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51"/>
  </p:notesMasterIdLst>
  <p:sldIdLst>
    <p:sldId id="256" r:id="rId2"/>
    <p:sldId id="377" r:id="rId3"/>
    <p:sldId id="378" r:id="rId4"/>
    <p:sldId id="369" r:id="rId5"/>
    <p:sldId id="367" r:id="rId6"/>
    <p:sldId id="379" r:id="rId7"/>
    <p:sldId id="370" r:id="rId8"/>
    <p:sldId id="368" r:id="rId9"/>
    <p:sldId id="380" r:id="rId10"/>
    <p:sldId id="381" r:id="rId11"/>
    <p:sldId id="357" r:id="rId12"/>
    <p:sldId id="358" r:id="rId13"/>
    <p:sldId id="359" r:id="rId14"/>
    <p:sldId id="382" r:id="rId15"/>
    <p:sldId id="365" r:id="rId16"/>
    <p:sldId id="350" r:id="rId17"/>
    <p:sldId id="345" r:id="rId18"/>
    <p:sldId id="312" r:id="rId19"/>
    <p:sldId id="311" r:id="rId20"/>
    <p:sldId id="326" r:id="rId21"/>
    <p:sldId id="328" r:id="rId22"/>
    <p:sldId id="325" r:id="rId23"/>
    <p:sldId id="362" r:id="rId24"/>
    <p:sldId id="339" r:id="rId25"/>
    <p:sldId id="363" r:id="rId26"/>
    <p:sldId id="364" r:id="rId27"/>
    <p:sldId id="346" r:id="rId28"/>
    <p:sldId id="313" r:id="rId29"/>
    <p:sldId id="329" r:id="rId30"/>
    <p:sldId id="330" r:id="rId31"/>
    <p:sldId id="347" r:id="rId32"/>
    <p:sldId id="317" r:id="rId33"/>
    <p:sldId id="318" r:id="rId34"/>
    <p:sldId id="332" r:id="rId35"/>
    <p:sldId id="342" r:id="rId36"/>
    <p:sldId id="343" r:id="rId37"/>
    <p:sldId id="376" r:id="rId38"/>
    <p:sldId id="353" r:id="rId39"/>
    <p:sldId id="315" r:id="rId40"/>
    <p:sldId id="352" r:id="rId41"/>
    <p:sldId id="375" r:id="rId42"/>
    <p:sldId id="372" r:id="rId43"/>
    <p:sldId id="373" r:id="rId44"/>
    <p:sldId id="374" r:id="rId45"/>
    <p:sldId id="348" r:id="rId46"/>
    <p:sldId id="319" r:id="rId47"/>
    <p:sldId id="354" r:id="rId48"/>
    <p:sldId id="349" r:id="rId49"/>
    <p:sldId id="316" r:id="rId5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0000CC"/>
    <a:srgbClr val="00CC00"/>
    <a:srgbClr val="00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5474EC3B-F16E-4EB9-840D-F05EBD4E5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914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/>
          <a:stretch>
            <a:fillRect/>
          </a:stretch>
        </p:blipFill>
        <p:spPr bwMode="auto">
          <a:xfrm>
            <a:off x="0" y="1571625"/>
            <a:ext cx="6767513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15"/>
          <p:cNvCxnSpPr>
            <a:cxnSpLocks noChangeShapeType="1"/>
          </p:cNvCxnSpPr>
          <p:nvPr/>
        </p:nvCxnSpPr>
        <p:spPr bwMode="auto">
          <a:xfrm>
            <a:off x="8247063" y="0"/>
            <a:ext cx="0" cy="4502150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" name="KSO_BT1"/>
          <p:cNvSpPr>
            <a:spLocks noGrp="1" noChangeArrowheads="1"/>
          </p:cNvSpPr>
          <p:nvPr>
            <p:ph type="ctrTitle"/>
          </p:nvPr>
        </p:nvSpPr>
        <p:spPr>
          <a:xfrm>
            <a:off x="7502525" y="334963"/>
            <a:ext cx="665163" cy="5783262"/>
          </a:xfrm>
        </p:spPr>
        <p:txBody>
          <a:bodyPr vert="eaVert"/>
          <a:lstStyle>
            <a:lvl1pPr>
              <a:defRPr sz="3600"/>
            </a:lvl1pPr>
          </a:lstStyle>
          <a:p>
            <a:pPr lvl="0"/>
            <a:r>
              <a:rPr lang="en-US" noProof="0" smtClean="0"/>
              <a:t>单击此处编辑母版标题</a:t>
            </a:r>
          </a:p>
        </p:txBody>
      </p:sp>
      <p:sp>
        <p:nvSpPr>
          <p:cNvPr id="2053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6819900" y="2095500"/>
            <a:ext cx="574675" cy="4030663"/>
          </a:xfrm>
        </p:spPr>
        <p:txBody>
          <a:bodyPr vert="eaVert"/>
          <a:lstStyle>
            <a:lvl1pPr marL="87313" indent="0" algn="l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smtClean="0"/>
              <a:t>单击此处编辑母版副标题样式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2D5A1-66B3-4444-BC54-FE30767276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F0624-819E-44C0-A172-757692F6536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3" y="134938"/>
            <a:ext cx="1993900" cy="6202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7838" y="134938"/>
            <a:ext cx="5832475" cy="6202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2B29-DF1B-4740-9E66-BEEC116B9A6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34938"/>
            <a:ext cx="6249987" cy="566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B286B-36F3-464F-9093-E30C52A9458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9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3CD03-5B91-4E3C-9B79-DB9A1731C7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A1272-F4D3-4633-8163-E177E20061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9014-51B6-4BDE-A4D0-1D8B491B969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844F9-DC9A-44B1-BD79-95095A5AB9F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5F9D5-833C-4EF6-A451-1D8C77806DE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24EE2-1C29-4DF3-8BE4-5268ADEC05C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3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B1A9A-23A9-4ABC-987B-0C02D7337E5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7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39EF8-8180-420A-9A2C-DD4F07B6C5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直接连接符 7"/>
          <p:cNvCxnSpPr>
            <a:cxnSpLocks noChangeShapeType="1"/>
          </p:cNvCxnSpPr>
          <p:nvPr/>
        </p:nvCxnSpPr>
        <p:spPr bwMode="auto">
          <a:xfrm>
            <a:off x="0" y="712788"/>
            <a:ext cx="9144000" cy="0"/>
          </a:xfrm>
          <a:prstGeom prst="line">
            <a:avLst/>
          </a:prstGeom>
          <a:noFill/>
          <a:ln w="6350">
            <a:solidFill>
              <a:srgbClr val="D9DAD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矩形 8"/>
          <p:cNvSpPr>
            <a:spLocks noChangeArrowheads="1"/>
          </p:cNvSpPr>
          <p:nvPr/>
        </p:nvSpPr>
        <p:spPr bwMode="auto">
          <a:xfrm>
            <a:off x="0" y="863600"/>
            <a:ext cx="9144000" cy="5637213"/>
          </a:xfrm>
          <a:prstGeom prst="rect">
            <a:avLst/>
          </a:prstGeom>
          <a:solidFill>
            <a:srgbClr val="F2F2F2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28" name="燕尾形 10"/>
          <p:cNvSpPr>
            <a:spLocks noChangeArrowheads="1"/>
          </p:cNvSpPr>
          <p:nvPr/>
        </p:nvSpPr>
        <p:spPr bwMode="auto">
          <a:xfrm>
            <a:off x="8478838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029" name="燕尾形 11"/>
          <p:cNvSpPr>
            <a:spLocks noChangeArrowheads="1"/>
          </p:cNvSpPr>
          <p:nvPr/>
        </p:nvSpPr>
        <p:spPr bwMode="auto">
          <a:xfrm flipH="1">
            <a:off x="7858125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cxnSp>
        <p:nvCxnSpPr>
          <p:cNvPr id="1030" name="直接连接符 13"/>
          <p:cNvCxnSpPr>
            <a:cxnSpLocks noChangeShapeType="1"/>
          </p:cNvCxnSpPr>
          <p:nvPr/>
        </p:nvCxnSpPr>
        <p:spPr bwMode="auto">
          <a:xfrm>
            <a:off x="304800" y="0"/>
            <a:ext cx="0" cy="801688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134938"/>
            <a:ext cx="624998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1032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049338"/>
            <a:ext cx="7977188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</p:txBody>
      </p:sp>
      <p:sp>
        <p:nvSpPr>
          <p:cNvPr id="1033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0588" y="626110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rgbClr val="8C8F93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90888" y="626110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5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0050" y="6503988"/>
            <a:ext cx="4079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8F17BD3-EDD8-4887-8B1C-513F10FD066A}" type="slidenum">
              <a:rPr lang="zh-CN" altLang="en-US"/>
              <a:pPr>
                <a:defRPr/>
              </a:pPr>
              <a:t>‹#›</a:t>
            </a:fld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9pPr>
    </p:titleStyle>
    <p:bodyStyle>
      <a:lvl1pPr marL="357188" indent="-269875" algn="just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4F6D7A"/>
        </a:buClr>
        <a:buSzPct val="60000"/>
        <a:buFont typeface="Arial" pitchFamily="34" charset="0"/>
        <a:buChar char="▲"/>
        <a:defRPr sz="2000">
          <a:solidFill>
            <a:srgbClr val="BF9000"/>
          </a:solidFill>
          <a:latin typeface="+mn-lt"/>
          <a:ea typeface="+mn-ea"/>
          <a:cs typeface="+mn-cs"/>
        </a:defRPr>
      </a:lvl1pPr>
      <a:lvl2pPr marL="357188" indent="-269875" algn="just" rtl="0" eaLnBrk="0" fontAlgn="base" hangingPunct="0">
        <a:lnSpc>
          <a:spcPct val="140000"/>
        </a:lnSpc>
        <a:spcBef>
          <a:spcPts val="800"/>
        </a:spcBef>
        <a:spcAft>
          <a:spcPct val="0"/>
        </a:spcAft>
        <a:buClr>
          <a:srgbClr val="8F6C00"/>
        </a:buClr>
        <a:buSzPct val="70000"/>
        <a:buFont typeface="Arial" pitchFamily="34" charset="0"/>
        <a:buChar char=" "/>
        <a:defRPr sz="1600">
          <a:solidFill>
            <a:srgbClr val="71717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v.qq.com/x/page/c0340vrpod1.html" TargetMode="External"/><Relationship Id="rId2" Type="http://schemas.openxmlformats.org/officeDocument/2006/relationships/hyperlink" Target="https://github.com/hejiehui/xross-tools-insta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y.oschina.net/hejiehui/home" TargetMode="External"/><Relationship Id="rId4" Type="http://schemas.openxmlformats.org/officeDocument/2006/relationships/hyperlink" Target="http://blog.csdn.net/ctrip_tech/article/details/53337622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jiehui/xState/blob/master/doc/xstate_c#.zip" TargetMode="External"/><Relationship Id="rId2" Type="http://schemas.openxmlformats.org/officeDocument/2006/relationships/hyperlink" Target="https://github.com/hejiehui/xUnit/blob/master/doc/xunit_c#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ejiehui/xDecision/blob/master/doc/xdecision_c#.zip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23928" y="1844824"/>
            <a:ext cx="4321547" cy="576064"/>
          </a:xfrm>
        </p:spPr>
        <p:txBody>
          <a:bodyPr vert="horz"/>
          <a:lstStyle/>
          <a:p>
            <a:pPr algn="r"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X-Series</a:t>
            </a:r>
            <a:b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</a:br>
            <a:r>
              <a:rPr lang="zh-CN" altLang="en-US" sz="2400" dirty="0" smtClean="0">
                <a:solidFill>
                  <a:srgbClr val="000000"/>
                </a:solidFill>
                <a:ea typeface="宋体" pitchFamily="2" charset="-122"/>
              </a:rPr>
              <a:t>可视化开发工具集</a:t>
            </a:r>
            <a:endParaRPr lang="en-US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24328" y="5013176"/>
            <a:ext cx="639763" cy="10064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赫杰辉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X-Series</a:t>
            </a:r>
            <a:r>
              <a:rPr lang="zh-CN" altLang="en-US" sz="2800" dirty="0"/>
              <a:t>简介</a:t>
            </a:r>
            <a:endParaRPr lang="zh-CN" altLang="en-US" sz="2800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smtClean="0">
                <a:sym typeface="Arial" pitchFamily="34" charset="0"/>
              </a:rPr>
              <a:t>Xross unit </a:t>
            </a:r>
          </a:p>
          <a:p>
            <a:pPr lvl="1" eaLnBrk="1" hangingPunct="1"/>
            <a:r>
              <a:rPr lang="zh-CN" altLang="en-US" dirty="0" smtClean="0"/>
              <a:t>专注描述工作</a:t>
            </a:r>
            <a:r>
              <a:rPr lang="zh-CN" altLang="en-US" dirty="0"/>
              <a:t>如何完成的高层</a:t>
            </a:r>
            <a:r>
              <a:rPr lang="zh-CN" altLang="en-US" dirty="0" smtClean="0"/>
              <a:t>流程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服务级别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smtClean="0">
                <a:sym typeface="Arial" pitchFamily="34" charset="0"/>
              </a:rPr>
              <a:t>Xross Decision tree </a:t>
            </a:r>
          </a:p>
          <a:p>
            <a:pPr lvl="1" eaLnBrk="1" hangingPunct="1"/>
            <a:r>
              <a:rPr lang="zh-CN" altLang="en-US" dirty="0" smtClean="0"/>
              <a:t>为复杂决策建模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模块级别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/>
              <a:t>Xross state </a:t>
            </a:r>
          </a:p>
          <a:p>
            <a:pPr lvl="1" eaLnBrk="1" hangingPunct="1"/>
            <a:r>
              <a:rPr lang="zh-CN" altLang="en-US" dirty="0" smtClean="0"/>
              <a:t>按照状态组织业务流程</a:t>
            </a:r>
            <a:endParaRPr lang="en-US" altLang="en-US" dirty="0"/>
          </a:p>
          <a:p>
            <a:pPr lvl="1" eaLnBrk="1" hangingPunct="1"/>
            <a:r>
              <a:rPr lang="zh-CN" altLang="en-US" dirty="0" smtClean="0"/>
              <a:t>领域级别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3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建模业务处理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545232"/>
            <a:ext cx="7344816" cy="513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5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Decison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透视复杂决策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" y="1735931"/>
            <a:ext cx="83153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0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zh-CN" altLang="en-US" dirty="0" smtClean="0"/>
              <a:t>核心业务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54" y="1700808"/>
            <a:ext cx="8153530" cy="485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6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X-Series</a:t>
            </a:r>
            <a:r>
              <a:rPr lang="zh-CN" altLang="en-US" dirty="0" smtClean="0"/>
              <a:t>的目标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降低开发成本</a:t>
            </a:r>
            <a:endParaRPr lang="en-US" altLang="zh-CN" dirty="0"/>
          </a:p>
          <a:p>
            <a:pPr lvl="1"/>
            <a:r>
              <a:rPr lang="zh-CN" altLang="en-US" dirty="0" smtClean="0"/>
              <a:t>减少</a:t>
            </a:r>
            <a:r>
              <a:rPr lang="en-US" altLang="zh-CN" dirty="0"/>
              <a:t>90%</a:t>
            </a:r>
            <a:r>
              <a:rPr lang="zh-CN" altLang="en-US" dirty="0"/>
              <a:t>的系统设计开发工作</a:t>
            </a:r>
            <a:endParaRPr lang="en-US" altLang="zh-CN" dirty="0"/>
          </a:p>
          <a:p>
            <a:pPr lvl="1"/>
            <a:r>
              <a:rPr lang="zh-CN" altLang="en-US" dirty="0"/>
              <a:t>分离模型</a:t>
            </a:r>
            <a:r>
              <a:rPr lang="zh-CN" altLang="en-US" dirty="0" smtClean="0"/>
              <a:t>与代码，大幅</a:t>
            </a:r>
            <a:r>
              <a:rPr lang="zh-CN" altLang="en-US" dirty="0"/>
              <a:t>降低系统复杂</a:t>
            </a:r>
            <a:r>
              <a:rPr lang="zh-CN" altLang="en-US" dirty="0" smtClean="0"/>
              <a:t>度和维护成本</a:t>
            </a:r>
            <a:endParaRPr lang="en-US" altLang="zh-CN" dirty="0" smtClean="0"/>
          </a:p>
          <a:p>
            <a:pPr lvl="1"/>
            <a:r>
              <a:rPr lang="zh-CN" altLang="en-US" dirty="0"/>
              <a:t>最小化</a:t>
            </a:r>
            <a:r>
              <a:rPr lang="zh-CN" altLang="en-US" dirty="0" smtClean="0"/>
              <a:t>必需开发工作量</a:t>
            </a:r>
            <a:endParaRPr lang="en-US" altLang="zh-CN" dirty="0" smtClean="0"/>
          </a:p>
          <a:p>
            <a:r>
              <a:rPr lang="zh-CN" altLang="en-US" dirty="0" smtClean="0"/>
              <a:t>易于使用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真正</a:t>
            </a:r>
            <a:r>
              <a:rPr lang="zh-CN" altLang="en-US" dirty="0"/>
              <a:t>好用的人性化工具</a:t>
            </a:r>
            <a:endParaRPr lang="en-US" altLang="zh-CN" dirty="0"/>
          </a:p>
          <a:p>
            <a:pPr lvl="1"/>
            <a:r>
              <a:rPr lang="zh-CN" altLang="en-US" dirty="0" smtClean="0"/>
              <a:t>直击开发痛点</a:t>
            </a:r>
            <a:endParaRPr lang="en-US" altLang="zh-CN" dirty="0" smtClean="0"/>
          </a:p>
          <a:p>
            <a:r>
              <a:rPr lang="zh-CN" altLang="en-US" dirty="0" smtClean="0"/>
              <a:t>易于沟通</a:t>
            </a:r>
            <a:endParaRPr lang="en-US" altLang="zh-CN" dirty="0" smtClean="0"/>
          </a:p>
          <a:p>
            <a:pPr lvl="1"/>
            <a:r>
              <a:rPr lang="zh-CN" altLang="en-US" dirty="0"/>
              <a:t>信息密度大：模型</a:t>
            </a:r>
            <a:r>
              <a:rPr lang="zh-CN" altLang="en-US" dirty="0" smtClean="0"/>
              <a:t>图 </a:t>
            </a:r>
            <a:r>
              <a:rPr lang="en-US" altLang="zh-CN" dirty="0" smtClean="0"/>
              <a:t>&gt;&gt; XML &gt;&gt; 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模型与实际运行的系统相一致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85" y="3068960"/>
            <a:ext cx="2110444" cy="11724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825" y="3068960"/>
            <a:ext cx="2204801" cy="16331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649" y="3322106"/>
            <a:ext cx="666176" cy="66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使用先进的工具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7" y="2433961"/>
            <a:ext cx="3771900" cy="209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56" y="2022249"/>
            <a:ext cx="3940540" cy="29189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331" y="2886397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ic.yesky.com/uploadImages/2015/337/01/13H1LD4G2B3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9" y="1202402"/>
            <a:ext cx="7124700" cy="47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构建清晰的系统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i.guancha.cn/news/2016/10/26/2016102521220177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9" y="1164431"/>
            <a:ext cx="71247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1552" y="3145632"/>
            <a:ext cx="2260897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Xross Unit</a:t>
            </a:r>
          </a:p>
        </p:txBody>
      </p:sp>
    </p:spTree>
    <p:extLst>
      <p:ext uri="{BB962C8B-B14F-4D97-AF65-F5344CB8AC3E}">
        <p14:creationId xmlns:p14="http://schemas.microsoft.com/office/powerpoint/2010/main" val="16865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Xross Unit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3012" name="Content Placeholder 7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8200"/>
            <a:ext cx="8532813" cy="596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Xross Unit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1800" dirty="0" err="1" smtClean="0"/>
              <a:t>Xross</a:t>
            </a:r>
            <a:r>
              <a:rPr lang="en-US" sz="1800" dirty="0" smtClean="0"/>
              <a:t> unit </a:t>
            </a:r>
            <a:r>
              <a:rPr lang="zh-CN" altLang="en-US" sz="1800" dirty="0" smtClean="0"/>
              <a:t>编辑器是一个灵活的系统构建器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使用流程图构建系统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Eclipse</a:t>
            </a:r>
            <a:r>
              <a:rPr lang="zh-CN" altLang="en-US" sz="1800" dirty="0" smtClean="0"/>
              <a:t>里面所见即所得的方式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提供丰富的行为组件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超精简接口 </a:t>
            </a:r>
            <a:r>
              <a:rPr lang="en-US" altLang="zh-CN" sz="1800" dirty="0" smtClean="0"/>
              <a:t>– </a:t>
            </a:r>
            <a:r>
              <a:rPr lang="en-US" sz="1800" dirty="0" smtClean="0"/>
              <a:t>processor, converter, validator, locator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提供丰富的结构组件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chain, if-else, branch, while, do while loop, </a:t>
            </a:r>
            <a:r>
              <a:rPr lang="en-US" sz="1800" b="1" dirty="0" smtClean="0"/>
              <a:t>decorator, adapter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sym typeface="Arial" pitchFamily="34" charset="0"/>
              </a:rPr>
              <a:t>一</a:t>
            </a:r>
            <a:r>
              <a:rPr lang="zh-CN" altLang="en-US" sz="1800" dirty="0">
                <a:sym typeface="Arial" pitchFamily="34" charset="0"/>
              </a:rPr>
              <a:t>图胜千言</a:t>
            </a:r>
            <a:endParaRPr lang="en-US" altLang="zh-CN" sz="1800" dirty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>
                <a:sym typeface="Arial" pitchFamily="34" charset="0"/>
              </a:rPr>
              <a:t>超越传统的开发模式，从代码和配置的汪洋里解脱</a:t>
            </a:r>
            <a:r>
              <a:rPr lang="zh-CN" altLang="en-US" sz="1400" dirty="0" smtClean="0">
                <a:sym typeface="Arial" pitchFamily="34" charset="0"/>
              </a:rPr>
              <a:t>出来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模型归模型，代码归代码，查看代码仅需双击进入</a:t>
            </a:r>
            <a:endParaRPr lang="en-US" altLang="zh-CN" sz="1400" dirty="0" smtClean="0"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x-series</a:t>
            </a:r>
            <a:r>
              <a:rPr lang="zh-CN" altLang="zh-CN" dirty="0"/>
              <a:t>概览</a:t>
            </a:r>
          </a:p>
          <a:p>
            <a:pPr lvl="1"/>
            <a:r>
              <a:rPr lang="zh-CN" altLang="zh-CN" dirty="0" smtClean="0"/>
              <a:t>开发</a:t>
            </a:r>
            <a:r>
              <a:rPr lang="zh-CN" altLang="zh-CN" dirty="0"/>
              <a:t>场景对比</a:t>
            </a:r>
          </a:p>
          <a:p>
            <a:pPr lvl="1"/>
            <a:r>
              <a:rPr lang="en-US" altLang="zh-CN" dirty="0"/>
              <a:t>X-series</a:t>
            </a:r>
            <a:r>
              <a:rPr lang="zh-CN" altLang="zh-CN" dirty="0"/>
              <a:t>简介</a:t>
            </a:r>
          </a:p>
          <a:p>
            <a:pPr lvl="1"/>
            <a:r>
              <a:rPr lang="en-US" altLang="zh-CN" dirty="0" smtClean="0"/>
              <a:t>X-series</a:t>
            </a:r>
            <a:r>
              <a:rPr lang="zh-CN" altLang="en-US" dirty="0"/>
              <a:t>目标</a:t>
            </a:r>
            <a:endParaRPr lang="zh-CN" altLang="zh-CN" dirty="0"/>
          </a:p>
          <a:p>
            <a:pPr lvl="0"/>
            <a:r>
              <a:rPr lang="en-US" altLang="zh-CN" dirty="0"/>
              <a:t>X-series</a:t>
            </a:r>
            <a:r>
              <a:rPr lang="zh-CN" altLang="zh-CN" dirty="0"/>
              <a:t>详细介绍</a:t>
            </a:r>
          </a:p>
          <a:p>
            <a:pPr lvl="1"/>
            <a:r>
              <a:rPr lang="en-US" altLang="zh-CN" dirty="0" smtClean="0"/>
              <a:t>Xross Unit</a:t>
            </a:r>
            <a:endParaRPr lang="zh-CN" altLang="zh-CN" dirty="0"/>
          </a:p>
          <a:p>
            <a:pPr lvl="1"/>
            <a:r>
              <a:rPr lang="en-US" altLang="zh-CN" dirty="0" smtClean="0"/>
              <a:t>Xross State</a:t>
            </a:r>
            <a:endParaRPr lang="zh-CN" altLang="zh-CN" dirty="0"/>
          </a:p>
          <a:p>
            <a:pPr lvl="1"/>
            <a:r>
              <a:rPr lang="en-US" altLang="zh-CN" dirty="0" smtClean="0"/>
              <a:t>Xross Decision</a:t>
            </a:r>
            <a:endParaRPr lang="zh-CN" altLang="zh-CN" dirty="0"/>
          </a:p>
          <a:p>
            <a:pPr lvl="1"/>
            <a:r>
              <a:rPr lang="en-US" altLang="zh-CN" dirty="0"/>
              <a:t>Xeda</a:t>
            </a:r>
            <a:r>
              <a:rPr lang="zh-CN" altLang="zh-CN" dirty="0"/>
              <a:t>预览</a:t>
            </a:r>
          </a:p>
          <a:p>
            <a:pPr lvl="0"/>
            <a:r>
              <a:rPr lang="en-US" altLang="zh-CN" dirty="0"/>
              <a:t>X-series</a:t>
            </a:r>
            <a:r>
              <a:rPr lang="zh-CN" altLang="zh-CN" dirty="0"/>
              <a:t>资源</a:t>
            </a:r>
          </a:p>
          <a:p>
            <a:pPr lvl="0"/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0300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</a:t>
            </a:r>
            <a:r>
              <a:rPr lang="zh-CN" altLang="en-US" sz="2800" dirty="0" smtClean="0"/>
              <a:t>Unit 使用步骤一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画流程图</a:t>
            </a:r>
            <a:endParaRPr lang="en-US" dirty="0" smtClean="0"/>
          </a:p>
          <a:p>
            <a:pPr lvl="1"/>
            <a:r>
              <a:rPr lang="zh-CN" altLang="en-US" dirty="0"/>
              <a:t>你</a:t>
            </a:r>
            <a:r>
              <a:rPr lang="zh-CN" altLang="en-US" dirty="0" smtClean="0"/>
              <a:t>可以一直和</a:t>
            </a:r>
            <a:r>
              <a:rPr lang="en-US" dirty="0"/>
              <a:t>PM, PD, </a:t>
            </a:r>
            <a:r>
              <a:rPr lang="en-US" dirty="0" smtClean="0"/>
              <a:t>QA</a:t>
            </a:r>
            <a:r>
              <a:rPr lang="zh-CN" altLang="en-US" dirty="0" smtClean="0"/>
              <a:t>一起优化修改讨论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513668" cy="44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3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</a:t>
            </a:r>
            <a:r>
              <a:rPr lang="zh-CN" altLang="en-US" sz="2800" dirty="0" smtClean="0"/>
              <a:t>Unit</a:t>
            </a:r>
            <a:r>
              <a:rPr lang="zh-CN" altLang="en-US" sz="2800" dirty="0"/>
              <a:t> 使用</a:t>
            </a:r>
            <a:r>
              <a:rPr lang="zh-CN" altLang="en-US" sz="2800" dirty="0" smtClean="0"/>
              <a:t>步骤二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zh-CN" altLang="en-US" dirty="0"/>
              <a:t>单元组件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提供最小单元需要的逻辑代码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47875"/>
            <a:ext cx="54578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Unit 使用</a:t>
            </a:r>
            <a:r>
              <a:rPr lang="zh-CN" altLang="en-US" sz="2800" dirty="0" smtClean="0"/>
              <a:t>步骤三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4771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7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用户实践反馈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学习安装</a:t>
            </a:r>
          </a:p>
          <a:p>
            <a:pPr lvl="1"/>
            <a:r>
              <a:rPr lang="en-US" altLang="zh-CN" dirty="0" err="1"/>
              <a:t>Xunit</a:t>
            </a:r>
            <a:r>
              <a:rPr lang="zh-CN" altLang="en-US" dirty="0"/>
              <a:t>的</a:t>
            </a:r>
            <a:r>
              <a:rPr lang="en-US" altLang="zh-CN" dirty="0"/>
              <a:t>demo</a:t>
            </a:r>
            <a:r>
              <a:rPr lang="zh-CN" altLang="en-US" dirty="0"/>
              <a:t>和介绍在相关的</a:t>
            </a:r>
            <a:r>
              <a:rPr lang="en-US" altLang="zh-CN" dirty="0"/>
              <a:t>GitHub</a:t>
            </a:r>
            <a:r>
              <a:rPr lang="zh-CN" altLang="en-US" dirty="0"/>
              <a:t>已有介绍。引入</a:t>
            </a:r>
            <a:r>
              <a:rPr lang="en-US" altLang="zh-CN" dirty="0" err="1"/>
              <a:t>Xunit</a:t>
            </a:r>
            <a:r>
              <a:rPr lang="zh-CN" altLang="en-US" dirty="0"/>
              <a:t>只需</a:t>
            </a:r>
            <a:r>
              <a:rPr lang="en-US" altLang="zh-CN" dirty="0" err="1"/>
              <a:t>pom.xm</a:t>
            </a:r>
            <a:r>
              <a:rPr lang="zh-CN" altLang="en-US" dirty="0"/>
              <a:t>中引入相关</a:t>
            </a:r>
            <a:r>
              <a:rPr lang="en-US" altLang="zh-CN" dirty="0"/>
              <a:t>dependency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使用感受</a:t>
            </a:r>
          </a:p>
          <a:p>
            <a:pPr lvl="1"/>
            <a:r>
              <a:rPr lang="zh-CN" altLang="en-US" dirty="0"/>
              <a:t>配置文件的编辑，</a:t>
            </a:r>
            <a:r>
              <a:rPr lang="en-US" altLang="zh-CN" dirty="0"/>
              <a:t>GitHub</a:t>
            </a:r>
            <a:r>
              <a:rPr lang="zh-CN" altLang="en-US" dirty="0"/>
              <a:t>也有介绍，确实清晰方便，三视图配合，一目了然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84984"/>
            <a:ext cx="6563703" cy="29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61" y="25978"/>
            <a:ext cx="5169477" cy="680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用户实践反馈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清晰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2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用户实践反馈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承担角色</a:t>
            </a:r>
          </a:p>
          <a:p>
            <a:pPr lvl="1"/>
            <a:r>
              <a:rPr lang="zh-CN" altLang="en-US" dirty="0"/>
              <a:t>如果将系统看一个人，那么可用</a:t>
            </a:r>
            <a:r>
              <a:rPr lang="en-US" altLang="zh-CN" dirty="0" err="1"/>
              <a:t>Xunit</a:t>
            </a:r>
            <a:r>
              <a:rPr lang="zh-CN" altLang="en-US" dirty="0"/>
              <a:t>来搭建人的骨架。</a:t>
            </a:r>
          </a:p>
          <a:p>
            <a:r>
              <a:rPr lang="zh-CN" altLang="en-US" dirty="0" smtClean="0"/>
              <a:t>举例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以</a:t>
            </a:r>
            <a:r>
              <a:rPr lang="zh-CN" altLang="en-US" dirty="0"/>
              <a:t>某服务系统为例，从服务总入口，到服务的分发，再到每个服务的业务逻辑切分都配置在</a:t>
            </a:r>
            <a:r>
              <a:rPr lang="en-US" altLang="zh-CN" dirty="0" err="1" smtClean="0"/>
              <a:t>Xunit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整个</a:t>
            </a:r>
            <a:r>
              <a:rPr lang="zh-CN" altLang="en-US" dirty="0"/>
              <a:t>系统的服务功能清晰</a:t>
            </a:r>
            <a:r>
              <a:rPr lang="zh-CN" altLang="en-US" dirty="0" smtClean="0"/>
              <a:t>明了</a:t>
            </a:r>
            <a:endParaRPr lang="en-US" altLang="zh-CN" dirty="0" smtClean="0"/>
          </a:p>
          <a:p>
            <a:pPr lvl="1"/>
            <a:r>
              <a:rPr lang="zh-CN" altLang="en-US" dirty="0"/>
              <a:t>业务逻辑一目了然，方便定位业务的节点，调整业务的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</a:t>
            </a:r>
            <a:r>
              <a:rPr lang="zh-CN" altLang="en-US" dirty="0"/>
              <a:t>快速定位到每个功能点，极大方便了后续的</a:t>
            </a:r>
            <a:r>
              <a:rPr lang="zh-CN" altLang="en-US" dirty="0" smtClean="0"/>
              <a:t>维护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122310"/>
            <a:ext cx="6696744" cy="256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用户实践反馈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吐</a:t>
            </a:r>
            <a:r>
              <a:rPr lang="zh-CN" altLang="en-US" b="1" dirty="0" smtClean="0"/>
              <a:t>槽 </a:t>
            </a:r>
            <a:r>
              <a:rPr lang="en-US" altLang="zh-CN" b="1" dirty="0" smtClean="0"/>
              <a:t>-- </a:t>
            </a:r>
            <a:r>
              <a:rPr lang="en-US" altLang="zh-CN" dirty="0" err="1" smtClean="0"/>
              <a:t>Xunit</a:t>
            </a:r>
            <a:r>
              <a:rPr lang="zh-CN" altLang="en-US" dirty="0"/>
              <a:t>的图形化编辑器已经满足开发所需，但对于懒人来说，总是会追求更懒的方式，所以这里还是要吐槽一下</a:t>
            </a:r>
            <a:r>
              <a:rPr lang="zh-CN" altLang="en-US" dirty="0" smtClean="0"/>
              <a:t>编辑器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</a:t>
            </a:r>
            <a:r>
              <a:rPr lang="zh-CN" altLang="en-US" dirty="0"/>
              <a:t>是如上图所示，不能放大</a:t>
            </a:r>
            <a:r>
              <a:rPr lang="zh-CN" altLang="en-US" dirty="0" smtClean="0"/>
              <a:t>缩小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其次</a:t>
            </a:r>
            <a:r>
              <a:rPr lang="zh-CN" altLang="en-US" dirty="0"/>
              <a:t>是</a:t>
            </a:r>
            <a:r>
              <a:rPr lang="en-US" altLang="zh-CN" dirty="0" err="1"/>
              <a:t>Xunit</a:t>
            </a:r>
            <a:r>
              <a:rPr lang="zh-CN" altLang="en-US" dirty="0"/>
              <a:t>不能切分成多个小的</a:t>
            </a:r>
            <a:r>
              <a:rPr lang="en-US" altLang="zh-CN" dirty="0" err="1"/>
              <a:t>Xunit</a:t>
            </a:r>
            <a:r>
              <a:rPr lang="zh-CN" altLang="en-US" dirty="0"/>
              <a:t>，需要自己写</a:t>
            </a:r>
            <a:r>
              <a:rPr lang="en-US" altLang="zh-CN" dirty="0"/>
              <a:t>Processor</a:t>
            </a:r>
            <a:r>
              <a:rPr lang="zh-CN" altLang="en-US" dirty="0"/>
              <a:t>去额外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元件不能通过复制粘贴来复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</a:t>
            </a:r>
            <a:r>
              <a:rPr lang="zh-CN" altLang="en-US" dirty="0"/>
              <a:t>搜索功能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44" y="3284984"/>
            <a:ext cx="4222949" cy="29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2088" y="3140968"/>
            <a:ext cx="3278104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err="1" smtClean="0"/>
              <a:t>Xross</a:t>
            </a:r>
            <a:r>
              <a:rPr lang="en-US" altLang="zh-CN" dirty="0" smtClean="0"/>
              <a:t>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2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Decision </a:t>
            </a:r>
            <a:r>
              <a:rPr lang="en-US" altLang="zh-CN" dirty="0" smtClean="0"/>
              <a:t>T</a:t>
            </a:r>
            <a:r>
              <a:rPr lang="en-US" dirty="0" smtClean="0"/>
              <a:t>ree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什么是</a:t>
            </a:r>
            <a:r>
              <a:rPr lang="en-US" sz="1800" dirty="0" smtClean="0"/>
              <a:t>decision tree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商业智能领域常用的决策工具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利用树形模型表达复杂的决策制定过程</a:t>
            </a:r>
            <a:endParaRPr lang="en-US" sz="1400" dirty="0" smtClean="0"/>
          </a:p>
          <a:p>
            <a:pPr eaLnBrk="1" hangingPunct="1">
              <a:lnSpc>
                <a:spcPct val="100000"/>
              </a:lnSpc>
            </a:pPr>
            <a:r>
              <a:rPr lang="en-US" sz="1800" dirty="0" smtClean="0"/>
              <a:t>Decision Tree </a:t>
            </a:r>
            <a:r>
              <a:rPr lang="zh-CN" altLang="en-US" sz="1800" dirty="0" smtClean="0"/>
              <a:t>编辑器可以让开发者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生成</a:t>
            </a:r>
            <a:r>
              <a:rPr lang="en-US" sz="1400" dirty="0" smtClean="0"/>
              <a:t>decision tree</a:t>
            </a:r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 smtClean="0"/>
              <a:t>以所见即所得的方式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依据模型生成单元测试的验证代码</a:t>
            </a:r>
            <a:endParaRPr lang="en-US" sz="1400" dirty="0" smtClean="0"/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/>
              <a:t>所有决策路径全覆盖</a:t>
            </a:r>
            <a:endParaRPr lang="en-US" sz="18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优势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纯模型，无代码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方便重用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b="1" dirty="0" smtClean="0"/>
              <a:t>替代</a:t>
            </a:r>
            <a:r>
              <a:rPr lang="en-US" sz="1400" b="1" dirty="0" smtClean="0"/>
              <a:t>if/else</a:t>
            </a:r>
            <a:r>
              <a:rPr lang="zh-CN" altLang="en-US" sz="1400" b="1" dirty="0" smtClean="0"/>
              <a:t>，极大的简化代码</a:t>
            </a:r>
            <a:endParaRPr lang="en-US" sz="1400" b="1" dirty="0" smtClean="0"/>
          </a:p>
          <a:p>
            <a:pPr eaLnBrk="1" hangingPunct="1">
              <a:lnSpc>
                <a:spcPct val="100000"/>
              </a:lnSpc>
            </a:pPr>
            <a:endParaRPr lang="en-US" sz="18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/>
              <a:t>复杂</a:t>
            </a:r>
            <a:r>
              <a:rPr lang="zh-CN" altLang="en-US" sz="2800" dirty="0" smtClean="0"/>
              <a:t>逻辑无法用条件判断表达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 </a:t>
            </a:r>
            <a:r>
              <a:rPr lang="zh-CN" altLang="en-US" sz="2800" dirty="0" smtClean="0"/>
              <a:t>开发步骤一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画图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定义决策因子</a:t>
            </a:r>
            <a:endParaRPr lang="en-US" sz="1400" dirty="0" smtClean="0"/>
          </a:p>
          <a:p>
            <a:pPr lvl="2" eaLnBrk="1" hangingPunct="1"/>
            <a:r>
              <a:rPr lang="zh-CN" altLang="en-US" sz="1800" dirty="0" smtClean="0"/>
              <a:t>例如： 技能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</a:t>
            </a:r>
            <a:r>
              <a:rPr lang="zh-CN" altLang="en-US" sz="1800" dirty="0" smtClean="0"/>
              <a:t>“会</a:t>
            </a:r>
            <a:r>
              <a:rPr lang="en-US" altLang="zh-CN" sz="1800" dirty="0" err="1" smtClean="0"/>
              <a:t>xunit</a:t>
            </a:r>
            <a:r>
              <a:rPr lang="zh-CN" altLang="en-US" sz="1800" dirty="0" smtClean="0"/>
              <a:t>”，“不会</a:t>
            </a:r>
            <a:r>
              <a:rPr lang="en-US" altLang="zh-CN" sz="1800" dirty="0" err="1" smtClean="0"/>
              <a:t>xunit</a:t>
            </a:r>
            <a:r>
              <a:rPr lang="zh-CN" altLang="en-US" sz="1800" dirty="0" smtClean="0"/>
              <a:t>”</a:t>
            </a:r>
            <a:r>
              <a:rPr lang="en-US" altLang="zh-CN" sz="1800" dirty="0" smtClean="0"/>
              <a:t>]</a:t>
            </a:r>
            <a:endParaRPr lang="en-US" sz="1800" dirty="0" smtClean="0"/>
          </a:p>
          <a:p>
            <a:pPr lvl="1"/>
            <a:r>
              <a:rPr lang="zh-CN" altLang="en-US" dirty="0" smtClean="0"/>
              <a:t>定义决策</a:t>
            </a:r>
            <a:endParaRPr lang="en-US" dirty="0" smtClean="0"/>
          </a:p>
          <a:p>
            <a:pPr lvl="2"/>
            <a:r>
              <a:rPr lang="zh-CN" altLang="en-US" dirty="0" smtClean="0"/>
              <a:t>例如：加薪，不加薪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78435"/>
            <a:ext cx="57435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69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开发</a:t>
            </a:r>
            <a:r>
              <a:rPr lang="zh-CN" altLang="zh-CN" dirty="0"/>
              <a:t>场景</a:t>
            </a:r>
            <a:r>
              <a:rPr lang="zh-CN" altLang="zh-CN" dirty="0" smtClean="0"/>
              <a:t>对比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443683" y="3024679"/>
            <a:ext cx="6048672" cy="648072"/>
          </a:xfrm>
          <a:prstGeom prst="rect">
            <a:avLst/>
          </a:prstGeom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</a:pPr>
            <a:r>
              <a:rPr lang="zh-CN" altLang="en-US" kern="0" dirty="0" smtClean="0"/>
              <a:t>普通程序猿和文艺程序员的一天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969465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90" y="2479683"/>
            <a:ext cx="3183657" cy="381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</a:t>
            </a:r>
            <a:r>
              <a:rPr lang="zh-CN" altLang="en-US" sz="2800" dirty="0" smtClean="0"/>
              <a:t> 开发步骤二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创建决策树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测试决策因子</a:t>
            </a: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46" y="2476243"/>
            <a:ext cx="5960343" cy="379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4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3140968"/>
            <a:ext cx="2448272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err="1"/>
              <a:t>Xross</a:t>
            </a:r>
            <a:r>
              <a:rPr lang="en-US" altLang="zh-CN" dirty="0"/>
              <a:t>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2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</a:t>
            </a:r>
            <a:endParaRPr lang="en-US" dirty="0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状态机编辑器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/>
              <a:t>通用直观的解决方案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状态机用途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订单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用户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任务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功能通用完备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可以创建仅包含状态和变迁的状态机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也可以提供状态变迁时的触发器</a:t>
            </a:r>
            <a:endParaRPr lang="en-US" altLang="zh-CN" sz="1400" dirty="0" smtClean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状态机是系统的核心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Xross</a:t>
            </a:r>
            <a:r>
              <a:rPr lang="en-US" altLang="zh-CN" sz="2800" dirty="0" smtClean="0"/>
              <a:t> State </a:t>
            </a:r>
            <a:r>
              <a:rPr lang="zh-CN" altLang="en-US" sz="2800" dirty="0" smtClean="0"/>
              <a:t>开发步骤一</a:t>
            </a:r>
            <a:endParaRPr lang="en-US" sz="2800" dirty="0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画图</a:t>
            </a:r>
            <a:endParaRPr 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08889"/>
            <a:ext cx="7937506" cy="472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Xross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State </a:t>
            </a:r>
            <a:r>
              <a:rPr lang="zh-CN" altLang="en-US" sz="2800" dirty="0" smtClean="0"/>
              <a:t>开发步骤二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51423"/>
            <a:ext cx="6271220" cy="524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5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实际案例一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81" y="1484784"/>
            <a:ext cx="72294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实际案例二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31" y="1202531"/>
            <a:ext cx="71913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用户反馈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836712"/>
            <a:ext cx="6002238" cy="580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41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3140968"/>
            <a:ext cx="2448272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XEDA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The Next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XEDA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SEDA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Microservice</a:t>
            </a:r>
            <a:r>
              <a:rPr lang="zh-CN" altLang="en-US" dirty="0" smtClean="0"/>
              <a:t> implementation</a:t>
            </a:r>
            <a:endParaRPr lang="en-US" altLang="zh-CN" dirty="0" smtClean="0"/>
          </a:p>
          <a:p>
            <a:pPr lvl="1" eaLnBrk="1" hangingPunct="1"/>
            <a:r>
              <a:rPr lang="en-US" altLang="en-US" dirty="0" smtClean="0"/>
              <a:t>Service transition</a:t>
            </a:r>
          </a:p>
          <a:p>
            <a:pPr lvl="1" eaLnBrk="1" hangingPunct="1"/>
            <a:r>
              <a:rPr lang="en-US" altLang="en-US" dirty="0" smtClean="0"/>
              <a:t>Managing/Monitoring</a:t>
            </a:r>
          </a:p>
          <a:p>
            <a:pPr lvl="1" eaLnBrk="1" hangingPunct="1"/>
            <a:r>
              <a:rPr lang="en-US" altLang="zh-CN" dirty="0" smtClean="0"/>
              <a:t>Distributed OS</a:t>
            </a:r>
          </a:p>
          <a:p>
            <a:pPr lvl="1" eaLnBrk="1" hangingPunct="1"/>
            <a:r>
              <a:rPr lang="en-US" altLang="zh-CN" dirty="0"/>
              <a:t>WIP</a:t>
            </a:r>
            <a:endParaRPr lang="en-US" altLang="en-US" dirty="0" smtClean="0"/>
          </a:p>
        </p:txBody>
      </p:sp>
      <p:pic>
        <p:nvPicPr>
          <p:cNvPr id="50180" name="Picture 5" descr="http://martinfowler.com/bliki/images/microservicePrerequisites/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522663"/>
            <a:ext cx="388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普通程序员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://img1.gtimg.com/news/pics/hv1/12/49/1500/97550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5053"/>
            <a:ext cx="5355828" cy="507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3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XEDA Preview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13" y="994852"/>
            <a:ext cx="7037412" cy="53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1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347864" y="3140968"/>
            <a:ext cx="2448272" cy="566737"/>
          </a:xfrm>
          <a:prstGeom prst="rect">
            <a:avLst/>
          </a:prstGeom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</a:pPr>
            <a:r>
              <a:rPr lang="zh-CN" altLang="en-US" kern="0" dirty="0" smtClean="0"/>
              <a:t>总结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212340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提高</a:t>
            </a:r>
            <a:r>
              <a:rPr lang="zh-CN" altLang="en-US" sz="2800" dirty="0" smtClean="0"/>
              <a:t>开发效率和质量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1800" dirty="0"/>
              <a:t>提高开发</a:t>
            </a:r>
            <a:r>
              <a:rPr lang="zh-CN" altLang="en-US" sz="1800" dirty="0" smtClean="0"/>
              <a:t>效率</a:t>
            </a:r>
            <a:endParaRPr lang="en-US" altLang="zh-CN" sz="18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>
                <a:sym typeface="Arial" pitchFamily="34" charset="0"/>
              </a:rPr>
              <a:t>自顶向下</a:t>
            </a:r>
            <a:r>
              <a:rPr lang="zh-CN" altLang="en-US" sz="1400" dirty="0" smtClean="0">
                <a:sym typeface="Arial" pitchFamily="34" charset="0"/>
              </a:rPr>
              <a:t>分解，快速</a:t>
            </a:r>
            <a:r>
              <a:rPr lang="zh-CN" altLang="en-US" sz="1400" dirty="0">
                <a:sym typeface="Arial" pitchFamily="34" charset="0"/>
              </a:rPr>
              <a:t>组建系统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组件化设计，流水线式开发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与</a:t>
            </a:r>
            <a:r>
              <a:rPr lang="zh-CN" altLang="en-US" sz="1400" dirty="0">
                <a:sym typeface="Arial" pitchFamily="34" charset="0"/>
              </a:rPr>
              <a:t>开发环境高度</a:t>
            </a:r>
            <a:r>
              <a:rPr lang="zh-CN" altLang="en-US" sz="1400" dirty="0" smtClean="0">
                <a:sym typeface="Arial" pitchFamily="34" charset="0"/>
              </a:rPr>
              <a:t>集成</a:t>
            </a:r>
            <a:endParaRPr lang="en-US" altLang="zh-CN" sz="1400" dirty="0" smtClean="0">
              <a:sym typeface="Arial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/>
              <a:t>提高</a:t>
            </a:r>
            <a:r>
              <a:rPr lang="zh-CN" altLang="en-US" sz="1800" dirty="0" smtClean="0"/>
              <a:t>软件质量</a:t>
            </a:r>
            <a:endParaRPr lang="en-US" altLang="zh-CN" sz="18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1400" dirty="0" smtClean="0"/>
              <a:t>把高内聚，低耦合落到实处</a:t>
            </a:r>
            <a:endParaRPr lang="en-US" altLang="zh-CN" sz="14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1400" dirty="0" smtClean="0">
                <a:sym typeface="Arial" pitchFamily="34" charset="0"/>
              </a:rPr>
              <a:t>预先设计，风格统一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1400" dirty="0">
                <a:sym typeface="Arial" pitchFamily="34" charset="0"/>
              </a:rPr>
              <a:t>限定和降低人的风险</a:t>
            </a:r>
            <a:endParaRPr lang="en-US" altLang="zh-CN" sz="1400" dirty="0">
              <a:sym typeface="Arial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/>
              <a:t>易于</a:t>
            </a:r>
            <a:r>
              <a:rPr lang="zh-CN" altLang="en-US" sz="1800" dirty="0" smtClean="0"/>
              <a:t>单元化测试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/>
              <a:t>单</a:t>
            </a:r>
            <a:r>
              <a:rPr lang="zh-CN" altLang="en-US" sz="1400" dirty="0" smtClean="0"/>
              <a:t>接口设计</a:t>
            </a:r>
            <a:r>
              <a:rPr lang="zh-CN" altLang="en-US" sz="1400" dirty="0" smtClean="0"/>
              <a:t>，易于实现</a:t>
            </a:r>
            <a:endParaRPr lang="en-US" sz="14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自定义</a:t>
            </a:r>
            <a:r>
              <a:rPr lang="en-US" altLang="zh-CN" sz="1400" dirty="0" smtClean="0"/>
              <a:t>Context</a:t>
            </a:r>
            <a:r>
              <a:rPr lang="zh-CN" altLang="en-US" sz="1400" dirty="0" smtClean="0"/>
              <a:t>，轻松模拟测试数据</a:t>
            </a:r>
            <a:endParaRPr lang="en-US" altLang="zh-CN" sz="1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340768"/>
            <a:ext cx="4381078" cy="438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提高管理效率和质量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对产品经理的帮助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直观</a:t>
            </a:r>
            <a:r>
              <a:rPr lang="zh-CN" altLang="en-US" dirty="0"/>
              <a:t>的感受</a:t>
            </a:r>
            <a:r>
              <a:rPr lang="zh-CN" altLang="en-US" dirty="0" smtClean="0"/>
              <a:t>系统功能，</a:t>
            </a:r>
            <a:r>
              <a:rPr lang="zh-CN" altLang="en-US" dirty="0"/>
              <a:t>而不只是单向沟通</a:t>
            </a:r>
            <a:endParaRPr lang="en-US" altLang="zh-CN" dirty="0"/>
          </a:p>
          <a:p>
            <a:pPr lvl="1"/>
            <a:r>
              <a:rPr lang="zh-CN" altLang="en-US" dirty="0" smtClean="0"/>
              <a:t>自顶向下</a:t>
            </a:r>
            <a:r>
              <a:rPr lang="zh-CN" altLang="en-US" dirty="0"/>
              <a:t>全程参与，同时又保留从全局到细节的把握能力</a:t>
            </a:r>
            <a:endParaRPr lang="en-US" altLang="zh-CN" dirty="0" smtClean="0"/>
          </a:p>
          <a:p>
            <a:r>
              <a:rPr lang="zh-CN" altLang="en-US" dirty="0" smtClean="0"/>
              <a:t>对项目经理的帮助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单元划分可以映射到开发任务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单元的完成比例可以反映开发</a:t>
            </a:r>
            <a:r>
              <a:rPr lang="zh-CN" altLang="en-US" dirty="0" smtClean="0"/>
              <a:t>进度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69" y="3861048"/>
            <a:ext cx="6661699" cy="23877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51" y="21792"/>
            <a:ext cx="1683649" cy="8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提升测试效率和质量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对白盒测试人员</a:t>
            </a:r>
            <a:endParaRPr lang="en-US" altLang="zh-CN" dirty="0"/>
          </a:p>
          <a:p>
            <a:pPr lvl="1"/>
            <a:r>
              <a:rPr lang="zh-CN" altLang="en-US" dirty="0"/>
              <a:t>直观显示测试需要覆盖的路径</a:t>
            </a:r>
            <a:endParaRPr lang="en-US" altLang="zh-CN" dirty="0"/>
          </a:p>
          <a:p>
            <a:pPr lvl="1"/>
            <a:r>
              <a:rPr lang="zh-CN" altLang="en-US" dirty="0"/>
              <a:t>直接定位到要测试的代码</a:t>
            </a:r>
            <a:endParaRPr lang="en-US" altLang="zh-CN" dirty="0"/>
          </a:p>
          <a:p>
            <a:pPr lvl="1"/>
            <a:r>
              <a:rPr lang="zh-CN" altLang="en-US" dirty="0" smtClean="0"/>
              <a:t>方便构造单元测试数据</a:t>
            </a:r>
            <a:endParaRPr lang="en-US" altLang="zh-CN" dirty="0"/>
          </a:p>
          <a:p>
            <a:r>
              <a:rPr lang="zh-CN" altLang="en-US" dirty="0"/>
              <a:t>对集成和黑盒测试人员</a:t>
            </a:r>
            <a:endParaRPr lang="en-US" altLang="zh-CN" dirty="0"/>
          </a:p>
          <a:p>
            <a:pPr lvl="1"/>
            <a:r>
              <a:rPr lang="zh-CN" altLang="en-US" dirty="0"/>
              <a:t>直观的了解系统能完成那些功能</a:t>
            </a:r>
            <a:endParaRPr lang="en-US" altLang="zh-CN" dirty="0"/>
          </a:p>
          <a:p>
            <a:pPr lvl="1"/>
            <a:r>
              <a:rPr lang="zh-CN" altLang="en-US" dirty="0" smtClean="0"/>
              <a:t>方便构造服务级别测试数据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556792"/>
            <a:ext cx="4472735" cy="258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7844" y="3140968"/>
            <a:ext cx="2700300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X series </a:t>
            </a:r>
            <a:r>
              <a:rPr lang="zh-CN" altLang="en-US" dirty="0"/>
              <a:t>资源</a:t>
            </a:r>
          </a:p>
        </p:txBody>
      </p:sp>
    </p:spTree>
    <p:extLst>
      <p:ext uri="{BB962C8B-B14F-4D97-AF65-F5344CB8AC3E}">
        <p14:creationId xmlns:p14="http://schemas.microsoft.com/office/powerpoint/2010/main" val="2177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series </a:t>
            </a:r>
            <a:r>
              <a:rPr lang="zh-CN" altLang="en-US" dirty="0" smtClean="0"/>
              <a:t>资源</a:t>
            </a:r>
            <a:endParaRPr lang="en-US" dirty="0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开源代码库</a:t>
            </a:r>
            <a:endParaRPr lang="en-US" dirty="0"/>
          </a:p>
          <a:p>
            <a:pPr lvl="1"/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github.com/hejiehui/xross-tools-installer</a:t>
            </a:r>
            <a:endParaRPr lang="en-US" sz="1200" dirty="0" smtClean="0"/>
          </a:p>
          <a:p>
            <a:r>
              <a:rPr lang="zh-CN" altLang="en-US" dirty="0" smtClean="0"/>
              <a:t>直播</a:t>
            </a:r>
            <a:endParaRPr lang="en-US" altLang="zh-CN" dirty="0" smtClean="0">
              <a:hlinkClick r:id="rId3"/>
            </a:endParaRPr>
          </a:p>
          <a:p>
            <a:pPr lvl="1"/>
            <a:r>
              <a:rPr lang="zh-CN" altLang="en-US" sz="1200" dirty="0" smtClean="0">
                <a:hlinkClick r:id="rId3"/>
              </a:rPr>
              <a:t>解锁</a:t>
            </a:r>
            <a:r>
              <a:rPr lang="zh-CN" altLang="en-US" sz="1200" dirty="0">
                <a:hlinkClick r:id="rId3"/>
              </a:rPr>
              <a:t>进入千万级代码系统的正确</a:t>
            </a:r>
            <a:r>
              <a:rPr lang="zh-CN" altLang="en-US" sz="1200" dirty="0" smtClean="0">
                <a:hlinkClick r:id="rId3"/>
              </a:rPr>
              <a:t>姿势</a:t>
            </a:r>
            <a:endParaRPr lang="en-US" altLang="zh-CN" sz="1200" dirty="0" smtClean="0"/>
          </a:p>
          <a:p>
            <a:r>
              <a:rPr lang="zh-CN" altLang="en-US" sz="1600" dirty="0" smtClean="0"/>
              <a:t>设计思路详解</a:t>
            </a:r>
            <a:endParaRPr lang="en-US" altLang="zh-CN" sz="1600" dirty="0" smtClean="0"/>
          </a:p>
          <a:p>
            <a:pPr lvl="1"/>
            <a:r>
              <a:rPr lang="zh-CN" altLang="en-US" sz="1200" dirty="0">
                <a:hlinkClick r:id="rId4"/>
              </a:rPr>
              <a:t>提高系统开发效率的“银弹”</a:t>
            </a:r>
            <a:r>
              <a:rPr lang="en-US" altLang="zh-CN" sz="1200" dirty="0">
                <a:hlinkClick r:id="rId4"/>
              </a:rPr>
              <a:t>——X-series</a:t>
            </a:r>
            <a:r>
              <a:rPr lang="zh-CN" altLang="en-US" sz="1200" dirty="0">
                <a:hlinkClick r:id="rId4"/>
              </a:rPr>
              <a:t>可视化大规模应用开发工具</a:t>
            </a:r>
            <a:r>
              <a:rPr lang="zh-CN" altLang="en-US" sz="1200" dirty="0" smtClean="0">
                <a:hlinkClick r:id="rId4"/>
              </a:rPr>
              <a:t>集</a:t>
            </a:r>
            <a:endParaRPr lang="en-US" altLang="zh-CN" sz="1200" dirty="0" smtClean="0"/>
          </a:p>
          <a:p>
            <a:r>
              <a:rPr lang="zh-CN" altLang="en-US" sz="1600" dirty="0" smtClean="0"/>
              <a:t>技术博客</a:t>
            </a:r>
            <a:endParaRPr lang="en-US" altLang="zh-CN" sz="1600" dirty="0" smtClean="0"/>
          </a:p>
          <a:p>
            <a:pPr lvl="1"/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my.oschina.net/hejiehui/home</a:t>
            </a:r>
            <a:endParaRPr lang="en-US" sz="1200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C#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unit C# runtime</a:t>
            </a:r>
          </a:p>
          <a:p>
            <a:pPr lvl="1"/>
            <a:r>
              <a:rPr lang="en-US" altLang="zh-CN" sz="1200" dirty="0" smtClean="0">
                <a:hlinkClick r:id="rId2"/>
              </a:rPr>
              <a:t>https</a:t>
            </a:r>
            <a:r>
              <a:rPr lang="en-US" altLang="zh-CN" sz="1200" dirty="0">
                <a:hlinkClick r:id="rId2"/>
              </a:rPr>
              <a:t>://github.com/hejiehui/xUnit/blob/master/doc/xunit_c%23.zip</a:t>
            </a:r>
            <a:endParaRPr lang="en-US" altLang="zh-CN" sz="1200" dirty="0"/>
          </a:p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 </a:t>
            </a:r>
            <a:r>
              <a:rPr lang="en-US" altLang="zh-CN" dirty="0"/>
              <a:t>C# runtime</a:t>
            </a:r>
          </a:p>
          <a:p>
            <a:pPr lvl="1"/>
            <a:r>
              <a:rPr lang="en-US" altLang="zh-CN" sz="1200" dirty="0">
                <a:hlinkClick r:id="rId3"/>
              </a:rPr>
              <a:t>https://github.com/hejiehui/xState/blob/master/doc/xstate_c%23.zip</a:t>
            </a:r>
            <a:endParaRPr lang="en-US" altLang="zh-CN" sz="1200" dirty="0"/>
          </a:p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Decision </a:t>
            </a:r>
            <a:r>
              <a:rPr lang="en-US" altLang="zh-CN" dirty="0"/>
              <a:t>C# runtime</a:t>
            </a:r>
          </a:p>
          <a:p>
            <a:pPr lvl="1"/>
            <a:r>
              <a:rPr lang="en-US" altLang="zh-CN" sz="1200" dirty="0">
                <a:hlinkClick r:id="rId4"/>
              </a:rPr>
              <a:t>https://github.com/hejiehui/xDecision/blob/master/doc/xdecision_c%23.zip</a:t>
            </a:r>
            <a:endParaRPr lang="en-US" altLang="zh-CN" sz="1200" dirty="0"/>
          </a:p>
          <a:p>
            <a:pPr lvl="1"/>
            <a:endParaRPr lang="en-US" altLang="zh-CN" dirty="0" smtClean="0"/>
          </a:p>
          <a:p>
            <a:pPr marL="87313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0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Before 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在语言层面打转是没有出路的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很多工具很难用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规模决定手段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人的能力是</a:t>
            </a:r>
            <a:r>
              <a:rPr lang="zh-CN" altLang="en-US" dirty="0" smtClean="0"/>
              <a:t>有限的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方向</a:t>
            </a:r>
            <a:r>
              <a:rPr lang="zh-CN" altLang="en-US" dirty="0"/>
              <a:t>和眼光永远比速度重要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2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Q&amp;A</a:t>
            </a:r>
            <a:endParaRPr lang="en-US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</a:t>
            </a:r>
            <a:r>
              <a:rPr lang="zh-CN" altLang="en-US" dirty="0"/>
              <a:t>开发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普通程序员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早上</a:t>
            </a:r>
            <a:r>
              <a:rPr lang="zh-CN" altLang="en-US" dirty="0"/>
              <a:t>，心情忐忑的来上班</a:t>
            </a:r>
            <a:endParaRPr lang="en-US" altLang="zh-CN" dirty="0"/>
          </a:p>
          <a:p>
            <a:pPr lvl="1"/>
            <a:r>
              <a:rPr lang="zh-CN" altLang="en-US" dirty="0"/>
              <a:t>打开电脑，邮箱里面又有一封信，功能要改，线上报错。。。</a:t>
            </a:r>
            <a:endParaRPr lang="en-US" altLang="zh-CN" dirty="0"/>
          </a:p>
          <a:p>
            <a:pPr lvl="1"/>
            <a:r>
              <a:rPr lang="zh-CN" altLang="en-US" dirty="0"/>
              <a:t>又要看代码了，不要问</a:t>
            </a:r>
            <a:r>
              <a:rPr lang="zh-CN" altLang="en-US" dirty="0" smtClean="0"/>
              <a:t>我</a:t>
            </a:r>
            <a:r>
              <a:rPr lang="zh-CN" altLang="en-US" dirty="0"/>
              <a:t>为</a:t>
            </a:r>
            <a:r>
              <a:rPr lang="zh-CN" altLang="en-US" dirty="0" smtClean="0"/>
              <a:t>什么</a:t>
            </a:r>
            <a:r>
              <a:rPr lang="zh-CN" altLang="en-US" dirty="0"/>
              <a:t>不看文档</a:t>
            </a:r>
            <a:endParaRPr lang="en-US" altLang="zh-CN" dirty="0"/>
          </a:p>
          <a:p>
            <a:pPr lvl="1"/>
            <a:r>
              <a:rPr lang="zh-CN" altLang="en-US" dirty="0"/>
              <a:t>几百个源码文件，动辄几千行代码，叫我怎么看？心情糟透了</a:t>
            </a:r>
            <a:endParaRPr lang="en-US" altLang="zh-CN" dirty="0"/>
          </a:p>
          <a:p>
            <a:pPr lvl="1"/>
            <a:r>
              <a:rPr lang="zh-CN" altLang="en-US" dirty="0"/>
              <a:t>吃中饭了</a:t>
            </a:r>
            <a:endParaRPr lang="en-US" altLang="zh-CN" dirty="0"/>
          </a:p>
          <a:p>
            <a:pPr lvl="1"/>
            <a:r>
              <a:rPr lang="zh-CN" altLang="en-US" dirty="0"/>
              <a:t>心情继续</a:t>
            </a:r>
            <a:r>
              <a:rPr lang="zh-CN" altLang="en-US" dirty="0" smtClean="0"/>
              <a:t>糟透了，今天得加班了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吃晚饭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加班中。</a:t>
            </a:r>
            <a:r>
              <a:rPr lang="zh-CN" altLang="en-US" dirty="0"/>
              <a:t>。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我是谁？我在哪里？感觉</a:t>
            </a:r>
            <a:r>
              <a:rPr lang="zh-CN" altLang="en-US" dirty="0" smtClean="0"/>
              <a:t>被掏空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8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普通程序猿的苦恼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不了解系统整体或部分的结构</a:t>
            </a:r>
            <a:endParaRPr lang="en-US" altLang="zh-CN" dirty="0" smtClean="0"/>
          </a:p>
          <a:p>
            <a:r>
              <a:rPr lang="zh-CN" altLang="en-US" dirty="0" smtClean="0"/>
              <a:t>不清楚问题何在，会花多少</a:t>
            </a:r>
            <a:r>
              <a:rPr lang="zh-CN" altLang="en-US" dirty="0"/>
              <a:t>时间定位问题</a:t>
            </a:r>
            <a:endParaRPr lang="en-US" altLang="zh-CN" dirty="0" smtClean="0"/>
          </a:p>
          <a:p>
            <a:r>
              <a:rPr lang="zh-CN" altLang="en-US" dirty="0" smtClean="0"/>
              <a:t>不确定变更的影响多大</a:t>
            </a:r>
            <a:endParaRPr lang="en-US" altLang="zh-CN" dirty="0" smtClean="0"/>
          </a:p>
          <a:p>
            <a:r>
              <a:rPr lang="zh-CN" altLang="en-US" dirty="0" smtClean="0"/>
              <a:t>不知道工作量多大</a:t>
            </a:r>
            <a:endParaRPr lang="en-US" altLang="zh-CN" dirty="0" smtClean="0"/>
          </a:p>
          <a:p>
            <a:r>
              <a:rPr lang="zh-CN" altLang="en-US" dirty="0" smtClean="0"/>
              <a:t>不知道如何测试</a:t>
            </a:r>
            <a:endParaRPr lang="en-US" altLang="zh-CN" dirty="0" smtClean="0"/>
          </a:p>
          <a:p>
            <a:r>
              <a:rPr lang="zh-CN" altLang="en-US" dirty="0" smtClean="0"/>
              <a:t>害怕接手别人的系统</a:t>
            </a:r>
            <a:endParaRPr lang="en-US" altLang="zh-CN" dirty="0" smtClean="0"/>
          </a:p>
          <a:p>
            <a:r>
              <a:rPr lang="zh-CN" altLang="en-US" dirty="0" smtClean="0"/>
              <a:t>不知道还有那些不知道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75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文艺程序员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脑洞大开！！！“程序猿鼓励师”竟成新职业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25" y="1049338"/>
            <a:ext cx="7960088" cy="507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2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典型开发场景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文艺程序员</a:t>
            </a:r>
            <a:endParaRPr lang="en-US" altLang="zh-CN" dirty="0"/>
          </a:p>
          <a:p>
            <a:pPr lvl="1"/>
            <a:r>
              <a:rPr lang="zh-CN" altLang="en-US" dirty="0"/>
              <a:t>早上，心情愉快的来上班</a:t>
            </a:r>
            <a:endParaRPr lang="en-US" altLang="zh-CN" dirty="0"/>
          </a:p>
          <a:p>
            <a:pPr lvl="1"/>
            <a:r>
              <a:rPr lang="zh-CN" altLang="en-US" dirty="0"/>
              <a:t>打开电脑，邮箱里面又有一封信，功能要改，线上报错。。。</a:t>
            </a:r>
            <a:endParaRPr lang="en-US" altLang="zh-CN" dirty="0"/>
          </a:p>
          <a:p>
            <a:pPr lvl="1"/>
            <a:r>
              <a:rPr lang="zh-CN" altLang="en-US" dirty="0"/>
              <a:t>打开</a:t>
            </a:r>
            <a:r>
              <a:rPr lang="en-US" altLang="zh-CN" dirty="0"/>
              <a:t>X-Series</a:t>
            </a:r>
            <a:r>
              <a:rPr lang="zh-CN" altLang="en-US" dirty="0" smtClean="0"/>
              <a:t>，迅速定位</a:t>
            </a:r>
            <a:r>
              <a:rPr lang="zh-CN" altLang="en-US" dirty="0"/>
              <a:t>到要修改的地方</a:t>
            </a:r>
            <a:endParaRPr lang="en-US" altLang="zh-CN" dirty="0"/>
          </a:p>
          <a:p>
            <a:pPr lvl="1"/>
            <a:r>
              <a:rPr lang="zh-CN" altLang="en-US" dirty="0"/>
              <a:t>打完</a:t>
            </a:r>
            <a:r>
              <a:rPr lang="zh-CN" altLang="en-US" dirty="0" smtClean="0"/>
              <a:t>收工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4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文艺</a:t>
            </a:r>
            <a:r>
              <a:rPr lang="zh-CN" altLang="en-US" dirty="0" smtClean="0"/>
              <a:t>程序员的底气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系统结构清晰明了，不用挣扎在代码里面</a:t>
            </a:r>
            <a:endParaRPr lang="en-US" altLang="zh-CN" dirty="0" smtClean="0"/>
          </a:p>
          <a:p>
            <a:r>
              <a:rPr lang="zh-CN" altLang="en-US" dirty="0" smtClean="0"/>
              <a:t>定位问题直观，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多久都不用担心迷失</a:t>
            </a:r>
            <a:endParaRPr lang="en-US" altLang="zh-CN" dirty="0" smtClean="0"/>
          </a:p>
          <a:p>
            <a:r>
              <a:rPr lang="zh-CN" altLang="en-US" dirty="0" smtClean="0"/>
              <a:t>需求变更影响范围明确</a:t>
            </a:r>
            <a:endParaRPr lang="en-US" altLang="zh-CN" dirty="0" smtClean="0"/>
          </a:p>
          <a:p>
            <a:r>
              <a:rPr lang="zh-CN" altLang="en-US" dirty="0" smtClean="0"/>
              <a:t>估算成本和时间基本靠谱，再也不靠猜</a:t>
            </a:r>
            <a:endParaRPr lang="en-US" altLang="zh-CN" dirty="0" smtClean="0"/>
          </a:p>
          <a:p>
            <a:r>
              <a:rPr lang="zh-CN" altLang="en-US" dirty="0" smtClean="0"/>
              <a:t>系统和单元测试更方便</a:t>
            </a:r>
            <a:endParaRPr lang="en-US" altLang="zh-CN" dirty="0" smtClean="0"/>
          </a:p>
          <a:p>
            <a:r>
              <a:rPr lang="zh-CN" altLang="en-US" dirty="0" smtClean="0"/>
              <a:t>接手未知系统再也不会心里没底</a:t>
            </a:r>
            <a:endParaRPr lang="en-US" altLang="zh-CN" dirty="0" smtClean="0"/>
          </a:p>
          <a:p>
            <a:r>
              <a:rPr lang="zh-CN" altLang="en-US" dirty="0" smtClean="0"/>
              <a:t>不用熬夜，不用加班，不得颈椎病</a:t>
            </a:r>
            <a:endParaRPr lang="en-US" altLang="zh-CN" dirty="0" smtClean="0"/>
          </a:p>
          <a:p>
            <a:r>
              <a:rPr lang="zh-CN" altLang="en-US" dirty="0" smtClean="0"/>
              <a:t>居然也有夜生活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3e48388">
  <a:themeElements>
    <a:clrScheme name="53cd863e48388 1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6C90A0"/>
      </a:accent1>
      <a:accent2>
        <a:srgbClr val="8C8162"/>
      </a:accent2>
      <a:accent3>
        <a:srgbClr val="FFFFFF"/>
      </a:accent3>
      <a:accent4>
        <a:srgbClr val="383A3B"/>
      </a:accent4>
      <a:accent5>
        <a:srgbClr val="BAC6CD"/>
      </a:accent5>
      <a:accent6>
        <a:srgbClr val="7E7458"/>
      </a:accent6>
      <a:hlink>
        <a:srgbClr val="00B0F0"/>
      </a:hlink>
      <a:folHlink>
        <a:srgbClr val="AFB2B4"/>
      </a:folHlink>
    </a:clrScheme>
    <a:fontScheme name="53cd863e48388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3cd863e48388 1">
        <a:dk1>
          <a:srgbClr val="434547"/>
        </a:dk1>
        <a:lt1>
          <a:srgbClr val="FFFFFF"/>
        </a:lt1>
        <a:dk2>
          <a:srgbClr val="414345"/>
        </a:dk2>
        <a:lt2>
          <a:srgbClr val="F4F5F7"/>
        </a:lt2>
        <a:accent1>
          <a:srgbClr val="6C90A0"/>
        </a:accent1>
        <a:accent2>
          <a:srgbClr val="8C8162"/>
        </a:accent2>
        <a:accent3>
          <a:srgbClr val="FFFFFF"/>
        </a:accent3>
        <a:accent4>
          <a:srgbClr val="383A3B"/>
        </a:accent4>
        <a:accent5>
          <a:srgbClr val="BAC6CD"/>
        </a:accent5>
        <a:accent6>
          <a:srgbClr val="7E7458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ebay background</Template>
  <TotalTime>19755</TotalTime>
  <Pages>0</Pages>
  <Words>1225</Words>
  <Characters>0</Characters>
  <Application>Microsoft Office PowerPoint</Application>
  <DocSecurity>0</DocSecurity>
  <PresentationFormat>全屏显示(4:3)</PresentationFormat>
  <Lines>0</Lines>
  <Paragraphs>227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宋体</vt:lpstr>
      <vt:lpstr>微软雅黑</vt:lpstr>
      <vt:lpstr>Arial</vt:lpstr>
      <vt:lpstr>Arial Black</vt:lpstr>
      <vt:lpstr>53cd863e48388</vt:lpstr>
      <vt:lpstr>X-Series 可视化开发工具集</vt:lpstr>
      <vt:lpstr>概述</vt:lpstr>
      <vt:lpstr>开发场景对比</vt:lpstr>
      <vt:lpstr>普通程序员</vt:lpstr>
      <vt:lpstr>典型开发场景</vt:lpstr>
      <vt:lpstr>普通程序猿的苦恼</vt:lpstr>
      <vt:lpstr>文艺程序员</vt:lpstr>
      <vt:lpstr>典型开发场景</vt:lpstr>
      <vt:lpstr>文艺程序员的底气</vt:lpstr>
      <vt:lpstr>X-Series简介</vt:lpstr>
      <vt:lpstr>Xross Unit</vt:lpstr>
      <vt:lpstr>Xross Decison</vt:lpstr>
      <vt:lpstr>Xross State</vt:lpstr>
      <vt:lpstr>X-Series的目标</vt:lpstr>
      <vt:lpstr>使用先进的工具</vt:lpstr>
      <vt:lpstr>构建清晰的系统</vt:lpstr>
      <vt:lpstr>Xross Unit</vt:lpstr>
      <vt:lpstr>Xross Unit</vt:lpstr>
      <vt:lpstr>Xross Unit</vt:lpstr>
      <vt:lpstr>Xross Unit 使用步骤一</vt:lpstr>
      <vt:lpstr>Xross Unit 使用步骤二</vt:lpstr>
      <vt:lpstr>Xross Unit 使用步骤三</vt:lpstr>
      <vt:lpstr>用户实践反馈</vt:lpstr>
      <vt:lpstr>用户实践反馈</vt:lpstr>
      <vt:lpstr>用户实践反馈</vt:lpstr>
      <vt:lpstr>用户实践反馈</vt:lpstr>
      <vt:lpstr>Xross Decision</vt:lpstr>
      <vt:lpstr>Decision Tree</vt:lpstr>
      <vt:lpstr>Decision Tree 开发步骤一</vt:lpstr>
      <vt:lpstr>Decision Tree 开发步骤二</vt:lpstr>
      <vt:lpstr>Xross State</vt:lpstr>
      <vt:lpstr>Xross State</vt:lpstr>
      <vt:lpstr>Xross State 开发步骤一</vt:lpstr>
      <vt:lpstr>Xross State 开发步骤二</vt:lpstr>
      <vt:lpstr>实际案例一</vt:lpstr>
      <vt:lpstr>实际案例二</vt:lpstr>
      <vt:lpstr>用户反馈</vt:lpstr>
      <vt:lpstr>XEDA</vt:lpstr>
      <vt:lpstr>The Next</vt:lpstr>
      <vt:lpstr>XEDA Preview</vt:lpstr>
      <vt:lpstr>PowerPoint 演示文稿</vt:lpstr>
      <vt:lpstr>提高开发效率和质量</vt:lpstr>
      <vt:lpstr>提高管理效率和质量</vt:lpstr>
      <vt:lpstr>提升测试效率和质量</vt:lpstr>
      <vt:lpstr>X series 资源</vt:lpstr>
      <vt:lpstr>X series 资源</vt:lpstr>
      <vt:lpstr>支持C#</vt:lpstr>
      <vt:lpstr>Before The End</vt:lpstr>
      <vt:lpstr>Q&amp;A</vt:lpstr>
    </vt:vector>
  </TitlesOfParts>
  <Company>eBay, Inc.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wxia</dc:creator>
  <cp:lastModifiedBy>vhjh赫杰辉</cp:lastModifiedBy>
  <cp:revision>878</cp:revision>
  <dcterms:created xsi:type="dcterms:W3CDTF">2005-06-20T05:15:43Z</dcterms:created>
  <dcterms:modified xsi:type="dcterms:W3CDTF">2018-01-12T08:30:13Z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 #">
    <vt:lpwstr/>
  </property>
  <property fmtid="{D5CDD505-2E9C-101B-9397-08002B2CF9AE}" pid="3" name="Version Description">
    <vt:lpwstr/>
  </property>
  <property fmtid="{D5CDD505-2E9C-101B-9397-08002B2CF9AE}" pid="4" name="Approver">
    <vt:lpwstr/>
  </property>
  <property fmtid="{D5CDD505-2E9C-101B-9397-08002B2CF9AE}" pid="5" name="Document Status">
    <vt:lpwstr>Approved</vt:lpwstr>
  </property>
  <property fmtid="{D5CDD505-2E9C-101B-9397-08002B2CF9AE}" pid="6" name="Document Type">
    <vt:lpwstr>Other</vt:lpwstr>
  </property>
  <property fmtid="{D5CDD505-2E9C-101B-9397-08002B2CF9AE}" pid="7" name="Author0">
    <vt:lpwstr/>
  </property>
  <property fmtid="{D5CDD505-2E9C-101B-9397-08002B2CF9AE}" pid="8" name="KSOProductBuildVer">
    <vt:lpwstr>2052-9.1.0.4856</vt:lpwstr>
  </property>
</Properties>
</file>