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4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FB9A8-C22B-441B-A4BB-8FB23893C2B9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3F8C3-223A-4BA3-A455-180D9B5D8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5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C7CE0-1263-4B9F-B078-EE0C65CAD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B34F32-208D-4BB4-AF1D-26BC0A41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B569D-EA7B-4777-97CC-A227B7ED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FAE4-E786-4776-8ACF-0689BA9453E3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15D36-E47B-4B1A-93EF-97C57424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71505-C030-4970-9D47-5C4DBC4F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9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C7F3A-1C12-41D5-B7ED-24642A41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7A4C15-2D88-49FC-B0AD-EF9BB5899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86D5B-D459-4729-AAEB-122AC781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27CB-6AFF-43BC-8828-DB68EE8F17BC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E4811-0CA8-4FF7-AF7B-BAD54BCD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89F51-0BED-4069-8111-6FC57D3F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9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81D67B-B1B7-4BCD-8A5B-9E37BCD61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165F12-AD3E-4739-9775-8998CEBEF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8674E-DBD5-4EEB-B08E-76267EE2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949-5582-451E-A685-6836AB2F30EF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CAAF6-8B62-4A62-B430-7F7B76F6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D4386-CD26-4308-BD82-7AFFB62E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6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453E-AFCB-4DB8-91FC-3A18734A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DCDEA-22E7-4035-9A85-82AD8992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90629-63EC-4180-8BCA-7A358464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1652-01CF-4FF6-93B8-34B1B873D16E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0BB13-2996-452A-BE0F-781890AE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96E48-CBDB-4E2D-A698-5F9C525B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0E3B-F563-4A19-8B93-CB82B912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020B2-CBAF-409F-B133-ACE9136B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61A63-5FDE-460A-997F-DE3BAB31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E85B-6D44-42C0-96C1-8FE45B1FC99D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40F2B-FEEA-49ED-9F96-FBE58CE7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F5F46-845F-497A-BA04-9B95549B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2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AE09-830C-455A-905A-6EF656B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A75C9-6985-402A-A8E8-A0332B2E3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22C67-5B07-43D8-BDAF-1D6A780F3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F513B-7329-46A3-90EE-01A0418A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8108-F656-4BD8-A9D5-647A531FCAD1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C6032-3560-47DA-89D1-8BC51389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F4997-3DA3-48AC-903E-AFEC2414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6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52AF1-FED7-43BA-AFBF-E8019E75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CFE76-DE6A-42A3-9DF3-2EFE1164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1102F-DEEE-41EF-889A-700E962A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74F7C4-5314-49C7-8729-84767EA4F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02C037-19BF-4FFC-8F43-21E3CFD20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2C2A69-CF7B-4544-881B-2D35AB7B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07C9-0F98-4644-99AA-4D8D997DD7C1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DA7382-3D2B-4A87-9EE8-775EEE19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464244-3367-46D4-981E-FFD43F51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0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A8356-FDBC-4AF2-B725-547B7976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827911-8400-4DDD-91F2-A6D92473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7491-C079-408E-81E6-CE86AE6F7EF5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B3A469-2DC9-48B0-80FE-35B8BE5A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3E0B7-0EB0-43D4-926A-F374CC15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1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042B70-D7B4-4035-BBD9-AB402181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9343-AADF-4129-9760-C67E005BA01E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99BD4-BCE1-48DD-876F-A9E89A5B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0428D-6F27-4B9B-B610-C64DD818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9914-0350-47DD-BAE6-4C76FCE1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5E417-90CC-4961-BF52-B0D1DCFE2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B3D47A-5C33-4609-9479-DA7D4035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D8EAA-2083-450B-AB55-D654A11F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350A-74D9-42D6-80A9-F0CBD5F971FC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76CCC-D259-46C3-BCEE-2FFC068E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52AAC-E032-4664-89B1-0E260A86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685E9-5EE3-499D-A9B9-7CA6C708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7BE6CE-D5BD-4581-BEA2-481C28D03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4E583-1C73-4350-BD68-1A0ADEBFB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AA315-AC60-4496-BD03-ABFC6313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F0B-DA4B-4517-8946-5FDB081C014A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1DE13-02FB-4CD0-A2AA-8A01D9FF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5A24F-55E7-474A-99EC-EAE3847D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6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935D26-0DE7-4B7B-A5E5-0F907F09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460BB-5EF1-4A42-82C8-2A8B76FAE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85F7D-12B4-42B4-BED7-A79CFEE4F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5E32-426E-4E3D-9734-167A5D3F2645}" type="datetime1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BD93A-E1D2-4D3F-9456-95AF5802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5BC4E-E798-400B-BBBA-34E97C240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97C2-467C-4E5E-984B-26BCC6F3F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3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FA1C5-CF76-4E95-8188-8B3152440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vi </a:t>
            </a:r>
            <a:r>
              <a:rPr lang="ko-KR" altLang="en-US"/>
              <a:t>명령어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B6DDF-91FF-48F3-B0E1-380B86F43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2018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23014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47A12-46F9-4A77-AA11-29149063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 </a:t>
            </a:r>
            <a:r>
              <a:rPr lang="ko-KR" altLang="en-US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1C2D4-8CF5-41ED-B469-54B5ED94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vi</a:t>
            </a:r>
          </a:p>
          <a:p>
            <a:pPr lvl="1"/>
            <a:r>
              <a:rPr lang="ko-KR" altLang="en-US"/>
              <a:t>새로운 파일 시작</a:t>
            </a:r>
            <a:endParaRPr lang="en-US" altLang="ko-KR"/>
          </a:p>
          <a:p>
            <a:pPr lvl="1"/>
            <a:r>
              <a:rPr lang="ko-KR" altLang="en-US"/>
              <a:t>파일 저장할 때 이름 지정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 [</a:t>
            </a:r>
            <a:r>
              <a:rPr lang="ko-KR" altLang="en-US"/>
              <a:t>파일명</a:t>
            </a:r>
            <a:r>
              <a:rPr lang="en-US" altLang="ko-KR"/>
              <a:t>]</a:t>
            </a:r>
          </a:p>
          <a:p>
            <a:pPr lvl="1"/>
            <a:r>
              <a:rPr lang="en-US" altLang="ko-KR"/>
              <a:t>[</a:t>
            </a:r>
            <a:r>
              <a:rPr lang="ko-KR" altLang="en-US"/>
              <a:t>파일명</a:t>
            </a:r>
            <a:r>
              <a:rPr lang="en-US" altLang="ko-KR"/>
              <a:t>]</a:t>
            </a:r>
            <a:r>
              <a:rPr lang="ko-KR" altLang="en-US"/>
              <a:t>의 파일이 없으면 </a:t>
            </a:r>
            <a:r>
              <a:rPr lang="en-US" altLang="ko-KR"/>
              <a:t>[</a:t>
            </a:r>
            <a:r>
              <a:rPr lang="ko-KR" altLang="en-US"/>
              <a:t>파일명</a:t>
            </a:r>
            <a:r>
              <a:rPr lang="en-US" altLang="ko-KR"/>
              <a:t>]</a:t>
            </a:r>
            <a:r>
              <a:rPr lang="ko-KR" altLang="en-US"/>
              <a:t>으로 새로운 파일 생성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파일명</a:t>
            </a:r>
            <a:r>
              <a:rPr lang="en-US" altLang="ko-KR"/>
              <a:t>]</a:t>
            </a:r>
            <a:r>
              <a:rPr lang="ko-KR" altLang="en-US"/>
              <a:t>의 파일이 있으면 기존 파일 열기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6DBA4-EA70-447D-8B06-EF530D23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2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FCB4E-0FCB-4852-AE39-D165BF05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580D5-1AFD-4DBD-BFE0-6DAA9C2B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 명령</a:t>
            </a:r>
            <a:r>
              <a:rPr lang="en-US" altLang="ko-KR"/>
              <a:t>(</a:t>
            </a:r>
            <a:r>
              <a:rPr lang="ko-KR" altLang="en-US"/>
              <a:t>명령모드 </a:t>
            </a:r>
            <a:r>
              <a:rPr lang="en-US" altLang="ko-KR"/>
              <a:t>-&gt; </a:t>
            </a:r>
            <a:r>
              <a:rPr lang="ko-KR" altLang="en-US"/>
              <a:t>입력모드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입력이 끝나면 </a:t>
            </a:r>
            <a:r>
              <a:rPr lang="en-US" altLang="ko-KR"/>
              <a:t>esc</a:t>
            </a:r>
            <a:r>
              <a:rPr lang="ko-KR" altLang="en-US"/>
              <a:t>를 눌러 </a:t>
            </a:r>
            <a:r>
              <a:rPr lang="en-US" altLang="ko-KR"/>
              <a:t>“</a:t>
            </a:r>
            <a:r>
              <a:rPr lang="ko-KR" altLang="en-US"/>
              <a:t>입력모드</a:t>
            </a:r>
            <a:r>
              <a:rPr lang="en-US" altLang="ko-KR"/>
              <a:t>”</a:t>
            </a:r>
            <a:r>
              <a:rPr lang="ko-KR" altLang="en-US"/>
              <a:t>에서 </a:t>
            </a:r>
            <a:r>
              <a:rPr lang="en-US" altLang="ko-KR"/>
              <a:t>“</a:t>
            </a:r>
            <a:r>
              <a:rPr lang="ko-KR" altLang="en-US"/>
              <a:t>명령모드</a:t>
            </a:r>
            <a:r>
              <a:rPr lang="en-US" altLang="ko-KR"/>
              <a:t>”</a:t>
            </a:r>
            <a:r>
              <a:rPr lang="ko-KR" altLang="en-US"/>
              <a:t>로 복귀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205DFB-D5C2-4B5A-ADFC-6E82F07DF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66154"/>
              </p:ext>
            </p:extLst>
          </p:nvPr>
        </p:nvGraphicFramePr>
        <p:xfrm>
          <a:off x="2032000" y="2506424"/>
          <a:ext cx="8128000" cy="25958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41214">
                  <a:extLst>
                    <a:ext uri="{9D8B030D-6E8A-4147-A177-3AD203B41FA5}">
                      <a16:colId xmlns:a16="http://schemas.microsoft.com/office/drawing/2014/main" val="3343260760"/>
                    </a:ext>
                  </a:extLst>
                </a:gridCol>
                <a:gridCol w="6386786">
                  <a:extLst>
                    <a:ext uri="{9D8B030D-6E8A-4147-A177-3AD203B41FA5}">
                      <a16:colId xmlns:a16="http://schemas.microsoft.com/office/drawing/2014/main" val="2679258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0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커서 앞에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6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커서 뒤에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줄 다음에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5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줄 첫 칸 앞에 텍스트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줄 끝에 텍스트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줄 앞에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96962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584758-3EEC-4686-A763-A6B6452F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5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D0932-562C-4BA1-9424-FA85B613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199"/>
          </a:xfrm>
        </p:spPr>
        <p:txBody>
          <a:bodyPr/>
          <a:lstStyle/>
          <a:p>
            <a:r>
              <a:rPr lang="ko-KR" altLang="en-US"/>
              <a:t>저장 및 종료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D03CC-0665-4973-AB46-52E95134F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24"/>
            <a:ext cx="10515600" cy="4863883"/>
          </a:xfrm>
        </p:spPr>
        <p:txBody>
          <a:bodyPr/>
          <a:lstStyle/>
          <a:p>
            <a:r>
              <a:rPr lang="ko-KR" altLang="en-US"/>
              <a:t>저장 명령</a:t>
            </a:r>
            <a:endParaRPr lang="en-US" altLang="ko-KR"/>
          </a:p>
          <a:p>
            <a:pPr lvl="1"/>
            <a:r>
              <a:rPr lang="ko-KR" altLang="en-US"/>
              <a:t>저장하거나 종료하려면 </a:t>
            </a:r>
            <a:r>
              <a:rPr lang="en-US" altLang="ko-KR"/>
              <a:t>“</a:t>
            </a:r>
            <a:r>
              <a:rPr lang="ko-KR" altLang="en-US"/>
              <a:t>명령모드</a:t>
            </a:r>
            <a:r>
              <a:rPr lang="en-US" altLang="ko-KR"/>
              <a:t>”</a:t>
            </a:r>
            <a:r>
              <a:rPr lang="ko-KR" altLang="en-US"/>
              <a:t>로 돌아와야 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종료 명령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CC91C6-142E-4293-8118-DA1434859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9771"/>
              </p:ext>
            </p:extLst>
          </p:nvPr>
        </p:nvGraphicFramePr>
        <p:xfrm>
          <a:off x="2032000" y="2332514"/>
          <a:ext cx="8128000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41214">
                  <a:extLst>
                    <a:ext uri="{9D8B030D-6E8A-4147-A177-3AD203B41FA5}">
                      <a16:colId xmlns:a16="http://schemas.microsoft.com/office/drawing/2014/main" val="3343260760"/>
                    </a:ext>
                  </a:extLst>
                </a:gridCol>
                <a:gridCol w="6386786">
                  <a:extLst>
                    <a:ext uri="{9D8B030D-6E8A-4147-A177-3AD203B41FA5}">
                      <a16:colId xmlns:a16="http://schemas.microsoft.com/office/drawing/2014/main" val="2679258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0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:w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현재의 파일명으로 파일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6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:w [</a:t>
                      </a:r>
                      <a:r>
                        <a:rPr lang="ko-KR" altLang="en-US"/>
                        <a:t>파일명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</a:t>
                      </a:r>
                      <a:r>
                        <a:rPr lang="en-US" altLang="ko-KR"/>
                        <a:t>[</a:t>
                      </a:r>
                      <a:r>
                        <a:rPr lang="ko-KR" altLang="en-US"/>
                        <a:t>파일명</a:t>
                      </a:r>
                      <a:r>
                        <a:rPr lang="en-US" altLang="ko-KR"/>
                        <a:t>]</a:t>
                      </a:r>
                      <a:r>
                        <a:rPr lang="ko-KR" altLang="en-US"/>
                        <a:t>으로 파일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9381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B03434-DA55-4F3A-A5D0-09F104B8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25810"/>
              </p:ext>
            </p:extLst>
          </p:nvPr>
        </p:nvGraphicFramePr>
        <p:xfrm>
          <a:off x="2032000" y="4081167"/>
          <a:ext cx="8128000" cy="22250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41214">
                  <a:extLst>
                    <a:ext uri="{9D8B030D-6E8A-4147-A177-3AD203B41FA5}">
                      <a16:colId xmlns:a16="http://schemas.microsoft.com/office/drawing/2014/main" val="3343260760"/>
                    </a:ext>
                  </a:extLst>
                </a:gridCol>
                <a:gridCol w="6386786">
                  <a:extLst>
                    <a:ext uri="{9D8B030D-6E8A-4147-A177-3AD203B41FA5}">
                      <a16:colId xmlns:a16="http://schemas.microsoft.com/office/drawing/2014/main" val="2679258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0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:q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작업 내용을 저장하였으면 </a:t>
                      </a:r>
                      <a:r>
                        <a:rPr lang="en-US" altLang="ko-KR"/>
                        <a:t>vi </a:t>
                      </a:r>
                      <a:r>
                        <a:rPr lang="ko-KR" altLang="en-US"/>
                        <a:t>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6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:q!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작업 내용을 저장하지 않고 </a:t>
                      </a:r>
                      <a:r>
                        <a:rPr lang="en-US" altLang="ko-KR"/>
                        <a:t>vi </a:t>
                      </a:r>
                      <a:r>
                        <a:rPr lang="ko-KR" altLang="en-US"/>
                        <a:t>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:wq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작업 내용을 저장한 후 </a:t>
                      </a:r>
                      <a:r>
                        <a:rPr lang="en-US" altLang="ko-KR"/>
                        <a:t>vi </a:t>
                      </a:r>
                      <a:r>
                        <a:rPr lang="ko-KR" altLang="en-US"/>
                        <a:t>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5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:wq [</a:t>
                      </a:r>
                      <a:r>
                        <a:rPr lang="ko-KR" altLang="en-US"/>
                        <a:t>파일명</a:t>
                      </a:r>
                      <a:r>
                        <a:rPr lang="en-US" altLang="ko-KR"/>
                        <a:t>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작업 내용을 지정한 </a:t>
                      </a:r>
                      <a:r>
                        <a:rPr lang="en-US" altLang="ko-KR"/>
                        <a:t>[</a:t>
                      </a:r>
                      <a:r>
                        <a:rPr lang="ko-KR" altLang="en-US"/>
                        <a:t>파일명</a:t>
                      </a:r>
                      <a:r>
                        <a:rPr lang="en-US" altLang="ko-KR"/>
                        <a:t>]</a:t>
                      </a:r>
                      <a:r>
                        <a:rPr lang="ko-KR" altLang="en-US"/>
                        <a:t>으로 저장한 후 </a:t>
                      </a:r>
                      <a:r>
                        <a:rPr lang="en-US" altLang="ko-KR"/>
                        <a:t>vi </a:t>
                      </a:r>
                      <a:r>
                        <a:rPr lang="ko-KR" altLang="en-US"/>
                        <a:t>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ZZ (shift-zz)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작업 내용을 저장한 후 </a:t>
                      </a:r>
                      <a:r>
                        <a:rPr lang="en-US" altLang="ko-KR"/>
                        <a:t>vi </a:t>
                      </a:r>
                      <a:r>
                        <a:rPr lang="ko-KR" altLang="en-US"/>
                        <a:t>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08115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1F025-9880-41A3-A5D7-CA5969F9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AC7F9-D5EB-47D9-885A-BA513A09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8CA2D-54B5-4DDC-BA3C-828DCF83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/>
              <a:t>“</a:t>
            </a:r>
            <a:r>
              <a:rPr lang="ko-KR" altLang="en-US"/>
              <a:t>명령 모드</a:t>
            </a:r>
            <a:r>
              <a:rPr lang="en-US" altLang="ko-KR"/>
              <a:t>”</a:t>
            </a:r>
            <a:r>
              <a:rPr lang="ko-KR" altLang="en-US"/>
              <a:t>에서 동작</a:t>
            </a:r>
            <a:endParaRPr lang="en-US" altLang="ko-KR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6003FBC-D0BC-4A45-A108-CA6A83527049}"/>
              </a:ext>
            </a:extLst>
          </p:cNvPr>
          <p:cNvGrpSpPr/>
          <p:nvPr/>
        </p:nvGrpSpPr>
        <p:grpSpPr>
          <a:xfrm>
            <a:off x="838200" y="2785926"/>
            <a:ext cx="3284480" cy="2622331"/>
            <a:chOff x="793534" y="3316013"/>
            <a:chExt cx="3284480" cy="262233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84C141-CEFE-4636-8179-16A65F75869A}"/>
                </a:ext>
              </a:extLst>
            </p:cNvPr>
            <p:cNvSpPr/>
            <p:nvPr/>
          </p:nvSpPr>
          <p:spPr>
            <a:xfrm>
              <a:off x="1986457" y="4445875"/>
              <a:ext cx="704193" cy="3678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커서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DCEB87D-2C82-48B4-B7B0-5EAEFA9A4C96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2338554" y="3773213"/>
              <a:ext cx="0" cy="67266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05500D4-49B2-43C1-A739-5DA6B6088C5B}"/>
                </a:ext>
              </a:extLst>
            </p:cNvPr>
            <p:cNvCxnSpPr>
              <a:cxnSpLocks/>
            </p:cNvCxnSpPr>
            <p:nvPr/>
          </p:nvCxnSpPr>
          <p:spPr>
            <a:xfrm>
              <a:off x="2338554" y="4813737"/>
              <a:ext cx="0" cy="67266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1F85D79-9BCF-4D48-A036-F552AF934E2F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690650" y="4629806"/>
              <a:ext cx="420413" cy="525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2A0A578-72F5-4CF8-9698-CAA980A68F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044" y="4624551"/>
              <a:ext cx="420413" cy="525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55B806D-B301-4AD5-A72C-785392E932D9}"/>
                </a:ext>
              </a:extLst>
            </p:cNvPr>
            <p:cNvSpPr/>
            <p:nvPr/>
          </p:nvSpPr>
          <p:spPr>
            <a:xfrm>
              <a:off x="1986457" y="4451130"/>
              <a:ext cx="704193" cy="3678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bg1"/>
                  </a:solidFill>
                </a:rPr>
                <a:t>커서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C0B060-DE03-4862-A60C-C92D81E45928}"/>
                </a:ext>
              </a:extLst>
            </p:cNvPr>
            <p:cNvSpPr/>
            <p:nvPr/>
          </p:nvSpPr>
          <p:spPr>
            <a:xfrm>
              <a:off x="1970693" y="3316013"/>
              <a:ext cx="704193" cy="367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위로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9A4AAAF-D906-4FC2-A4F9-4CD5A7852488}"/>
                </a:ext>
              </a:extLst>
            </p:cNvPr>
            <p:cNvSpPr/>
            <p:nvPr/>
          </p:nvSpPr>
          <p:spPr>
            <a:xfrm>
              <a:off x="793534" y="4440620"/>
              <a:ext cx="704193" cy="367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왼쪽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10276A8-9550-48D8-A89D-95DE5275AEFC}"/>
                </a:ext>
              </a:extLst>
            </p:cNvPr>
            <p:cNvSpPr/>
            <p:nvPr/>
          </p:nvSpPr>
          <p:spPr>
            <a:xfrm>
              <a:off x="3182010" y="4440620"/>
              <a:ext cx="896004" cy="367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오른쪽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7DCD725-43C5-4B82-97CD-92C713CF5E22}"/>
                </a:ext>
              </a:extLst>
            </p:cNvPr>
            <p:cNvSpPr/>
            <p:nvPr/>
          </p:nvSpPr>
          <p:spPr>
            <a:xfrm>
              <a:off x="1873471" y="5570482"/>
              <a:ext cx="930163" cy="367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아래로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314349-D25A-45E1-8CB3-5D7149AF9F0C}"/>
                </a:ext>
              </a:extLst>
            </p:cNvPr>
            <p:cNvSpPr/>
            <p:nvPr/>
          </p:nvSpPr>
          <p:spPr>
            <a:xfrm>
              <a:off x="1873471" y="3773213"/>
              <a:ext cx="291660" cy="294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k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8E2A4C1-3DB5-403D-B4CC-C1CA3EE62418}"/>
                </a:ext>
              </a:extLst>
            </p:cNvPr>
            <p:cNvSpPr/>
            <p:nvPr/>
          </p:nvSpPr>
          <p:spPr>
            <a:xfrm>
              <a:off x="1558164" y="4787460"/>
              <a:ext cx="291660" cy="294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h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66B3B4-C1CD-412C-8348-F9176F5421CD}"/>
                </a:ext>
              </a:extLst>
            </p:cNvPr>
            <p:cNvSpPr/>
            <p:nvPr/>
          </p:nvSpPr>
          <p:spPr>
            <a:xfrm>
              <a:off x="2511974" y="5159564"/>
              <a:ext cx="291660" cy="294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j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0FFDD1A-297A-4405-A892-98ED78405D44}"/>
                </a:ext>
              </a:extLst>
            </p:cNvPr>
            <p:cNvSpPr/>
            <p:nvPr/>
          </p:nvSpPr>
          <p:spPr>
            <a:xfrm>
              <a:off x="2852251" y="4193764"/>
              <a:ext cx="291660" cy="294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l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BE4293C-8D3B-4094-9EA0-2220B9723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98819"/>
              </p:ext>
            </p:extLst>
          </p:nvPr>
        </p:nvGraphicFramePr>
        <p:xfrm>
          <a:off x="4853588" y="2433566"/>
          <a:ext cx="6500212" cy="333756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250106">
                  <a:extLst>
                    <a:ext uri="{9D8B030D-6E8A-4147-A177-3AD203B41FA5}">
                      <a16:colId xmlns:a16="http://schemas.microsoft.com/office/drawing/2014/main" val="974991848"/>
                    </a:ext>
                  </a:extLst>
                </a:gridCol>
                <a:gridCol w="3250106">
                  <a:extLst>
                    <a:ext uri="{9D8B030D-6E8A-4147-A177-3AD203B41FA5}">
                      <a16:colId xmlns:a16="http://schemas.microsoft.com/office/drawing/2014/main" val="2349148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명령어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7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한 행 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40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한 행 아래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55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한 문자 오른쪽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6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한 문자 왼쪽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9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행의 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^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8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행의 마지막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$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1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이전 행의 처음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96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다음 행의 처음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+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43215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6DE2E4-5A50-4490-AFF4-E535009D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5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64C8-FE3B-420B-AA4B-B176DB92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내용 삭제 및 취소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E8A24-523B-4BB3-9236-266CEBDD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“</a:t>
            </a:r>
            <a:r>
              <a:rPr lang="ko-KR" altLang="en-US"/>
              <a:t>명령 모드</a:t>
            </a:r>
            <a:r>
              <a:rPr lang="en-US" altLang="ko-KR"/>
              <a:t>”</a:t>
            </a:r>
            <a:r>
              <a:rPr lang="ko-KR" altLang="en-US"/>
              <a:t>에서 동작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위치에 숫자를 넣으면 해당 숫자만큼 작업 반복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CA45137-F080-431F-8E17-77749E6E8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87227"/>
              </p:ext>
            </p:extLst>
          </p:nvPr>
        </p:nvGraphicFramePr>
        <p:xfrm>
          <a:off x="2032000" y="2329010"/>
          <a:ext cx="8127999" cy="29667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4915392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172460120"/>
                    </a:ext>
                  </a:extLst>
                </a:gridCol>
                <a:gridCol w="5161279">
                  <a:extLst>
                    <a:ext uri="{9D8B030D-6E8A-4147-A177-3AD203B41FA5}">
                      <a16:colId xmlns:a16="http://schemas.microsoft.com/office/drawing/2014/main" val="375203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삭제 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1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x, #x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커서 위치의 문자 삭제 </a:t>
                      </a:r>
                      <a:r>
                        <a:rPr lang="en-US" altLang="ko-KR"/>
                        <a:t>(ex: 3x)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7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dw, #dw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커서 위치의 단어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3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dd, #dd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커서 위치의 줄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D(shift-d)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줄의 일부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커서 위치부터 줄 끝까지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1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방금 수행한 명령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해당 줄의 모든 편집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:e!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마지막 저장 이후 모든 편집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9403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3B2421-174A-45DF-B131-EFDF1203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9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9922A-A2EE-48F8-A8DB-9DC71BCA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66137-ECB3-41D2-ADA7-8560B6049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복사</a:t>
            </a:r>
            <a:r>
              <a:rPr lang="en-US" altLang="ko-KR"/>
              <a:t>, </a:t>
            </a:r>
            <a:r>
              <a:rPr lang="ko-KR" altLang="en-US"/>
              <a:t>잘라내기</a:t>
            </a:r>
            <a:r>
              <a:rPr lang="en-US" altLang="ko-KR"/>
              <a:t>, </a:t>
            </a:r>
            <a:r>
              <a:rPr lang="ko-KR" altLang="en-US"/>
              <a:t>붙이기</a:t>
            </a:r>
            <a:endParaRPr lang="en-US" altLang="ko-KR"/>
          </a:p>
          <a:p>
            <a:r>
              <a:rPr lang="en-US" altLang="ko-KR"/>
              <a:t>“</a:t>
            </a:r>
            <a:r>
              <a:rPr lang="ko-KR" altLang="en-US"/>
              <a:t>명령 모드</a:t>
            </a:r>
            <a:r>
              <a:rPr lang="en-US" altLang="ko-KR"/>
              <a:t>”</a:t>
            </a:r>
            <a:r>
              <a:rPr lang="ko-KR" altLang="en-US"/>
              <a:t>에서 동작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vi </a:t>
            </a:r>
            <a:r>
              <a:rPr lang="ko-KR" altLang="en-US"/>
              <a:t>에서 </a:t>
            </a:r>
            <a:r>
              <a:rPr lang="en-US" altLang="ko-KR"/>
              <a:t>dd </a:t>
            </a:r>
            <a:r>
              <a:rPr lang="ko-KR" altLang="en-US"/>
              <a:t>명령어로 행 삭제하는 것은 사실 잘라내기임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6A4588-0F87-43B9-A475-A6DA67A3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4614"/>
              </p:ext>
            </p:extLst>
          </p:nvPr>
        </p:nvGraphicFramePr>
        <p:xfrm>
          <a:off x="2032000" y="2865458"/>
          <a:ext cx="8128000" cy="18542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174496">
                  <a:extLst>
                    <a:ext uri="{9D8B030D-6E8A-4147-A177-3AD203B41FA5}">
                      <a16:colId xmlns:a16="http://schemas.microsoft.com/office/drawing/2014/main" val="3297031779"/>
                    </a:ext>
                  </a:extLst>
                </a:gridCol>
                <a:gridCol w="6953504">
                  <a:extLst>
                    <a:ext uri="{9D8B030D-6E8A-4147-A177-3AD203B41FA5}">
                      <a16:colId xmlns:a16="http://schemas.microsoft.com/office/drawing/2014/main" val="173451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2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yy,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#yy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행을 버퍼로 복사 </a:t>
                      </a:r>
                      <a:r>
                        <a:rPr lang="en-US" altLang="ko-KR"/>
                        <a:t>(ex: 4yy)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28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행 다음에 버퍼 내용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행 위쪽에 버퍼 내용을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dd, #dd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행 잘라내기</a:t>
                      </a:r>
                      <a:r>
                        <a:rPr lang="en-US" altLang="ko-KR"/>
                        <a:t>(= </a:t>
                      </a:r>
                      <a:r>
                        <a:rPr lang="ko-KR" altLang="en-US"/>
                        <a:t>행 삭제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3436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7CFCFC-1B94-45D7-9644-0ABF4375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4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E637E-3656-4B90-8CD6-8A37DC35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BCF21-5BF3-4A53-8964-8556C9CD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“</a:t>
            </a:r>
            <a:r>
              <a:rPr lang="ko-KR" altLang="en-US"/>
              <a:t>명령 모드</a:t>
            </a:r>
            <a:r>
              <a:rPr lang="en-US" altLang="ko-KR"/>
              <a:t>”</a:t>
            </a:r>
            <a:r>
              <a:rPr lang="ko-KR" altLang="en-US"/>
              <a:t>에서 동작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57FE5A-018E-4572-9AD5-0915C4C47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40346"/>
              </p:ext>
            </p:extLst>
          </p:nvPr>
        </p:nvGraphicFramePr>
        <p:xfrm>
          <a:off x="2032000" y="2365586"/>
          <a:ext cx="8128000" cy="18542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69568">
                  <a:extLst>
                    <a:ext uri="{9D8B030D-6E8A-4147-A177-3AD203B41FA5}">
                      <a16:colId xmlns:a16="http://schemas.microsoft.com/office/drawing/2014/main" val="2876622278"/>
                    </a:ext>
                  </a:extLst>
                </a:gridCol>
                <a:gridCol w="6758432">
                  <a:extLst>
                    <a:ext uri="{9D8B030D-6E8A-4147-A177-3AD203B41FA5}">
                      <a16:colId xmlns:a16="http://schemas.microsoft.com/office/drawing/2014/main" val="816822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/</a:t>
                      </a:r>
                      <a:r>
                        <a:rPr lang="ko-KR" altLang="en-US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위치부터 파일 앞쪽으로 문자열 탐색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79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r>
                        <a:rPr lang="ko-KR" altLang="en-US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위치부터 파일 뒤쪽으로 문자열 탐색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다음 문자열 탐색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역방향으로 문자열 탐색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77691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5C29D-B49A-4A8D-A560-48BB21E0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3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628BE-1A3B-4284-9589-E6D2CC7A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286"/>
            <a:ext cx="10515600" cy="1325563"/>
          </a:xfrm>
        </p:spPr>
        <p:txBody>
          <a:bodyPr/>
          <a:lstStyle/>
          <a:p>
            <a:r>
              <a:rPr lang="ko-KR" altLang="en-US"/>
              <a:t>문자열 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EF4F-7C1F-4565-841A-8CDA1580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72"/>
            <a:ext cx="10515600" cy="4677347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“</a:t>
            </a:r>
            <a:r>
              <a:rPr lang="ko-KR" altLang="en-US"/>
              <a:t>명령 모드</a:t>
            </a:r>
            <a:r>
              <a:rPr lang="en-US" altLang="ko-KR"/>
              <a:t>”</a:t>
            </a:r>
            <a:r>
              <a:rPr lang="ko-KR" altLang="en-US"/>
              <a:t>에서 동작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&lt;</a:t>
            </a:r>
            <a:r>
              <a:rPr lang="ko-KR" altLang="en-US"/>
              <a:t>범위</a:t>
            </a:r>
            <a:r>
              <a:rPr lang="en-US" altLang="ko-KR"/>
              <a:t>&gt; </a:t>
            </a:r>
            <a:r>
              <a:rPr lang="ko-KR" altLang="en-US"/>
              <a:t>사용</a:t>
            </a:r>
            <a:r>
              <a:rPr lang="en-US" altLang="ko-KR"/>
              <a:t> </a:t>
            </a:r>
            <a:r>
              <a:rPr lang="ko-KR" altLang="en-US"/>
              <a:t>예시</a:t>
            </a:r>
            <a:r>
              <a:rPr lang="en-US" altLang="ko-KR"/>
              <a:t>: 2,5 s/And/But/g</a:t>
            </a:r>
          </a:p>
          <a:p>
            <a:r>
              <a:rPr lang="en-US" altLang="ko-KR"/>
              <a:t>“</a:t>
            </a:r>
            <a:r>
              <a:rPr lang="ko-KR" altLang="en-US"/>
              <a:t>명령 모드</a:t>
            </a:r>
            <a:r>
              <a:rPr lang="en-US" altLang="ko-KR"/>
              <a:t>”</a:t>
            </a:r>
            <a:r>
              <a:rPr lang="ko-KR" altLang="en-US"/>
              <a:t>에서 </a:t>
            </a:r>
            <a:r>
              <a:rPr lang="en-US" altLang="ko-KR"/>
              <a:t>:set nu </a:t>
            </a:r>
            <a:r>
              <a:rPr lang="ko-KR" altLang="en-US"/>
              <a:t>입력하면 각 줄에 줄 표시됨</a:t>
            </a:r>
            <a:r>
              <a:rPr lang="en-US" altLang="ko-KR"/>
              <a:t> </a:t>
            </a:r>
          </a:p>
          <a:p>
            <a:endParaRPr lang="ko-KR" altLang="en-US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231A12D-E25A-4F60-84DE-1A5EE25F6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16501"/>
              </p:ext>
            </p:extLst>
          </p:nvPr>
        </p:nvGraphicFramePr>
        <p:xfrm>
          <a:off x="2032000" y="1853522"/>
          <a:ext cx="8128000" cy="32054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466592">
                  <a:extLst>
                    <a:ext uri="{9D8B030D-6E8A-4147-A177-3AD203B41FA5}">
                      <a16:colId xmlns:a16="http://schemas.microsoft.com/office/drawing/2014/main" val="1954908229"/>
                    </a:ext>
                  </a:extLst>
                </a:gridCol>
                <a:gridCol w="4661408">
                  <a:extLst>
                    <a:ext uri="{9D8B030D-6E8A-4147-A177-3AD203B41FA5}">
                      <a16:colId xmlns:a16="http://schemas.microsoft.com/office/drawing/2014/main" val="309073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수행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:s/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1/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커서가 위치한 줄에서만 문자열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을 문자열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로 바꿈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6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:&lt;</a:t>
                      </a:r>
                      <a:r>
                        <a:rPr lang="ko-KR" altLang="en-US"/>
                        <a:t>범위</a:t>
                      </a:r>
                      <a:r>
                        <a:rPr lang="en-US" altLang="ko-KR"/>
                        <a:t>&gt; s/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1/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ko-KR" altLang="en-US"/>
                        <a:t>범위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안의 모든 줄에 대해서 각 줄의 첫번째 문자열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을 찾아 문자열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로 바꿈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1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/>
                        <a:t>:&lt;</a:t>
                      </a:r>
                      <a:r>
                        <a:rPr lang="ko-KR" altLang="en-US"/>
                        <a:t>범위</a:t>
                      </a:r>
                      <a:r>
                        <a:rPr lang="en-US" altLang="ko-KR"/>
                        <a:t>&gt; s/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1/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2/g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ko-KR" altLang="en-US"/>
                        <a:t>범위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안의 모든 줄에 대해서 모든 문자열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을 문자열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로 바꿈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3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:&lt;</a:t>
                      </a:r>
                      <a:r>
                        <a:rPr lang="ko-KR" altLang="en-US"/>
                        <a:t>범위</a:t>
                      </a:r>
                      <a:r>
                        <a:rPr lang="en-US" altLang="ko-KR"/>
                        <a:t>&gt; s/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1/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2/gc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ko-KR" altLang="en-US"/>
                        <a:t>범위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안의 모든 줄에 대해서 각 문자열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을 문자열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로 치환할 때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사용자에게 수정여부를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840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C6F76D-CB0C-44A8-82D9-30958D2A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7C2-467C-4E5E-984B-26BCC6F3FC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0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581</Words>
  <Application>Microsoft Office PowerPoint</Application>
  <PresentationFormat>와이드스크린</PresentationFormat>
  <Paragraphs>179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vi 명령어</vt:lpstr>
      <vt:lpstr>vi 시작하기</vt:lpstr>
      <vt:lpstr>입력 명령</vt:lpstr>
      <vt:lpstr>저장 및 종료 명령</vt:lpstr>
      <vt:lpstr>커서 이동</vt:lpstr>
      <vt:lpstr>내용 삭제 및 취소</vt:lpstr>
      <vt:lpstr>편집</vt:lpstr>
      <vt:lpstr>문자열 검색</vt:lpstr>
      <vt:lpstr>문자열 치환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명령어</dc:title>
  <dc:creator>JM</dc:creator>
  <cp:lastModifiedBy>JM</cp:lastModifiedBy>
  <cp:revision>22</cp:revision>
  <dcterms:created xsi:type="dcterms:W3CDTF">2018-03-05T08:49:32Z</dcterms:created>
  <dcterms:modified xsi:type="dcterms:W3CDTF">2018-03-12T03:56:06Z</dcterms:modified>
</cp:coreProperties>
</file>