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2" r:id="rId4"/>
    <p:sldId id="260" r:id="rId5"/>
    <p:sldId id="273" r:id="rId6"/>
    <p:sldId id="259" r:id="rId7"/>
    <p:sldId id="261" r:id="rId8"/>
    <p:sldId id="274" r:id="rId9"/>
    <p:sldId id="263" r:id="rId10"/>
    <p:sldId id="270" r:id="rId11"/>
    <p:sldId id="271" r:id="rId12"/>
    <p:sldId id="272" r:id="rId13"/>
    <p:sldId id="264" r:id="rId14"/>
    <p:sldId id="265" r:id="rId15"/>
    <p:sldId id="275" r:id="rId16"/>
    <p:sldId id="277" r:id="rId17"/>
    <p:sldId id="266" r:id="rId18"/>
    <p:sldId id="278" r:id="rId19"/>
    <p:sldId id="267" r:id="rId20"/>
    <p:sldId id="268" r:id="rId21"/>
    <p:sldId id="269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9FB9-43AB-45A0-9D41-98F9659B8C9D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ED15-7D95-42E8-BBF2-4E54EF27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E5E7B-C81E-4E72-A9EC-C0F7E60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67A8C-A1A4-45EE-864C-3A8B8B13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2CA6-D7E5-4339-A562-585000DFFB96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9D8E-FE01-4E51-8926-DAE1892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8135" y="6356349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6669-23CA-4C06-B50B-C387E4B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44514"/>
            <a:ext cx="2743200" cy="365125"/>
          </a:xfrm>
        </p:spPr>
        <p:txBody>
          <a:bodyPr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9762E-0900-419F-ABE1-4B7793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88081-E305-45FE-BC79-2CD53C39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A0843-36D8-4B77-8EF0-94140CD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0ED9-F178-4A07-8FD2-C58A60308142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6DC30-3BCF-4F1F-B302-DBBA4569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F77E1-8E0D-4C5F-8B5B-699BEA0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8910D-3333-4437-8F4F-A7393DAA0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64127-2FA0-4DB0-BD17-BA60F186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1B470-E264-445A-8383-4D7E2128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4FC6-ACC2-4FFF-8F13-3B4BACBE9E7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3F413-B244-4B7A-8F65-99E9198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AA46D-8F3E-4401-9D1F-E8903F71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AD9A2-CAD9-4159-BFD7-0F255790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E9992-6F22-4B5E-9725-853F36EA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D0A15-52AE-461B-8303-B2F5AFAB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05E2-9229-4A07-A080-D3D71971AA34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4A435-9E5C-4F92-ACEF-3F57EB1E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495A-C558-4FBF-A24C-E483F43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FB99-7399-4435-A144-06248090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9E811-18CF-497A-8594-7306B0B6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D43F-B69A-4AEC-B659-A86AE325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95A-EC0D-4018-89FB-9483F0CA3BBD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2A6AC-BA1E-4B72-99CC-9A4009C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3311-A805-49D0-9452-C993280F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F44EE-4DAD-4740-B4C7-B6F8A5EE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18FED-0515-49C6-9D08-55DD184D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AECB1-4908-4548-A11D-0E3577C84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7B35F-B10B-470A-8395-E1B906F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18D7-904B-4DD5-803F-58799A68593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8BE18-0020-4FF9-8239-4BFED7C6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57A98-E9AE-4CF2-867F-99B2516A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9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EE4C-52BA-43A2-A365-A90B2827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3A938-D3B9-424F-8AB8-8D22870A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29C5E-563A-4BFB-B910-DF0C1EAA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28847-9696-4853-930D-3A69ACA95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3D02FE-C49E-42D8-B2D1-0D4E5F6C6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1D48-D16E-4592-9345-87AF3FDD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31B-AB58-4A20-935D-7D4C5727845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AD42C6-8C1A-4199-A58D-6F36506B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36EA6-1717-4FA8-8C14-24FFC306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7D68-9151-4C99-B780-05AF2850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09C0-8DE8-4483-87B5-A4FB421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0FD6-F243-4C0A-A21F-4200A574249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B192F-0326-4B06-8FDE-38C316E7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547C6-0F62-4E51-8886-E670A6F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70E8F-1F53-414E-B976-721BF072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8F0-E772-4BE6-BD3B-76093481BA36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41A7D-3FB9-4923-B5B3-9BBF4BE6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FB566-7A78-468F-B176-F97217BA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47C39-F9BB-4206-B8CC-D12F23EA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2B3EE-6B46-4F3F-A83C-6C9D688F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A244A-697E-451C-B43E-45794C841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F6274-0C95-469D-87ED-47B3641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CFB-9923-4E5C-B319-2031DC3FF684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EB0AF-DAB0-4C66-90F0-3BB5107A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3AAAD-74B8-4658-9F09-8AC76CEF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F4FA-8012-4E08-9E1E-8ACF33BF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12941-E802-437C-A77B-51C342FE6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92FA-7294-4B9A-A8EE-0D3E88A0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EE2BF-8ACD-40B9-A0F4-0065F6AE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43-2F4D-48C7-AC0C-39AD75569326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130E6-6AA2-430F-ABB8-10C8BF6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40D85-0912-412F-BC0F-5F5C8CB9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9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F71F2-82DA-4CF3-816E-0026B918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221F7-B9CF-408A-A7D4-E1DB776B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E8C0D-2D88-4F71-A1E7-5ED014A3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B471-9415-4F3F-800F-584333551EB2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7A11-E4A9-40CF-98A2-3E40A7D4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EDE84-9D17-4D99-A4AA-06E937E7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5D43-21CD-48BC-A80E-178AB0E9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D4E5-7C44-415E-94D2-F89135967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Linux </a:t>
            </a:r>
            <a:r>
              <a:rPr lang="ko-KR" altLang="en-US"/>
              <a:t>명령어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14113-06D1-42B4-9E32-FFAC87A7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2018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16438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A48F-9EC0-4D26-A912-8D40D1F3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wildcard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FC996E-43D6-4AFD-AA1F-9C19D3D37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3869"/>
              </p:ext>
            </p:extLst>
          </p:nvPr>
        </p:nvGraphicFramePr>
        <p:xfrm>
          <a:off x="2032000" y="1825625"/>
          <a:ext cx="8128000" cy="370551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491376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2273417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  <a:gridCol w="4363207">
                  <a:extLst>
                    <a:ext uri="{9D8B030D-6E8A-4147-A177-3AD203B41FA5}">
                      <a16:colId xmlns:a16="http://schemas.microsoft.com/office/drawing/2014/main" val="848311472"/>
                    </a:ext>
                  </a:extLst>
                </a:gridCol>
              </a:tblGrid>
              <a:tr h="37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매칭되는 모든 문자</a:t>
                      </a:r>
                      <a:endParaRPr lang="en-US" altLang="ko-KR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매칭되는 하나의 문자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  <a:tr h="37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[characters]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아래의 문자 매칭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5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[:alnum:]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알파벳과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97946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[:alpha:]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알파벳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58893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[:digit:]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숫자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03029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[:upper:]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알파벳 대문자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52909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[:lower:]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알파벳 소문자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90127"/>
                  </a:ext>
                </a:extLst>
              </a:tr>
              <a:tr h="373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[!characters]</a:t>
                      </a: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[characters] </a:t>
                      </a:r>
                      <a:r>
                        <a:rPr lang="ko-KR" altLang="en-US"/>
                        <a:t>에 정의한 문자열이 아닌 문자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7536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AD5B89-F637-483C-95A4-729C282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9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8DE3E-C38B-49CF-B602-D4FE1A8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wildcard </a:t>
            </a:r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EFAA3-B819-4CC0-A45D-4B97949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50" b="1"/>
              <a:t>java</a:t>
            </a:r>
            <a:r>
              <a:rPr lang="ko-KR" altLang="en-US" sz="1850" b="1"/>
              <a:t>로 시작하는 모든 파일</a:t>
            </a:r>
            <a:br>
              <a:rPr lang="ko-KR" altLang="en-US" sz="1850"/>
            </a:br>
            <a:r>
              <a:rPr lang="en-US" altLang="ko-KR" sz="1850"/>
              <a:t>[test@master lib]$ ls java*</a:t>
            </a:r>
            <a:br>
              <a:rPr lang="en-US" altLang="ko-KR" sz="1850"/>
            </a:br>
            <a:r>
              <a:rPr lang="en-US" altLang="ko-KR" sz="1850"/>
              <a:t>javafx-doclet.jar  javafx-mx.jar</a:t>
            </a:r>
          </a:p>
          <a:p>
            <a:pPr>
              <a:lnSpc>
                <a:spcPct val="110000"/>
              </a:lnSpc>
            </a:pPr>
            <a:r>
              <a:rPr lang="en-US" altLang="ko-KR" sz="1850" b="1"/>
              <a:t>t</a:t>
            </a:r>
            <a:r>
              <a:rPr lang="ko-KR" altLang="en-US" sz="1850" b="1"/>
              <a:t>로 시작하는 것중에 </a:t>
            </a:r>
            <a:r>
              <a:rPr lang="en-US" altLang="ko-KR" sz="1850" b="1"/>
              <a:t>.jar</a:t>
            </a:r>
            <a:r>
              <a:rPr lang="ko-KR" altLang="en-US" sz="1850" b="1"/>
              <a:t>로 끝나는 파일</a:t>
            </a:r>
            <a:br>
              <a:rPr lang="ko-KR" altLang="en-US" sz="1850"/>
            </a:br>
            <a:r>
              <a:rPr lang="en-US" altLang="ko-KR" sz="1850"/>
              <a:t>[test@master lib]$ ls t*.jar</a:t>
            </a:r>
            <a:br>
              <a:rPr lang="en-US" altLang="ko-KR" sz="1850"/>
            </a:br>
            <a:r>
              <a:rPr lang="en-US" altLang="ko-KR" sz="1850"/>
              <a:t>tools.jar</a:t>
            </a:r>
          </a:p>
          <a:p>
            <a:pPr>
              <a:lnSpc>
                <a:spcPct val="110000"/>
              </a:lnSpc>
            </a:pPr>
            <a:r>
              <a:rPr lang="en-US" altLang="ko-KR" sz="1850" b="1"/>
              <a:t>sa</a:t>
            </a:r>
            <a:r>
              <a:rPr lang="ko-KR" altLang="en-US" sz="1850" b="1"/>
              <a:t>로 시작하는 것중에 물음표</a:t>
            </a:r>
            <a:r>
              <a:rPr lang="en-US" altLang="ko-KR" sz="1850" b="1"/>
              <a:t>(?)</a:t>
            </a:r>
            <a:r>
              <a:rPr lang="ko-KR" altLang="en-US" sz="1850" b="1"/>
              <a:t>의 갯수와 일치하는 파일</a:t>
            </a:r>
            <a:br>
              <a:rPr lang="ko-KR" altLang="en-US" sz="1850"/>
            </a:br>
            <a:r>
              <a:rPr lang="en-US" altLang="ko-KR" sz="1850"/>
              <a:t>[test@master lib]$ ls sa???????</a:t>
            </a:r>
            <a:br>
              <a:rPr lang="en-US" altLang="ko-KR" sz="1850"/>
            </a:br>
            <a:r>
              <a:rPr lang="en-US" altLang="ko-KR" sz="1850"/>
              <a:t>ls: cannot access sa???????: </a:t>
            </a:r>
            <a:r>
              <a:rPr lang="ko-KR" altLang="en-US" sz="1850"/>
              <a:t>그런 파일이나 디렉터리가 없습니다</a:t>
            </a:r>
            <a:br>
              <a:rPr lang="ko-KR" altLang="en-US" sz="1850"/>
            </a:br>
            <a:r>
              <a:rPr lang="en-US" altLang="ko-KR" sz="1850"/>
              <a:t>[test@master lib]$ ls sa????????</a:t>
            </a:r>
            <a:br>
              <a:rPr lang="en-US" altLang="ko-KR" sz="1850"/>
            </a:br>
            <a:r>
              <a:rPr lang="en-US" altLang="ko-KR" sz="1850"/>
              <a:t>sa-jdi.jar</a:t>
            </a:r>
            <a:endParaRPr lang="ko-KR" altLang="en-US" sz="185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A1FE-9D5C-4E84-B9F1-025D9C9E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8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F3D2C-63E6-415A-828F-F3111E34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wildcard</a:t>
            </a:r>
            <a:r>
              <a:rPr lang="ko-KR" altLang="en-US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B61A3-9044-4417-9D60-8786956B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50" b="1"/>
              <a:t>a, s, d </a:t>
            </a:r>
            <a:r>
              <a:rPr lang="ko-KR" altLang="en-US" sz="1850" b="1"/>
              <a:t>로 시작하는 모든 파일</a:t>
            </a:r>
            <a:br>
              <a:rPr lang="ko-KR" altLang="en-US" sz="1850"/>
            </a:br>
            <a:r>
              <a:rPr lang="en-US" altLang="ko-KR" sz="1850"/>
              <a:t>[test@master lib]$ ls [asd]*</a:t>
            </a:r>
            <a:br>
              <a:rPr lang="en-US" altLang="ko-KR" sz="1850"/>
            </a:br>
            <a:r>
              <a:rPr lang="en-US" altLang="ko-KR" sz="1850"/>
              <a:t>ant-javafx.jar  dt.jar  sa-jdi.jar</a:t>
            </a:r>
          </a:p>
          <a:p>
            <a:pPr>
              <a:lnSpc>
                <a:spcPct val="120000"/>
              </a:lnSpc>
            </a:pPr>
            <a:r>
              <a:rPr lang="ko-KR" altLang="en-US" sz="1850" b="1"/>
              <a:t>대문자로 시작하는 모든 파일</a:t>
            </a:r>
            <a:br>
              <a:rPr lang="ko-KR" altLang="en-US" sz="1850"/>
            </a:br>
            <a:r>
              <a:rPr lang="en-US" altLang="ko-KR" sz="1850"/>
              <a:t>[test@master lib]$ ls [[:upper:]]</a:t>
            </a:r>
            <a:br>
              <a:rPr lang="en-US" altLang="ko-KR" sz="1850"/>
            </a:br>
            <a:r>
              <a:rPr lang="en-US" altLang="ko-KR" sz="1850"/>
              <a:t>ls: cannot access [[:upper:]]: </a:t>
            </a:r>
            <a:r>
              <a:rPr lang="ko-KR" altLang="en-US" sz="1850"/>
              <a:t>그런 파일이나 디렉터리가 없습니다</a:t>
            </a:r>
            <a:br>
              <a:rPr lang="ko-KR" altLang="en-US" sz="1850"/>
            </a:br>
            <a:r>
              <a:rPr lang="en-US" altLang="ko-KR" sz="1850"/>
              <a:t>[test@master lib]$ ls [[:upper:]]*</a:t>
            </a:r>
            <a:br>
              <a:rPr lang="en-US" altLang="ko-KR" sz="1850"/>
            </a:br>
            <a:r>
              <a:rPr lang="en-US" altLang="ko-KR" sz="1850"/>
              <a:t>Abc.txt</a:t>
            </a:r>
          </a:p>
          <a:p>
            <a:pPr>
              <a:lnSpc>
                <a:spcPct val="120000"/>
              </a:lnSpc>
            </a:pPr>
            <a:r>
              <a:rPr lang="ko-KR" altLang="en-US" sz="1850" b="1"/>
              <a:t>대문자로 끝나지 않는 모든 파일</a:t>
            </a:r>
            <a:r>
              <a:rPr lang="en-US" altLang="ko-KR" sz="1850" b="1"/>
              <a:t>, </a:t>
            </a:r>
            <a:r>
              <a:rPr lang="ko-KR" altLang="en-US" sz="1850" b="1"/>
              <a:t>소문자로 끝나는 파일</a:t>
            </a:r>
            <a:br>
              <a:rPr lang="ko-KR" altLang="en-US" sz="1850"/>
            </a:br>
            <a:r>
              <a:rPr lang="en-US" altLang="ko-KR" sz="1850"/>
              <a:t>[test@master lib]$ ls *[![:upper:]].*</a:t>
            </a:r>
            <a:br>
              <a:rPr lang="en-US" altLang="ko-KR" sz="1850"/>
            </a:br>
            <a:r>
              <a:rPr lang="en-US" altLang="ko-KR" sz="1850"/>
              <a:t>Abc.txt  ant-javafx.jar  ct.sym  dt.jar  ir.idl  javafx-doclet.jar  javafx-mx.jar  jconsole.jar  orb.idl  sa-jdi.jar  tools.jar</a:t>
            </a:r>
            <a:endParaRPr lang="ko-KR" altLang="en-US" sz="185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460A6-B23F-46D0-AC82-3BD32B6C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5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2A21E-DC1D-45D3-AD68-B8DBA002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 - move/rename files and directories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157C9-164B-45BC-BDB7-85A50A47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파일이나 </a:t>
            </a:r>
            <a:r>
              <a:rPr lang="en-US" altLang="ko-KR"/>
              <a:t>directory</a:t>
            </a:r>
            <a:r>
              <a:rPr lang="ko-KR" altLang="en-US"/>
              <a:t>를 이동하거나 이름을 변경</a:t>
            </a:r>
            <a:endParaRPr lang="en-US" altLang="ko-KR"/>
          </a:p>
          <a:p>
            <a:r>
              <a:rPr lang="en-US" altLang="ko-KR"/>
              <a:t>mv [</a:t>
            </a:r>
            <a:r>
              <a:rPr lang="ko-KR" altLang="en-US"/>
              <a:t>옵션</a:t>
            </a:r>
            <a:r>
              <a:rPr lang="en-US" altLang="ko-KR"/>
              <a:t>] source […] destination</a:t>
            </a:r>
          </a:p>
          <a:p>
            <a:r>
              <a:rPr lang="ko-KR" altLang="en-US"/>
              <a:t>복사</a:t>
            </a:r>
            <a:endParaRPr lang="en-US" altLang="ko-KR"/>
          </a:p>
          <a:p>
            <a:pPr lvl="1"/>
            <a:r>
              <a:rPr lang="en-US" altLang="ko-KR"/>
              <a:t>source:</a:t>
            </a:r>
            <a:r>
              <a:rPr lang="ko-KR" altLang="en-US"/>
              <a:t> 파일이나 </a:t>
            </a:r>
            <a:r>
              <a:rPr lang="en-US" altLang="ko-KR"/>
              <a:t>directory</a:t>
            </a:r>
            <a:r>
              <a:rPr lang="ko-KR" altLang="en-US"/>
              <a:t>명</a:t>
            </a:r>
            <a:endParaRPr lang="en-US" altLang="ko-KR"/>
          </a:p>
          <a:p>
            <a:pPr lvl="1"/>
            <a:r>
              <a:rPr lang="en-US" altLang="ko-KR"/>
              <a:t>destination:</a:t>
            </a:r>
            <a:r>
              <a:rPr lang="ko-KR" altLang="en-US"/>
              <a:t> 경로</a:t>
            </a:r>
            <a:endParaRPr lang="en-US" altLang="ko-KR"/>
          </a:p>
          <a:p>
            <a:r>
              <a:rPr lang="ko-KR" altLang="en-US"/>
              <a:t>이름 변경</a:t>
            </a:r>
            <a:endParaRPr lang="en-US" altLang="ko-KR"/>
          </a:p>
          <a:p>
            <a:pPr lvl="1"/>
            <a:r>
              <a:rPr lang="en-US" altLang="ko-KR"/>
              <a:t>source: </a:t>
            </a:r>
            <a:r>
              <a:rPr lang="ko-KR" altLang="en-US"/>
              <a:t>파일이나 </a:t>
            </a:r>
            <a:r>
              <a:rPr lang="en-US" altLang="ko-KR"/>
              <a:t>directory</a:t>
            </a:r>
            <a:r>
              <a:rPr lang="ko-KR" altLang="en-US"/>
              <a:t>명</a:t>
            </a:r>
            <a:endParaRPr lang="en-US" altLang="ko-KR"/>
          </a:p>
          <a:p>
            <a:pPr lvl="1"/>
            <a:r>
              <a:rPr lang="en-US" altLang="ko-KR"/>
              <a:t>destination: </a:t>
            </a:r>
            <a:r>
              <a:rPr lang="ko-KR" altLang="en-US"/>
              <a:t>바꿀 이름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5B3AE-3951-48A8-8FCF-C8848F3A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AC14B-DC7A-4CD7-82C9-CCEF2630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mkdir - create directories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8C990-0C70-4B7D-B0FE-FE555D8D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directory</a:t>
            </a:r>
            <a:r>
              <a:rPr lang="ko-KR" altLang="en-US"/>
              <a:t>를 생성</a:t>
            </a:r>
            <a:endParaRPr lang="en-US" altLang="ko-KR"/>
          </a:p>
          <a:p>
            <a:r>
              <a:rPr lang="en-US" altLang="ko-KR"/>
              <a:t>mkdir [</a:t>
            </a:r>
            <a:r>
              <a:rPr lang="ko-KR" altLang="en-US"/>
              <a:t>옵션</a:t>
            </a:r>
            <a:r>
              <a:rPr lang="en-US" altLang="ko-KR"/>
              <a:t>] directory</a:t>
            </a:r>
            <a:r>
              <a:rPr lang="ko-KR" altLang="en-US"/>
              <a:t>이름</a:t>
            </a:r>
            <a:r>
              <a:rPr lang="en-US" altLang="ko-KR"/>
              <a:t> […]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8DA90-AC05-4F51-A520-DAB665BF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3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5F9F-47E3-41A8-A336-9E218EE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cp, mv, mkdir </a:t>
            </a:r>
            <a:r>
              <a:rPr lang="ko-KR" altLang="en-US"/>
              <a:t>명령어 실습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86C98-DAC4-4630-B33C-528DD414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playground </a:t>
            </a:r>
            <a:r>
              <a:rPr lang="ko-KR" altLang="en-US"/>
              <a:t>이름의 </a:t>
            </a:r>
            <a:r>
              <a:rPr lang="en-US" altLang="ko-KR"/>
              <a:t>directory</a:t>
            </a:r>
            <a:r>
              <a:rPr lang="ko-KR" altLang="en-US"/>
              <a:t> 생성 후 이동</a:t>
            </a:r>
            <a:endParaRPr lang="en-US" altLang="ko-KR"/>
          </a:p>
          <a:p>
            <a:pPr lvl="1"/>
            <a:r>
              <a:rPr lang="en-US" altLang="ko-KR"/>
              <a:t>$ mkdir playground</a:t>
            </a:r>
          </a:p>
          <a:p>
            <a:pPr lvl="1"/>
            <a:r>
              <a:rPr lang="en-US" altLang="ko-KR"/>
              <a:t>$ cd playground</a:t>
            </a:r>
          </a:p>
          <a:p>
            <a:r>
              <a:rPr lang="en-US" altLang="ko-KR"/>
              <a:t>touch </a:t>
            </a:r>
            <a:r>
              <a:rPr lang="ko-KR" altLang="en-US"/>
              <a:t>명령어로 </a:t>
            </a:r>
            <a:r>
              <a:rPr lang="en-US" altLang="ko-KR"/>
              <a:t>test </a:t>
            </a:r>
            <a:r>
              <a:rPr lang="ko-KR" altLang="en-US"/>
              <a:t>이름의 빈 파일 생성</a:t>
            </a:r>
            <a:endParaRPr lang="en-US" altLang="ko-KR"/>
          </a:p>
          <a:p>
            <a:pPr lvl="1"/>
            <a:r>
              <a:rPr lang="en-US" altLang="ko-KR"/>
              <a:t>$ touch test</a:t>
            </a:r>
          </a:p>
          <a:p>
            <a:r>
              <a:rPr lang="en-US" altLang="ko-KR"/>
              <a:t>test2 </a:t>
            </a:r>
            <a:r>
              <a:rPr lang="ko-KR" altLang="en-US"/>
              <a:t>이름으로 </a:t>
            </a:r>
            <a:r>
              <a:rPr lang="en-US" altLang="ko-KR"/>
              <a:t>test </a:t>
            </a:r>
            <a:r>
              <a:rPr lang="ko-KR" altLang="en-US"/>
              <a:t>파일 복사하고 확인</a:t>
            </a:r>
            <a:endParaRPr lang="en-US" altLang="ko-KR"/>
          </a:p>
          <a:p>
            <a:pPr lvl="1"/>
            <a:r>
              <a:rPr lang="en-US" altLang="ko-KR"/>
              <a:t>$ cp test test2</a:t>
            </a:r>
          </a:p>
          <a:p>
            <a:pPr lvl="1"/>
            <a:r>
              <a:rPr lang="en-US" altLang="ko-KR"/>
              <a:t>$ ls</a:t>
            </a:r>
          </a:p>
          <a:p>
            <a:r>
              <a:rPr lang="en-US" altLang="ko-KR"/>
              <a:t>test </a:t>
            </a:r>
            <a:r>
              <a:rPr lang="ko-KR" altLang="en-US"/>
              <a:t>파일을 </a:t>
            </a:r>
            <a:r>
              <a:rPr lang="en-US" altLang="ko-KR"/>
              <a:t>test1 </a:t>
            </a:r>
            <a:r>
              <a:rPr lang="ko-KR" altLang="en-US"/>
              <a:t>으로 이름 바꾸고 확인</a:t>
            </a:r>
            <a:endParaRPr lang="en-US" altLang="ko-KR"/>
          </a:p>
          <a:p>
            <a:pPr lvl="1"/>
            <a:r>
              <a:rPr lang="en-US" altLang="ko-KR"/>
              <a:t>$ mv test test1</a:t>
            </a:r>
          </a:p>
          <a:p>
            <a:pPr lvl="1"/>
            <a:r>
              <a:rPr lang="en-US" altLang="ko-KR"/>
              <a:t>$ ls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5A590-7B76-4FB2-A7B7-9A11E985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5F9F-47E3-41A8-A336-9E218EE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cp, mv, mkdir </a:t>
            </a:r>
            <a:r>
              <a:rPr lang="ko-KR" altLang="en-US"/>
              <a:t>명령어 실습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86C98-DAC4-4630-B33C-528DD414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smu </a:t>
            </a:r>
            <a:r>
              <a:rPr lang="ko-KR" altLang="en-US"/>
              <a:t>이름의 </a:t>
            </a:r>
            <a:r>
              <a:rPr lang="en-US" altLang="ko-KR"/>
              <a:t>directory</a:t>
            </a:r>
            <a:r>
              <a:rPr lang="ko-KR" altLang="en-US"/>
              <a:t> 생성</a:t>
            </a:r>
            <a:endParaRPr lang="en-US" altLang="ko-KR"/>
          </a:p>
          <a:p>
            <a:pPr lvl="1"/>
            <a:r>
              <a:rPr lang="en-US" altLang="ko-KR"/>
              <a:t>$ mkdir smu</a:t>
            </a:r>
          </a:p>
          <a:p>
            <a:r>
              <a:rPr lang="en-US" altLang="ko-KR" sz="2700"/>
              <a:t>smu_test </a:t>
            </a:r>
            <a:r>
              <a:rPr lang="ko-KR" altLang="en-US" sz="2700"/>
              <a:t>이름으로 </a:t>
            </a:r>
            <a:r>
              <a:rPr lang="en-US" altLang="ko-KR" sz="2700"/>
              <a:t>test1 </a:t>
            </a:r>
            <a:r>
              <a:rPr lang="ko-KR" altLang="en-US" sz="2700"/>
              <a:t>파일을 </a:t>
            </a:r>
            <a:r>
              <a:rPr lang="en-US" altLang="ko-KR" sz="2700"/>
              <a:t>smu directory</a:t>
            </a:r>
            <a:r>
              <a:rPr lang="ko-KR" altLang="en-US" sz="2700"/>
              <a:t>로 복사하고 확인</a:t>
            </a:r>
            <a:endParaRPr lang="en-US" altLang="ko-KR" sz="2700"/>
          </a:p>
          <a:p>
            <a:pPr lvl="1"/>
            <a:r>
              <a:rPr lang="en-US" altLang="ko-KR"/>
              <a:t>$ cp test1 smu/smu_test</a:t>
            </a:r>
          </a:p>
          <a:p>
            <a:pPr lvl="1"/>
            <a:r>
              <a:rPr lang="en-US" altLang="ko-KR"/>
              <a:t>$ ls smu</a:t>
            </a:r>
          </a:p>
          <a:p>
            <a:r>
              <a:rPr lang="en-US" altLang="ko-KR"/>
              <a:t>seoul </a:t>
            </a:r>
            <a:r>
              <a:rPr lang="ko-KR" altLang="en-US"/>
              <a:t>이름의 </a:t>
            </a:r>
            <a:r>
              <a:rPr lang="en-US" altLang="ko-KR"/>
              <a:t>directory </a:t>
            </a:r>
            <a:r>
              <a:rPr lang="ko-KR" altLang="en-US"/>
              <a:t>생성 후 </a:t>
            </a:r>
            <a:r>
              <a:rPr lang="en-US" altLang="ko-KR"/>
              <a:t>smu directory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이동</a:t>
            </a:r>
            <a:endParaRPr lang="en-US" altLang="ko-KR"/>
          </a:p>
          <a:p>
            <a:pPr lvl="1"/>
            <a:r>
              <a:rPr lang="en-US" altLang="ko-KR"/>
              <a:t>$ mkdir seoul</a:t>
            </a:r>
          </a:p>
          <a:p>
            <a:pPr lvl="1"/>
            <a:r>
              <a:rPr lang="en-US" altLang="ko-KR"/>
              <a:t>$ mv seoul smu</a:t>
            </a:r>
          </a:p>
          <a:p>
            <a:r>
              <a:rPr lang="en-US" altLang="ko-KR"/>
              <a:t>seoul </a:t>
            </a:r>
            <a:r>
              <a:rPr lang="ko-KR" altLang="en-US"/>
              <a:t>폴더</a:t>
            </a:r>
            <a:r>
              <a:rPr lang="en-US" altLang="ko-KR"/>
              <a:t> cheonan </a:t>
            </a:r>
            <a:r>
              <a:rPr lang="ko-KR" altLang="en-US"/>
              <a:t>이름의 </a:t>
            </a:r>
            <a:r>
              <a:rPr lang="en-US" altLang="ko-KR"/>
              <a:t>directory</a:t>
            </a:r>
            <a:r>
              <a:rPr lang="ko-KR" altLang="en-US"/>
              <a:t>로 복사</a:t>
            </a:r>
            <a:endParaRPr lang="en-US" altLang="ko-KR"/>
          </a:p>
          <a:p>
            <a:pPr lvl="1"/>
            <a:r>
              <a:rPr lang="en-US" altLang="ko-KR"/>
              <a:t>$ cp –r seoul cheonan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73087-C34E-42D0-A8DB-2DD347FF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361-36E7-48CE-8918-F622ED90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rm - remove files and directories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6A274-B72A-4664-8BAC-4CD19152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파일이나 </a:t>
            </a:r>
            <a:r>
              <a:rPr lang="en-US" altLang="ko-KR"/>
              <a:t>directory</a:t>
            </a:r>
            <a:r>
              <a:rPr lang="ko-KR" altLang="en-US"/>
              <a:t>를 삭제</a:t>
            </a:r>
            <a:endParaRPr lang="en-US" altLang="ko-KR"/>
          </a:p>
          <a:p>
            <a:r>
              <a:rPr lang="en-US" altLang="ko-KR"/>
              <a:t>rm [option] </a:t>
            </a:r>
            <a:r>
              <a:rPr lang="ko-KR" altLang="en-US"/>
              <a:t>파일 및 </a:t>
            </a:r>
            <a:r>
              <a:rPr lang="en-US" altLang="ko-KR"/>
              <a:t>directory […]</a:t>
            </a:r>
          </a:p>
          <a:p>
            <a:r>
              <a:rPr lang="ko-KR" altLang="en-US"/>
              <a:t>옵션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E6B8D6-71B6-4FC8-ABD8-482F9BD6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85951"/>
              </p:ext>
            </p:extLst>
          </p:nvPr>
        </p:nvGraphicFramePr>
        <p:xfrm>
          <a:off x="2032000" y="3341251"/>
          <a:ext cx="8127999" cy="17526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54481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427974707"/>
                    </a:ext>
                  </a:extLst>
                </a:gridCol>
                <a:gridCol w="5579610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Long 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--recursive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파일 삭제 시 무시</a:t>
                      </a:r>
                      <a:r>
                        <a:rPr lang="en-US" altLang="ko-KR" sz="1800"/>
                        <a:t>, directory</a:t>
                      </a:r>
                      <a:r>
                        <a:rPr lang="ko-KR" altLang="en-US" sz="1800"/>
                        <a:t> 삭제 시 </a:t>
                      </a:r>
                      <a:r>
                        <a:rPr lang="ko-KR" altLang="en-US"/>
                        <a:t>하위 디렉토리와 파일을 모두 삭제</a:t>
                      </a:r>
                      <a:endParaRPr lang="en-US" altLang="ko-K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--force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처리 방법을 물어보지 않고 강제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--interactive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삭제하기 전에 사용자에게 삭제확인을 요청함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562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47EE5-AF65-4C2C-82C3-ED460FF1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5B5B7-0115-43B8-ACA2-921478C0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rm </a:t>
            </a:r>
            <a:r>
              <a:rPr lang="ko-KR" altLang="en-US"/>
              <a:t>명령어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32512-0964-4286-A110-4EEAFCF5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playground directory</a:t>
            </a:r>
            <a:r>
              <a:rPr lang="ko-KR" altLang="en-US"/>
              <a:t>에 </a:t>
            </a:r>
            <a:r>
              <a:rPr lang="en-US" altLang="ko-KR"/>
              <a:t>test </a:t>
            </a:r>
            <a:r>
              <a:rPr lang="ko-KR" altLang="en-US"/>
              <a:t>이름의 빈 파일 생성</a:t>
            </a:r>
            <a:endParaRPr lang="en-US" altLang="ko-KR"/>
          </a:p>
          <a:p>
            <a:pPr lvl="1"/>
            <a:r>
              <a:rPr lang="en-US" altLang="ko-KR"/>
              <a:t>$ cd ~/playground</a:t>
            </a:r>
          </a:p>
          <a:p>
            <a:pPr lvl="1"/>
            <a:r>
              <a:rPr lang="en-US" altLang="ko-KR"/>
              <a:t>$ touch test</a:t>
            </a:r>
          </a:p>
          <a:p>
            <a:r>
              <a:rPr lang="en-US" altLang="ko-KR"/>
              <a:t>test </a:t>
            </a:r>
            <a:r>
              <a:rPr lang="ko-KR" altLang="en-US"/>
              <a:t>파일 삭제</a:t>
            </a:r>
            <a:endParaRPr lang="en-US" altLang="ko-KR"/>
          </a:p>
          <a:p>
            <a:pPr lvl="1"/>
            <a:r>
              <a:rPr lang="en-US" altLang="ko-KR"/>
              <a:t>$ rm test</a:t>
            </a:r>
          </a:p>
          <a:p>
            <a:r>
              <a:rPr lang="en-US" altLang="ko-KR"/>
              <a:t>test </a:t>
            </a:r>
            <a:r>
              <a:rPr lang="ko-KR" altLang="en-US"/>
              <a:t>이름의 </a:t>
            </a:r>
            <a:r>
              <a:rPr lang="en-US" altLang="ko-KR"/>
              <a:t>directory </a:t>
            </a:r>
            <a:r>
              <a:rPr lang="ko-KR" altLang="en-US"/>
              <a:t>생성 후 삭제</a:t>
            </a:r>
            <a:endParaRPr lang="en-US" altLang="ko-KR"/>
          </a:p>
          <a:p>
            <a:pPr lvl="1"/>
            <a:r>
              <a:rPr lang="en-US" altLang="ko-KR"/>
              <a:t>$ mkdir test</a:t>
            </a:r>
          </a:p>
          <a:p>
            <a:pPr lvl="1"/>
            <a:r>
              <a:rPr lang="en-US" altLang="ko-KR"/>
              <a:t>$ rm –r test</a:t>
            </a:r>
          </a:p>
          <a:p>
            <a:r>
              <a:rPr lang="en-US" altLang="ko-KR"/>
              <a:t>playground directory </a:t>
            </a:r>
            <a:r>
              <a:rPr lang="ko-KR" altLang="en-US"/>
              <a:t>삭제</a:t>
            </a:r>
            <a:endParaRPr lang="en-US" altLang="ko-KR"/>
          </a:p>
          <a:p>
            <a:pPr lvl="1"/>
            <a:r>
              <a:rPr lang="en-US" altLang="ko-KR"/>
              <a:t>$ cd ~</a:t>
            </a:r>
          </a:p>
          <a:p>
            <a:pPr lvl="1"/>
            <a:r>
              <a:rPr lang="en-US" altLang="ko-KR"/>
              <a:t>$ rm –rf playground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177-8FCB-41BE-8D8D-2FC4665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0DCA-7FBA-4267-A021-32A2535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 - concatenate files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8CA0B-3305-40C6-8E75-A0856B18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 파일 내용을 출력</a:t>
            </a:r>
            <a:endParaRPr lang="en-US" altLang="ko-KR"/>
          </a:p>
          <a:p>
            <a:r>
              <a:rPr lang="en-US" altLang="ko-KR"/>
              <a:t>cat [</a:t>
            </a:r>
            <a:r>
              <a:rPr lang="ko-KR" altLang="en-US"/>
              <a:t>옵션</a:t>
            </a:r>
            <a:r>
              <a:rPr lang="en-US" altLang="ko-KR"/>
              <a:t>] [</a:t>
            </a:r>
            <a:r>
              <a:rPr lang="ko-KR" altLang="en-US"/>
              <a:t>파일</a:t>
            </a:r>
            <a:r>
              <a:rPr lang="en-US" altLang="ko-KR"/>
              <a:t>] […]</a:t>
            </a:r>
          </a:p>
          <a:p>
            <a:r>
              <a:rPr lang="ko-KR" altLang="en-US"/>
              <a:t>옵션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긴 텍스트 파일일 경우 </a:t>
            </a:r>
            <a:r>
              <a:rPr lang="en-US" altLang="ko-KR"/>
              <a:t>more </a:t>
            </a:r>
            <a:r>
              <a:rPr lang="ko-KR" altLang="en-US"/>
              <a:t>명령어 사용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E04031-5F8C-441E-9F29-A60511D6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39761"/>
              </p:ext>
            </p:extLst>
          </p:nvPr>
        </p:nvGraphicFramePr>
        <p:xfrm>
          <a:off x="2032000" y="3402693"/>
          <a:ext cx="8127999" cy="741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54481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427974707"/>
                    </a:ext>
                  </a:extLst>
                </a:gridCol>
                <a:gridCol w="5579610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Long 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각 문장 앞에 번호를 표시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공백 줄도 번호를 표시</a:t>
                      </a:r>
                      <a:endParaRPr lang="en-US" altLang="ko-K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EAF5-B5FD-441A-9623-771549EA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AD81-D239-45D1-B472-992581F0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8F4B-5EDF-41BB-A671-36567ECA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cd: change directory</a:t>
            </a:r>
          </a:p>
          <a:p>
            <a:r>
              <a:rPr lang="en-US" altLang="ko-KR"/>
              <a:t>ls: list directory contents</a:t>
            </a:r>
          </a:p>
          <a:p>
            <a:r>
              <a:rPr lang="en-US" altLang="ko-KR"/>
              <a:t>cp: copy files and directories</a:t>
            </a:r>
          </a:p>
          <a:p>
            <a:r>
              <a:rPr lang="en-US" altLang="ko-KR"/>
              <a:t>mv: move/rename files and directories</a:t>
            </a:r>
          </a:p>
          <a:p>
            <a:r>
              <a:rPr lang="en-US" altLang="ko-KR" err="1"/>
              <a:t>mkdir</a:t>
            </a:r>
            <a:r>
              <a:rPr lang="en-US" altLang="ko-KR"/>
              <a:t>: create directories</a:t>
            </a:r>
          </a:p>
          <a:p>
            <a:r>
              <a:rPr lang="en-US" altLang="ko-KR"/>
              <a:t>rm: remove files and directories</a:t>
            </a:r>
          </a:p>
          <a:p>
            <a:r>
              <a:rPr lang="en-US" altLang="ko-KR"/>
              <a:t>cat: concatenate files</a:t>
            </a:r>
          </a:p>
          <a:p>
            <a:r>
              <a:rPr lang="en-US" altLang="ko-KR"/>
              <a:t>grep: print lines matching a pattern</a:t>
            </a:r>
          </a:p>
          <a:p>
            <a:r>
              <a:rPr lang="en-US" altLang="ko-KR"/>
              <a:t>gcc: compiler system prodeced by the GNU Project</a:t>
            </a:r>
          </a:p>
          <a:p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5F091-637C-4AF8-993C-F67C3D22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1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6AB0D-A3CA-4228-8D7B-14CF8562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grep - print lines matching a pattern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21D2A-8462-4DDE-A9C6-B3D92EA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패턴에 매칭되는 라인을 출력</a:t>
            </a:r>
            <a:endParaRPr lang="en-US" altLang="ko-KR"/>
          </a:p>
          <a:p>
            <a:r>
              <a:rPr lang="en-US" altLang="ko-KR"/>
              <a:t>grep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옵션</a:t>
            </a:r>
            <a:r>
              <a:rPr lang="en-US" altLang="ko-KR"/>
              <a:t>] </a:t>
            </a:r>
            <a:r>
              <a:rPr lang="ko-KR" altLang="en-US"/>
              <a:t>패턴</a:t>
            </a:r>
            <a:r>
              <a:rPr lang="en-US" altLang="ko-KR"/>
              <a:t> [</a:t>
            </a:r>
            <a:r>
              <a:rPr lang="ko-KR" altLang="en-US"/>
              <a:t>파일</a:t>
            </a:r>
            <a:r>
              <a:rPr lang="en-US" altLang="ko-KR"/>
              <a:t>] […]</a:t>
            </a:r>
          </a:p>
          <a:p>
            <a:r>
              <a:rPr lang="ko-KR" altLang="en-US"/>
              <a:t>옵션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D4B86B-4648-496B-B13E-6FA6C28B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73171"/>
              </p:ext>
            </p:extLst>
          </p:nvPr>
        </p:nvGraphicFramePr>
        <p:xfrm>
          <a:off x="2032000" y="3341251"/>
          <a:ext cx="8127999" cy="1854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54481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2374084">
                  <a:extLst>
                    <a:ext uri="{9D8B030D-6E8A-4147-A177-3AD203B41FA5}">
                      <a16:colId xmlns:a16="http://schemas.microsoft.com/office/drawing/2014/main" val="427974707"/>
                    </a:ext>
                  </a:extLst>
                </a:gridCol>
                <a:gridCol w="4799434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Long 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--count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검색 결과 찾아낸 행의 총 개수를 출력</a:t>
                      </a:r>
                      <a:endParaRPr lang="en-US" altLang="ko-K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--ignore-case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대소문자를 구분하지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--files-with-matches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이름만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--line-number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 내 행 번호를 함께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7536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73316-5DC6-411A-A85D-05D64CED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1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3E81-56B5-4F5B-99BD-353A8B6D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gcc - compiler system prodeced by the GNU Project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EDF49-1F90-48D5-8CF8-8FE1B4C4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GNU Project</a:t>
            </a:r>
            <a:r>
              <a:rPr lang="ko-KR" altLang="en-US"/>
              <a:t>의 </a:t>
            </a:r>
            <a:r>
              <a:rPr lang="en-US" altLang="ko-KR"/>
              <a:t>C</a:t>
            </a:r>
            <a:r>
              <a:rPr lang="ko-KR" altLang="en-US"/>
              <a:t>와 </a:t>
            </a:r>
            <a:r>
              <a:rPr lang="en-US" altLang="ko-KR"/>
              <a:t>C++ </a:t>
            </a:r>
            <a:r>
              <a:rPr lang="ko-KR" altLang="en-US"/>
              <a:t>컴파일러</a:t>
            </a:r>
            <a:endParaRPr lang="en-US" altLang="ko-KR"/>
          </a:p>
          <a:p>
            <a:r>
              <a:rPr lang="en-US" altLang="ko-KR"/>
              <a:t>gcc [</a:t>
            </a:r>
            <a:r>
              <a:rPr lang="ko-KR" altLang="en-US"/>
              <a:t>옵션</a:t>
            </a:r>
            <a:r>
              <a:rPr lang="en-US" altLang="ko-KR"/>
              <a:t>] </a:t>
            </a:r>
            <a:r>
              <a:rPr lang="ko-KR" altLang="en-US"/>
              <a:t>파일 </a:t>
            </a:r>
            <a:r>
              <a:rPr lang="en-US" altLang="ko-KR"/>
              <a:t>[…]</a:t>
            </a:r>
          </a:p>
          <a:p>
            <a:r>
              <a:rPr lang="ko-KR" altLang="en-US"/>
              <a:t>옵션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1E1ED2-0429-4FC5-A5BF-7E33EEF9F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3986"/>
              </p:ext>
            </p:extLst>
          </p:nvPr>
        </p:nvGraphicFramePr>
        <p:xfrm>
          <a:off x="2032000" y="3341251"/>
          <a:ext cx="8127999" cy="21234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80983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6947016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전처리만하고 컴파일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어셈블이나 링크는 하지 않음</a:t>
                      </a:r>
                      <a:endParaRPr lang="en-US" altLang="ko-K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컴파일만 하고 어셈블이나 링크는 하지 않음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링크를 실행하지 않고 컴파일과 어셈블만 수행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-o [</a:t>
                      </a:r>
                      <a:r>
                        <a:rPr lang="ko-KR" altLang="en-US"/>
                        <a:t>이름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이름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으로 출력 파일 생성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 옵션을 사용하지 않으면 </a:t>
                      </a:r>
                      <a:r>
                        <a:rPr lang="en-US" altLang="ko-KR"/>
                        <a:t>a.out </a:t>
                      </a:r>
                      <a:r>
                        <a:rPr lang="ko-KR" altLang="en-US"/>
                        <a:t>실행 파일이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7536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F5389F-66C0-421A-B7BE-12EB51C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8A0E-94C8-4594-984F-C33CDE0C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hello.c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BC4C4-F828-407D-8731-0F825A78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#include &lt;stdio.h&gt;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int main(void)</a:t>
            </a:r>
          </a:p>
          <a:p>
            <a:pPr marL="0" indent="0">
              <a:buNone/>
            </a:pPr>
            <a:r>
              <a:rPr lang="en-US" altLang="ko-KR"/>
              <a:t>{</a:t>
            </a:r>
          </a:p>
          <a:p>
            <a:pPr marL="0" indent="0">
              <a:buNone/>
            </a:pPr>
            <a:r>
              <a:rPr lang="en-US" altLang="ko-KR"/>
              <a:t>	printf(“hello world!\n”);</a:t>
            </a:r>
          </a:p>
          <a:p>
            <a:pPr marL="0" indent="0">
              <a:buNone/>
            </a:pPr>
            <a:r>
              <a:rPr lang="en-US" altLang="ko-KR"/>
              <a:t>	return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FDDC4-0E21-47EC-B1A0-FF2D7AA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5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84CE-7F83-47E9-98B4-F5E51CD9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cat, gcc </a:t>
            </a:r>
            <a:r>
              <a:rPr lang="ko-KR" altLang="en-US"/>
              <a:t>명령어 실습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3F00A-A44C-4C93-99FE-DA3004C9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또는 </a:t>
            </a:r>
            <a:r>
              <a:rPr lang="en-US" altLang="ko-KR"/>
              <a:t>emacs </a:t>
            </a:r>
            <a:r>
              <a:rPr lang="ko-KR" altLang="en-US"/>
              <a:t>를 이용하여 </a:t>
            </a:r>
            <a:r>
              <a:rPr lang="en-US" altLang="ko-KR"/>
              <a:t>hello.c</a:t>
            </a:r>
            <a:r>
              <a:rPr lang="ko-KR" altLang="en-US"/>
              <a:t> 파일 생성</a:t>
            </a:r>
            <a:endParaRPr lang="en-US" altLang="ko-KR"/>
          </a:p>
          <a:p>
            <a:r>
              <a:rPr lang="en-US" altLang="ko-KR"/>
              <a:t>hello.c </a:t>
            </a:r>
            <a:r>
              <a:rPr lang="ko-KR" altLang="en-US"/>
              <a:t>파일 내용 확인</a:t>
            </a:r>
            <a:endParaRPr lang="en-US" altLang="ko-KR"/>
          </a:p>
          <a:p>
            <a:pPr lvl="1"/>
            <a:r>
              <a:rPr lang="en-US" altLang="ko-KR"/>
              <a:t>$ cat hello.c</a:t>
            </a:r>
          </a:p>
          <a:p>
            <a:r>
              <a:rPr lang="en-US" altLang="ko-KR"/>
              <a:t>hello.c </a:t>
            </a:r>
            <a:r>
              <a:rPr lang="ko-KR" altLang="en-US"/>
              <a:t>파일을 컴파일하여 실행파일 만들기</a:t>
            </a:r>
            <a:endParaRPr lang="en-US" altLang="ko-KR"/>
          </a:p>
          <a:p>
            <a:pPr lvl="1"/>
            <a:r>
              <a:rPr lang="en-US" altLang="ko-KR"/>
              <a:t>$ gcc hello.c </a:t>
            </a:r>
          </a:p>
          <a:p>
            <a:pPr lvl="1"/>
            <a:r>
              <a:rPr lang="en-US" altLang="ko-KR"/>
              <a:t>a.out </a:t>
            </a:r>
            <a:r>
              <a:rPr lang="ko-KR" altLang="en-US"/>
              <a:t>이름으로 실행파일이 생성</a:t>
            </a:r>
            <a:endParaRPr lang="en-US" altLang="ko-KR"/>
          </a:p>
          <a:p>
            <a:r>
              <a:rPr lang="ko-KR" altLang="en-US"/>
              <a:t>실행파일 실행하기</a:t>
            </a:r>
            <a:endParaRPr lang="en-US" altLang="ko-KR"/>
          </a:p>
          <a:p>
            <a:pPr lvl="1"/>
            <a:r>
              <a:rPr lang="en-US" altLang="ko-KR"/>
              <a:t>./a.out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4229C-6906-4928-AC2A-F3283EA9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7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84CE-7F83-47E9-98B4-F5E51CD9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cat, gcc </a:t>
            </a:r>
            <a:r>
              <a:rPr lang="ko-KR" altLang="en-US"/>
              <a:t>명령어 실습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3F00A-A44C-4C93-99FE-DA3004C9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hello.c</a:t>
            </a:r>
            <a:r>
              <a:rPr lang="ko-KR" altLang="en-US"/>
              <a:t> 파일을 컴파일하여</a:t>
            </a:r>
            <a:r>
              <a:rPr lang="en-US" altLang="ko-KR"/>
              <a:t> hello </a:t>
            </a:r>
            <a:r>
              <a:rPr lang="ko-KR" altLang="en-US"/>
              <a:t>이름으로 실행파일 만들기</a:t>
            </a:r>
            <a:endParaRPr lang="en-US" altLang="ko-KR"/>
          </a:p>
          <a:p>
            <a:pPr lvl="1"/>
            <a:r>
              <a:rPr lang="en-US" altLang="ko-KR"/>
              <a:t>gcc –o hello hello.c</a:t>
            </a:r>
          </a:p>
          <a:p>
            <a:r>
              <a:rPr lang="en-US" altLang="ko-KR"/>
              <a:t>hello </a:t>
            </a:r>
            <a:r>
              <a:rPr lang="ko-KR" altLang="en-US"/>
              <a:t>파일 실행하기</a:t>
            </a:r>
            <a:endParaRPr lang="en-US" altLang="ko-KR"/>
          </a:p>
          <a:p>
            <a:pPr lvl="1"/>
            <a:r>
              <a:rPr lang="en-US" altLang="ko-KR"/>
              <a:t>./hello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6A92C-C97D-47A5-BDCB-74862F44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8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4511-2290-4A58-9165-2892F5E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cd - change directory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910A5-E91B-4BF5-BA3B-68F0B5D1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수행할 </a:t>
            </a:r>
            <a:r>
              <a:rPr lang="en-US" altLang="ko-KR"/>
              <a:t>directory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변경</a:t>
            </a:r>
            <a:endParaRPr lang="en-US" altLang="ko-KR"/>
          </a:p>
          <a:p>
            <a:r>
              <a:rPr lang="en-US" altLang="ko-KR"/>
              <a:t>cd [</a:t>
            </a:r>
            <a:r>
              <a:rPr lang="ko-KR" altLang="en-US"/>
              <a:t>폴더 및 경로</a:t>
            </a:r>
            <a:r>
              <a:rPr lang="en-US" altLang="ko-KR"/>
              <a:t>]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4657E-3ECD-4156-81FE-F8EA54E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7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31C7-0215-4EAB-B029-1121F99A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7A3A-3788-4B20-8210-CC6D3B02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pwd: </a:t>
            </a:r>
            <a:r>
              <a:rPr lang="ko-KR" altLang="en-US"/>
              <a:t>현재 수행중인 </a:t>
            </a:r>
            <a:r>
              <a:rPr lang="en-US" altLang="ko-KR"/>
              <a:t>directory</a:t>
            </a:r>
            <a:r>
              <a:rPr lang="ko-KR" altLang="en-US"/>
              <a:t>의 </a:t>
            </a:r>
            <a:r>
              <a:rPr lang="en-US" altLang="ko-KR"/>
              <a:t>path</a:t>
            </a:r>
            <a:r>
              <a:rPr lang="ko-KR" altLang="en-US"/>
              <a:t>를 확인하는 명령어 </a:t>
            </a:r>
            <a:endParaRPr lang="en-US" altLang="ko-KR"/>
          </a:p>
          <a:p>
            <a:r>
              <a:rPr lang="en-US" altLang="ko-KR"/>
              <a:t>path</a:t>
            </a:r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2B364D-E3E7-44CC-A8C0-BEBF099FB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70326"/>
              </p:ext>
            </p:extLst>
          </p:nvPr>
        </p:nvGraphicFramePr>
        <p:xfrm>
          <a:off x="2032000" y="2917582"/>
          <a:ext cx="8128000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33989">
                  <a:extLst>
                    <a:ext uri="{9D8B030D-6E8A-4147-A177-3AD203B41FA5}">
                      <a16:colId xmlns:a16="http://schemas.microsoft.com/office/drawing/2014/main" val="3054629623"/>
                    </a:ext>
                  </a:extLst>
                </a:gridCol>
                <a:gridCol w="6494011">
                  <a:extLst>
                    <a:ext uri="{9D8B030D-6E8A-4147-A177-3AD203B41FA5}">
                      <a16:colId xmlns:a16="http://schemas.microsoft.com/office/drawing/2014/main" val="5940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Path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Root directory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3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~/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Home directory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9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./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Current directory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../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Previous directory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ex) /usr/bin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Absolute path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265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4AB14-301E-464B-8213-283AA23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2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05E0-973A-470C-BE1C-5080CC78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cd </a:t>
            </a:r>
            <a:r>
              <a:rPr lang="ko-KR" altLang="en-US"/>
              <a:t>명령어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A8CC4-8B46-4A1B-8BC2-4265A006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최상위 </a:t>
            </a:r>
            <a:r>
              <a:rPr lang="en-US" altLang="ko-KR"/>
              <a:t>directory(root) </a:t>
            </a:r>
            <a:r>
              <a:rPr lang="ko-KR" altLang="en-US"/>
              <a:t>로 이동</a:t>
            </a:r>
            <a:endParaRPr lang="en-US" altLang="ko-KR"/>
          </a:p>
          <a:p>
            <a:pPr lvl="1"/>
            <a:r>
              <a:rPr lang="en-US" altLang="ko-KR"/>
              <a:t>$ cd</a:t>
            </a:r>
            <a:r>
              <a:rPr lang="ko-KR" altLang="en-US"/>
              <a:t> </a:t>
            </a:r>
            <a:r>
              <a:rPr lang="en-US" altLang="ko-KR"/>
              <a:t>/</a:t>
            </a:r>
          </a:p>
          <a:p>
            <a:r>
              <a:rPr lang="en-US" altLang="ko-KR"/>
              <a:t>Home directory(~) </a:t>
            </a:r>
            <a:r>
              <a:rPr lang="ko-KR" altLang="en-US"/>
              <a:t>로 이동</a:t>
            </a:r>
            <a:endParaRPr lang="en-US" altLang="ko-KR"/>
          </a:p>
          <a:p>
            <a:pPr lvl="1"/>
            <a:r>
              <a:rPr lang="en-US" altLang="ko-KR"/>
              <a:t>$ cd</a:t>
            </a:r>
            <a:r>
              <a:rPr lang="ko-KR" altLang="en-US"/>
              <a:t> 또는</a:t>
            </a:r>
            <a:r>
              <a:rPr lang="en-US" altLang="ko-KR"/>
              <a:t> $ cd ~</a:t>
            </a:r>
          </a:p>
          <a:p>
            <a:r>
              <a:rPr lang="ko-KR" altLang="en-US"/>
              <a:t>이전</a:t>
            </a:r>
            <a:r>
              <a:rPr lang="en-US" altLang="ko-KR"/>
              <a:t>(</a:t>
            </a:r>
            <a:r>
              <a:rPr lang="ko-KR" altLang="en-US"/>
              <a:t>상위</a:t>
            </a:r>
            <a:r>
              <a:rPr lang="en-US" altLang="ko-KR"/>
              <a:t>) directory</a:t>
            </a:r>
            <a:r>
              <a:rPr lang="ko-KR" altLang="en-US"/>
              <a:t>로 이동</a:t>
            </a:r>
            <a:endParaRPr lang="en-US" altLang="ko-KR"/>
          </a:p>
          <a:p>
            <a:pPr lvl="1"/>
            <a:r>
              <a:rPr lang="en-US" altLang="ko-KR"/>
              <a:t>$ cd ..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절대경로를 이용하여 </a:t>
            </a:r>
            <a:r>
              <a:rPr lang="en-US" altLang="ko-KR"/>
              <a:t>directory </a:t>
            </a:r>
            <a:r>
              <a:rPr lang="ko-KR" altLang="en-US"/>
              <a:t>이동</a:t>
            </a:r>
            <a:endParaRPr lang="en-US" altLang="ko-KR"/>
          </a:p>
          <a:p>
            <a:pPr lvl="1"/>
            <a:r>
              <a:rPr lang="en-US" altLang="ko-KR"/>
              <a:t>$ cd /usr/bin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E2E78-869F-4F0D-8877-2D096CAD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7D6E-A40D-449C-9C92-E963D4FB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 – List directory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9F5AE-B18B-48ED-9590-C184153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directory</a:t>
            </a:r>
            <a:r>
              <a:rPr lang="ko-KR" altLang="en-US"/>
              <a:t>의 </a:t>
            </a:r>
            <a:r>
              <a:rPr lang="en-US" altLang="ko-KR"/>
              <a:t>contents</a:t>
            </a:r>
            <a:r>
              <a:rPr lang="ko-KR" altLang="en-US"/>
              <a:t>들을 나열하는 명령어</a:t>
            </a:r>
            <a:endParaRPr lang="en-US" altLang="ko-KR"/>
          </a:p>
          <a:p>
            <a:r>
              <a:rPr lang="en-US" altLang="ko-KR"/>
              <a:t>ls [</a:t>
            </a:r>
            <a:r>
              <a:rPr lang="ko-KR" altLang="en-US"/>
              <a:t>옵션</a:t>
            </a:r>
            <a:r>
              <a:rPr lang="en-US" altLang="ko-KR"/>
              <a:t>] [</a:t>
            </a:r>
            <a:r>
              <a:rPr lang="ko-KR" altLang="en-US"/>
              <a:t>파일 및 경로</a:t>
            </a:r>
            <a:r>
              <a:rPr lang="en-US" altLang="ko-KR"/>
              <a:t>] […]</a:t>
            </a:r>
          </a:p>
          <a:p>
            <a:r>
              <a:rPr lang="ko-KR" altLang="en-US"/>
              <a:t>옵션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84C58-BB6D-4CA3-A4C4-435E2E29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14509"/>
              </p:ext>
            </p:extLst>
          </p:nvPr>
        </p:nvGraphicFramePr>
        <p:xfrm>
          <a:off x="2032000" y="3341251"/>
          <a:ext cx="8127999" cy="16611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54481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427974707"/>
                    </a:ext>
                  </a:extLst>
                </a:gridCol>
                <a:gridCol w="5579610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Long 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--all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.(</a:t>
                      </a:r>
                      <a:r>
                        <a:rPr lang="ko-KR" altLang="en-US"/>
                        <a:t>마침표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으로 시작되는 파일을 숨기지 않음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※ .(</a:t>
                      </a:r>
                      <a:r>
                        <a:rPr lang="ko-KR" altLang="en-US" sz="1200"/>
                        <a:t>마침표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로 시작되는 파일</a:t>
                      </a:r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숨김파일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Long format</a:t>
                      </a:r>
                      <a:r>
                        <a:rPr lang="ko-KR" altLang="en-US"/>
                        <a:t>으로 자세하게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--reverse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정렬된 역순으로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6597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51899-E823-47CD-844C-B3A6A3BA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2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8524-4A4E-4651-B862-E118116E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</a:t>
            </a:r>
            <a:r>
              <a:rPr lang="ko-KR" altLang="en-US"/>
              <a:t> </a:t>
            </a:r>
            <a:r>
              <a:rPr lang="en-US" altLang="ko-KR"/>
              <a:t>format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41B4F56-7150-4DA7-B9CD-E4151CC23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337" y="1531298"/>
            <a:ext cx="6619325" cy="5072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601F8C-299E-477B-B85A-B80CE8F12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43303"/>
              </p:ext>
            </p:extLst>
          </p:nvPr>
        </p:nvGraphicFramePr>
        <p:xfrm>
          <a:off x="2031999" y="2170962"/>
          <a:ext cx="8128000" cy="37846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19215">
                  <a:extLst>
                    <a:ext uri="{9D8B030D-6E8A-4147-A177-3AD203B41FA5}">
                      <a16:colId xmlns:a16="http://schemas.microsoft.com/office/drawing/2014/main" val="573365584"/>
                    </a:ext>
                  </a:extLst>
                </a:gridCol>
                <a:gridCol w="6208785">
                  <a:extLst>
                    <a:ext uri="{9D8B030D-6E8A-4147-A177-3AD203B41FA5}">
                      <a16:colId xmlns:a16="http://schemas.microsoft.com/office/drawing/2014/main" val="63055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Field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-rw-r--r--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character: </a:t>
                      </a:r>
                      <a:r>
                        <a:rPr lang="ko-KR" altLang="en-US"/>
                        <a:t>파일의 </a:t>
                      </a:r>
                      <a:r>
                        <a:rPr lang="en-US" altLang="ko-KR"/>
                        <a:t>type</a:t>
                      </a:r>
                    </a:p>
                    <a:p>
                      <a:pPr latinLnBrk="1"/>
                      <a:r>
                        <a:rPr lang="en-US" altLang="ko-KR"/>
                        <a:t>2-4 characters: </a:t>
                      </a:r>
                      <a:r>
                        <a:rPr lang="ko-KR" altLang="en-US"/>
                        <a:t>파일 소유자의 접근 권한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5-7 characters: </a:t>
                      </a:r>
                      <a:r>
                        <a:rPr lang="ko-KR" altLang="en-US"/>
                        <a:t>파일 소유 그룹의 접근 권한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8-10 characters: </a:t>
                      </a:r>
                      <a:r>
                        <a:rPr lang="ko-KR" altLang="en-US"/>
                        <a:t>나머지의 접근 권한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1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하드링크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0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 소유자의 </a:t>
                      </a:r>
                      <a:r>
                        <a:rPr lang="en-US" altLang="ko-KR"/>
                        <a:t>username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3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 소유 그룹의 </a:t>
                      </a:r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Byte</a:t>
                      </a:r>
                      <a:r>
                        <a:rPr lang="ko-KR" altLang="en-US"/>
                        <a:t>단위의 파일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3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Dec 11 11:39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마지막 변경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Index.html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파일의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6605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1C0E07-ED17-4626-AA1C-64C9041F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67532-55D9-4307-99F6-096C774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 </a:t>
            </a:r>
            <a:r>
              <a:rPr lang="ko-KR" altLang="en-US"/>
              <a:t>명령어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A26D0-78D7-45B6-9633-ECBAD135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최상위 </a:t>
            </a:r>
            <a:r>
              <a:rPr lang="en-US" altLang="ko-KR"/>
              <a:t>directory(root) </a:t>
            </a:r>
            <a:r>
              <a:rPr lang="ko-KR" altLang="en-US"/>
              <a:t>로 이동</a:t>
            </a:r>
            <a:endParaRPr lang="en-US" altLang="ko-KR"/>
          </a:p>
          <a:p>
            <a:pPr lvl="1"/>
            <a:r>
              <a:rPr lang="en-US" altLang="ko-KR"/>
              <a:t>$ cd /</a:t>
            </a:r>
          </a:p>
          <a:p>
            <a:r>
              <a:rPr lang="ko-KR" altLang="en-US"/>
              <a:t>현재 </a:t>
            </a:r>
            <a:r>
              <a:rPr lang="en-US" altLang="ko-KR"/>
              <a:t>directory</a:t>
            </a:r>
            <a:r>
              <a:rPr lang="ko-KR" altLang="en-US"/>
              <a:t>에 있는 폴더 및 파일 조회</a:t>
            </a:r>
            <a:endParaRPr lang="en-US" altLang="ko-KR"/>
          </a:p>
          <a:p>
            <a:pPr lvl="1"/>
            <a:r>
              <a:rPr lang="en-US" altLang="ko-KR"/>
              <a:t>$ ls</a:t>
            </a:r>
          </a:p>
          <a:p>
            <a:r>
              <a:rPr lang="ko-KR" altLang="en-US"/>
              <a:t>현재 </a:t>
            </a:r>
            <a:r>
              <a:rPr lang="en-US" altLang="ko-KR"/>
              <a:t>directory</a:t>
            </a:r>
            <a:r>
              <a:rPr lang="ko-KR" altLang="en-US"/>
              <a:t>에 있는 폴더 및 파일 </a:t>
            </a:r>
            <a:r>
              <a:rPr lang="en-US" altLang="ko-KR"/>
              <a:t>long format</a:t>
            </a:r>
            <a:r>
              <a:rPr lang="ko-KR" altLang="en-US"/>
              <a:t>으로 조회</a:t>
            </a:r>
            <a:endParaRPr lang="en-US" altLang="ko-KR"/>
          </a:p>
          <a:p>
            <a:pPr lvl="1"/>
            <a:r>
              <a:rPr lang="en-US" altLang="ko-KR"/>
              <a:t>$ ls –l</a:t>
            </a:r>
          </a:p>
          <a:p>
            <a:pPr lvl="1"/>
            <a:r>
              <a:rPr lang="en-US" altLang="ko-KR"/>
              <a:t>$ ls –al (</a:t>
            </a:r>
            <a:r>
              <a:rPr lang="ko-KR" altLang="en-US"/>
              <a:t>숨김 파일까지 조회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2ED6E-3BC4-46EE-B0AB-1BC6229E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3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2FD7-B101-4E69-BA8C-CE767F0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 - copy files and directories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56E42-D931-487E-B662-FFB855FF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파일이나 </a:t>
            </a:r>
            <a:r>
              <a:rPr lang="en-US" altLang="ko-KR"/>
              <a:t>directory</a:t>
            </a:r>
            <a:r>
              <a:rPr lang="ko-KR" altLang="en-US"/>
              <a:t>를 복사</a:t>
            </a:r>
            <a:endParaRPr lang="en-US" altLang="ko-KR"/>
          </a:p>
          <a:p>
            <a:r>
              <a:rPr lang="en-US" altLang="ko-KR"/>
              <a:t>cp [</a:t>
            </a:r>
            <a:r>
              <a:rPr lang="ko-KR" altLang="en-US"/>
              <a:t>옵션</a:t>
            </a:r>
            <a:r>
              <a:rPr lang="en-US" altLang="ko-KR"/>
              <a:t>] source […] destination</a:t>
            </a:r>
          </a:p>
          <a:p>
            <a:r>
              <a:rPr lang="ko-KR" altLang="en-US"/>
              <a:t>옵션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A2F046-D198-4A59-B75B-581FAFF5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88076"/>
              </p:ext>
            </p:extLst>
          </p:nvPr>
        </p:nvGraphicFramePr>
        <p:xfrm>
          <a:off x="2032000" y="3341251"/>
          <a:ext cx="8127999" cy="13817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54481">
                  <a:extLst>
                    <a:ext uri="{9D8B030D-6E8A-4147-A177-3AD203B41FA5}">
                      <a16:colId xmlns:a16="http://schemas.microsoft.com/office/drawing/2014/main" val="1565368033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427974707"/>
                    </a:ext>
                  </a:extLst>
                </a:gridCol>
                <a:gridCol w="5579610">
                  <a:extLst>
                    <a:ext uri="{9D8B030D-6E8A-4147-A177-3AD203B41FA5}">
                      <a16:colId xmlns:a16="http://schemas.microsoft.com/office/drawing/2014/main" val="100706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Long Option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--backup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복사할 대상파일을 덮어쓰거나 지울 때를 대비하여 백업파일을 만듬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백업파일은 뒤에 </a:t>
                      </a:r>
                      <a:r>
                        <a:rPr lang="en-US" altLang="ko-KR" sz="1800"/>
                        <a:t>~</a:t>
                      </a:r>
                      <a:r>
                        <a:rPr lang="ko-KR" altLang="en-US" sz="1800"/>
                        <a:t>가 붙음</a:t>
                      </a:r>
                      <a:endParaRPr lang="en-US" altLang="ko-K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-r, -R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--recursive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directory </a:t>
                      </a:r>
                      <a:r>
                        <a:rPr lang="ko-KR" altLang="en-US"/>
                        <a:t>복사 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하위 디렉토리와 파일을 모두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649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9CE6B-8151-4FA0-A127-ECC5949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5D43-21CD-48BC-A80E-178AB0E9D6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1038</Words>
  <Application>Microsoft Office PowerPoint</Application>
  <PresentationFormat>와이드스크린</PresentationFormat>
  <Paragraphs>281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Linux 명령어</vt:lpstr>
      <vt:lpstr>Preview</vt:lpstr>
      <vt:lpstr>cd - change directory</vt:lpstr>
      <vt:lpstr>path</vt:lpstr>
      <vt:lpstr>cd 명령어 실습</vt:lpstr>
      <vt:lpstr>ls – List directory contents</vt:lpstr>
      <vt:lpstr>Long format</vt:lpstr>
      <vt:lpstr>ls 명령어 실습</vt:lpstr>
      <vt:lpstr>cp - copy files and directories</vt:lpstr>
      <vt:lpstr>wildcard</vt:lpstr>
      <vt:lpstr>wildcard 예시</vt:lpstr>
      <vt:lpstr>wildcard 예시</vt:lpstr>
      <vt:lpstr>mv - move/rename files and directories</vt:lpstr>
      <vt:lpstr>mkdir - create directories</vt:lpstr>
      <vt:lpstr>cp, mv, mkdir 명령어 실습(1/2)</vt:lpstr>
      <vt:lpstr>cp, mv, mkdir 명령어 실습(2/2)</vt:lpstr>
      <vt:lpstr>rm - remove files and directories</vt:lpstr>
      <vt:lpstr>rm 명령어 실습</vt:lpstr>
      <vt:lpstr>cat - concatenate files</vt:lpstr>
      <vt:lpstr>grep - print lines matching a pattern</vt:lpstr>
      <vt:lpstr>gcc - compiler system prodeced by the GNU Project</vt:lpstr>
      <vt:lpstr>hello.c</vt:lpstr>
      <vt:lpstr>cat, gcc 명령어 실습(1/2)</vt:lpstr>
      <vt:lpstr>cat, gcc 명령어 실습(2/2)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명령어</dc:title>
  <dc:creator>JM</dc:creator>
  <cp:lastModifiedBy>JM</cp:lastModifiedBy>
  <cp:revision>54</cp:revision>
  <dcterms:created xsi:type="dcterms:W3CDTF">2018-03-04T05:19:05Z</dcterms:created>
  <dcterms:modified xsi:type="dcterms:W3CDTF">2018-03-12T03:55:12Z</dcterms:modified>
</cp:coreProperties>
</file>