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8" r:id="rId1"/>
  </p:sldMasterIdLst>
  <p:sldIdLst>
    <p:sldId id="256" r:id="rId2"/>
    <p:sldId id="257" r:id="rId3"/>
    <p:sldId id="258" r:id="rId4"/>
    <p:sldId id="259" r:id="rId5"/>
    <p:sldId id="260" r:id="rId6"/>
    <p:sldId id="262" r:id="rId7"/>
    <p:sldId id="263" r:id="rId8"/>
    <p:sldId id="264" r:id="rId9"/>
    <p:sldId id="265" r:id="rId10"/>
    <p:sldId id="267" r:id="rId11"/>
    <p:sldId id="268" r:id="rId12"/>
    <p:sldId id="266" r:id="rId13"/>
    <p:sldId id="269" r:id="rId14"/>
    <p:sldId id="270" r:id="rId15"/>
    <p:sldId id="271" r:id="rId16"/>
    <p:sldId id="272" r:id="rId17"/>
    <p:sldId id="273" r:id="rId18"/>
    <p:sldId id="274" r:id="rId19"/>
    <p:sldId id="275" r:id="rId20"/>
    <p:sldId id="261" r:id="rId2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129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739114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smtClean="0"/>
              <a:pPr/>
              <a:t>12/14/2015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183117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smtClean="0"/>
              <a:pPr/>
              <a:t>12/14/2015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1606869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smtClean="0"/>
              <a:pPr/>
              <a:t>12/14/2015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323214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smtClean="0"/>
              <a:pPr/>
              <a:t>12/14/2015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666259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smtClean="0"/>
              <a:pPr/>
              <a:t>12/14/2015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216543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12/14/2015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28832071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77809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73861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smtClean="0"/>
              <a:pPr/>
              <a:t>12/14/2015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494836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12/14/2015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5777474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12/14/2015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26827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12/14/2015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803823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12/14/2015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50736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42A54C80-263E-416B-A8E0-580EDEADCBDC}" type="datetimeFigureOut">
              <a:rPr lang="en-US" smtClean="0"/>
              <a:t>12/14/2015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1243887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smtClean="0"/>
              <a:pPr/>
              <a:t>12/14/2015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16170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12/14/2015</a:t>
            </a:fld>
            <a:endParaRPr lang="en-US" dirty="0"/>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0470213"/>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 id="2147483683" r:id="rId15"/>
    <p:sldLayoutId id="214748368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 Id="rId5" Type="http://schemas.openxmlformats.org/officeDocument/2006/relationships/image" Target="../media/image19.png"/><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569335" y="2731126"/>
            <a:ext cx="4134118" cy="854080"/>
          </a:xfrm>
          <a:prstGeom prst="rect">
            <a:avLst/>
          </a:prstGeom>
          <a:noFill/>
        </p:spPr>
        <p:txBody>
          <a:bodyPr wrap="square" rtlCol="0">
            <a:spAutoFit/>
          </a:bodyPr>
          <a:lstStyle/>
          <a:p>
            <a:r>
              <a:rPr lang="en-US" altLang="zh-CN" sz="4950" dirty="0">
                <a:latin typeface="微软雅黑" panose="020B0503020204020204" pitchFamily="34" charset="-122"/>
                <a:ea typeface="微软雅黑" panose="020B0503020204020204" pitchFamily="34" charset="-122"/>
              </a:rPr>
              <a:t>ARP</a:t>
            </a:r>
            <a:r>
              <a:rPr lang="zh-CN" altLang="en-US" sz="4950" dirty="0">
                <a:latin typeface="微软雅黑" panose="020B0503020204020204" pitchFamily="34" charset="-122"/>
                <a:ea typeface="微软雅黑" panose="020B0503020204020204" pitchFamily="34" charset="-122"/>
              </a:rPr>
              <a:t>投毒工具</a:t>
            </a:r>
            <a:endParaRPr lang="zh-CN" altLang="en-US" sz="495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060235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27845" y="1040774"/>
            <a:ext cx="8152327" cy="507831"/>
          </a:xfrm>
          <a:prstGeom prst="rect">
            <a:avLst/>
          </a:prstGeom>
          <a:noFill/>
        </p:spPr>
        <p:txBody>
          <a:bodyPr wrap="square" rtlCol="0">
            <a:spAutoFit/>
          </a:bodyPr>
          <a:lstStyle/>
          <a:p>
            <a:r>
              <a:rPr lang="zh-CN" altLang="en-US" sz="2700" dirty="0">
                <a:solidFill>
                  <a:prstClr val="black"/>
                </a:solidFill>
                <a:latin typeface="微软雅黑" panose="020B0503020204020204" pitchFamily="34" charset="-122"/>
                <a:ea typeface="微软雅黑" panose="020B0503020204020204" pitchFamily="34" charset="-122"/>
              </a:rPr>
              <a:t>二、程序实战（</a:t>
            </a:r>
            <a:r>
              <a:rPr lang="en-US" altLang="zh-CN" sz="2700" dirty="0">
                <a:solidFill>
                  <a:prstClr val="black"/>
                </a:solidFill>
                <a:latin typeface="微软雅黑" panose="020B0503020204020204" pitchFamily="34" charset="-122"/>
                <a:ea typeface="微软雅黑" panose="020B0503020204020204" pitchFamily="34" charset="-122"/>
              </a:rPr>
              <a:t>Windows7/C#/Visual Studio 2013)</a:t>
            </a:r>
            <a:endParaRPr lang="zh-CN" altLang="en-US" sz="2700" dirty="0">
              <a:solidFill>
                <a:prstClr val="black"/>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2"/>
          <a:stretch>
            <a:fillRect/>
          </a:stretch>
        </p:blipFill>
        <p:spPr>
          <a:xfrm>
            <a:off x="1958009" y="1525522"/>
            <a:ext cx="6344073" cy="4400685"/>
          </a:xfrm>
          <a:prstGeom prst="rect">
            <a:avLst/>
          </a:prstGeom>
        </p:spPr>
      </p:pic>
    </p:spTree>
    <p:extLst>
      <p:ext uri="{BB962C8B-B14F-4D97-AF65-F5344CB8AC3E}">
        <p14:creationId xmlns:p14="http://schemas.microsoft.com/office/powerpoint/2010/main" val="155015566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27845" y="1040774"/>
            <a:ext cx="8152327" cy="507831"/>
          </a:xfrm>
          <a:prstGeom prst="rect">
            <a:avLst/>
          </a:prstGeom>
          <a:noFill/>
        </p:spPr>
        <p:txBody>
          <a:bodyPr wrap="square" rtlCol="0">
            <a:spAutoFit/>
          </a:bodyPr>
          <a:lstStyle/>
          <a:p>
            <a:r>
              <a:rPr lang="zh-CN" altLang="en-US" sz="2700" dirty="0">
                <a:solidFill>
                  <a:prstClr val="black"/>
                </a:solidFill>
                <a:latin typeface="微软雅黑" panose="020B0503020204020204" pitchFamily="34" charset="-122"/>
                <a:ea typeface="微软雅黑" panose="020B0503020204020204" pitchFamily="34" charset="-122"/>
              </a:rPr>
              <a:t>二、程序实战（</a:t>
            </a:r>
            <a:r>
              <a:rPr lang="en-US" altLang="zh-CN" sz="2700" dirty="0">
                <a:solidFill>
                  <a:prstClr val="black"/>
                </a:solidFill>
                <a:latin typeface="微软雅黑" panose="020B0503020204020204" pitchFamily="34" charset="-122"/>
                <a:ea typeface="微软雅黑" panose="020B0503020204020204" pitchFamily="34" charset="-122"/>
              </a:rPr>
              <a:t>Windows7/C#/Visual Studio 2013)</a:t>
            </a:r>
            <a:endParaRPr lang="zh-CN" altLang="en-US" sz="2700" dirty="0">
              <a:solidFill>
                <a:prstClr val="black"/>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810879" y="1798971"/>
            <a:ext cx="7084921" cy="923330"/>
          </a:xfrm>
          <a:prstGeom prst="rect">
            <a:avLst/>
          </a:prstGeom>
          <a:noFill/>
        </p:spPr>
        <p:txBody>
          <a:bodyPr wrap="square" rtlCol="0">
            <a:spAutoFit/>
          </a:bodyPr>
          <a:lstStyle/>
          <a:p>
            <a:r>
              <a:rPr lang="en-US" altLang="zh-CN" dirty="0">
                <a:latin typeface="宋体" panose="02010600030101010101" pitchFamily="2" charset="-122"/>
                <a:ea typeface="宋体" panose="02010600030101010101" pitchFamily="2" charset="-122"/>
              </a:rPr>
              <a:t>HKEY_LOCAL_MACHINE\SYSTEM\</a:t>
            </a:r>
            <a:r>
              <a:rPr lang="en-US" altLang="zh-CN" dirty="0" err="1">
                <a:latin typeface="宋体" panose="02010600030101010101" pitchFamily="2" charset="-122"/>
                <a:ea typeface="宋体" panose="02010600030101010101" pitchFamily="2" charset="-122"/>
              </a:rPr>
              <a:t>CurrentControlSet</a:t>
            </a:r>
            <a:r>
              <a:rPr lang="en-US" altLang="zh-CN" dirty="0">
                <a:latin typeface="宋体" panose="02010600030101010101" pitchFamily="2" charset="-122"/>
                <a:ea typeface="宋体" panose="02010600030101010101" pitchFamily="2" charset="-122"/>
              </a:rPr>
              <a:t>\services\</a:t>
            </a:r>
            <a:r>
              <a:rPr lang="en-US" altLang="zh-CN" dirty="0" err="1">
                <a:latin typeface="宋体" panose="02010600030101010101" pitchFamily="2" charset="-122"/>
                <a:ea typeface="宋体" panose="02010600030101010101" pitchFamily="2" charset="-122"/>
              </a:rPr>
              <a:t>Tcpip</a:t>
            </a:r>
            <a:r>
              <a:rPr lang="en-US" altLang="zh-CN" dirty="0">
                <a:latin typeface="宋体" panose="02010600030101010101" pitchFamily="2" charset="-122"/>
                <a:ea typeface="宋体" panose="02010600030101010101" pitchFamily="2" charset="-122"/>
              </a:rPr>
              <a:t>\Parameters\Interfaces</a:t>
            </a:r>
          </a:p>
          <a:p>
            <a:r>
              <a:rPr lang="zh-CN" altLang="en-US" dirty="0">
                <a:latin typeface="宋体" panose="02010600030101010101" pitchFamily="2" charset="-122"/>
                <a:ea typeface="宋体" panose="02010600030101010101" pitchFamily="2" charset="-122"/>
              </a:rPr>
              <a:t>添加注册表项</a:t>
            </a:r>
            <a:endParaRPr lang="en-US" altLang="zh-CN" dirty="0">
              <a:latin typeface="宋体" panose="02010600030101010101" pitchFamily="2" charset="-122"/>
              <a:ea typeface="宋体" panose="02010600030101010101" pitchFamily="2" charset="-122"/>
            </a:endParaRPr>
          </a:p>
        </p:txBody>
      </p:sp>
      <p:pic>
        <p:nvPicPr>
          <p:cNvPr id="2" name="图片 1"/>
          <p:cNvPicPr>
            <a:picLocks noChangeAspect="1"/>
          </p:cNvPicPr>
          <p:nvPr/>
        </p:nvPicPr>
        <p:blipFill rotWithShape="1">
          <a:blip r:embed="rId2"/>
          <a:srcRect l="18435" t="1503" r="4532" b="8414"/>
          <a:stretch/>
        </p:blipFill>
        <p:spPr>
          <a:xfrm>
            <a:off x="900330" y="2699217"/>
            <a:ext cx="5441368" cy="2998390"/>
          </a:xfrm>
          <a:prstGeom prst="rect">
            <a:avLst/>
          </a:prstGeom>
        </p:spPr>
      </p:pic>
    </p:spTree>
    <p:extLst>
      <p:ext uri="{BB962C8B-B14F-4D97-AF65-F5344CB8AC3E}">
        <p14:creationId xmlns:p14="http://schemas.microsoft.com/office/powerpoint/2010/main" val="39623612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27845" y="1040774"/>
            <a:ext cx="8152327" cy="507831"/>
          </a:xfrm>
          <a:prstGeom prst="rect">
            <a:avLst/>
          </a:prstGeom>
          <a:noFill/>
        </p:spPr>
        <p:txBody>
          <a:bodyPr wrap="square" rtlCol="0">
            <a:spAutoFit/>
          </a:bodyPr>
          <a:lstStyle/>
          <a:p>
            <a:r>
              <a:rPr lang="zh-CN" altLang="en-US" sz="2700" dirty="0">
                <a:solidFill>
                  <a:prstClr val="black"/>
                </a:solidFill>
                <a:latin typeface="微软雅黑" panose="020B0503020204020204" pitchFamily="34" charset="-122"/>
                <a:ea typeface="微软雅黑" panose="020B0503020204020204" pitchFamily="34" charset="-122"/>
              </a:rPr>
              <a:t>二、程序实战（</a:t>
            </a:r>
            <a:r>
              <a:rPr lang="en-US" altLang="zh-CN" sz="2700" dirty="0">
                <a:solidFill>
                  <a:prstClr val="black"/>
                </a:solidFill>
                <a:latin typeface="微软雅黑" panose="020B0503020204020204" pitchFamily="34" charset="-122"/>
                <a:ea typeface="微软雅黑" panose="020B0503020204020204" pitchFamily="34" charset="-122"/>
              </a:rPr>
              <a:t>Windows7/C#/Visual Studio 2013)</a:t>
            </a:r>
            <a:endParaRPr lang="zh-CN" altLang="en-US" sz="2700" dirty="0">
              <a:solidFill>
                <a:prstClr val="black"/>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2"/>
          <a:stretch>
            <a:fillRect/>
          </a:stretch>
        </p:blipFill>
        <p:spPr>
          <a:xfrm>
            <a:off x="1320083" y="1525522"/>
            <a:ext cx="6767849" cy="4229906"/>
          </a:xfrm>
          <a:prstGeom prst="rect">
            <a:avLst/>
          </a:prstGeom>
        </p:spPr>
      </p:pic>
      <p:pic>
        <p:nvPicPr>
          <p:cNvPr id="3" name="图片 2"/>
          <p:cNvPicPr>
            <a:picLocks noChangeAspect="1"/>
          </p:cNvPicPr>
          <p:nvPr/>
        </p:nvPicPr>
        <p:blipFill>
          <a:blip r:embed="rId3"/>
          <a:stretch>
            <a:fillRect/>
          </a:stretch>
        </p:blipFill>
        <p:spPr>
          <a:xfrm>
            <a:off x="125570" y="3078000"/>
            <a:ext cx="8771819" cy="570746"/>
          </a:xfrm>
          <a:prstGeom prst="rect">
            <a:avLst/>
          </a:prstGeom>
        </p:spPr>
      </p:pic>
      <p:pic>
        <p:nvPicPr>
          <p:cNvPr id="5" name="图片 4"/>
          <p:cNvPicPr>
            <a:picLocks noChangeAspect="1"/>
          </p:cNvPicPr>
          <p:nvPr/>
        </p:nvPicPr>
        <p:blipFill>
          <a:blip r:embed="rId4"/>
          <a:stretch>
            <a:fillRect/>
          </a:stretch>
        </p:blipFill>
        <p:spPr>
          <a:xfrm>
            <a:off x="1320083" y="1525522"/>
            <a:ext cx="6767849" cy="4229906"/>
          </a:xfrm>
          <a:prstGeom prst="rect">
            <a:avLst/>
          </a:prstGeom>
        </p:spPr>
      </p:pic>
    </p:spTree>
    <p:extLst>
      <p:ext uri="{BB962C8B-B14F-4D97-AF65-F5344CB8AC3E}">
        <p14:creationId xmlns:p14="http://schemas.microsoft.com/office/powerpoint/2010/main" val="3737036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nodeType="clickEffect">
                                  <p:stCondLst>
                                    <p:cond delay="0"/>
                                  </p:stCondLst>
                                  <p:childTnLst>
                                    <p:anim calcmode="lin" valueType="num">
                                      <p:cBhvr additive="base">
                                        <p:cTn id="12" dur="500"/>
                                        <p:tgtEl>
                                          <p:spTgt spid="3"/>
                                        </p:tgtEl>
                                        <p:attrNameLst>
                                          <p:attrName>ppt_x</p:attrName>
                                        </p:attrNameLst>
                                      </p:cBhvr>
                                      <p:tavLst>
                                        <p:tav tm="0">
                                          <p:val>
                                            <p:strVal val="ppt_x"/>
                                          </p:val>
                                        </p:tav>
                                        <p:tav tm="100000">
                                          <p:val>
                                            <p:strVal val="ppt_x"/>
                                          </p:val>
                                        </p:tav>
                                      </p:tavLst>
                                    </p:anim>
                                    <p:anim calcmode="lin" valueType="num">
                                      <p:cBhvr additive="base">
                                        <p:cTn id="13" dur="500"/>
                                        <p:tgtEl>
                                          <p:spTgt spid="3"/>
                                        </p:tgtEl>
                                        <p:attrNameLst>
                                          <p:attrName>ppt_y</p:attrName>
                                        </p:attrNameLst>
                                      </p:cBhvr>
                                      <p:tavLst>
                                        <p:tav tm="0">
                                          <p:val>
                                            <p:strVal val="ppt_y"/>
                                          </p:val>
                                        </p:tav>
                                        <p:tav tm="100000">
                                          <p:val>
                                            <p:strVal val="1+ppt_h/2"/>
                                          </p:val>
                                        </p:tav>
                                      </p:tavLst>
                                    </p:anim>
                                    <p:set>
                                      <p:cBhvr>
                                        <p:cTn id="14" dur="1" fill="hold">
                                          <p:stCondLst>
                                            <p:cond delay="499"/>
                                          </p:stCondLst>
                                        </p:cTn>
                                        <p:tgtEl>
                                          <p:spTgt spid="3"/>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nodeType="clickEffect">
                                  <p:stCondLst>
                                    <p:cond delay="0"/>
                                  </p:stCondLst>
                                  <p:childTnLst>
                                    <p:set>
                                      <p:cBhvr>
                                        <p:cTn id="22" dur="1" fill="hold">
                                          <p:stCondLst>
                                            <p:cond delay="0"/>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27845" y="1040774"/>
            <a:ext cx="8152327" cy="507831"/>
          </a:xfrm>
          <a:prstGeom prst="rect">
            <a:avLst/>
          </a:prstGeom>
          <a:noFill/>
        </p:spPr>
        <p:txBody>
          <a:bodyPr wrap="square" rtlCol="0">
            <a:spAutoFit/>
          </a:bodyPr>
          <a:lstStyle/>
          <a:p>
            <a:r>
              <a:rPr lang="zh-CN" altLang="en-US" sz="2700" dirty="0">
                <a:solidFill>
                  <a:prstClr val="black"/>
                </a:solidFill>
                <a:latin typeface="微软雅黑" panose="020B0503020204020204" pitchFamily="34" charset="-122"/>
                <a:ea typeface="微软雅黑" panose="020B0503020204020204" pitchFamily="34" charset="-122"/>
              </a:rPr>
              <a:t>二、程序实战（</a:t>
            </a:r>
            <a:r>
              <a:rPr lang="en-US" altLang="zh-CN" sz="2700" dirty="0">
                <a:solidFill>
                  <a:prstClr val="black"/>
                </a:solidFill>
                <a:latin typeface="微软雅黑" panose="020B0503020204020204" pitchFamily="34" charset="-122"/>
                <a:ea typeface="微软雅黑" panose="020B0503020204020204" pitchFamily="34" charset="-122"/>
              </a:rPr>
              <a:t>Windows7/C#/Visual Studio 2013)</a:t>
            </a:r>
            <a:endParaRPr lang="zh-CN" altLang="en-US" sz="2700" dirty="0">
              <a:solidFill>
                <a:prstClr val="black"/>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2"/>
          <a:stretch>
            <a:fillRect/>
          </a:stretch>
        </p:blipFill>
        <p:spPr>
          <a:xfrm>
            <a:off x="1320084" y="1525522"/>
            <a:ext cx="6093619" cy="3736181"/>
          </a:xfrm>
          <a:prstGeom prst="rect">
            <a:avLst/>
          </a:prstGeom>
        </p:spPr>
      </p:pic>
      <p:pic>
        <p:nvPicPr>
          <p:cNvPr id="3" name="图片 2"/>
          <p:cNvPicPr>
            <a:picLocks noChangeAspect="1"/>
          </p:cNvPicPr>
          <p:nvPr/>
        </p:nvPicPr>
        <p:blipFill>
          <a:blip r:embed="rId3"/>
          <a:stretch>
            <a:fillRect/>
          </a:stretch>
        </p:blipFill>
        <p:spPr>
          <a:xfrm>
            <a:off x="627845" y="1525522"/>
            <a:ext cx="7721006" cy="2939633"/>
          </a:xfrm>
          <a:prstGeom prst="rect">
            <a:avLst/>
          </a:prstGeom>
        </p:spPr>
      </p:pic>
      <p:pic>
        <p:nvPicPr>
          <p:cNvPr id="5" name="图片 4"/>
          <p:cNvPicPr>
            <a:picLocks noChangeAspect="1"/>
          </p:cNvPicPr>
          <p:nvPr/>
        </p:nvPicPr>
        <p:blipFill>
          <a:blip r:embed="rId4"/>
          <a:stretch>
            <a:fillRect/>
          </a:stretch>
        </p:blipFill>
        <p:spPr>
          <a:xfrm>
            <a:off x="627844" y="2010270"/>
            <a:ext cx="7721006" cy="3170502"/>
          </a:xfrm>
          <a:prstGeom prst="rect">
            <a:avLst/>
          </a:prstGeom>
        </p:spPr>
      </p:pic>
      <p:pic>
        <p:nvPicPr>
          <p:cNvPr id="8" name="图片 7"/>
          <p:cNvPicPr>
            <a:picLocks noChangeAspect="1"/>
          </p:cNvPicPr>
          <p:nvPr/>
        </p:nvPicPr>
        <p:blipFill>
          <a:blip r:embed="rId5"/>
          <a:stretch>
            <a:fillRect/>
          </a:stretch>
        </p:blipFill>
        <p:spPr>
          <a:xfrm>
            <a:off x="627844" y="2363662"/>
            <a:ext cx="7721006" cy="3521869"/>
          </a:xfrm>
          <a:prstGeom prst="rect">
            <a:avLst/>
          </a:prstGeom>
        </p:spPr>
      </p:pic>
    </p:spTree>
    <p:extLst>
      <p:ext uri="{BB962C8B-B14F-4D97-AF65-F5344CB8AC3E}">
        <p14:creationId xmlns:p14="http://schemas.microsoft.com/office/powerpoint/2010/main" val="1756880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xit" presetSubtype="0" fill="hold" nodeType="clickEffect">
                                  <p:stCondLst>
                                    <p:cond delay="0"/>
                                  </p:stCondLst>
                                  <p:childTnLst>
                                    <p:animEffect transition="out" filter="fade">
                                      <p:cBhvr>
                                        <p:cTn id="12" dur="1000"/>
                                        <p:tgtEl>
                                          <p:spTgt spid="2"/>
                                        </p:tgtEl>
                                      </p:cBhvr>
                                    </p:animEffect>
                                    <p:anim calcmode="lin" valueType="num">
                                      <p:cBhvr>
                                        <p:cTn id="13" dur="1000"/>
                                        <p:tgtEl>
                                          <p:spTgt spid="2"/>
                                        </p:tgtEl>
                                        <p:attrNameLst>
                                          <p:attrName>ppt_x</p:attrName>
                                        </p:attrNameLst>
                                      </p:cBhvr>
                                      <p:tavLst>
                                        <p:tav tm="0">
                                          <p:val>
                                            <p:strVal val="ppt_x"/>
                                          </p:val>
                                        </p:tav>
                                        <p:tav tm="100000">
                                          <p:val>
                                            <p:strVal val="ppt_x"/>
                                          </p:val>
                                        </p:tav>
                                      </p:tavLst>
                                    </p:anim>
                                    <p:anim calcmode="lin" valueType="num">
                                      <p:cBhvr>
                                        <p:cTn id="14" dur="1000"/>
                                        <p:tgtEl>
                                          <p:spTgt spid="2"/>
                                        </p:tgtEl>
                                        <p:attrNameLst>
                                          <p:attrName>ppt_y</p:attrName>
                                        </p:attrNameLst>
                                      </p:cBhvr>
                                      <p:tavLst>
                                        <p:tav tm="0">
                                          <p:val>
                                            <p:strVal val="ppt_y"/>
                                          </p:val>
                                        </p:tav>
                                        <p:tav tm="100000">
                                          <p:val>
                                            <p:strVal val="ppt_y+.1"/>
                                          </p:val>
                                        </p:tav>
                                      </p:tavLst>
                                    </p:anim>
                                    <p:set>
                                      <p:cBhvr>
                                        <p:cTn id="15" dur="1" fill="hold">
                                          <p:stCondLst>
                                            <p:cond delay="999"/>
                                          </p:stCondLst>
                                        </p:cTn>
                                        <p:tgtEl>
                                          <p:spTgt spid="2"/>
                                        </p:tgtEl>
                                        <p:attrNameLst>
                                          <p:attrName>style.visibility</p:attrName>
                                        </p:attrNameLst>
                                      </p:cBhvr>
                                      <p:to>
                                        <p:strVal val="hidden"/>
                                      </p:to>
                                    </p:set>
                                  </p:childTnLst>
                                </p:cTn>
                              </p:par>
                              <p:par>
                                <p:cTn id="16" presetID="2" presetClass="entr" presetSubtype="4" fill="hold" nodeType="withEffect">
                                  <p:stCondLst>
                                    <p:cond delay="0"/>
                                  </p:stCondLst>
                                  <p:childTnLst>
                                    <p:set>
                                      <p:cBhvr>
                                        <p:cTn id="17" dur="1" fill="hold">
                                          <p:stCondLst>
                                            <p:cond delay="0"/>
                                          </p:stCondLst>
                                        </p:cTn>
                                        <p:tgtEl>
                                          <p:spTgt spid="3"/>
                                        </p:tgtEl>
                                        <p:attrNameLst>
                                          <p:attrName>style.visibility</p:attrName>
                                        </p:attrNameLst>
                                      </p:cBhvr>
                                      <p:to>
                                        <p:strVal val="visible"/>
                                      </p:to>
                                    </p:set>
                                    <p:anim calcmode="lin" valueType="num">
                                      <p:cBhvr additive="base">
                                        <p:cTn id="18" dur="500" fill="hold"/>
                                        <p:tgtEl>
                                          <p:spTgt spid="3"/>
                                        </p:tgtEl>
                                        <p:attrNameLst>
                                          <p:attrName>ppt_x</p:attrName>
                                        </p:attrNameLst>
                                      </p:cBhvr>
                                      <p:tavLst>
                                        <p:tav tm="0">
                                          <p:val>
                                            <p:strVal val="#ppt_x"/>
                                          </p:val>
                                        </p:tav>
                                        <p:tav tm="100000">
                                          <p:val>
                                            <p:strVal val="#ppt_x"/>
                                          </p:val>
                                        </p:tav>
                                      </p:tavLst>
                                    </p:anim>
                                    <p:anim calcmode="lin" valueType="num">
                                      <p:cBhvr additive="base">
                                        <p:cTn id="19"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xit" presetSubtype="4" fill="hold" nodeType="clickEffect">
                                  <p:stCondLst>
                                    <p:cond delay="0"/>
                                  </p:stCondLst>
                                  <p:childTnLst>
                                    <p:anim calcmode="lin" valueType="num">
                                      <p:cBhvr additive="base">
                                        <p:cTn id="23" dur="500"/>
                                        <p:tgtEl>
                                          <p:spTgt spid="3"/>
                                        </p:tgtEl>
                                        <p:attrNameLst>
                                          <p:attrName>ppt_x</p:attrName>
                                        </p:attrNameLst>
                                      </p:cBhvr>
                                      <p:tavLst>
                                        <p:tav tm="0">
                                          <p:val>
                                            <p:strVal val="ppt_x"/>
                                          </p:val>
                                        </p:tav>
                                        <p:tav tm="100000">
                                          <p:val>
                                            <p:strVal val="ppt_x"/>
                                          </p:val>
                                        </p:tav>
                                      </p:tavLst>
                                    </p:anim>
                                    <p:anim calcmode="lin" valueType="num">
                                      <p:cBhvr additive="base">
                                        <p:cTn id="24" dur="500"/>
                                        <p:tgtEl>
                                          <p:spTgt spid="3"/>
                                        </p:tgtEl>
                                        <p:attrNameLst>
                                          <p:attrName>ppt_y</p:attrName>
                                        </p:attrNameLst>
                                      </p:cBhvr>
                                      <p:tavLst>
                                        <p:tav tm="0">
                                          <p:val>
                                            <p:strVal val="ppt_y"/>
                                          </p:val>
                                        </p:tav>
                                        <p:tav tm="100000">
                                          <p:val>
                                            <p:strVal val="1+ppt_h/2"/>
                                          </p:val>
                                        </p:tav>
                                      </p:tavLst>
                                    </p:anim>
                                    <p:set>
                                      <p:cBhvr>
                                        <p:cTn id="25" dur="1" fill="hold">
                                          <p:stCondLst>
                                            <p:cond delay="499"/>
                                          </p:stCondLst>
                                        </p:cTn>
                                        <p:tgtEl>
                                          <p:spTgt spid="3"/>
                                        </p:tgtEl>
                                        <p:attrNameLst>
                                          <p:attrName>style.visibility</p:attrName>
                                        </p:attrNameLst>
                                      </p:cBhvr>
                                      <p:to>
                                        <p:strVal val="hidden"/>
                                      </p:to>
                                    </p:set>
                                  </p:childTnLst>
                                </p:cTn>
                              </p:par>
                              <p:par>
                                <p:cTn id="26" presetID="2" presetClass="entr" presetSubtype="4" fill="hold" nodeType="withEffect">
                                  <p:stCondLst>
                                    <p:cond delay="0"/>
                                  </p:stCondLst>
                                  <p:childTnLst>
                                    <p:set>
                                      <p:cBhvr>
                                        <p:cTn id="27" dur="1" fill="hold">
                                          <p:stCondLst>
                                            <p:cond delay="0"/>
                                          </p:stCondLst>
                                        </p:cTn>
                                        <p:tgtEl>
                                          <p:spTgt spid="5"/>
                                        </p:tgtEl>
                                        <p:attrNameLst>
                                          <p:attrName>style.visibility</p:attrName>
                                        </p:attrNameLst>
                                      </p:cBhvr>
                                      <p:to>
                                        <p:strVal val="visible"/>
                                      </p:to>
                                    </p:set>
                                    <p:anim calcmode="lin" valueType="num">
                                      <p:cBhvr additive="base">
                                        <p:cTn id="28" dur="500" fill="hold"/>
                                        <p:tgtEl>
                                          <p:spTgt spid="5"/>
                                        </p:tgtEl>
                                        <p:attrNameLst>
                                          <p:attrName>ppt_x</p:attrName>
                                        </p:attrNameLst>
                                      </p:cBhvr>
                                      <p:tavLst>
                                        <p:tav tm="0">
                                          <p:val>
                                            <p:strVal val="#ppt_x"/>
                                          </p:val>
                                        </p:tav>
                                        <p:tav tm="100000">
                                          <p:val>
                                            <p:strVal val="#ppt_x"/>
                                          </p:val>
                                        </p:tav>
                                      </p:tavLst>
                                    </p:anim>
                                    <p:anim calcmode="lin" valueType="num">
                                      <p:cBhvr additive="base">
                                        <p:cTn id="29"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xit" presetSubtype="4" fill="hold" nodeType="clickEffect">
                                  <p:stCondLst>
                                    <p:cond delay="0"/>
                                  </p:stCondLst>
                                  <p:childTnLst>
                                    <p:anim calcmode="lin" valueType="num">
                                      <p:cBhvr additive="base">
                                        <p:cTn id="33" dur="500"/>
                                        <p:tgtEl>
                                          <p:spTgt spid="5"/>
                                        </p:tgtEl>
                                        <p:attrNameLst>
                                          <p:attrName>ppt_x</p:attrName>
                                        </p:attrNameLst>
                                      </p:cBhvr>
                                      <p:tavLst>
                                        <p:tav tm="0">
                                          <p:val>
                                            <p:strVal val="ppt_x"/>
                                          </p:val>
                                        </p:tav>
                                        <p:tav tm="100000">
                                          <p:val>
                                            <p:strVal val="ppt_x"/>
                                          </p:val>
                                        </p:tav>
                                      </p:tavLst>
                                    </p:anim>
                                    <p:anim calcmode="lin" valueType="num">
                                      <p:cBhvr additive="base">
                                        <p:cTn id="34" dur="500"/>
                                        <p:tgtEl>
                                          <p:spTgt spid="5"/>
                                        </p:tgtEl>
                                        <p:attrNameLst>
                                          <p:attrName>ppt_y</p:attrName>
                                        </p:attrNameLst>
                                      </p:cBhvr>
                                      <p:tavLst>
                                        <p:tav tm="0">
                                          <p:val>
                                            <p:strVal val="ppt_y"/>
                                          </p:val>
                                        </p:tav>
                                        <p:tav tm="100000">
                                          <p:val>
                                            <p:strVal val="1+ppt_h/2"/>
                                          </p:val>
                                        </p:tav>
                                      </p:tavLst>
                                    </p:anim>
                                    <p:set>
                                      <p:cBhvr>
                                        <p:cTn id="35" dur="1" fill="hold">
                                          <p:stCondLst>
                                            <p:cond delay="499"/>
                                          </p:stCondLst>
                                        </p:cTn>
                                        <p:tgtEl>
                                          <p:spTgt spid="5"/>
                                        </p:tgtEl>
                                        <p:attrNameLst>
                                          <p:attrName>style.visibility</p:attrName>
                                        </p:attrNameLst>
                                      </p:cBhvr>
                                      <p:to>
                                        <p:strVal val="hidden"/>
                                      </p:to>
                                    </p:set>
                                  </p:childTnLst>
                                </p:cTn>
                              </p:par>
                              <p:par>
                                <p:cTn id="36" presetID="2" presetClass="entr" presetSubtype="4" fill="hold" nodeType="withEffect">
                                  <p:stCondLst>
                                    <p:cond delay="0"/>
                                  </p:stCondLst>
                                  <p:childTnLst>
                                    <p:set>
                                      <p:cBhvr>
                                        <p:cTn id="37" dur="1" fill="hold">
                                          <p:stCondLst>
                                            <p:cond delay="0"/>
                                          </p:stCondLst>
                                        </p:cTn>
                                        <p:tgtEl>
                                          <p:spTgt spid="8"/>
                                        </p:tgtEl>
                                        <p:attrNameLst>
                                          <p:attrName>style.visibility</p:attrName>
                                        </p:attrNameLst>
                                      </p:cBhvr>
                                      <p:to>
                                        <p:strVal val="visible"/>
                                      </p:to>
                                    </p:set>
                                    <p:anim calcmode="lin" valueType="num">
                                      <p:cBhvr additive="base">
                                        <p:cTn id="38" dur="500" fill="hold"/>
                                        <p:tgtEl>
                                          <p:spTgt spid="8"/>
                                        </p:tgtEl>
                                        <p:attrNameLst>
                                          <p:attrName>ppt_x</p:attrName>
                                        </p:attrNameLst>
                                      </p:cBhvr>
                                      <p:tavLst>
                                        <p:tav tm="0">
                                          <p:val>
                                            <p:strVal val="#ppt_x"/>
                                          </p:val>
                                        </p:tav>
                                        <p:tav tm="100000">
                                          <p:val>
                                            <p:strVal val="#ppt_x"/>
                                          </p:val>
                                        </p:tav>
                                      </p:tavLst>
                                    </p:anim>
                                    <p:anim calcmode="lin" valueType="num">
                                      <p:cBhvr additive="base">
                                        <p:cTn id="39"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xit" presetSubtype="4" fill="hold" nodeType="clickEffect">
                                  <p:stCondLst>
                                    <p:cond delay="0"/>
                                  </p:stCondLst>
                                  <p:childTnLst>
                                    <p:anim calcmode="lin" valueType="num">
                                      <p:cBhvr additive="base">
                                        <p:cTn id="43" dur="500"/>
                                        <p:tgtEl>
                                          <p:spTgt spid="8"/>
                                        </p:tgtEl>
                                        <p:attrNameLst>
                                          <p:attrName>ppt_x</p:attrName>
                                        </p:attrNameLst>
                                      </p:cBhvr>
                                      <p:tavLst>
                                        <p:tav tm="0">
                                          <p:val>
                                            <p:strVal val="ppt_x"/>
                                          </p:val>
                                        </p:tav>
                                        <p:tav tm="100000">
                                          <p:val>
                                            <p:strVal val="ppt_x"/>
                                          </p:val>
                                        </p:tav>
                                      </p:tavLst>
                                    </p:anim>
                                    <p:anim calcmode="lin" valueType="num">
                                      <p:cBhvr additive="base">
                                        <p:cTn id="44" dur="500"/>
                                        <p:tgtEl>
                                          <p:spTgt spid="8"/>
                                        </p:tgtEl>
                                        <p:attrNameLst>
                                          <p:attrName>ppt_y</p:attrName>
                                        </p:attrNameLst>
                                      </p:cBhvr>
                                      <p:tavLst>
                                        <p:tav tm="0">
                                          <p:val>
                                            <p:strVal val="ppt_y"/>
                                          </p:val>
                                        </p:tav>
                                        <p:tav tm="100000">
                                          <p:val>
                                            <p:strVal val="1+ppt_h/2"/>
                                          </p:val>
                                        </p:tav>
                                      </p:tavLst>
                                    </p:anim>
                                    <p:set>
                                      <p:cBhvr>
                                        <p:cTn id="45" dur="1" fill="hold">
                                          <p:stCondLst>
                                            <p:cond delay="499"/>
                                          </p:stCondLst>
                                        </p:cTn>
                                        <p:tgtEl>
                                          <p:spTgt spid="8"/>
                                        </p:tgtEl>
                                        <p:attrNameLst>
                                          <p:attrName>style.visibility</p:attrName>
                                        </p:attrNameLst>
                                      </p:cBhvr>
                                      <p:to>
                                        <p:strVal val="hidden"/>
                                      </p:to>
                                    </p:set>
                                  </p:childTnLst>
                                </p:cTn>
                              </p:par>
                              <p:par>
                                <p:cTn id="46" presetID="2" presetClass="entr" presetSubtype="4" fill="hold" nodeType="withEffect">
                                  <p:stCondLst>
                                    <p:cond delay="0"/>
                                  </p:stCondLst>
                                  <p:childTnLst>
                                    <p:set>
                                      <p:cBhvr>
                                        <p:cTn id="47" dur="1" fill="hold">
                                          <p:stCondLst>
                                            <p:cond delay="0"/>
                                          </p:stCondLst>
                                        </p:cTn>
                                        <p:tgtEl>
                                          <p:spTgt spid="3"/>
                                        </p:tgtEl>
                                        <p:attrNameLst>
                                          <p:attrName>style.visibility</p:attrName>
                                        </p:attrNameLst>
                                      </p:cBhvr>
                                      <p:to>
                                        <p:strVal val="visible"/>
                                      </p:to>
                                    </p:set>
                                    <p:anim calcmode="lin" valueType="num">
                                      <p:cBhvr additive="base">
                                        <p:cTn id="48" dur="500" fill="hold"/>
                                        <p:tgtEl>
                                          <p:spTgt spid="3"/>
                                        </p:tgtEl>
                                        <p:attrNameLst>
                                          <p:attrName>ppt_x</p:attrName>
                                        </p:attrNameLst>
                                      </p:cBhvr>
                                      <p:tavLst>
                                        <p:tav tm="0">
                                          <p:val>
                                            <p:strVal val="#ppt_x"/>
                                          </p:val>
                                        </p:tav>
                                        <p:tav tm="100000">
                                          <p:val>
                                            <p:strVal val="#ppt_x"/>
                                          </p:val>
                                        </p:tav>
                                      </p:tavLst>
                                    </p:anim>
                                    <p:anim calcmode="lin" valueType="num">
                                      <p:cBhvr additive="base">
                                        <p:cTn id="49"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27845" y="1040774"/>
            <a:ext cx="8152327" cy="507831"/>
          </a:xfrm>
          <a:prstGeom prst="rect">
            <a:avLst/>
          </a:prstGeom>
          <a:noFill/>
        </p:spPr>
        <p:txBody>
          <a:bodyPr wrap="square" rtlCol="0">
            <a:spAutoFit/>
          </a:bodyPr>
          <a:lstStyle/>
          <a:p>
            <a:r>
              <a:rPr lang="zh-CN" altLang="en-US" sz="2700" dirty="0">
                <a:solidFill>
                  <a:prstClr val="black"/>
                </a:solidFill>
                <a:latin typeface="微软雅黑" panose="020B0503020204020204" pitchFamily="34" charset="-122"/>
                <a:ea typeface="微软雅黑" panose="020B0503020204020204" pitchFamily="34" charset="-122"/>
              </a:rPr>
              <a:t>二、程序实战（</a:t>
            </a:r>
            <a:r>
              <a:rPr lang="en-US" altLang="zh-CN" sz="2700" dirty="0">
                <a:solidFill>
                  <a:prstClr val="black"/>
                </a:solidFill>
                <a:latin typeface="微软雅黑" panose="020B0503020204020204" pitchFamily="34" charset="-122"/>
                <a:ea typeface="微软雅黑" panose="020B0503020204020204" pitchFamily="34" charset="-122"/>
              </a:rPr>
              <a:t>Windows7/C#/Visual Studio 2013)</a:t>
            </a:r>
            <a:endParaRPr lang="zh-CN" altLang="en-US" sz="2700" dirty="0">
              <a:solidFill>
                <a:prstClr val="black"/>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1165860" y="2326822"/>
            <a:ext cx="7367452" cy="1200329"/>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rPr>
              <a:t>对于</a:t>
            </a:r>
            <a:r>
              <a:rPr lang="zh-CN" altLang="en-US" dirty="0">
                <a:latin typeface="宋体" panose="02010600030101010101" pitchFamily="2" charset="-122"/>
                <a:ea typeface="宋体" panose="02010600030101010101" pitchFamily="2" charset="-122"/>
              </a:rPr>
              <a:t>攻击</a:t>
            </a:r>
            <a:r>
              <a:rPr lang="zh-CN" altLang="en-US" dirty="0">
                <a:latin typeface="宋体" panose="02010600030101010101" pitchFamily="2" charset="-122"/>
                <a:ea typeface="宋体" panose="02010600030101010101" pitchFamily="2" charset="-122"/>
              </a:rPr>
              <a:t>者主机</a:t>
            </a:r>
            <a:r>
              <a:rPr lang="en-US" altLang="zh-CN" dirty="0">
                <a:latin typeface="宋体" panose="02010600030101010101" pitchFamily="2" charset="-122"/>
                <a:ea typeface="宋体" panose="02010600030101010101" pitchFamily="2" charset="-122"/>
              </a:rPr>
              <a:t>B</a:t>
            </a:r>
            <a:r>
              <a:rPr lang="zh-CN" altLang="en-US" dirty="0">
                <a:latin typeface="宋体" panose="02010600030101010101" pitchFamily="2" charset="-122"/>
                <a:ea typeface="宋体" panose="02010600030101010101" pitchFamily="2" charset="-122"/>
              </a:rPr>
              <a:t>来说，目标机器去</a:t>
            </a:r>
            <a:r>
              <a:rPr lang="zh-CN" altLang="en-US" dirty="0">
                <a:latin typeface="宋体" panose="02010600030101010101" pitchFamily="2" charset="-122"/>
                <a:ea typeface="宋体" panose="02010600030101010101" pitchFamily="2" charset="-122"/>
              </a:rPr>
              <a:t>往其他网段的数据包从自己的网卡进来，查表后发现找到默认路由，又需要将数据报从此接口转发出去，那么这时候会触发</a:t>
            </a:r>
            <a:r>
              <a:rPr lang="en-US" altLang="zh-CN" dirty="0">
                <a:latin typeface="宋体" panose="02010600030101010101" pitchFamily="2" charset="-122"/>
                <a:ea typeface="宋体" panose="02010600030101010101" pitchFamily="2" charset="-122"/>
              </a:rPr>
              <a:t>ICMP Redirect</a:t>
            </a:r>
            <a:r>
              <a:rPr lang="zh-CN" altLang="en-US" dirty="0">
                <a:latin typeface="宋体" panose="02010600030101010101" pitchFamily="2" charset="-122"/>
                <a:ea typeface="宋体" panose="02010600030101010101" pitchFamily="2" charset="-122"/>
              </a:rPr>
              <a:t>，本机会</a:t>
            </a:r>
            <a:r>
              <a:rPr lang="zh-CN" altLang="en-US" dirty="0">
                <a:latin typeface="宋体" panose="02010600030101010101" pitchFamily="2" charset="-122"/>
                <a:ea typeface="宋体" panose="02010600030101010101" pitchFamily="2" charset="-122"/>
              </a:rPr>
              <a:t>帮目标主机转发</a:t>
            </a:r>
            <a:r>
              <a:rPr lang="zh-CN" altLang="en-US" dirty="0">
                <a:latin typeface="宋体" panose="02010600030101010101" pitchFamily="2" charset="-122"/>
                <a:ea typeface="宋体" panose="02010600030101010101" pitchFamily="2" charset="-122"/>
              </a:rPr>
              <a:t>第一个报文，后续的报文并不会</a:t>
            </a:r>
            <a:r>
              <a:rPr lang="zh-CN" altLang="en-US" dirty="0">
                <a:latin typeface="宋体" panose="02010600030101010101" pitchFamily="2" charset="-122"/>
                <a:ea typeface="宋体" panose="02010600030101010101" pitchFamily="2" charset="-122"/>
              </a:rPr>
              <a:t>转发。</a:t>
            </a:r>
            <a:endParaRPr lang="zh-CN" altLang="en-US" dirty="0">
              <a:latin typeface="宋体" panose="02010600030101010101" pitchFamily="2" charset="-122"/>
              <a:ea typeface="宋体" panose="02010600030101010101" pitchFamily="2" charset="-122"/>
            </a:endParaRPr>
          </a:p>
        </p:txBody>
      </p:sp>
      <p:sp>
        <p:nvSpPr>
          <p:cNvPr id="7" name="文本框 6"/>
          <p:cNvSpPr txBox="1"/>
          <p:nvPr/>
        </p:nvSpPr>
        <p:spPr>
          <a:xfrm>
            <a:off x="1165860" y="3716745"/>
            <a:ext cx="7367452" cy="1200329"/>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rPr>
              <a:t>这种情况下只能导致目标主机无法上网，或者只能截获目标主机发出的数据包。并没有达到投毒的目的。</a:t>
            </a:r>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主要原因是</a:t>
            </a:r>
            <a:r>
              <a:rPr lang="en-US" altLang="zh-CN" dirty="0">
                <a:latin typeface="宋体" panose="02010600030101010101" pitchFamily="2" charset="-122"/>
                <a:ea typeface="宋体" panose="02010600030101010101" pitchFamily="2" charset="-122"/>
              </a:rPr>
              <a:t>windows </a:t>
            </a:r>
            <a:r>
              <a:rPr lang="zh-CN" altLang="en-US" dirty="0">
                <a:latin typeface="宋体" panose="02010600030101010101" pitchFamily="2" charset="-122"/>
                <a:ea typeface="宋体" panose="02010600030101010101" pitchFamily="2" charset="-122"/>
              </a:rPr>
              <a:t>下开启路由转发功能不太靠谱。</a:t>
            </a:r>
            <a:endParaRPr lang="zh-CN" altLang="en-US" dirty="0">
              <a:latin typeface="宋体" panose="02010600030101010101" pitchFamily="2" charset="-122"/>
              <a:ea typeface="宋体" panose="02010600030101010101" pitchFamily="2" charset="-122"/>
            </a:endParaRPr>
          </a:p>
        </p:txBody>
      </p:sp>
      <p:pic>
        <p:nvPicPr>
          <p:cNvPr id="5" name="图片 4"/>
          <p:cNvPicPr>
            <a:picLocks noChangeAspect="1"/>
          </p:cNvPicPr>
          <p:nvPr/>
        </p:nvPicPr>
        <p:blipFill>
          <a:blip r:embed="rId2"/>
          <a:stretch>
            <a:fillRect/>
          </a:stretch>
        </p:blipFill>
        <p:spPr>
          <a:xfrm>
            <a:off x="831898" y="2424793"/>
            <a:ext cx="7721006" cy="2939633"/>
          </a:xfrm>
          <a:prstGeom prst="rect">
            <a:avLst/>
          </a:prstGeom>
        </p:spPr>
      </p:pic>
    </p:spTree>
    <p:extLst>
      <p:ext uri="{BB962C8B-B14F-4D97-AF65-F5344CB8AC3E}">
        <p14:creationId xmlns:p14="http://schemas.microsoft.com/office/powerpoint/2010/main" val="2798925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nodeType="clickEffect">
                                  <p:stCondLst>
                                    <p:cond delay="0"/>
                                  </p:stCondLst>
                                  <p:childTnLst>
                                    <p:anim calcmode="lin" valueType="num">
                                      <p:cBhvr additive="base">
                                        <p:cTn id="12" dur="500"/>
                                        <p:tgtEl>
                                          <p:spTgt spid="5"/>
                                        </p:tgtEl>
                                        <p:attrNameLst>
                                          <p:attrName>ppt_x</p:attrName>
                                        </p:attrNameLst>
                                      </p:cBhvr>
                                      <p:tavLst>
                                        <p:tav tm="0">
                                          <p:val>
                                            <p:strVal val="ppt_x"/>
                                          </p:val>
                                        </p:tav>
                                        <p:tav tm="100000">
                                          <p:val>
                                            <p:strVal val="ppt_x"/>
                                          </p:val>
                                        </p:tav>
                                      </p:tavLst>
                                    </p:anim>
                                    <p:anim calcmode="lin" valueType="num">
                                      <p:cBhvr additive="base">
                                        <p:cTn id="13" dur="500"/>
                                        <p:tgtEl>
                                          <p:spTgt spid="5"/>
                                        </p:tgtEl>
                                        <p:attrNameLst>
                                          <p:attrName>ppt_y</p:attrName>
                                        </p:attrNameLst>
                                      </p:cBhvr>
                                      <p:tavLst>
                                        <p:tav tm="0">
                                          <p:val>
                                            <p:strVal val="ppt_y"/>
                                          </p:val>
                                        </p:tav>
                                        <p:tav tm="100000">
                                          <p:val>
                                            <p:strVal val="1+ppt_h/2"/>
                                          </p:val>
                                        </p:tav>
                                      </p:tavLst>
                                    </p:anim>
                                    <p:set>
                                      <p:cBhvr>
                                        <p:cTn id="14"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27845" y="1040774"/>
            <a:ext cx="8152327" cy="507831"/>
          </a:xfrm>
          <a:prstGeom prst="rect">
            <a:avLst/>
          </a:prstGeom>
          <a:noFill/>
        </p:spPr>
        <p:txBody>
          <a:bodyPr wrap="square" rtlCol="0">
            <a:spAutoFit/>
          </a:bodyPr>
          <a:lstStyle/>
          <a:p>
            <a:r>
              <a:rPr lang="zh-CN" altLang="en-US" sz="2700" dirty="0">
                <a:solidFill>
                  <a:prstClr val="black"/>
                </a:solidFill>
                <a:latin typeface="微软雅黑" panose="020B0503020204020204" pitchFamily="34" charset="-122"/>
                <a:ea typeface="微软雅黑" panose="020B0503020204020204" pitchFamily="34" charset="-122"/>
              </a:rPr>
              <a:t>二、程序实战（</a:t>
            </a:r>
            <a:r>
              <a:rPr lang="en-US" altLang="zh-CN" sz="2700" dirty="0">
                <a:solidFill>
                  <a:prstClr val="black"/>
                </a:solidFill>
                <a:latin typeface="微软雅黑" panose="020B0503020204020204" pitchFamily="34" charset="-122"/>
                <a:ea typeface="微软雅黑" panose="020B0503020204020204" pitchFamily="34" charset="-122"/>
              </a:rPr>
              <a:t>Ubuntu/Python/</a:t>
            </a:r>
            <a:r>
              <a:rPr lang="en-US" altLang="zh-CN" sz="2700" dirty="0" err="1">
                <a:solidFill>
                  <a:prstClr val="black"/>
                </a:solidFill>
                <a:latin typeface="微软雅黑" panose="020B0503020204020204" pitchFamily="34" charset="-122"/>
                <a:ea typeface="微软雅黑" panose="020B0503020204020204" pitchFamily="34" charset="-122"/>
              </a:rPr>
              <a:t>WingIDE</a:t>
            </a:r>
            <a:endParaRPr lang="zh-CN" altLang="en-US" sz="2700" dirty="0">
              <a:solidFill>
                <a:prstClr val="black"/>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4846" y="2088088"/>
            <a:ext cx="7241982" cy="1753841"/>
          </a:xfrm>
          <a:prstGeom prst="rect">
            <a:avLst/>
          </a:prstGeom>
        </p:spPr>
      </p:pic>
    </p:spTree>
    <p:extLst>
      <p:ext uri="{BB962C8B-B14F-4D97-AF65-F5344CB8AC3E}">
        <p14:creationId xmlns:p14="http://schemas.microsoft.com/office/powerpoint/2010/main" val="294895964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27845" y="1040774"/>
            <a:ext cx="8152327" cy="507831"/>
          </a:xfrm>
          <a:prstGeom prst="rect">
            <a:avLst/>
          </a:prstGeom>
          <a:noFill/>
        </p:spPr>
        <p:txBody>
          <a:bodyPr wrap="square" rtlCol="0">
            <a:spAutoFit/>
          </a:bodyPr>
          <a:lstStyle/>
          <a:p>
            <a:r>
              <a:rPr lang="zh-CN" altLang="en-US" sz="2700" dirty="0">
                <a:solidFill>
                  <a:prstClr val="black"/>
                </a:solidFill>
                <a:latin typeface="微软雅黑" panose="020B0503020204020204" pitchFamily="34" charset="-122"/>
                <a:ea typeface="微软雅黑" panose="020B0503020204020204" pitchFamily="34" charset="-122"/>
              </a:rPr>
              <a:t>二、程序实战（</a:t>
            </a:r>
            <a:r>
              <a:rPr lang="en-US" altLang="zh-CN" sz="2700" dirty="0">
                <a:solidFill>
                  <a:prstClr val="black"/>
                </a:solidFill>
                <a:latin typeface="微软雅黑" panose="020B0503020204020204" pitchFamily="34" charset="-122"/>
                <a:ea typeface="微软雅黑" panose="020B0503020204020204" pitchFamily="34" charset="-122"/>
              </a:rPr>
              <a:t>Ubuntu/Python/</a:t>
            </a:r>
            <a:r>
              <a:rPr lang="en-US" altLang="zh-CN" sz="2700" dirty="0" err="1">
                <a:solidFill>
                  <a:prstClr val="black"/>
                </a:solidFill>
                <a:latin typeface="微软雅黑" panose="020B0503020204020204" pitchFamily="34" charset="-122"/>
                <a:ea typeface="微软雅黑" panose="020B0503020204020204" pitchFamily="34" charset="-122"/>
              </a:rPr>
              <a:t>WingIDE</a:t>
            </a:r>
            <a:endParaRPr lang="zh-CN" altLang="en-US" sz="2700" dirty="0">
              <a:solidFill>
                <a:prstClr val="black"/>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1068" y="1602816"/>
            <a:ext cx="6333824" cy="4055033"/>
          </a:xfrm>
          <a:prstGeom prst="rect">
            <a:avLst/>
          </a:prstGeom>
        </p:spPr>
      </p:pic>
    </p:spTree>
    <p:extLst>
      <p:ext uri="{BB962C8B-B14F-4D97-AF65-F5344CB8AC3E}">
        <p14:creationId xmlns:p14="http://schemas.microsoft.com/office/powerpoint/2010/main" val="235630905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27845" y="1040774"/>
            <a:ext cx="8152327" cy="507831"/>
          </a:xfrm>
          <a:prstGeom prst="rect">
            <a:avLst/>
          </a:prstGeom>
          <a:noFill/>
        </p:spPr>
        <p:txBody>
          <a:bodyPr wrap="square" rtlCol="0">
            <a:spAutoFit/>
          </a:bodyPr>
          <a:lstStyle/>
          <a:p>
            <a:r>
              <a:rPr lang="zh-CN" altLang="en-US" sz="2700" dirty="0">
                <a:solidFill>
                  <a:prstClr val="black"/>
                </a:solidFill>
                <a:latin typeface="微软雅黑" panose="020B0503020204020204" pitchFamily="34" charset="-122"/>
                <a:ea typeface="微软雅黑" panose="020B0503020204020204" pitchFamily="34" charset="-122"/>
              </a:rPr>
              <a:t>二、程序实战（</a:t>
            </a:r>
            <a:r>
              <a:rPr lang="en-US" altLang="zh-CN" sz="2700" dirty="0">
                <a:solidFill>
                  <a:prstClr val="black"/>
                </a:solidFill>
                <a:latin typeface="微软雅黑" panose="020B0503020204020204" pitchFamily="34" charset="-122"/>
                <a:ea typeface="微软雅黑" panose="020B0503020204020204" pitchFamily="34" charset="-122"/>
              </a:rPr>
              <a:t>Ubuntu/Python/</a:t>
            </a:r>
            <a:r>
              <a:rPr lang="en-US" altLang="zh-CN" sz="2700" dirty="0" err="1">
                <a:solidFill>
                  <a:prstClr val="black"/>
                </a:solidFill>
                <a:latin typeface="微软雅黑" panose="020B0503020204020204" pitchFamily="34" charset="-122"/>
                <a:ea typeface="微软雅黑" panose="020B0503020204020204" pitchFamily="34" charset="-122"/>
              </a:rPr>
              <a:t>WingIDE</a:t>
            </a:r>
            <a:endParaRPr lang="zh-CN" altLang="en-US" sz="2700" dirty="0">
              <a:solidFill>
                <a:prstClr val="black"/>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2"/>
          <a:stretch>
            <a:fillRect/>
          </a:stretch>
        </p:blipFill>
        <p:spPr>
          <a:xfrm>
            <a:off x="743754" y="1701118"/>
            <a:ext cx="7179469" cy="3243263"/>
          </a:xfrm>
          <a:prstGeom prst="rect">
            <a:avLst/>
          </a:prstGeom>
        </p:spPr>
      </p:pic>
      <p:pic>
        <p:nvPicPr>
          <p:cNvPr id="3" name="图片 2"/>
          <p:cNvPicPr>
            <a:picLocks noChangeAspect="1"/>
          </p:cNvPicPr>
          <p:nvPr/>
        </p:nvPicPr>
        <p:blipFill>
          <a:blip r:embed="rId3"/>
          <a:stretch>
            <a:fillRect/>
          </a:stretch>
        </p:blipFill>
        <p:spPr>
          <a:xfrm>
            <a:off x="743754" y="1918701"/>
            <a:ext cx="7179469" cy="3793331"/>
          </a:xfrm>
          <a:prstGeom prst="rect">
            <a:avLst/>
          </a:prstGeom>
        </p:spPr>
      </p:pic>
      <p:pic>
        <p:nvPicPr>
          <p:cNvPr id="5" name="图片 4"/>
          <p:cNvPicPr>
            <a:picLocks noChangeAspect="1"/>
          </p:cNvPicPr>
          <p:nvPr/>
        </p:nvPicPr>
        <p:blipFill>
          <a:blip r:embed="rId4"/>
          <a:stretch>
            <a:fillRect/>
          </a:stretch>
        </p:blipFill>
        <p:spPr>
          <a:xfrm>
            <a:off x="478631" y="1564482"/>
            <a:ext cx="8186738" cy="4436269"/>
          </a:xfrm>
          <a:prstGeom prst="rect">
            <a:avLst/>
          </a:prstGeom>
        </p:spPr>
      </p:pic>
      <p:pic>
        <p:nvPicPr>
          <p:cNvPr id="6" name="图片 5"/>
          <p:cNvPicPr>
            <a:picLocks noChangeAspect="1"/>
          </p:cNvPicPr>
          <p:nvPr/>
        </p:nvPicPr>
        <p:blipFill>
          <a:blip r:embed="rId5"/>
          <a:stretch>
            <a:fillRect/>
          </a:stretch>
        </p:blipFill>
        <p:spPr>
          <a:xfrm>
            <a:off x="1089422" y="1701118"/>
            <a:ext cx="6965156" cy="3614738"/>
          </a:xfrm>
          <a:prstGeom prst="rect">
            <a:avLst/>
          </a:prstGeom>
        </p:spPr>
      </p:pic>
    </p:spTree>
    <p:extLst>
      <p:ext uri="{BB962C8B-B14F-4D97-AF65-F5344CB8AC3E}">
        <p14:creationId xmlns:p14="http://schemas.microsoft.com/office/powerpoint/2010/main" val="1976808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nodeType="clickEffect">
                                  <p:stCondLst>
                                    <p:cond delay="0"/>
                                  </p:stCondLst>
                                  <p:childTnLst>
                                    <p:anim calcmode="lin" valueType="num">
                                      <p:cBhvr additive="base">
                                        <p:cTn id="12" dur="500"/>
                                        <p:tgtEl>
                                          <p:spTgt spid="2"/>
                                        </p:tgtEl>
                                        <p:attrNameLst>
                                          <p:attrName>ppt_x</p:attrName>
                                        </p:attrNameLst>
                                      </p:cBhvr>
                                      <p:tavLst>
                                        <p:tav tm="0">
                                          <p:val>
                                            <p:strVal val="ppt_x"/>
                                          </p:val>
                                        </p:tav>
                                        <p:tav tm="100000">
                                          <p:val>
                                            <p:strVal val="ppt_x"/>
                                          </p:val>
                                        </p:tav>
                                      </p:tavLst>
                                    </p:anim>
                                    <p:anim calcmode="lin" valueType="num">
                                      <p:cBhvr additive="base">
                                        <p:cTn id="13" dur="500"/>
                                        <p:tgtEl>
                                          <p:spTgt spid="2"/>
                                        </p:tgtEl>
                                        <p:attrNameLst>
                                          <p:attrName>ppt_y</p:attrName>
                                        </p:attrNameLst>
                                      </p:cBhvr>
                                      <p:tavLst>
                                        <p:tav tm="0">
                                          <p:val>
                                            <p:strVal val="ppt_y"/>
                                          </p:val>
                                        </p:tav>
                                        <p:tav tm="100000">
                                          <p:val>
                                            <p:strVal val="1+ppt_h/2"/>
                                          </p:val>
                                        </p:tav>
                                      </p:tavLst>
                                    </p:anim>
                                    <p:set>
                                      <p:cBhvr>
                                        <p:cTn id="14" dur="1" fill="hold">
                                          <p:stCondLst>
                                            <p:cond delay="499"/>
                                          </p:stCondLst>
                                        </p:cTn>
                                        <p:tgtEl>
                                          <p:spTgt spid="2"/>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xit" presetSubtype="4" fill="hold" nodeType="clickEffect">
                                  <p:stCondLst>
                                    <p:cond delay="0"/>
                                  </p:stCondLst>
                                  <p:childTnLst>
                                    <p:anim calcmode="lin" valueType="num">
                                      <p:cBhvr additive="base">
                                        <p:cTn id="24" dur="500"/>
                                        <p:tgtEl>
                                          <p:spTgt spid="3"/>
                                        </p:tgtEl>
                                        <p:attrNameLst>
                                          <p:attrName>ppt_x</p:attrName>
                                        </p:attrNameLst>
                                      </p:cBhvr>
                                      <p:tavLst>
                                        <p:tav tm="0">
                                          <p:val>
                                            <p:strVal val="ppt_x"/>
                                          </p:val>
                                        </p:tav>
                                        <p:tav tm="100000">
                                          <p:val>
                                            <p:strVal val="ppt_x"/>
                                          </p:val>
                                        </p:tav>
                                      </p:tavLst>
                                    </p:anim>
                                    <p:anim calcmode="lin" valueType="num">
                                      <p:cBhvr additive="base">
                                        <p:cTn id="25" dur="500"/>
                                        <p:tgtEl>
                                          <p:spTgt spid="3"/>
                                        </p:tgtEl>
                                        <p:attrNameLst>
                                          <p:attrName>ppt_y</p:attrName>
                                        </p:attrNameLst>
                                      </p:cBhvr>
                                      <p:tavLst>
                                        <p:tav tm="0">
                                          <p:val>
                                            <p:strVal val="ppt_y"/>
                                          </p:val>
                                        </p:tav>
                                        <p:tav tm="100000">
                                          <p:val>
                                            <p:strVal val="1+ppt_h/2"/>
                                          </p:val>
                                        </p:tav>
                                      </p:tavLst>
                                    </p:anim>
                                    <p:set>
                                      <p:cBhvr>
                                        <p:cTn id="26" dur="1" fill="hold">
                                          <p:stCondLst>
                                            <p:cond delay="499"/>
                                          </p:stCondLst>
                                        </p:cTn>
                                        <p:tgtEl>
                                          <p:spTgt spid="3"/>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anim calcmode="lin" valueType="num">
                                      <p:cBhvr additive="base">
                                        <p:cTn id="31" dur="500" fill="hold"/>
                                        <p:tgtEl>
                                          <p:spTgt spid="5"/>
                                        </p:tgtEl>
                                        <p:attrNameLst>
                                          <p:attrName>ppt_x</p:attrName>
                                        </p:attrNameLst>
                                      </p:cBhvr>
                                      <p:tavLst>
                                        <p:tav tm="0">
                                          <p:val>
                                            <p:strVal val="#ppt_x"/>
                                          </p:val>
                                        </p:tav>
                                        <p:tav tm="100000">
                                          <p:val>
                                            <p:strVal val="#ppt_x"/>
                                          </p:val>
                                        </p:tav>
                                      </p:tavLst>
                                    </p:anim>
                                    <p:anim calcmode="lin" valueType="num">
                                      <p:cBhvr additive="base">
                                        <p:cTn id="3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xit" presetSubtype="4" fill="hold" nodeType="clickEffect">
                                  <p:stCondLst>
                                    <p:cond delay="0"/>
                                  </p:stCondLst>
                                  <p:childTnLst>
                                    <p:anim calcmode="lin" valueType="num">
                                      <p:cBhvr additive="base">
                                        <p:cTn id="36" dur="500"/>
                                        <p:tgtEl>
                                          <p:spTgt spid="5"/>
                                        </p:tgtEl>
                                        <p:attrNameLst>
                                          <p:attrName>ppt_x</p:attrName>
                                        </p:attrNameLst>
                                      </p:cBhvr>
                                      <p:tavLst>
                                        <p:tav tm="0">
                                          <p:val>
                                            <p:strVal val="ppt_x"/>
                                          </p:val>
                                        </p:tav>
                                        <p:tav tm="100000">
                                          <p:val>
                                            <p:strVal val="ppt_x"/>
                                          </p:val>
                                        </p:tav>
                                      </p:tavLst>
                                    </p:anim>
                                    <p:anim calcmode="lin" valueType="num">
                                      <p:cBhvr additive="base">
                                        <p:cTn id="37" dur="500"/>
                                        <p:tgtEl>
                                          <p:spTgt spid="5"/>
                                        </p:tgtEl>
                                        <p:attrNameLst>
                                          <p:attrName>ppt_y</p:attrName>
                                        </p:attrNameLst>
                                      </p:cBhvr>
                                      <p:tavLst>
                                        <p:tav tm="0">
                                          <p:val>
                                            <p:strVal val="ppt_y"/>
                                          </p:val>
                                        </p:tav>
                                        <p:tav tm="100000">
                                          <p:val>
                                            <p:strVal val="1+ppt_h/2"/>
                                          </p:val>
                                        </p:tav>
                                      </p:tavLst>
                                    </p:anim>
                                    <p:set>
                                      <p:cBhvr>
                                        <p:cTn id="38" dur="1" fill="hold">
                                          <p:stCondLst>
                                            <p:cond delay="499"/>
                                          </p:stCondLst>
                                        </p:cTn>
                                        <p:tgtEl>
                                          <p:spTgt spid="5"/>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6"/>
                                        </p:tgtEl>
                                        <p:attrNameLst>
                                          <p:attrName>style.visibility</p:attrName>
                                        </p:attrNameLst>
                                      </p:cBhvr>
                                      <p:to>
                                        <p:strVal val="visible"/>
                                      </p:to>
                                    </p:set>
                                    <p:anim calcmode="lin" valueType="num">
                                      <p:cBhvr additive="base">
                                        <p:cTn id="43" dur="500" fill="hold"/>
                                        <p:tgtEl>
                                          <p:spTgt spid="6"/>
                                        </p:tgtEl>
                                        <p:attrNameLst>
                                          <p:attrName>ppt_x</p:attrName>
                                        </p:attrNameLst>
                                      </p:cBhvr>
                                      <p:tavLst>
                                        <p:tav tm="0">
                                          <p:val>
                                            <p:strVal val="#ppt_x"/>
                                          </p:val>
                                        </p:tav>
                                        <p:tav tm="100000">
                                          <p:val>
                                            <p:strVal val="#ppt_x"/>
                                          </p:val>
                                        </p:tav>
                                      </p:tavLst>
                                    </p:anim>
                                    <p:anim calcmode="lin" valueType="num">
                                      <p:cBhvr additive="base">
                                        <p:cTn id="4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xit" presetSubtype="4" fill="hold" nodeType="clickEffect">
                                  <p:stCondLst>
                                    <p:cond delay="0"/>
                                  </p:stCondLst>
                                  <p:childTnLst>
                                    <p:anim calcmode="lin" valueType="num">
                                      <p:cBhvr additive="base">
                                        <p:cTn id="48" dur="500"/>
                                        <p:tgtEl>
                                          <p:spTgt spid="6"/>
                                        </p:tgtEl>
                                        <p:attrNameLst>
                                          <p:attrName>ppt_x</p:attrName>
                                        </p:attrNameLst>
                                      </p:cBhvr>
                                      <p:tavLst>
                                        <p:tav tm="0">
                                          <p:val>
                                            <p:strVal val="ppt_x"/>
                                          </p:val>
                                        </p:tav>
                                        <p:tav tm="100000">
                                          <p:val>
                                            <p:strVal val="ppt_x"/>
                                          </p:val>
                                        </p:tav>
                                      </p:tavLst>
                                    </p:anim>
                                    <p:anim calcmode="lin" valueType="num">
                                      <p:cBhvr additive="base">
                                        <p:cTn id="49" dur="500"/>
                                        <p:tgtEl>
                                          <p:spTgt spid="6"/>
                                        </p:tgtEl>
                                        <p:attrNameLst>
                                          <p:attrName>ppt_y</p:attrName>
                                        </p:attrNameLst>
                                      </p:cBhvr>
                                      <p:tavLst>
                                        <p:tav tm="0">
                                          <p:val>
                                            <p:strVal val="ppt_y"/>
                                          </p:val>
                                        </p:tav>
                                        <p:tav tm="100000">
                                          <p:val>
                                            <p:strVal val="1+ppt_h/2"/>
                                          </p:val>
                                        </p:tav>
                                      </p:tavLst>
                                    </p:anim>
                                    <p:set>
                                      <p:cBhvr>
                                        <p:cTn id="50"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27845" y="1040774"/>
            <a:ext cx="8152327" cy="507831"/>
          </a:xfrm>
          <a:prstGeom prst="rect">
            <a:avLst/>
          </a:prstGeom>
          <a:noFill/>
        </p:spPr>
        <p:txBody>
          <a:bodyPr wrap="square" rtlCol="0">
            <a:spAutoFit/>
          </a:bodyPr>
          <a:lstStyle/>
          <a:p>
            <a:r>
              <a:rPr lang="zh-CN" altLang="en-US" sz="2700" dirty="0">
                <a:solidFill>
                  <a:prstClr val="black"/>
                </a:solidFill>
                <a:latin typeface="微软雅黑" panose="020B0503020204020204" pitchFamily="34" charset="-122"/>
                <a:ea typeface="微软雅黑" panose="020B0503020204020204" pitchFamily="34" charset="-122"/>
              </a:rPr>
              <a:t>三、核心代码（</a:t>
            </a:r>
            <a:r>
              <a:rPr lang="en-US" altLang="zh-CN" sz="2700" dirty="0">
                <a:solidFill>
                  <a:prstClr val="black"/>
                </a:solidFill>
                <a:latin typeface="微软雅黑" panose="020B0503020204020204" pitchFamily="34" charset="-122"/>
                <a:ea typeface="微软雅黑" panose="020B0503020204020204" pitchFamily="34" charset="-122"/>
              </a:rPr>
              <a:t>C#/Python)</a:t>
            </a:r>
            <a:endParaRPr lang="zh-CN" altLang="en-US" sz="2700" dirty="0">
              <a:solidFill>
                <a:prstClr val="black"/>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1077687" y="1993719"/>
            <a:ext cx="2625634" cy="646331"/>
          </a:xfrm>
          <a:prstGeom prst="rect">
            <a:avLst/>
          </a:prstGeom>
          <a:noFill/>
        </p:spPr>
        <p:txBody>
          <a:bodyPr wrap="square" rtlCol="0">
            <a:spAutoFit/>
          </a:bodyPr>
          <a:lstStyle/>
          <a:p>
            <a:r>
              <a:rPr lang="en-US" altLang="zh-CN" dirty="0">
                <a:latin typeface="宋体" panose="02010600030101010101" pitchFamily="2" charset="-122"/>
                <a:ea typeface="宋体" panose="02010600030101010101" pitchFamily="2" charset="-122"/>
              </a:rPr>
              <a:t>1</a:t>
            </a:r>
            <a:r>
              <a:rPr lang="zh-CN" altLang="en-US" dirty="0">
                <a:latin typeface="宋体" panose="02010600030101010101" pitchFamily="2" charset="-122"/>
                <a:ea typeface="宋体" panose="02010600030101010101" pitchFamily="2" charset="-122"/>
              </a:rPr>
              <a:t>、使用</a:t>
            </a:r>
            <a:r>
              <a:rPr lang="en-US" altLang="zh-CN" dirty="0">
                <a:latin typeface="宋体" panose="02010600030101010101" pitchFamily="2" charset="-122"/>
                <a:ea typeface="宋体" panose="02010600030101010101" pitchFamily="2" charset="-122"/>
              </a:rPr>
              <a:t>UDP</a:t>
            </a:r>
            <a:r>
              <a:rPr lang="zh-CN" altLang="en-US" dirty="0">
                <a:latin typeface="宋体" panose="02010600030101010101" pitchFamily="2" charset="-122"/>
                <a:ea typeface="宋体" panose="02010600030101010101" pitchFamily="2" charset="-122"/>
              </a:rPr>
              <a:t>嗅探工具嗅探返回代码值为</a:t>
            </a:r>
            <a:r>
              <a:rPr lang="en-US" altLang="zh-CN" dirty="0">
                <a:latin typeface="宋体" panose="02010600030101010101" pitchFamily="2" charset="-122"/>
                <a:ea typeface="宋体" panose="02010600030101010101" pitchFamily="2" charset="-122"/>
              </a:rPr>
              <a:t>3</a:t>
            </a:r>
            <a:r>
              <a:rPr lang="zh-CN" altLang="en-US" dirty="0">
                <a:latin typeface="宋体" panose="02010600030101010101" pitchFamily="2" charset="-122"/>
                <a:ea typeface="宋体" panose="02010600030101010101" pitchFamily="2" charset="-122"/>
              </a:rPr>
              <a:t>的主机</a:t>
            </a:r>
          </a:p>
        </p:txBody>
      </p:sp>
      <p:pic>
        <p:nvPicPr>
          <p:cNvPr id="3" name="图片 2"/>
          <p:cNvPicPr>
            <a:picLocks noChangeAspect="1"/>
          </p:cNvPicPr>
          <p:nvPr/>
        </p:nvPicPr>
        <p:blipFill>
          <a:blip r:embed="rId2"/>
          <a:stretch>
            <a:fillRect/>
          </a:stretch>
        </p:blipFill>
        <p:spPr>
          <a:xfrm>
            <a:off x="3703320" y="1993718"/>
            <a:ext cx="4980682" cy="1332412"/>
          </a:xfrm>
          <a:prstGeom prst="rect">
            <a:avLst/>
          </a:prstGeom>
        </p:spPr>
      </p:pic>
      <p:sp>
        <p:nvSpPr>
          <p:cNvPr id="7" name="文本框 6"/>
          <p:cNvSpPr txBox="1"/>
          <p:nvPr/>
        </p:nvSpPr>
        <p:spPr>
          <a:xfrm>
            <a:off x="1077686" y="2843663"/>
            <a:ext cx="2625634" cy="923330"/>
          </a:xfrm>
          <a:prstGeom prst="rect">
            <a:avLst/>
          </a:prstGeom>
          <a:noFill/>
        </p:spPr>
        <p:txBody>
          <a:bodyPr wrap="square" rtlCol="0">
            <a:spAutoFit/>
          </a:bodyPr>
          <a:lstStyle/>
          <a:p>
            <a:r>
              <a:rPr lang="en-US" altLang="zh-CN" dirty="0">
                <a:latin typeface="宋体" panose="02010600030101010101" pitchFamily="2" charset="-122"/>
                <a:ea typeface="宋体" panose="02010600030101010101" pitchFamily="2" charset="-122"/>
              </a:rPr>
              <a:t>2</a:t>
            </a:r>
            <a:r>
              <a:rPr lang="zh-CN" altLang="en-US" dirty="0">
                <a:latin typeface="宋体" panose="02010600030101010101" pitchFamily="2" charset="-122"/>
                <a:ea typeface="宋体" panose="02010600030101010101" pitchFamily="2" charset="-122"/>
              </a:rPr>
              <a:t>、开启一个线程，对目标主机和网关同时发送</a:t>
            </a:r>
            <a:r>
              <a:rPr lang="en-US" altLang="zh-CN" dirty="0">
                <a:latin typeface="宋体" panose="02010600030101010101" pitchFamily="2" charset="-122"/>
                <a:ea typeface="宋体" panose="02010600030101010101" pitchFamily="2" charset="-122"/>
              </a:rPr>
              <a:t>ARP Reply</a:t>
            </a:r>
            <a:r>
              <a:rPr lang="zh-CN" altLang="en-US" dirty="0">
                <a:latin typeface="宋体" panose="02010600030101010101" pitchFamily="2" charset="-122"/>
                <a:ea typeface="宋体" panose="02010600030101010101" pitchFamily="2" charset="-122"/>
              </a:rPr>
              <a:t>数据包</a:t>
            </a:r>
          </a:p>
        </p:txBody>
      </p:sp>
      <p:sp>
        <p:nvSpPr>
          <p:cNvPr id="8" name="文本框 7"/>
          <p:cNvSpPr txBox="1"/>
          <p:nvPr/>
        </p:nvSpPr>
        <p:spPr>
          <a:xfrm>
            <a:off x="1077686" y="3970606"/>
            <a:ext cx="2625634" cy="646331"/>
          </a:xfrm>
          <a:prstGeom prst="rect">
            <a:avLst/>
          </a:prstGeom>
          <a:noFill/>
        </p:spPr>
        <p:txBody>
          <a:bodyPr wrap="square" rtlCol="0">
            <a:spAutoFit/>
          </a:bodyPr>
          <a:lstStyle/>
          <a:p>
            <a:r>
              <a:rPr lang="en-US" altLang="zh-CN" dirty="0">
                <a:latin typeface="宋体" panose="02010600030101010101" pitchFamily="2" charset="-122"/>
                <a:ea typeface="宋体" panose="02010600030101010101" pitchFamily="2" charset="-122"/>
              </a:rPr>
              <a:t>3</a:t>
            </a:r>
            <a:r>
              <a:rPr lang="zh-CN" altLang="en-US" dirty="0">
                <a:latin typeface="宋体" panose="02010600030101010101" pitchFamily="2" charset="-122"/>
                <a:ea typeface="宋体" panose="02010600030101010101" pitchFamily="2" charset="-122"/>
              </a:rPr>
              <a:t>、开启本机的路由功能，捕获数据包并保存。</a:t>
            </a:r>
            <a:endParaRPr lang="zh-CN" altLang="en-US"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045578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xit" presetSubtype="4" fill="hold" nodeType="clickEffect">
                                  <p:stCondLst>
                                    <p:cond delay="0"/>
                                  </p:stCondLst>
                                  <p:childTnLst>
                                    <p:anim calcmode="lin" valueType="num">
                                      <p:cBhvr additive="base">
                                        <p:cTn id="18" dur="500"/>
                                        <p:tgtEl>
                                          <p:spTgt spid="3"/>
                                        </p:tgtEl>
                                        <p:attrNameLst>
                                          <p:attrName>ppt_x</p:attrName>
                                        </p:attrNameLst>
                                      </p:cBhvr>
                                      <p:tavLst>
                                        <p:tav tm="0">
                                          <p:val>
                                            <p:strVal val="ppt_x"/>
                                          </p:val>
                                        </p:tav>
                                        <p:tav tm="100000">
                                          <p:val>
                                            <p:strVal val="ppt_x"/>
                                          </p:val>
                                        </p:tav>
                                      </p:tavLst>
                                    </p:anim>
                                    <p:anim calcmode="lin" valueType="num">
                                      <p:cBhvr additive="base">
                                        <p:cTn id="19" dur="500"/>
                                        <p:tgtEl>
                                          <p:spTgt spid="3"/>
                                        </p:tgtEl>
                                        <p:attrNameLst>
                                          <p:attrName>ppt_y</p:attrName>
                                        </p:attrNameLst>
                                      </p:cBhvr>
                                      <p:tavLst>
                                        <p:tav tm="0">
                                          <p:val>
                                            <p:strVal val="ppt_y"/>
                                          </p:val>
                                        </p:tav>
                                        <p:tav tm="100000">
                                          <p:val>
                                            <p:strVal val="1+ppt_h/2"/>
                                          </p:val>
                                        </p:tav>
                                      </p:tavLst>
                                    </p:anim>
                                    <p:set>
                                      <p:cBhvr>
                                        <p:cTn id="20" dur="1" fill="hold">
                                          <p:stCondLst>
                                            <p:cond delay="499"/>
                                          </p:stCondLst>
                                        </p:cTn>
                                        <p:tgtEl>
                                          <p:spTgt spid="3"/>
                                        </p:tgtEl>
                                        <p:attrNameLst>
                                          <p:attrName>style.visibility</p:attrName>
                                        </p:attrNameLst>
                                      </p:cBhvr>
                                      <p:to>
                                        <p:strVal val="hidden"/>
                                      </p:to>
                                    </p:set>
                                  </p:childTnLst>
                                </p:cTn>
                              </p:par>
                              <p:par>
                                <p:cTn id="21" presetID="2" presetClass="entr" presetSubtype="4"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fill="hold"/>
                                        <p:tgtEl>
                                          <p:spTgt spid="7"/>
                                        </p:tgtEl>
                                        <p:attrNameLst>
                                          <p:attrName>ppt_x</p:attrName>
                                        </p:attrNameLst>
                                      </p:cBhvr>
                                      <p:tavLst>
                                        <p:tav tm="0">
                                          <p:val>
                                            <p:strVal val="#ppt_x"/>
                                          </p:val>
                                        </p:tav>
                                        <p:tav tm="100000">
                                          <p:val>
                                            <p:strVal val="#ppt_x"/>
                                          </p:val>
                                        </p:tav>
                                      </p:tavLst>
                                    </p:anim>
                                    <p:anim calcmode="lin" valueType="num">
                                      <p:cBhvr additive="base">
                                        <p:cTn id="2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anim calcmode="lin" valueType="num">
                                      <p:cBhvr additive="base">
                                        <p:cTn id="29" dur="500" fill="hold"/>
                                        <p:tgtEl>
                                          <p:spTgt spid="8"/>
                                        </p:tgtEl>
                                        <p:attrNameLst>
                                          <p:attrName>ppt_x</p:attrName>
                                        </p:attrNameLst>
                                      </p:cBhvr>
                                      <p:tavLst>
                                        <p:tav tm="0">
                                          <p:val>
                                            <p:strVal val="#ppt_x"/>
                                          </p:val>
                                        </p:tav>
                                        <p:tav tm="100000">
                                          <p:val>
                                            <p:strVal val="#ppt_x"/>
                                          </p:val>
                                        </p:tav>
                                      </p:tavLst>
                                    </p:anim>
                                    <p:anim calcmode="lin" valueType="num">
                                      <p:cBhvr additive="base">
                                        <p:cTn id="3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P spid="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27845" y="1040774"/>
            <a:ext cx="8152327" cy="507831"/>
          </a:xfrm>
          <a:prstGeom prst="rect">
            <a:avLst/>
          </a:prstGeom>
          <a:noFill/>
        </p:spPr>
        <p:txBody>
          <a:bodyPr wrap="square" rtlCol="0">
            <a:spAutoFit/>
          </a:bodyPr>
          <a:lstStyle/>
          <a:p>
            <a:r>
              <a:rPr lang="zh-CN" altLang="en-US" sz="2700" dirty="0">
                <a:solidFill>
                  <a:prstClr val="black"/>
                </a:solidFill>
                <a:latin typeface="微软雅黑" panose="020B0503020204020204" pitchFamily="34" charset="-122"/>
                <a:ea typeface="微软雅黑" panose="020B0503020204020204" pitchFamily="34" charset="-122"/>
              </a:rPr>
              <a:t>三、核心代码（</a:t>
            </a:r>
            <a:r>
              <a:rPr lang="en-US" altLang="zh-CN" sz="2700" dirty="0">
                <a:solidFill>
                  <a:prstClr val="black"/>
                </a:solidFill>
                <a:latin typeface="微软雅黑" panose="020B0503020204020204" pitchFamily="34" charset="-122"/>
                <a:ea typeface="微软雅黑" panose="020B0503020204020204" pitchFamily="34" charset="-122"/>
              </a:rPr>
              <a:t>C#/Python)</a:t>
            </a:r>
            <a:endParaRPr lang="zh-CN" altLang="en-US" sz="2700" dirty="0">
              <a:solidFill>
                <a:prstClr val="black"/>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715192" y="2091690"/>
            <a:ext cx="5515791" cy="1200329"/>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rPr>
              <a:t>在</a:t>
            </a:r>
            <a:r>
              <a:rPr lang="en-US" altLang="zh-CN" dirty="0">
                <a:latin typeface="宋体" panose="02010600030101010101" pitchFamily="2" charset="-122"/>
                <a:ea typeface="宋体" panose="02010600030101010101" pitchFamily="2" charset="-122"/>
              </a:rPr>
              <a:t>C#</a:t>
            </a:r>
            <a:r>
              <a:rPr lang="zh-CN" altLang="en-US" dirty="0">
                <a:latin typeface="宋体" panose="02010600030101010101" pitchFamily="2" charset="-122"/>
                <a:ea typeface="宋体" panose="02010600030101010101" pitchFamily="2" charset="-122"/>
              </a:rPr>
              <a:t>中，主要使用了</a:t>
            </a:r>
            <a:r>
              <a:rPr lang="en-US" altLang="zh-CN" dirty="0" err="1">
                <a:latin typeface="宋体" panose="02010600030101010101" pitchFamily="2" charset="-122"/>
                <a:ea typeface="宋体" panose="02010600030101010101" pitchFamily="2" charset="-122"/>
              </a:rPr>
              <a:t>SharpPcap</a:t>
            </a:r>
            <a:r>
              <a:rPr lang="zh-CN" altLang="en-US" dirty="0">
                <a:latin typeface="宋体" panose="02010600030101010101" pitchFamily="2" charset="-122"/>
                <a:ea typeface="宋体" panose="02010600030101010101" pitchFamily="2" charset="-122"/>
              </a:rPr>
              <a:t>项目的两个库：</a:t>
            </a:r>
            <a:r>
              <a:rPr lang="en-US" altLang="zh-CN" dirty="0">
                <a:latin typeface="宋体" panose="02010600030101010101" pitchFamily="2" charset="-122"/>
                <a:ea typeface="宋体" panose="02010600030101010101" pitchFamily="2" charset="-122"/>
              </a:rPr>
              <a:t>SharpPcap.dll</a:t>
            </a:r>
            <a:r>
              <a:rPr lang="zh-CN" altLang="en-US" dirty="0">
                <a:latin typeface="宋体" panose="02010600030101010101" pitchFamily="2" charset="-122"/>
                <a:ea typeface="宋体" panose="02010600030101010101" pitchFamily="2" charset="-122"/>
              </a:rPr>
              <a:t>和</a:t>
            </a:r>
            <a:r>
              <a:rPr lang="en-US" altLang="zh-CN" dirty="0">
                <a:latin typeface="宋体" panose="02010600030101010101" pitchFamily="2" charset="-122"/>
                <a:ea typeface="宋体" panose="02010600030101010101" pitchFamily="2" charset="-122"/>
              </a:rPr>
              <a:t>PacketDotNet.dll</a:t>
            </a:r>
          </a:p>
          <a:p>
            <a:r>
              <a:rPr lang="zh-CN" altLang="en-US" dirty="0">
                <a:latin typeface="宋体" panose="02010600030101010101" pitchFamily="2" charset="-122"/>
                <a:ea typeface="宋体" panose="02010600030101010101" pitchFamily="2" charset="-122"/>
              </a:rPr>
              <a:t>这个项目可以在</a:t>
            </a:r>
            <a:r>
              <a:rPr lang="en-US" altLang="zh-CN" dirty="0" err="1">
                <a:latin typeface="宋体" panose="02010600030101010101" pitchFamily="2" charset="-122"/>
                <a:ea typeface="宋体" panose="02010600030101010101" pitchFamily="2" charset="-122"/>
              </a:rPr>
              <a:t>SourceForge</a:t>
            </a:r>
            <a:r>
              <a:rPr lang="zh-CN" altLang="en-US" dirty="0">
                <a:latin typeface="宋体" panose="02010600030101010101" pitchFamily="2" charset="-122"/>
                <a:ea typeface="宋体" panose="02010600030101010101" pitchFamily="2" charset="-122"/>
              </a:rPr>
              <a:t>和</a:t>
            </a:r>
            <a:r>
              <a:rPr lang="en-US" altLang="zh-CN" dirty="0" err="1">
                <a:latin typeface="宋体" panose="02010600030101010101" pitchFamily="2" charset="-122"/>
                <a:ea typeface="宋体" panose="02010600030101010101" pitchFamily="2" charset="-122"/>
              </a:rPr>
              <a:t>github</a:t>
            </a:r>
            <a:r>
              <a:rPr lang="zh-CN" altLang="en-US" dirty="0">
                <a:latin typeface="宋体" panose="02010600030101010101" pitchFamily="2" charset="-122"/>
                <a:ea typeface="宋体" panose="02010600030101010101" pitchFamily="2" charset="-122"/>
              </a:rPr>
              <a:t>上下载</a:t>
            </a:r>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在</a:t>
            </a:r>
            <a:r>
              <a:rPr lang="en-US" altLang="zh-CN" dirty="0" err="1">
                <a:latin typeface="宋体" panose="02010600030101010101" pitchFamily="2" charset="-122"/>
                <a:ea typeface="宋体" panose="02010600030101010101" pitchFamily="2" charset="-122"/>
              </a:rPr>
              <a:t>UDPsniffer</a:t>
            </a:r>
            <a:r>
              <a:rPr lang="zh-CN" altLang="en-US" dirty="0">
                <a:latin typeface="宋体" panose="02010600030101010101" pitchFamily="2" charset="-122"/>
                <a:ea typeface="宋体" panose="02010600030101010101" pitchFamily="2" charset="-122"/>
              </a:rPr>
              <a:t>中，使用了自编的</a:t>
            </a:r>
            <a:r>
              <a:rPr lang="en-US" altLang="zh-CN" dirty="0">
                <a:latin typeface="宋体" panose="02010600030101010101" pitchFamily="2" charset="-122"/>
                <a:ea typeface="宋体" panose="02010600030101010101" pitchFamily="2" charset="-122"/>
              </a:rPr>
              <a:t>NetworkSubnet.dll</a:t>
            </a:r>
            <a:endParaRPr lang="zh-CN" altLang="en-US" dirty="0">
              <a:latin typeface="宋体" panose="02010600030101010101" pitchFamily="2" charset="-122"/>
              <a:ea typeface="宋体" panose="02010600030101010101" pitchFamily="2" charset="-122"/>
            </a:endParaRPr>
          </a:p>
        </p:txBody>
      </p:sp>
      <p:sp>
        <p:nvSpPr>
          <p:cNvPr id="7" name="文本框 6"/>
          <p:cNvSpPr txBox="1"/>
          <p:nvPr/>
        </p:nvSpPr>
        <p:spPr>
          <a:xfrm>
            <a:off x="715192" y="3835104"/>
            <a:ext cx="5515791" cy="646331"/>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rPr>
              <a:t>在</a:t>
            </a:r>
            <a:r>
              <a:rPr lang="en-US" altLang="zh-CN" dirty="0">
                <a:latin typeface="宋体" panose="02010600030101010101" pitchFamily="2" charset="-122"/>
                <a:ea typeface="宋体" panose="02010600030101010101" pitchFamily="2" charset="-122"/>
              </a:rPr>
              <a:t>Python</a:t>
            </a:r>
            <a:r>
              <a:rPr lang="zh-CN" altLang="en-US" dirty="0">
                <a:latin typeface="宋体" panose="02010600030101010101" pitchFamily="2" charset="-122"/>
                <a:ea typeface="宋体" panose="02010600030101010101" pitchFamily="2" charset="-122"/>
              </a:rPr>
              <a:t>中，使用了</a:t>
            </a:r>
            <a:r>
              <a:rPr lang="en-US" altLang="zh-CN" dirty="0" err="1">
                <a:latin typeface="宋体" panose="02010600030101010101" pitchFamily="2" charset="-122"/>
                <a:ea typeface="宋体" panose="02010600030101010101" pitchFamily="2" charset="-122"/>
              </a:rPr>
              <a:t>Scapy</a:t>
            </a:r>
            <a:r>
              <a:rPr lang="zh-CN" altLang="en-US" dirty="0">
                <a:latin typeface="宋体" panose="02010600030101010101" pitchFamily="2" charset="-122"/>
                <a:ea typeface="宋体" panose="02010600030101010101" pitchFamily="2" charset="-122"/>
              </a:rPr>
              <a:t>项目，这个项目可以使用</a:t>
            </a:r>
            <a:r>
              <a:rPr lang="en-US" altLang="zh-CN" dirty="0" err="1">
                <a:latin typeface="宋体" panose="02010600030101010101" pitchFamily="2" charset="-122"/>
                <a:ea typeface="宋体" panose="02010600030101010101" pitchFamily="2" charset="-122"/>
              </a:rPr>
              <a:t>linux</a:t>
            </a:r>
            <a:r>
              <a:rPr lang="zh-CN" altLang="en-US" dirty="0">
                <a:latin typeface="宋体" panose="02010600030101010101" pitchFamily="2" charset="-122"/>
                <a:ea typeface="宋体" panose="02010600030101010101" pitchFamily="2" charset="-122"/>
              </a:rPr>
              <a:t>下的</a:t>
            </a:r>
            <a:r>
              <a:rPr lang="en-US" altLang="zh-CN" dirty="0">
                <a:latin typeface="宋体" panose="02010600030101010101" pitchFamily="2" charset="-122"/>
                <a:ea typeface="宋体" panose="02010600030101010101" pitchFamily="2" charset="-122"/>
              </a:rPr>
              <a:t>apt-get</a:t>
            </a:r>
            <a:r>
              <a:rPr lang="zh-CN" altLang="en-US" dirty="0">
                <a:latin typeface="宋体" panose="02010600030101010101" pitchFamily="2" charset="-122"/>
                <a:ea typeface="宋体" panose="02010600030101010101" pitchFamily="2" charset="-122"/>
              </a:rPr>
              <a:t>或者</a:t>
            </a:r>
            <a:r>
              <a:rPr lang="en-US" altLang="zh-CN" dirty="0">
                <a:latin typeface="宋体" panose="02010600030101010101" pitchFamily="2" charset="-122"/>
                <a:ea typeface="宋体" panose="02010600030101010101" pitchFamily="2" charset="-122"/>
              </a:rPr>
              <a:t>python</a:t>
            </a:r>
            <a:r>
              <a:rPr lang="zh-CN" altLang="en-US" dirty="0">
                <a:latin typeface="宋体" panose="02010600030101010101" pitchFamily="2" charset="-122"/>
                <a:ea typeface="宋体" panose="02010600030101010101" pitchFamily="2" charset="-122"/>
              </a:rPr>
              <a:t>的</a:t>
            </a:r>
            <a:r>
              <a:rPr lang="en-US" altLang="zh-CN" dirty="0">
                <a:latin typeface="宋体" panose="02010600030101010101" pitchFamily="2" charset="-122"/>
                <a:ea typeface="宋体" panose="02010600030101010101" pitchFamily="2" charset="-122"/>
              </a:rPr>
              <a:t>pip</a:t>
            </a:r>
            <a:r>
              <a:rPr lang="zh-CN" altLang="en-US" dirty="0">
                <a:latin typeface="宋体" panose="02010600030101010101" pitchFamily="2" charset="-122"/>
                <a:ea typeface="宋体" panose="02010600030101010101" pitchFamily="2" charset="-122"/>
              </a:rPr>
              <a:t>下载</a:t>
            </a:r>
            <a:endParaRPr lang="en-US" altLang="zh-CN"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215319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27845" y="1040774"/>
            <a:ext cx="4839237" cy="507831"/>
          </a:xfrm>
          <a:prstGeom prst="rect">
            <a:avLst/>
          </a:prstGeom>
          <a:noFill/>
        </p:spPr>
        <p:txBody>
          <a:bodyPr wrap="square" rtlCol="0">
            <a:spAutoFit/>
          </a:bodyPr>
          <a:lstStyle/>
          <a:p>
            <a:r>
              <a:rPr lang="zh-CN" altLang="en-US" sz="2700" dirty="0">
                <a:solidFill>
                  <a:prstClr val="black"/>
                </a:solidFill>
                <a:latin typeface="微软雅黑" panose="020B0503020204020204" pitchFamily="34" charset="-122"/>
                <a:ea typeface="微软雅黑" panose="020B0503020204020204" pitchFamily="34" charset="-122"/>
              </a:rPr>
              <a:t>一、</a:t>
            </a:r>
            <a:r>
              <a:rPr lang="en-US" altLang="zh-CN" sz="2700" dirty="0">
                <a:solidFill>
                  <a:prstClr val="black"/>
                </a:solidFill>
                <a:latin typeface="微软雅黑" panose="020B0503020204020204" pitchFamily="34" charset="-122"/>
                <a:ea typeface="微软雅黑" panose="020B0503020204020204" pitchFamily="34" charset="-122"/>
              </a:rPr>
              <a:t>UDP</a:t>
            </a:r>
            <a:r>
              <a:rPr lang="zh-CN" altLang="en-US" sz="2700" dirty="0">
                <a:solidFill>
                  <a:prstClr val="black"/>
                </a:solidFill>
                <a:latin typeface="微软雅黑" panose="020B0503020204020204" pitchFamily="34" charset="-122"/>
                <a:ea typeface="微软雅黑" panose="020B0503020204020204" pitchFamily="34" charset="-122"/>
              </a:rPr>
              <a:t>嗅探和</a:t>
            </a:r>
            <a:r>
              <a:rPr lang="en-US" altLang="zh-CN" sz="2700" dirty="0">
                <a:solidFill>
                  <a:prstClr val="black"/>
                </a:solidFill>
                <a:latin typeface="微软雅黑" panose="020B0503020204020204" pitchFamily="34" charset="-122"/>
                <a:ea typeface="微软雅黑" panose="020B0503020204020204" pitchFamily="34" charset="-122"/>
              </a:rPr>
              <a:t>ARP</a:t>
            </a:r>
            <a:r>
              <a:rPr lang="zh-CN" altLang="en-US" sz="2700" dirty="0">
                <a:solidFill>
                  <a:prstClr val="black"/>
                </a:solidFill>
                <a:latin typeface="微软雅黑" panose="020B0503020204020204" pitchFamily="34" charset="-122"/>
                <a:ea typeface="微软雅黑" panose="020B0503020204020204" pitchFamily="34" charset="-122"/>
              </a:rPr>
              <a:t>投毒原理</a:t>
            </a:r>
            <a:endParaRPr lang="zh-CN" altLang="en-US" sz="2700" dirty="0">
              <a:solidFill>
                <a:prstClr val="black"/>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1342622" y="1947839"/>
            <a:ext cx="6007995" cy="646331"/>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rPr>
              <a:t>嗅探工具的</a:t>
            </a:r>
            <a:r>
              <a:rPr lang="zh-CN" altLang="en-US" b="1" dirty="0">
                <a:latin typeface="宋体" panose="02010600030101010101" pitchFamily="2" charset="-122"/>
                <a:ea typeface="宋体" panose="02010600030101010101" pitchFamily="2" charset="-122"/>
              </a:rPr>
              <a:t>主要目标</a:t>
            </a:r>
            <a:r>
              <a:rPr lang="zh-CN" altLang="en-US" dirty="0">
                <a:latin typeface="宋体" panose="02010600030101010101" pitchFamily="2" charset="-122"/>
                <a:ea typeface="宋体" panose="02010600030101010101" pitchFamily="2" charset="-122"/>
              </a:rPr>
              <a:t>是基于</a:t>
            </a:r>
            <a:r>
              <a:rPr lang="en-US" altLang="zh-CN" dirty="0">
                <a:latin typeface="宋体" panose="02010600030101010101" pitchFamily="2" charset="-122"/>
                <a:ea typeface="宋体" panose="02010600030101010101" pitchFamily="2" charset="-122"/>
              </a:rPr>
              <a:t>UDP</a:t>
            </a:r>
            <a:r>
              <a:rPr lang="zh-CN" altLang="en-US" dirty="0">
                <a:latin typeface="宋体" panose="02010600030101010101" pitchFamily="2" charset="-122"/>
                <a:ea typeface="宋体" panose="02010600030101010101" pitchFamily="2" charset="-122"/>
              </a:rPr>
              <a:t>发现目标网络中的存活主机。</a:t>
            </a:r>
            <a:endParaRPr lang="en-US" altLang="zh-CN" dirty="0">
              <a:latin typeface="宋体" panose="02010600030101010101" pitchFamily="2" charset="-122"/>
              <a:ea typeface="宋体" panose="02010600030101010101" pitchFamily="2" charset="-122"/>
            </a:endParaRPr>
          </a:p>
        </p:txBody>
      </p:sp>
      <p:sp>
        <p:nvSpPr>
          <p:cNvPr id="3" name="文本框 2"/>
          <p:cNvSpPr txBox="1"/>
          <p:nvPr/>
        </p:nvSpPr>
        <p:spPr>
          <a:xfrm>
            <a:off x="1342622" y="2716636"/>
            <a:ext cx="6007996" cy="1200329"/>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rPr>
              <a:t>绝大部分操作系统在处理</a:t>
            </a:r>
            <a:r>
              <a:rPr lang="en-US" altLang="zh-CN" dirty="0">
                <a:latin typeface="宋体" panose="02010600030101010101" pitchFamily="2" charset="-122"/>
                <a:ea typeface="宋体" panose="02010600030101010101" pitchFamily="2" charset="-122"/>
              </a:rPr>
              <a:t>UDP</a:t>
            </a:r>
            <a:r>
              <a:rPr lang="zh-CN" altLang="en-US" dirty="0">
                <a:latin typeface="宋体" panose="02010600030101010101" pitchFamily="2" charset="-122"/>
                <a:ea typeface="宋体" panose="02010600030101010101" pitchFamily="2" charset="-122"/>
              </a:rPr>
              <a:t>闭合端口时存在一种</a:t>
            </a:r>
            <a:r>
              <a:rPr lang="zh-CN" altLang="en-US" b="1" dirty="0">
                <a:latin typeface="宋体" panose="02010600030101010101" pitchFamily="2" charset="-122"/>
                <a:ea typeface="宋体" panose="02010600030101010101" pitchFamily="2" charset="-122"/>
              </a:rPr>
              <a:t>共性行为</a:t>
            </a:r>
            <a:r>
              <a:rPr lang="zh-CN" altLang="en-US" dirty="0">
                <a:latin typeface="宋体" panose="02010600030101010101" pitchFamily="2" charset="-122"/>
                <a:ea typeface="宋体" panose="02010600030101010101" pitchFamily="2" charset="-122"/>
              </a:rPr>
              <a:t>：当发送一个</a:t>
            </a:r>
            <a:r>
              <a:rPr lang="en-US" altLang="zh-CN" dirty="0">
                <a:latin typeface="宋体" panose="02010600030101010101" pitchFamily="2" charset="-122"/>
                <a:ea typeface="宋体" panose="02010600030101010101" pitchFamily="2" charset="-122"/>
              </a:rPr>
              <a:t>UDP</a:t>
            </a:r>
            <a:r>
              <a:rPr lang="zh-CN" altLang="en-US" dirty="0">
                <a:latin typeface="宋体" panose="02010600030101010101" pitchFamily="2" charset="-122"/>
                <a:ea typeface="宋体" panose="02010600030101010101" pitchFamily="2" charset="-122"/>
              </a:rPr>
              <a:t>数据包到主机的某个关闭的</a:t>
            </a:r>
            <a:r>
              <a:rPr lang="en-US" altLang="zh-CN" dirty="0">
                <a:latin typeface="宋体" panose="02010600030101010101" pitchFamily="2" charset="-122"/>
                <a:ea typeface="宋体" panose="02010600030101010101" pitchFamily="2" charset="-122"/>
              </a:rPr>
              <a:t>UDP</a:t>
            </a:r>
            <a:r>
              <a:rPr lang="zh-CN" altLang="en-US" dirty="0">
                <a:latin typeface="宋体" panose="02010600030101010101" pitchFamily="2" charset="-122"/>
                <a:ea typeface="宋体" panose="02010600030101010101" pitchFamily="2" charset="-122"/>
              </a:rPr>
              <a:t>端口上时，目标主机通常会返回一个</a:t>
            </a:r>
            <a:r>
              <a:rPr lang="en-US" altLang="zh-CN" dirty="0">
                <a:latin typeface="宋体" panose="02010600030101010101" pitchFamily="2" charset="-122"/>
                <a:ea typeface="宋体" panose="02010600030101010101" pitchFamily="2" charset="-122"/>
              </a:rPr>
              <a:t>ICMP</a:t>
            </a:r>
            <a:r>
              <a:rPr lang="zh-CN" altLang="en-US" dirty="0">
                <a:latin typeface="宋体" panose="02010600030101010101" pitchFamily="2" charset="-122"/>
                <a:ea typeface="宋体" panose="02010600030101010101" pitchFamily="2" charset="-122"/>
              </a:rPr>
              <a:t>报文指示</a:t>
            </a:r>
            <a:r>
              <a:rPr lang="zh-CN" altLang="en-US" b="1" dirty="0">
                <a:latin typeface="宋体" panose="02010600030101010101" pitchFamily="2" charset="-122"/>
                <a:ea typeface="宋体" panose="02010600030101010101" pitchFamily="2" charset="-122"/>
              </a:rPr>
              <a:t>目标端口不可达</a:t>
            </a:r>
            <a:r>
              <a:rPr lang="zh-CN" altLang="en-US" dirty="0">
                <a:latin typeface="宋体" panose="02010600030101010101" pitchFamily="2" charset="-122"/>
                <a:ea typeface="宋体" panose="02010600030101010101" pitchFamily="2" charset="-122"/>
              </a:rPr>
              <a:t>。这样的</a:t>
            </a:r>
            <a:r>
              <a:rPr lang="en-US" altLang="zh-CN" dirty="0">
                <a:latin typeface="宋体" panose="02010600030101010101" pitchFamily="2" charset="-122"/>
                <a:ea typeface="宋体" panose="02010600030101010101" pitchFamily="2" charset="-122"/>
              </a:rPr>
              <a:t>ICMP</a:t>
            </a:r>
            <a:r>
              <a:rPr lang="zh-CN" altLang="en-US" dirty="0">
                <a:latin typeface="宋体" panose="02010600030101010101" pitchFamily="2" charset="-122"/>
                <a:ea typeface="宋体" panose="02010600030101010101" pitchFamily="2" charset="-122"/>
              </a:rPr>
              <a:t>报文意味着目标主机是存活的。</a:t>
            </a:r>
            <a:endParaRPr lang="en-US" altLang="zh-CN" dirty="0">
              <a:latin typeface="宋体" panose="02010600030101010101" pitchFamily="2" charset="-122"/>
              <a:ea typeface="宋体" panose="02010600030101010101" pitchFamily="2" charset="-122"/>
            </a:endParaRPr>
          </a:p>
        </p:txBody>
      </p:sp>
      <p:sp>
        <p:nvSpPr>
          <p:cNvPr id="5" name="文本框 4"/>
          <p:cNvSpPr txBox="1"/>
          <p:nvPr/>
        </p:nvSpPr>
        <p:spPr>
          <a:xfrm>
            <a:off x="1342621" y="4039432"/>
            <a:ext cx="6007997" cy="1477328"/>
          </a:xfrm>
          <a:prstGeom prst="rect">
            <a:avLst/>
          </a:prstGeom>
          <a:noFill/>
        </p:spPr>
        <p:txBody>
          <a:bodyPr wrap="square" rtlCol="0">
            <a:spAutoFit/>
          </a:bodyPr>
          <a:lstStyle/>
          <a:p>
            <a:r>
              <a:rPr lang="en-US" altLang="zh-CN" dirty="0">
                <a:latin typeface="宋体" panose="02010600030101010101" pitchFamily="2" charset="-122"/>
                <a:ea typeface="宋体" panose="02010600030101010101" pitchFamily="2" charset="-122"/>
              </a:rPr>
              <a:t>UDP</a:t>
            </a:r>
            <a:r>
              <a:rPr lang="zh-CN" altLang="en-US" dirty="0">
                <a:latin typeface="宋体" panose="02010600030101010101" pitchFamily="2" charset="-122"/>
                <a:ea typeface="宋体" panose="02010600030101010101" pitchFamily="2" charset="-122"/>
              </a:rPr>
              <a:t>探测的优点是：如果要对整个网段进行嗅探，意味着要对全网段的</a:t>
            </a:r>
            <a:r>
              <a:rPr lang="en-US" altLang="zh-CN" dirty="0">
                <a:latin typeface="宋体" panose="02010600030101010101" pitchFamily="2" charset="-122"/>
                <a:ea typeface="宋体" panose="02010600030101010101" pitchFamily="2" charset="-122"/>
              </a:rPr>
              <a:t>IP</a:t>
            </a:r>
            <a:r>
              <a:rPr lang="zh-CN" altLang="en-US" dirty="0">
                <a:latin typeface="宋体" panose="02010600030101010101" pitchFamily="2" charset="-122"/>
                <a:ea typeface="宋体" panose="02010600030101010101" pitchFamily="2" charset="-122"/>
              </a:rPr>
              <a:t>地址进行发包与收包，使用</a:t>
            </a:r>
            <a:r>
              <a:rPr lang="en-US" altLang="zh-CN" dirty="0">
                <a:latin typeface="宋体" panose="02010600030101010101" pitchFamily="2" charset="-122"/>
                <a:ea typeface="宋体" panose="02010600030101010101" pitchFamily="2" charset="-122"/>
              </a:rPr>
              <a:t>UDP</a:t>
            </a:r>
            <a:r>
              <a:rPr lang="zh-CN" altLang="en-US" dirty="0">
                <a:latin typeface="宋体" panose="02010600030101010101" pitchFamily="2" charset="-122"/>
                <a:ea typeface="宋体" panose="02010600030101010101" pitchFamily="2" charset="-122"/>
              </a:rPr>
              <a:t>探测的话，这个过程不需要多少开销。</a:t>
            </a:r>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缺点是：由于</a:t>
            </a:r>
            <a:r>
              <a:rPr lang="en-US" altLang="zh-CN" dirty="0">
                <a:latin typeface="宋体" panose="02010600030101010101" pitchFamily="2" charset="-122"/>
                <a:ea typeface="宋体" panose="02010600030101010101" pitchFamily="2" charset="-122"/>
              </a:rPr>
              <a:t>UDP</a:t>
            </a:r>
            <a:r>
              <a:rPr lang="zh-CN" altLang="en-US" dirty="0">
                <a:latin typeface="宋体" panose="02010600030101010101" pitchFamily="2" charset="-122"/>
                <a:ea typeface="宋体" panose="02010600030101010101" pitchFamily="2" charset="-122"/>
              </a:rPr>
              <a:t>是不面向连接的，所以一次探测的结果很可能不是完整的，这就需要对目标网络进行多次探测。</a:t>
            </a:r>
          </a:p>
        </p:txBody>
      </p:sp>
    </p:spTree>
    <p:extLst>
      <p:ext uri="{BB962C8B-B14F-4D97-AF65-F5344CB8AC3E}">
        <p14:creationId xmlns:p14="http://schemas.microsoft.com/office/powerpoint/2010/main" val="178435876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27845" y="1040774"/>
            <a:ext cx="8152327" cy="507831"/>
          </a:xfrm>
          <a:prstGeom prst="rect">
            <a:avLst/>
          </a:prstGeom>
          <a:noFill/>
        </p:spPr>
        <p:txBody>
          <a:bodyPr wrap="square" rtlCol="0">
            <a:spAutoFit/>
          </a:bodyPr>
          <a:lstStyle/>
          <a:p>
            <a:r>
              <a:rPr lang="zh-CN" altLang="en-US" sz="2700" dirty="0">
                <a:solidFill>
                  <a:prstClr val="black"/>
                </a:solidFill>
                <a:latin typeface="微软雅黑" panose="020B0503020204020204" pitchFamily="34" charset="-122"/>
                <a:ea typeface="微软雅黑" panose="020B0503020204020204" pitchFamily="34" charset="-122"/>
              </a:rPr>
              <a:t>四、总结</a:t>
            </a:r>
            <a:endParaRPr lang="zh-CN" altLang="en-US" sz="2700" dirty="0">
              <a:solidFill>
                <a:prstClr val="black"/>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1381398" y="2307228"/>
            <a:ext cx="5133703" cy="830997"/>
          </a:xfrm>
          <a:prstGeom prst="rect">
            <a:avLst/>
          </a:prstGeom>
          <a:noFill/>
        </p:spPr>
        <p:txBody>
          <a:bodyPr wrap="square" rtlCol="0">
            <a:spAutoFit/>
          </a:bodyPr>
          <a:lstStyle/>
          <a:p>
            <a:r>
              <a:rPr lang="en-US" altLang="zh-CN" sz="2400" dirty="0">
                <a:latin typeface="宋体" panose="02010600030101010101" pitchFamily="2" charset="-122"/>
                <a:ea typeface="宋体" panose="02010600030101010101" pitchFamily="2" charset="-122"/>
              </a:rPr>
              <a:t>Linux</a:t>
            </a:r>
            <a:r>
              <a:rPr lang="zh-CN" altLang="en-US" sz="2400" dirty="0">
                <a:latin typeface="宋体" panose="02010600030101010101" pitchFamily="2" charset="-122"/>
                <a:ea typeface="宋体" panose="02010600030101010101" pitchFamily="2" charset="-122"/>
              </a:rPr>
              <a:t>系统是做开发尤其是信息安全开发的最好系统</a:t>
            </a:r>
          </a:p>
        </p:txBody>
      </p:sp>
      <p:sp>
        <p:nvSpPr>
          <p:cNvPr id="4" name="文本框 3"/>
          <p:cNvSpPr txBox="1"/>
          <p:nvPr/>
        </p:nvSpPr>
        <p:spPr>
          <a:xfrm>
            <a:off x="1381397" y="3606981"/>
            <a:ext cx="5133703" cy="461665"/>
          </a:xfrm>
          <a:prstGeom prst="rect">
            <a:avLst/>
          </a:prstGeom>
          <a:noFill/>
        </p:spPr>
        <p:txBody>
          <a:bodyPr wrap="square" rtlCol="0">
            <a:spAutoFit/>
          </a:bodyPr>
          <a:lstStyle/>
          <a:p>
            <a:r>
              <a:rPr lang="en-US" altLang="zh-CN" sz="2400" dirty="0">
                <a:latin typeface="宋体" panose="02010600030101010101" pitchFamily="2" charset="-122"/>
                <a:ea typeface="宋体" panose="02010600030101010101" pitchFamily="2" charset="-122"/>
              </a:rPr>
              <a:t>Life is </a:t>
            </a:r>
            <a:r>
              <a:rPr lang="en-US" altLang="zh-CN" sz="2400" dirty="0" err="1">
                <a:latin typeface="宋体" panose="02010600030101010101" pitchFamily="2" charset="-122"/>
                <a:ea typeface="宋体" panose="02010600030101010101" pitchFamily="2" charset="-122"/>
              </a:rPr>
              <a:t>short,I</a:t>
            </a:r>
            <a:r>
              <a:rPr lang="en-US" altLang="zh-CN" sz="2400" dirty="0">
                <a:latin typeface="宋体" panose="02010600030101010101" pitchFamily="2" charset="-122"/>
                <a:ea typeface="宋体" panose="02010600030101010101" pitchFamily="2" charset="-122"/>
              </a:rPr>
              <a:t> use Python.</a:t>
            </a:r>
            <a:endParaRPr lang="zh-CN" altLang="en-US" sz="2400" dirty="0">
              <a:latin typeface="宋体" panose="02010600030101010101" pitchFamily="2" charset="-122"/>
              <a:ea typeface="宋体" panose="02010600030101010101" pitchFamily="2" charset="-122"/>
            </a:endParaRP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5674" y="2121241"/>
            <a:ext cx="2908327" cy="2733244"/>
          </a:xfrm>
          <a:prstGeom prst="rect">
            <a:avLst/>
          </a:prstGeom>
        </p:spPr>
      </p:pic>
    </p:spTree>
    <p:extLst>
      <p:ext uri="{BB962C8B-B14F-4D97-AF65-F5344CB8AC3E}">
        <p14:creationId xmlns:p14="http://schemas.microsoft.com/office/powerpoint/2010/main" val="24440983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92050" y="1451287"/>
            <a:ext cx="6007996" cy="369332"/>
          </a:xfrm>
          <a:prstGeom prst="rect">
            <a:avLst/>
          </a:prstGeom>
          <a:noFill/>
        </p:spPr>
        <p:txBody>
          <a:bodyPr wrap="square" rtlCol="0">
            <a:spAutoFit/>
          </a:bodyPr>
          <a:lstStyle/>
          <a:p>
            <a:r>
              <a:rPr lang="en-US" altLang="zh-CN" dirty="0">
                <a:latin typeface="宋体" panose="02010600030101010101" pitchFamily="2" charset="-122"/>
                <a:ea typeface="宋体" panose="02010600030101010101" pitchFamily="2" charset="-122"/>
              </a:rPr>
              <a:t>ARP</a:t>
            </a:r>
            <a:r>
              <a:rPr lang="zh-CN" altLang="en-US" dirty="0">
                <a:latin typeface="宋体" panose="02010600030101010101" pitchFamily="2" charset="-122"/>
                <a:ea typeface="宋体" panose="02010600030101010101" pitchFamily="2" charset="-122"/>
              </a:rPr>
              <a:t>投毒主要依靠</a:t>
            </a:r>
            <a:r>
              <a:rPr lang="en-US" altLang="zh-CN" dirty="0">
                <a:latin typeface="宋体" panose="02010600030101010101" pitchFamily="2" charset="-122"/>
                <a:ea typeface="宋体" panose="02010600030101010101" pitchFamily="2" charset="-122"/>
              </a:rPr>
              <a:t>ARP</a:t>
            </a:r>
            <a:r>
              <a:rPr lang="zh-CN" altLang="en-US" dirty="0">
                <a:latin typeface="宋体" panose="02010600030101010101" pitchFamily="2" charset="-122"/>
                <a:ea typeface="宋体" panose="02010600030101010101" pitchFamily="2" charset="-122"/>
              </a:rPr>
              <a:t>协议中的一个缺陷</a:t>
            </a:r>
            <a:endParaRPr lang="en-US" altLang="zh-CN" dirty="0">
              <a:latin typeface="宋体" panose="02010600030101010101" pitchFamily="2" charset="-122"/>
              <a:ea typeface="宋体" panose="02010600030101010101" pitchFamily="2" charset="-122"/>
            </a:endParaRPr>
          </a:p>
        </p:txBody>
      </p:sp>
      <p:sp>
        <p:nvSpPr>
          <p:cNvPr id="5" name="矩形 4"/>
          <p:cNvSpPr/>
          <p:nvPr/>
        </p:nvSpPr>
        <p:spPr>
          <a:xfrm>
            <a:off x="705119" y="3822611"/>
            <a:ext cx="1062507" cy="11494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宋体" panose="02010600030101010101" pitchFamily="2" charset="-122"/>
                <a:ea typeface="宋体" panose="02010600030101010101" pitchFamily="2" charset="-122"/>
              </a:rPr>
              <a:t>主机</a:t>
            </a:r>
            <a:r>
              <a:rPr lang="en-US" altLang="zh-CN" sz="2400" dirty="0">
                <a:latin typeface="宋体" panose="02010600030101010101" pitchFamily="2" charset="-122"/>
                <a:ea typeface="宋体" panose="02010600030101010101" pitchFamily="2" charset="-122"/>
              </a:rPr>
              <a:t>A</a:t>
            </a:r>
            <a:endParaRPr lang="zh-CN" altLang="en-US" sz="2400" dirty="0">
              <a:latin typeface="宋体" panose="02010600030101010101" pitchFamily="2" charset="-122"/>
              <a:ea typeface="宋体" panose="02010600030101010101" pitchFamily="2" charset="-122"/>
            </a:endParaRPr>
          </a:p>
        </p:txBody>
      </p:sp>
      <p:sp>
        <p:nvSpPr>
          <p:cNvPr id="6" name="矩形 5"/>
          <p:cNvSpPr/>
          <p:nvPr/>
        </p:nvSpPr>
        <p:spPr>
          <a:xfrm>
            <a:off x="5921063" y="3822610"/>
            <a:ext cx="1062507" cy="11494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宋体" panose="02010600030101010101" pitchFamily="2" charset="-122"/>
                <a:ea typeface="宋体" panose="02010600030101010101" pitchFamily="2" charset="-122"/>
              </a:rPr>
              <a:t>主机</a:t>
            </a:r>
            <a:r>
              <a:rPr lang="en-US" altLang="zh-CN" sz="2400" dirty="0">
                <a:latin typeface="宋体" panose="02010600030101010101" pitchFamily="2" charset="-122"/>
                <a:ea typeface="宋体" panose="02010600030101010101" pitchFamily="2" charset="-122"/>
              </a:rPr>
              <a:t>B</a:t>
            </a:r>
            <a:endParaRPr lang="zh-CN" altLang="en-US" sz="2400" dirty="0">
              <a:latin typeface="宋体" panose="02010600030101010101" pitchFamily="2" charset="-122"/>
              <a:ea typeface="宋体" panose="02010600030101010101" pitchFamily="2" charset="-122"/>
            </a:endParaRPr>
          </a:p>
        </p:txBody>
      </p:sp>
      <p:sp>
        <p:nvSpPr>
          <p:cNvPr id="8" name="椭圆形标注 7"/>
          <p:cNvSpPr/>
          <p:nvPr/>
        </p:nvSpPr>
        <p:spPr>
          <a:xfrm>
            <a:off x="903132" y="2473676"/>
            <a:ext cx="1728988" cy="1197735"/>
          </a:xfrm>
          <a:prstGeom prst="wedgeEllipseCallou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altLang="zh-CN" sz="1350" dirty="0"/>
              <a:t>Who is 192.168.0.3</a:t>
            </a:r>
            <a:r>
              <a:rPr lang="zh-CN" altLang="en-US" sz="1350" dirty="0"/>
              <a:t>？</a:t>
            </a:r>
            <a:r>
              <a:rPr lang="en-US" altLang="zh-CN" sz="1350" dirty="0"/>
              <a:t>T</a:t>
            </a:r>
            <a:r>
              <a:rPr lang="en-US" altLang="zh-CN" sz="1350" dirty="0"/>
              <a:t>ell 192.168.0.2</a:t>
            </a:r>
            <a:endParaRPr lang="zh-CN" altLang="en-US" sz="1350" dirty="0"/>
          </a:p>
        </p:txBody>
      </p:sp>
      <p:sp>
        <p:nvSpPr>
          <p:cNvPr id="10" name="椭圆形标注 9"/>
          <p:cNvSpPr/>
          <p:nvPr/>
        </p:nvSpPr>
        <p:spPr>
          <a:xfrm>
            <a:off x="5921063" y="2473676"/>
            <a:ext cx="1767625" cy="1197735"/>
          </a:xfrm>
          <a:prstGeom prst="wedgeEllipseCallou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altLang="zh-CN" sz="1350" dirty="0"/>
              <a:t>192.168.0.3 is at 01-23-ab-bd-e2-21</a:t>
            </a:r>
            <a:endParaRPr lang="zh-CN" altLang="en-US" sz="1350" dirty="0"/>
          </a:p>
        </p:txBody>
      </p:sp>
      <p:sp>
        <p:nvSpPr>
          <p:cNvPr id="11" name="矩形 10"/>
          <p:cNvSpPr/>
          <p:nvPr/>
        </p:nvSpPr>
        <p:spPr>
          <a:xfrm>
            <a:off x="2975020" y="1898957"/>
            <a:ext cx="1680693" cy="11494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宋体" panose="02010600030101010101" pitchFamily="2" charset="-122"/>
                <a:ea typeface="宋体" panose="02010600030101010101" pitchFamily="2" charset="-122"/>
              </a:rPr>
              <a:t>网关</a:t>
            </a:r>
            <a:endParaRPr lang="en-US" altLang="zh-CN" sz="2400" dirty="0">
              <a:latin typeface="宋体" panose="02010600030101010101" pitchFamily="2" charset="-122"/>
              <a:ea typeface="宋体" panose="02010600030101010101" pitchFamily="2" charset="-122"/>
            </a:endParaRPr>
          </a:p>
          <a:p>
            <a:pPr algn="ctr"/>
            <a:r>
              <a:rPr lang="zh-CN" altLang="en-US" sz="2400" dirty="0">
                <a:latin typeface="宋体" panose="02010600030101010101" pitchFamily="2" charset="-122"/>
                <a:ea typeface="宋体" panose="02010600030101010101" pitchFamily="2" charset="-122"/>
              </a:rPr>
              <a:t>（路由器）</a:t>
            </a:r>
            <a:endParaRPr lang="zh-CN" altLang="en-US" sz="2400" dirty="0">
              <a:latin typeface="宋体" panose="02010600030101010101" pitchFamily="2" charset="-122"/>
              <a:ea typeface="宋体" panose="02010600030101010101" pitchFamily="2" charset="-122"/>
            </a:endParaRPr>
          </a:p>
        </p:txBody>
      </p:sp>
      <p:sp>
        <p:nvSpPr>
          <p:cNvPr id="12" name="文本框 11"/>
          <p:cNvSpPr txBox="1"/>
          <p:nvPr/>
        </p:nvSpPr>
        <p:spPr>
          <a:xfrm>
            <a:off x="2632120" y="3989762"/>
            <a:ext cx="2830133" cy="738664"/>
          </a:xfrm>
          <a:prstGeom prst="rect">
            <a:avLst/>
          </a:prstGeom>
          <a:noFill/>
        </p:spPr>
        <p:txBody>
          <a:bodyPr wrap="square" rtlCol="0">
            <a:spAutoFit/>
          </a:bodyPr>
          <a:lstStyle/>
          <a:p>
            <a:r>
              <a:rPr lang="zh-CN" altLang="en-US" sz="2100" dirty="0">
                <a:latin typeface="宋体" panose="02010600030101010101" pitchFamily="2" charset="-122"/>
                <a:ea typeface="宋体" panose="02010600030101010101" pitchFamily="2" charset="-122"/>
              </a:rPr>
              <a:t>一次正常的</a:t>
            </a:r>
            <a:r>
              <a:rPr lang="en-US" altLang="zh-CN" sz="2100" dirty="0">
                <a:latin typeface="宋体" panose="02010600030101010101" pitchFamily="2" charset="-122"/>
                <a:ea typeface="宋体" panose="02010600030101010101" pitchFamily="2" charset="-122"/>
              </a:rPr>
              <a:t>ARP</a:t>
            </a:r>
            <a:r>
              <a:rPr lang="zh-CN" altLang="en-US" sz="2100" dirty="0">
                <a:latin typeface="宋体" panose="02010600030101010101" pitchFamily="2" charset="-122"/>
                <a:ea typeface="宋体" panose="02010600030101010101" pitchFamily="2" charset="-122"/>
              </a:rPr>
              <a:t>活动：</a:t>
            </a:r>
            <a:r>
              <a:rPr lang="en-US" altLang="zh-CN" sz="2100" dirty="0">
                <a:latin typeface="宋体" panose="02010600030101010101" pitchFamily="2" charset="-122"/>
                <a:ea typeface="宋体" panose="02010600030101010101" pitchFamily="2" charset="-122"/>
              </a:rPr>
              <a:t>Request/Reply</a:t>
            </a:r>
            <a:endParaRPr lang="zh-CN" altLang="en-US" sz="21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5108441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92050" y="1451287"/>
            <a:ext cx="6007996" cy="369332"/>
          </a:xfrm>
          <a:prstGeom prst="rect">
            <a:avLst/>
          </a:prstGeom>
          <a:noFill/>
        </p:spPr>
        <p:txBody>
          <a:bodyPr wrap="square" rtlCol="0">
            <a:spAutoFit/>
          </a:bodyPr>
          <a:lstStyle/>
          <a:p>
            <a:r>
              <a:rPr lang="en-US" altLang="zh-CN" dirty="0">
                <a:solidFill>
                  <a:prstClr val="black"/>
                </a:solidFill>
                <a:latin typeface="宋体" panose="02010600030101010101" pitchFamily="2" charset="-122"/>
                <a:ea typeface="宋体" panose="02010600030101010101" pitchFamily="2" charset="-122"/>
              </a:rPr>
              <a:t>ARP</a:t>
            </a:r>
            <a:r>
              <a:rPr lang="zh-CN" altLang="en-US" dirty="0">
                <a:solidFill>
                  <a:prstClr val="black"/>
                </a:solidFill>
                <a:latin typeface="宋体" panose="02010600030101010101" pitchFamily="2" charset="-122"/>
                <a:ea typeface="宋体" panose="02010600030101010101" pitchFamily="2" charset="-122"/>
              </a:rPr>
              <a:t>投毒主要依靠</a:t>
            </a:r>
            <a:r>
              <a:rPr lang="en-US" altLang="zh-CN" dirty="0">
                <a:solidFill>
                  <a:prstClr val="black"/>
                </a:solidFill>
                <a:latin typeface="宋体" panose="02010600030101010101" pitchFamily="2" charset="-122"/>
                <a:ea typeface="宋体" panose="02010600030101010101" pitchFamily="2" charset="-122"/>
              </a:rPr>
              <a:t>ARP</a:t>
            </a:r>
            <a:r>
              <a:rPr lang="zh-CN" altLang="en-US" dirty="0">
                <a:solidFill>
                  <a:prstClr val="black"/>
                </a:solidFill>
                <a:latin typeface="宋体" panose="02010600030101010101" pitchFamily="2" charset="-122"/>
                <a:ea typeface="宋体" panose="02010600030101010101" pitchFamily="2" charset="-122"/>
              </a:rPr>
              <a:t>协议中的一个缺陷</a:t>
            </a:r>
            <a:endParaRPr lang="en-US" altLang="zh-CN" dirty="0">
              <a:solidFill>
                <a:prstClr val="black"/>
              </a:solidFill>
              <a:latin typeface="宋体" panose="02010600030101010101" pitchFamily="2" charset="-122"/>
              <a:ea typeface="宋体" panose="02010600030101010101" pitchFamily="2" charset="-122"/>
            </a:endParaRPr>
          </a:p>
        </p:txBody>
      </p:sp>
      <p:sp>
        <p:nvSpPr>
          <p:cNvPr id="5" name="矩形 4"/>
          <p:cNvSpPr/>
          <p:nvPr/>
        </p:nvSpPr>
        <p:spPr>
          <a:xfrm>
            <a:off x="705119" y="3822611"/>
            <a:ext cx="1062507" cy="11494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prstClr val="white"/>
                </a:solidFill>
                <a:latin typeface="宋体" panose="02010600030101010101" pitchFamily="2" charset="-122"/>
                <a:ea typeface="宋体" panose="02010600030101010101" pitchFamily="2" charset="-122"/>
              </a:rPr>
              <a:t>主机</a:t>
            </a:r>
            <a:r>
              <a:rPr lang="en-US" altLang="zh-CN" sz="2400" dirty="0">
                <a:solidFill>
                  <a:prstClr val="white"/>
                </a:solidFill>
                <a:latin typeface="宋体" panose="02010600030101010101" pitchFamily="2" charset="-122"/>
                <a:ea typeface="宋体" panose="02010600030101010101" pitchFamily="2" charset="-122"/>
              </a:rPr>
              <a:t>A</a:t>
            </a:r>
            <a:endParaRPr lang="zh-CN" altLang="en-US" sz="2400" dirty="0">
              <a:solidFill>
                <a:prstClr val="white"/>
              </a:solidFill>
              <a:latin typeface="宋体" panose="02010600030101010101" pitchFamily="2" charset="-122"/>
              <a:ea typeface="宋体" panose="02010600030101010101" pitchFamily="2" charset="-122"/>
            </a:endParaRPr>
          </a:p>
        </p:txBody>
      </p:sp>
      <p:sp>
        <p:nvSpPr>
          <p:cNvPr id="6" name="矩形 5"/>
          <p:cNvSpPr/>
          <p:nvPr/>
        </p:nvSpPr>
        <p:spPr>
          <a:xfrm>
            <a:off x="5921063" y="3822610"/>
            <a:ext cx="1062507" cy="11494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prstClr val="white"/>
                </a:solidFill>
                <a:latin typeface="宋体" panose="02010600030101010101" pitchFamily="2" charset="-122"/>
                <a:ea typeface="宋体" panose="02010600030101010101" pitchFamily="2" charset="-122"/>
              </a:rPr>
              <a:t>主机</a:t>
            </a:r>
            <a:r>
              <a:rPr lang="en-US" altLang="zh-CN" sz="2400" dirty="0">
                <a:solidFill>
                  <a:prstClr val="white"/>
                </a:solidFill>
                <a:latin typeface="宋体" panose="02010600030101010101" pitchFamily="2" charset="-122"/>
                <a:ea typeface="宋体" panose="02010600030101010101" pitchFamily="2" charset="-122"/>
              </a:rPr>
              <a:t>B</a:t>
            </a:r>
            <a:endParaRPr lang="zh-CN" altLang="en-US" sz="2400" dirty="0">
              <a:solidFill>
                <a:prstClr val="white"/>
              </a:solidFill>
              <a:latin typeface="宋体" panose="02010600030101010101" pitchFamily="2" charset="-122"/>
              <a:ea typeface="宋体" panose="02010600030101010101" pitchFamily="2" charset="-122"/>
            </a:endParaRPr>
          </a:p>
        </p:txBody>
      </p:sp>
      <p:sp>
        <p:nvSpPr>
          <p:cNvPr id="11" name="矩形 10"/>
          <p:cNvSpPr/>
          <p:nvPr/>
        </p:nvSpPr>
        <p:spPr>
          <a:xfrm>
            <a:off x="2975020" y="1898957"/>
            <a:ext cx="1680693" cy="11494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prstClr val="white"/>
                </a:solidFill>
                <a:latin typeface="宋体" panose="02010600030101010101" pitchFamily="2" charset="-122"/>
                <a:ea typeface="宋体" panose="02010600030101010101" pitchFamily="2" charset="-122"/>
              </a:rPr>
              <a:t>网关</a:t>
            </a:r>
            <a:endParaRPr lang="en-US" altLang="zh-CN" sz="2400" dirty="0">
              <a:solidFill>
                <a:prstClr val="white"/>
              </a:solidFill>
              <a:latin typeface="宋体" panose="02010600030101010101" pitchFamily="2" charset="-122"/>
              <a:ea typeface="宋体" panose="02010600030101010101" pitchFamily="2" charset="-122"/>
            </a:endParaRPr>
          </a:p>
          <a:p>
            <a:pPr algn="ctr"/>
            <a:r>
              <a:rPr lang="zh-CN" altLang="en-US" sz="2400" dirty="0">
                <a:solidFill>
                  <a:prstClr val="white"/>
                </a:solidFill>
                <a:latin typeface="宋体" panose="02010600030101010101" pitchFamily="2" charset="-122"/>
                <a:ea typeface="宋体" panose="02010600030101010101" pitchFamily="2" charset="-122"/>
              </a:rPr>
              <a:t>（路由器）</a:t>
            </a:r>
            <a:endParaRPr lang="zh-CN" altLang="en-US" sz="2400" dirty="0">
              <a:solidFill>
                <a:prstClr val="white"/>
              </a:solidFill>
              <a:latin typeface="宋体" panose="02010600030101010101" pitchFamily="2" charset="-122"/>
              <a:ea typeface="宋体" panose="02010600030101010101" pitchFamily="2" charset="-122"/>
            </a:endParaRPr>
          </a:p>
        </p:txBody>
      </p:sp>
      <p:sp>
        <p:nvSpPr>
          <p:cNvPr id="12" name="文本框 11"/>
          <p:cNvSpPr txBox="1"/>
          <p:nvPr/>
        </p:nvSpPr>
        <p:spPr>
          <a:xfrm>
            <a:off x="2987094" y="4004914"/>
            <a:ext cx="1714500" cy="415498"/>
          </a:xfrm>
          <a:prstGeom prst="rect">
            <a:avLst/>
          </a:prstGeom>
          <a:noFill/>
        </p:spPr>
        <p:txBody>
          <a:bodyPr wrap="square" rtlCol="0">
            <a:spAutoFit/>
          </a:bodyPr>
          <a:lstStyle/>
          <a:p>
            <a:r>
              <a:rPr lang="en-US" altLang="zh-CN" sz="2100" dirty="0">
                <a:solidFill>
                  <a:prstClr val="black"/>
                </a:solidFill>
                <a:latin typeface="宋体" panose="02010600030101010101" pitchFamily="2" charset="-122"/>
                <a:ea typeface="宋体" panose="02010600030101010101" pitchFamily="2" charset="-122"/>
              </a:rPr>
              <a:t>ARP</a:t>
            </a:r>
            <a:r>
              <a:rPr lang="zh-CN" altLang="en-US" sz="2100" dirty="0">
                <a:solidFill>
                  <a:prstClr val="black"/>
                </a:solidFill>
                <a:latin typeface="宋体" panose="02010600030101010101" pitchFamily="2" charset="-122"/>
                <a:ea typeface="宋体" panose="02010600030101010101" pitchFamily="2" charset="-122"/>
              </a:rPr>
              <a:t>投毒过程</a:t>
            </a:r>
            <a:endParaRPr lang="zh-CN" altLang="en-US" sz="2100" dirty="0">
              <a:solidFill>
                <a:prstClr val="black"/>
              </a:solidFill>
              <a:latin typeface="宋体" panose="02010600030101010101" pitchFamily="2" charset="-122"/>
              <a:ea typeface="宋体" panose="02010600030101010101" pitchFamily="2" charset="-122"/>
            </a:endParaRPr>
          </a:p>
        </p:txBody>
      </p:sp>
      <p:sp>
        <p:nvSpPr>
          <p:cNvPr id="2" name="文本框 1"/>
          <p:cNvSpPr txBox="1"/>
          <p:nvPr/>
        </p:nvSpPr>
        <p:spPr>
          <a:xfrm>
            <a:off x="453980" y="5184552"/>
            <a:ext cx="2279561" cy="507831"/>
          </a:xfrm>
          <a:prstGeom prst="rect">
            <a:avLst/>
          </a:prstGeom>
          <a:noFill/>
        </p:spPr>
        <p:txBody>
          <a:bodyPr wrap="square" rtlCol="0">
            <a:spAutoFit/>
          </a:bodyPr>
          <a:lstStyle/>
          <a:p>
            <a:r>
              <a:rPr lang="en-US" altLang="zh-CN" sz="1350" dirty="0">
                <a:latin typeface="宋体" panose="02010600030101010101" pitchFamily="2" charset="-122"/>
                <a:ea typeface="宋体" panose="02010600030101010101" pitchFamily="2" charset="-122"/>
              </a:rPr>
              <a:t>192.168.0.2</a:t>
            </a:r>
          </a:p>
          <a:p>
            <a:r>
              <a:rPr lang="en-US" altLang="zh-CN" sz="1350" dirty="0">
                <a:latin typeface="宋体" panose="02010600030101010101" pitchFamily="2" charset="-122"/>
                <a:ea typeface="宋体" panose="02010600030101010101" pitchFamily="2" charset="-122"/>
              </a:rPr>
              <a:t>ee-70-23-b2-a2-21</a:t>
            </a:r>
            <a:endParaRPr lang="zh-CN" altLang="en-US" sz="1350" dirty="0">
              <a:latin typeface="宋体" panose="02010600030101010101" pitchFamily="2" charset="-122"/>
              <a:ea typeface="宋体" panose="02010600030101010101" pitchFamily="2" charset="-122"/>
            </a:endParaRPr>
          </a:p>
        </p:txBody>
      </p:sp>
      <p:sp>
        <p:nvSpPr>
          <p:cNvPr id="13" name="文本框 12"/>
          <p:cNvSpPr txBox="1"/>
          <p:nvPr/>
        </p:nvSpPr>
        <p:spPr>
          <a:xfrm>
            <a:off x="5660265" y="5184551"/>
            <a:ext cx="2279561" cy="507831"/>
          </a:xfrm>
          <a:prstGeom prst="rect">
            <a:avLst/>
          </a:prstGeom>
          <a:noFill/>
        </p:spPr>
        <p:txBody>
          <a:bodyPr wrap="square" rtlCol="0">
            <a:spAutoFit/>
          </a:bodyPr>
          <a:lstStyle/>
          <a:p>
            <a:r>
              <a:rPr lang="en-US" altLang="zh-CN" sz="1350" dirty="0">
                <a:latin typeface="宋体" panose="02010600030101010101" pitchFamily="2" charset="-122"/>
                <a:ea typeface="宋体" panose="02010600030101010101" pitchFamily="2" charset="-122"/>
              </a:rPr>
              <a:t>192.168.0.3</a:t>
            </a:r>
          </a:p>
          <a:p>
            <a:r>
              <a:rPr lang="en-US" altLang="zh-CN" sz="1350" dirty="0">
                <a:latin typeface="宋体" panose="02010600030101010101" pitchFamily="2" charset="-122"/>
                <a:ea typeface="宋体" panose="02010600030101010101" pitchFamily="2" charset="-122"/>
              </a:rPr>
              <a:t>aa-27-c2-b2-e1-56</a:t>
            </a:r>
            <a:endParaRPr lang="zh-CN" altLang="en-US" sz="1350" dirty="0">
              <a:latin typeface="宋体" panose="02010600030101010101" pitchFamily="2" charset="-122"/>
              <a:ea typeface="宋体" panose="02010600030101010101" pitchFamily="2" charset="-122"/>
            </a:endParaRPr>
          </a:p>
        </p:txBody>
      </p:sp>
      <p:sp>
        <p:nvSpPr>
          <p:cNvPr id="14" name="文本框 13"/>
          <p:cNvSpPr txBox="1"/>
          <p:nvPr/>
        </p:nvSpPr>
        <p:spPr>
          <a:xfrm>
            <a:off x="1236373" y="1898957"/>
            <a:ext cx="2279561" cy="507831"/>
          </a:xfrm>
          <a:prstGeom prst="rect">
            <a:avLst/>
          </a:prstGeom>
          <a:noFill/>
        </p:spPr>
        <p:txBody>
          <a:bodyPr wrap="square" rtlCol="0">
            <a:spAutoFit/>
          </a:bodyPr>
          <a:lstStyle/>
          <a:p>
            <a:r>
              <a:rPr lang="en-US" altLang="zh-CN" sz="1350" dirty="0">
                <a:latin typeface="宋体" panose="02010600030101010101" pitchFamily="2" charset="-122"/>
                <a:ea typeface="宋体" panose="02010600030101010101" pitchFamily="2" charset="-122"/>
              </a:rPr>
              <a:t>192.168.0.1</a:t>
            </a:r>
          </a:p>
          <a:p>
            <a:r>
              <a:rPr lang="en-US" altLang="zh-CN" sz="1350" dirty="0">
                <a:latin typeface="宋体" panose="02010600030101010101" pitchFamily="2" charset="-122"/>
                <a:ea typeface="宋体" panose="02010600030101010101" pitchFamily="2" charset="-122"/>
              </a:rPr>
              <a:t>cc-40-2e-d2-e6-51</a:t>
            </a:r>
            <a:endParaRPr lang="zh-CN" altLang="en-US" sz="1350" dirty="0">
              <a:latin typeface="宋体" panose="02010600030101010101" pitchFamily="2" charset="-122"/>
              <a:ea typeface="宋体" panose="02010600030101010101" pitchFamily="2" charset="-122"/>
            </a:endParaRPr>
          </a:p>
        </p:txBody>
      </p:sp>
      <p:sp>
        <p:nvSpPr>
          <p:cNvPr id="3" name="文本框 2"/>
          <p:cNvSpPr txBox="1"/>
          <p:nvPr/>
        </p:nvSpPr>
        <p:spPr>
          <a:xfrm>
            <a:off x="4365939" y="3272039"/>
            <a:ext cx="4105141" cy="507831"/>
          </a:xfrm>
          <a:prstGeom prst="rect">
            <a:avLst/>
          </a:prstGeom>
          <a:noFill/>
        </p:spPr>
        <p:txBody>
          <a:bodyPr wrap="square" rtlCol="0">
            <a:spAutoFit/>
          </a:bodyPr>
          <a:lstStyle/>
          <a:p>
            <a:r>
              <a:rPr lang="zh-CN" altLang="en-US" sz="1350" dirty="0">
                <a:latin typeface="宋体" panose="02010600030101010101" pitchFamily="2" charset="-122"/>
                <a:ea typeface="宋体" panose="02010600030101010101" pitchFamily="2" charset="-122"/>
              </a:rPr>
              <a:t>发给网关：</a:t>
            </a:r>
            <a:r>
              <a:rPr lang="en-US" altLang="zh-CN" sz="1350" dirty="0">
                <a:latin typeface="宋体" panose="02010600030101010101" pitchFamily="2" charset="-122"/>
                <a:ea typeface="宋体" panose="02010600030101010101" pitchFamily="2" charset="-122"/>
              </a:rPr>
              <a:t>192.168.0.2 is at aa-27-c2-b2-e1-56</a:t>
            </a:r>
            <a:endParaRPr lang="zh-CN" altLang="en-US" sz="1350" dirty="0">
              <a:latin typeface="宋体" panose="02010600030101010101" pitchFamily="2" charset="-122"/>
              <a:ea typeface="宋体" panose="02010600030101010101" pitchFamily="2" charset="-122"/>
            </a:endParaRPr>
          </a:p>
          <a:p>
            <a:endParaRPr lang="zh-CN" altLang="en-US" sz="1350" dirty="0">
              <a:latin typeface="宋体" panose="02010600030101010101" pitchFamily="2" charset="-122"/>
              <a:ea typeface="宋体" panose="02010600030101010101" pitchFamily="2" charset="-122"/>
            </a:endParaRPr>
          </a:p>
        </p:txBody>
      </p:sp>
      <p:sp>
        <p:nvSpPr>
          <p:cNvPr id="15" name="文本框 14"/>
          <p:cNvSpPr txBox="1"/>
          <p:nvPr/>
        </p:nvSpPr>
        <p:spPr>
          <a:xfrm>
            <a:off x="1815922" y="4593552"/>
            <a:ext cx="4105141" cy="715581"/>
          </a:xfrm>
          <a:prstGeom prst="rect">
            <a:avLst/>
          </a:prstGeom>
          <a:noFill/>
        </p:spPr>
        <p:txBody>
          <a:bodyPr wrap="square" rtlCol="0">
            <a:spAutoFit/>
          </a:bodyPr>
          <a:lstStyle/>
          <a:p>
            <a:r>
              <a:rPr lang="zh-CN" altLang="en-US" sz="1350" dirty="0">
                <a:latin typeface="宋体" panose="02010600030101010101" pitchFamily="2" charset="-122"/>
                <a:ea typeface="宋体" panose="02010600030101010101" pitchFamily="2" charset="-122"/>
              </a:rPr>
              <a:t>发给主机</a:t>
            </a:r>
            <a:r>
              <a:rPr lang="en-US" altLang="zh-CN" sz="1350" dirty="0">
                <a:latin typeface="宋体" panose="02010600030101010101" pitchFamily="2" charset="-122"/>
                <a:ea typeface="宋体" panose="02010600030101010101" pitchFamily="2" charset="-122"/>
              </a:rPr>
              <a:t>A</a:t>
            </a:r>
            <a:r>
              <a:rPr lang="zh-CN" altLang="en-US" sz="1350" dirty="0">
                <a:latin typeface="宋体" panose="02010600030101010101" pitchFamily="2" charset="-122"/>
                <a:ea typeface="宋体" panose="02010600030101010101" pitchFamily="2" charset="-122"/>
              </a:rPr>
              <a:t>：</a:t>
            </a:r>
            <a:r>
              <a:rPr lang="en-US" altLang="zh-CN" sz="1350" dirty="0">
                <a:latin typeface="宋体" panose="02010600030101010101" pitchFamily="2" charset="-122"/>
                <a:ea typeface="宋体" panose="02010600030101010101" pitchFamily="2" charset="-122"/>
              </a:rPr>
              <a:t>192.168.0.1 is at aa-27-c2-b2-e1-56</a:t>
            </a:r>
            <a:endParaRPr lang="zh-CN" altLang="en-US" sz="1350" dirty="0">
              <a:latin typeface="宋体" panose="02010600030101010101" pitchFamily="2" charset="-122"/>
              <a:ea typeface="宋体" panose="02010600030101010101" pitchFamily="2" charset="-122"/>
            </a:endParaRPr>
          </a:p>
          <a:p>
            <a:endParaRPr lang="zh-CN" altLang="en-US" sz="135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576249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342622" y="1947839"/>
            <a:ext cx="6007995" cy="923330"/>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rPr>
              <a:t>    接下来，主机</a:t>
            </a:r>
            <a:r>
              <a:rPr lang="en-US" altLang="zh-CN" dirty="0">
                <a:latin typeface="宋体" panose="02010600030101010101" pitchFamily="2" charset="-122"/>
                <a:ea typeface="宋体" panose="02010600030101010101" pitchFamily="2" charset="-122"/>
              </a:rPr>
              <a:t>A</a:t>
            </a:r>
            <a:r>
              <a:rPr lang="zh-CN" altLang="en-US" dirty="0">
                <a:latin typeface="宋体" panose="02010600030101010101" pitchFamily="2" charset="-122"/>
                <a:ea typeface="宋体" panose="02010600030101010101" pitchFamily="2" charset="-122"/>
              </a:rPr>
              <a:t>会把它的所有以太网帧的目标硬件地址填写为主机</a:t>
            </a:r>
            <a:r>
              <a:rPr lang="en-US" altLang="zh-CN" dirty="0">
                <a:latin typeface="宋体" panose="02010600030101010101" pitchFamily="2" charset="-122"/>
                <a:ea typeface="宋体" panose="02010600030101010101" pitchFamily="2" charset="-122"/>
              </a:rPr>
              <a:t>B</a:t>
            </a:r>
            <a:r>
              <a:rPr lang="zh-CN" altLang="en-US" dirty="0">
                <a:latin typeface="宋体" panose="02010600030101010101" pitchFamily="2" charset="-122"/>
                <a:ea typeface="宋体" panose="02010600030101010101" pitchFamily="2" charset="-122"/>
              </a:rPr>
              <a:t>的</a:t>
            </a:r>
            <a:r>
              <a:rPr lang="en-US" altLang="zh-CN" dirty="0">
                <a:latin typeface="宋体" panose="02010600030101010101" pitchFamily="2" charset="-122"/>
                <a:ea typeface="宋体" panose="02010600030101010101" pitchFamily="2" charset="-122"/>
              </a:rPr>
              <a:t>MAC</a:t>
            </a:r>
            <a:r>
              <a:rPr lang="zh-CN" altLang="en-US" dirty="0">
                <a:latin typeface="宋体" panose="02010600030101010101" pitchFamily="2" charset="-122"/>
                <a:ea typeface="宋体" panose="02010600030101010101" pitchFamily="2" charset="-122"/>
              </a:rPr>
              <a:t>地址，路由器会则会把这些帧转发给主机</a:t>
            </a:r>
            <a:r>
              <a:rPr lang="en-US" altLang="zh-CN" dirty="0">
                <a:latin typeface="宋体" panose="02010600030101010101" pitchFamily="2" charset="-122"/>
                <a:ea typeface="宋体" panose="02010600030101010101" pitchFamily="2" charset="-122"/>
              </a:rPr>
              <a:t>B</a:t>
            </a:r>
            <a:r>
              <a:rPr lang="zh-CN" altLang="en-US" dirty="0">
                <a:latin typeface="宋体" panose="02010600030101010101" pitchFamily="2" charset="-122"/>
                <a:ea typeface="宋体" panose="02010600030101010101" pitchFamily="2" charset="-122"/>
              </a:rPr>
              <a:t>。</a:t>
            </a:r>
            <a:endParaRPr lang="en-US" altLang="zh-CN" dirty="0">
              <a:latin typeface="宋体" panose="02010600030101010101" pitchFamily="2" charset="-122"/>
              <a:ea typeface="宋体" panose="02010600030101010101" pitchFamily="2" charset="-122"/>
            </a:endParaRPr>
          </a:p>
        </p:txBody>
      </p:sp>
      <p:sp>
        <p:nvSpPr>
          <p:cNvPr id="5" name="文本框 4"/>
          <p:cNvSpPr txBox="1"/>
          <p:nvPr/>
        </p:nvSpPr>
        <p:spPr>
          <a:xfrm>
            <a:off x="1342622" y="3008736"/>
            <a:ext cx="6007995" cy="2308324"/>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rPr>
              <a:t>    主机</a:t>
            </a:r>
            <a:r>
              <a:rPr lang="en-US" altLang="zh-CN" dirty="0">
                <a:latin typeface="宋体" panose="02010600030101010101" pitchFamily="2" charset="-122"/>
                <a:ea typeface="宋体" panose="02010600030101010101" pitchFamily="2" charset="-122"/>
              </a:rPr>
              <a:t>B </a:t>
            </a:r>
            <a:r>
              <a:rPr lang="zh-CN" altLang="en-US" dirty="0">
                <a:latin typeface="宋体" panose="02010600030101010101" pitchFamily="2" charset="-122"/>
                <a:ea typeface="宋体" panose="02010600030101010101" pitchFamily="2" charset="-122"/>
              </a:rPr>
              <a:t>将这些数据保存下来，因为主机</a:t>
            </a:r>
            <a:r>
              <a:rPr lang="en-US" altLang="zh-CN" dirty="0">
                <a:latin typeface="宋体" panose="02010600030101010101" pitchFamily="2" charset="-122"/>
                <a:ea typeface="宋体" panose="02010600030101010101" pitchFamily="2" charset="-122"/>
              </a:rPr>
              <a:t>B</a:t>
            </a:r>
            <a:r>
              <a:rPr lang="zh-CN" altLang="en-US" dirty="0">
                <a:latin typeface="宋体" panose="02010600030101010101" pitchFamily="2" charset="-122"/>
                <a:ea typeface="宋体" panose="02010600030101010101" pitchFamily="2" charset="-122"/>
              </a:rPr>
              <a:t>知道网关的真实</a:t>
            </a:r>
            <a:r>
              <a:rPr lang="en-US" altLang="zh-CN" dirty="0">
                <a:latin typeface="宋体" panose="02010600030101010101" pitchFamily="2" charset="-122"/>
                <a:ea typeface="宋体" panose="02010600030101010101" pitchFamily="2" charset="-122"/>
              </a:rPr>
              <a:t>MAC</a:t>
            </a:r>
            <a:r>
              <a:rPr lang="zh-CN" altLang="en-US" dirty="0">
                <a:latin typeface="宋体" panose="02010600030101010101" pitchFamily="2" charset="-122"/>
                <a:ea typeface="宋体" panose="02010600030101010101" pitchFamily="2" charset="-122"/>
              </a:rPr>
              <a:t>地址，如果开启主机</a:t>
            </a:r>
            <a:r>
              <a:rPr lang="en-US" altLang="zh-CN" dirty="0">
                <a:latin typeface="宋体" panose="02010600030101010101" pitchFamily="2" charset="-122"/>
                <a:ea typeface="宋体" panose="02010600030101010101" pitchFamily="2" charset="-122"/>
              </a:rPr>
              <a:t>B</a:t>
            </a:r>
            <a:r>
              <a:rPr lang="zh-CN" altLang="en-US" dirty="0">
                <a:latin typeface="宋体" panose="02010600030101010101" pitchFamily="2" charset="-122"/>
                <a:ea typeface="宋体" panose="02010600030101010101" pitchFamily="2" charset="-122"/>
              </a:rPr>
              <a:t>网卡的路由转发功能，它会把主机</a:t>
            </a:r>
            <a:r>
              <a:rPr lang="en-US" altLang="zh-CN" dirty="0">
                <a:latin typeface="宋体" panose="02010600030101010101" pitchFamily="2" charset="-122"/>
                <a:ea typeface="宋体" panose="02010600030101010101" pitchFamily="2" charset="-122"/>
              </a:rPr>
              <a:t>A</a:t>
            </a:r>
            <a:r>
              <a:rPr lang="zh-CN" altLang="en-US" dirty="0">
                <a:latin typeface="宋体" panose="02010600030101010101" pitchFamily="2" charset="-122"/>
                <a:ea typeface="宋体" panose="02010600030101010101" pitchFamily="2" charset="-122"/>
              </a:rPr>
              <a:t>发的数据包中的目标硬件地址填写为真实的网关地址然后再次转发出去。</a:t>
            </a:r>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    同样，当网络云将发送给主机</a:t>
            </a:r>
            <a:r>
              <a:rPr lang="en-US" altLang="zh-CN" dirty="0">
                <a:latin typeface="宋体" panose="02010600030101010101" pitchFamily="2" charset="-122"/>
                <a:ea typeface="宋体" panose="02010600030101010101" pitchFamily="2" charset="-122"/>
              </a:rPr>
              <a:t>A</a:t>
            </a:r>
            <a:r>
              <a:rPr lang="zh-CN" altLang="en-US" dirty="0">
                <a:latin typeface="宋体" panose="02010600030101010101" pitchFamily="2" charset="-122"/>
                <a:ea typeface="宋体" panose="02010600030101010101" pitchFamily="2" charset="-122"/>
              </a:rPr>
              <a:t>的数据包发送到路由器时，路由器会把这些包再次转发给主机</a:t>
            </a:r>
            <a:r>
              <a:rPr lang="en-US" altLang="zh-CN" dirty="0">
                <a:latin typeface="宋体" panose="02010600030101010101" pitchFamily="2" charset="-122"/>
                <a:ea typeface="宋体" panose="02010600030101010101" pitchFamily="2" charset="-122"/>
              </a:rPr>
              <a:t>B</a:t>
            </a:r>
            <a:r>
              <a:rPr lang="zh-CN" altLang="en-US" dirty="0">
                <a:latin typeface="宋体" panose="02010600030101010101" pitchFamily="2" charset="-122"/>
                <a:ea typeface="宋体" panose="02010600030101010101" pitchFamily="2" charset="-122"/>
              </a:rPr>
              <a:t>，主机</a:t>
            </a:r>
            <a:r>
              <a:rPr lang="en-US" altLang="zh-CN" dirty="0">
                <a:latin typeface="宋体" panose="02010600030101010101" pitchFamily="2" charset="-122"/>
                <a:ea typeface="宋体" panose="02010600030101010101" pitchFamily="2" charset="-122"/>
              </a:rPr>
              <a:t>B</a:t>
            </a:r>
            <a:r>
              <a:rPr lang="zh-CN" altLang="en-US" dirty="0">
                <a:latin typeface="宋体" panose="02010600030101010101" pitchFamily="2" charset="-122"/>
                <a:ea typeface="宋体" panose="02010600030101010101" pitchFamily="2" charset="-122"/>
              </a:rPr>
              <a:t>记录或者修改这些数据后再次转发给路由器，路由器最终将数据包送达主机</a:t>
            </a:r>
            <a:r>
              <a:rPr lang="en-US" altLang="zh-CN" dirty="0">
                <a:latin typeface="宋体" panose="02010600030101010101" pitchFamily="2" charset="-122"/>
                <a:ea typeface="宋体" panose="02010600030101010101" pitchFamily="2" charset="-122"/>
              </a:rPr>
              <a:t>A</a:t>
            </a:r>
            <a:r>
              <a:rPr lang="zh-CN" altLang="en-US" dirty="0">
                <a:latin typeface="宋体" panose="02010600030101010101" pitchFamily="2" charset="-122"/>
                <a:ea typeface="宋体" panose="02010600030101010101" pitchFamily="2" charset="-122"/>
              </a:rPr>
              <a:t>。</a:t>
            </a:r>
            <a:endParaRPr lang="en-US" altLang="zh-CN"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6722208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27845" y="1040774"/>
            <a:ext cx="8152327" cy="507831"/>
          </a:xfrm>
          <a:prstGeom prst="rect">
            <a:avLst/>
          </a:prstGeom>
          <a:noFill/>
        </p:spPr>
        <p:txBody>
          <a:bodyPr wrap="square" rtlCol="0">
            <a:spAutoFit/>
          </a:bodyPr>
          <a:lstStyle/>
          <a:p>
            <a:r>
              <a:rPr lang="zh-CN" altLang="en-US" sz="2700" dirty="0">
                <a:solidFill>
                  <a:prstClr val="black"/>
                </a:solidFill>
                <a:latin typeface="微软雅黑" panose="020B0503020204020204" pitchFamily="34" charset="-122"/>
                <a:ea typeface="微软雅黑" panose="020B0503020204020204" pitchFamily="34" charset="-122"/>
              </a:rPr>
              <a:t>二、程序实战（</a:t>
            </a:r>
            <a:r>
              <a:rPr lang="en-US" altLang="zh-CN" sz="2700" dirty="0">
                <a:solidFill>
                  <a:prstClr val="black"/>
                </a:solidFill>
                <a:latin typeface="微软雅黑" panose="020B0503020204020204" pitchFamily="34" charset="-122"/>
                <a:ea typeface="微软雅黑" panose="020B0503020204020204" pitchFamily="34" charset="-122"/>
              </a:rPr>
              <a:t>Windows7/C#/Visual Studio 2013)</a:t>
            </a:r>
            <a:endParaRPr lang="zh-CN" altLang="en-US" sz="2700" dirty="0">
              <a:solidFill>
                <a:prstClr val="black"/>
              </a:solidFill>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2"/>
          <a:stretch>
            <a:fillRect/>
          </a:stretch>
        </p:blipFill>
        <p:spPr>
          <a:xfrm>
            <a:off x="1320083" y="1525522"/>
            <a:ext cx="6767849" cy="4229906"/>
          </a:xfrm>
          <a:prstGeom prst="rect">
            <a:avLst/>
          </a:prstGeom>
        </p:spPr>
      </p:pic>
    </p:spTree>
    <p:extLst>
      <p:ext uri="{BB962C8B-B14F-4D97-AF65-F5344CB8AC3E}">
        <p14:creationId xmlns:p14="http://schemas.microsoft.com/office/powerpoint/2010/main" val="1625835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27845" y="1040774"/>
            <a:ext cx="8152327" cy="507831"/>
          </a:xfrm>
          <a:prstGeom prst="rect">
            <a:avLst/>
          </a:prstGeom>
          <a:noFill/>
        </p:spPr>
        <p:txBody>
          <a:bodyPr wrap="square" rtlCol="0">
            <a:spAutoFit/>
          </a:bodyPr>
          <a:lstStyle/>
          <a:p>
            <a:r>
              <a:rPr lang="zh-CN" altLang="en-US" sz="2700" dirty="0">
                <a:solidFill>
                  <a:prstClr val="black"/>
                </a:solidFill>
                <a:latin typeface="微软雅黑" panose="020B0503020204020204" pitchFamily="34" charset="-122"/>
                <a:ea typeface="微软雅黑" panose="020B0503020204020204" pitchFamily="34" charset="-122"/>
              </a:rPr>
              <a:t>二、程序实战（</a:t>
            </a:r>
            <a:r>
              <a:rPr lang="en-US" altLang="zh-CN" sz="2700" dirty="0">
                <a:solidFill>
                  <a:prstClr val="black"/>
                </a:solidFill>
                <a:latin typeface="微软雅黑" panose="020B0503020204020204" pitchFamily="34" charset="-122"/>
                <a:ea typeface="微软雅黑" panose="020B0503020204020204" pitchFamily="34" charset="-122"/>
              </a:rPr>
              <a:t>Windows7/C#/Visual Studio 2013)</a:t>
            </a:r>
            <a:endParaRPr lang="zh-CN" altLang="en-US" sz="2700" dirty="0">
              <a:solidFill>
                <a:prstClr val="black"/>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2"/>
          <a:stretch>
            <a:fillRect/>
          </a:stretch>
        </p:blipFill>
        <p:spPr>
          <a:xfrm>
            <a:off x="1320083" y="1525522"/>
            <a:ext cx="6767849" cy="4229906"/>
          </a:xfrm>
          <a:prstGeom prst="rect">
            <a:avLst/>
          </a:prstGeom>
        </p:spPr>
      </p:pic>
    </p:spTree>
    <p:extLst>
      <p:ext uri="{BB962C8B-B14F-4D97-AF65-F5344CB8AC3E}">
        <p14:creationId xmlns:p14="http://schemas.microsoft.com/office/powerpoint/2010/main" val="38586119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27845" y="1040774"/>
            <a:ext cx="8152327" cy="507831"/>
          </a:xfrm>
          <a:prstGeom prst="rect">
            <a:avLst/>
          </a:prstGeom>
          <a:noFill/>
        </p:spPr>
        <p:txBody>
          <a:bodyPr wrap="square" rtlCol="0">
            <a:spAutoFit/>
          </a:bodyPr>
          <a:lstStyle/>
          <a:p>
            <a:r>
              <a:rPr lang="zh-CN" altLang="en-US" sz="2700" dirty="0">
                <a:solidFill>
                  <a:prstClr val="black"/>
                </a:solidFill>
                <a:latin typeface="微软雅黑" panose="020B0503020204020204" pitchFamily="34" charset="-122"/>
                <a:ea typeface="微软雅黑" panose="020B0503020204020204" pitchFamily="34" charset="-122"/>
              </a:rPr>
              <a:t>二、程序实战（</a:t>
            </a:r>
            <a:r>
              <a:rPr lang="en-US" altLang="zh-CN" sz="2700" dirty="0">
                <a:solidFill>
                  <a:prstClr val="black"/>
                </a:solidFill>
                <a:latin typeface="微软雅黑" panose="020B0503020204020204" pitchFamily="34" charset="-122"/>
                <a:ea typeface="微软雅黑" panose="020B0503020204020204" pitchFamily="34" charset="-122"/>
              </a:rPr>
              <a:t>Windows7/C#/Visual Studio 2013)</a:t>
            </a:r>
            <a:endParaRPr lang="zh-CN" altLang="en-US" sz="2700" dirty="0">
              <a:solidFill>
                <a:prstClr val="black"/>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2"/>
          <a:stretch>
            <a:fillRect/>
          </a:stretch>
        </p:blipFill>
        <p:spPr>
          <a:xfrm>
            <a:off x="1320083" y="1525522"/>
            <a:ext cx="6767849" cy="4229906"/>
          </a:xfrm>
          <a:prstGeom prst="rect">
            <a:avLst/>
          </a:prstGeom>
        </p:spPr>
      </p:pic>
    </p:spTree>
    <p:extLst>
      <p:ext uri="{BB962C8B-B14F-4D97-AF65-F5344CB8AC3E}">
        <p14:creationId xmlns:p14="http://schemas.microsoft.com/office/powerpoint/2010/main" val="31172586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27845" y="1040774"/>
            <a:ext cx="8152327" cy="507831"/>
          </a:xfrm>
          <a:prstGeom prst="rect">
            <a:avLst/>
          </a:prstGeom>
          <a:noFill/>
        </p:spPr>
        <p:txBody>
          <a:bodyPr wrap="square" rtlCol="0">
            <a:spAutoFit/>
          </a:bodyPr>
          <a:lstStyle/>
          <a:p>
            <a:r>
              <a:rPr lang="zh-CN" altLang="en-US" sz="2700" dirty="0">
                <a:solidFill>
                  <a:prstClr val="black"/>
                </a:solidFill>
                <a:latin typeface="微软雅黑" panose="020B0503020204020204" pitchFamily="34" charset="-122"/>
                <a:ea typeface="微软雅黑" panose="020B0503020204020204" pitchFamily="34" charset="-122"/>
              </a:rPr>
              <a:t>二、程序实战（</a:t>
            </a:r>
            <a:r>
              <a:rPr lang="en-US" altLang="zh-CN" sz="2700" dirty="0">
                <a:solidFill>
                  <a:prstClr val="black"/>
                </a:solidFill>
                <a:latin typeface="微软雅黑" panose="020B0503020204020204" pitchFamily="34" charset="-122"/>
                <a:ea typeface="微软雅黑" panose="020B0503020204020204" pitchFamily="34" charset="-122"/>
              </a:rPr>
              <a:t>Windows7/C#/Visual Studio 2013)</a:t>
            </a:r>
            <a:endParaRPr lang="zh-CN" altLang="en-US" sz="2700" dirty="0">
              <a:solidFill>
                <a:prstClr val="black"/>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2"/>
          <a:stretch>
            <a:fillRect/>
          </a:stretch>
        </p:blipFill>
        <p:spPr>
          <a:xfrm>
            <a:off x="1275007" y="1525521"/>
            <a:ext cx="6812924" cy="4258078"/>
          </a:xfrm>
          <a:prstGeom prst="rect">
            <a:avLst/>
          </a:prstGeom>
        </p:spPr>
      </p:pic>
    </p:spTree>
    <p:extLst>
      <p:ext uri="{BB962C8B-B14F-4D97-AF65-F5344CB8AC3E}">
        <p14:creationId xmlns:p14="http://schemas.microsoft.com/office/powerpoint/2010/main" val="2882160304"/>
      </p:ext>
    </p:extLst>
  </p:cSld>
  <p:clrMapOvr>
    <a:masterClrMapping/>
  </p:clrMapOvr>
  <p:timing>
    <p:tnLst>
      <p:par>
        <p:cTn id="1" dur="indefinite" restart="never" nodeType="tmRoot"/>
      </p:par>
    </p:tnLst>
  </p:timing>
</p:sld>
</file>

<file path=ppt/theme/theme1.xml><?xml version="1.0" encoding="utf-8"?>
<a:theme xmlns:a="http://schemas.openxmlformats.org/drawingml/2006/main" name="平面">
  <a:themeElements>
    <a:clrScheme name="平面">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平面">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平面">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111</TotalTime>
  <Words>748</Words>
  <Application>Microsoft Office PowerPoint</Application>
  <PresentationFormat>全屏显示(4:3)</PresentationFormat>
  <Paragraphs>61</Paragraphs>
  <Slides>20</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20</vt:i4>
      </vt:variant>
    </vt:vector>
  </HeadingPairs>
  <TitlesOfParts>
    <vt:vector size="28" baseType="lpstr">
      <vt:lpstr>方正姚体</vt:lpstr>
      <vt:lpstr>华文新魏</vt:lpstr>
      <vt:lpstr>宋体</vt:lpstr>
      <vt:lpstr>微软雅黑</vt:lpstr>
      <vt:lpstr>Arial</vt:lpstr>
      <vt:lpstr>Trebuchet MS</vt:lpstr>
      <vt:lpstr>Wingdings 3</vt:lpstr>
      <vt:lpstr>平面</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LeeHD</dc:creator>
  <cp:lastModifiedBy>LeeHD</cp:lastModifiedBy>
  <cp:revision>13</cp:revision>
  <dcterms:created xsi:type="dcterms:W3CDTF">2015-12-14T01:08:25Z</dcterms:created>
  <dcterms:modified xsi:type="dcterms:W3CDTF">2015-12-14T03:49:49Z</dcterms:modified>
</cp:coreProperties>
</file>