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72" r:id="rId8"/>
    <p:sldId id="271" r:id="rId9"/>
    <p:sldId id="263" r:id="rId10"/>
    <p:sldId id="265" r:id="rId11"/>
    <p:sldId id="266" r:id="rId12"/>
    <p:sldId id="268" r:id="rId13"/>
    <p:sldId id="269" r:id="rId14"/>
    <p:sldId id="270" r:id="rId15"/>
    <p:sldId id="264" r:id="rId16"/>
    <p:sldId id="26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A7F20-55E0-4A71-8185-9A25D0FF0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A0F493-86B5-4AD1-B068-37F70F4CC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68476A-0224-41F2-94C8-E18EEB233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43EA-FC91-46EF-9923-0CE39625F913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0A673B-9364-4423-9048-1B84B1BE8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463E84-564A-4EA3-8760-E4318B06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0EAA-C660-4167-80A4-03A7C20B0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1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84ED4-AEE5-4D87-BB84-4F3939E6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0C6645-6551-4DB4-A1D2-2D52CFACD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822141-37F9-48E8-BEE4-91B2BC3BB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43EA-FC91-46EF-9923-0CE39625F913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44200-B97B-4974-A08F-8843E378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AC395-5E11-4787-AAA3-89BD0008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0EAA-C660-4167-80A4-03A7C20B0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71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FEFCA7-666A-4F5C-B4FF-0668FA480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4586CF-7927-4064-929C-74C2BAA5E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0E5F95-B61B-4A6B-B1BE-6179B146D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43EA-FC91-46EF-9923-0CE39625F913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EA594E-165D-4497-ADD6-AF82F525E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DEA0C-0F70-41A6-9466-227350F0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0EAA-C660-4167-80A4-03A7C20B0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34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1E049-FC0E-415F-9D1B-E1C09AA3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20EB8A-E0CE-463E-B2B7-8EB5FC931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120AC3-9222-48AA-A3F0-09CF1BF05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43EA-FC91-46EF-9923-0CE39625F913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80352-E9D5-4334-8E5F-C0D92839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37081-4EDD-4680-BB36-ABF892B2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0EAA-C660-4167-80A4-03A7C20B0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87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52A65-A606-4887-AA04-F2A349195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C1E595-5B1B-4177-A8D3-479C6CEDB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6EFBB-A7CA-4F27-9FF5-68096FB2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43EA-FC91-46EF-9923-0CE39625F913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5534C0-74D4-4A51-ABEE-077510FD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9A56C-7302-4FA8-B98E-E13476F1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0EAA-C660-4167-80A4-03A7C20B0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60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FD27F-49EA-440D-AA3D-8AB7E7A0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408B9-A83C-4C9B-A371-AF1C12EDF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92339F-71E0-49AE-B5D2-1E3781481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B2DB0A-2047-4E28-B5AE-5C81CB74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43EA-FC91-46EF-9923-0CE39625F913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DB57BE-8F44-441A-80A2-82CEEAD51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02FF9F-007A-4540-937D-5441C746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0EAA-C660-4167-80A4-03A7C20B0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22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DBFCF-2711-44A2-94AA-B9EA1BC7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672506-4EF5-4AA8-A511-B99550192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B5E2DB-5B0F-42DA-90B4-95E39CB31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EE91E8-034E-478B-9550-8561F72B1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5CC9CB-81A3-43C3-A922-D3D63EF59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B716AA-413F-4081-8CAF-4DB9ACE11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43EA-FC91-46EF-9923-0CE39625F913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B99BDB-4B0C-4C47-B3C7-CB9B48E6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72BE40-DBB2-406E-B068-EE09E283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0EAA-C660-4167-80A4-03A7C20B0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11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67B00-F3B8-4D58-B7D0-43C4E39DE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EDCB5A-781A-451C-BCC2-3CC461EED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43EA-FC91-46EF-9923-0CE39625F913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8E5DF9-6E28-48AF-8185-F15DC10D0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1C5BCA-22C4-4DED-A394-4A57C267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0EAA-C660-4167-80A4-03A7C20B0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63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473E32-DC62-483D-9695-EB300541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43EA-FC91-46EF-9923-0CE39625F913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38D9BB-623F-465B-A2FA-7A434388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F1A7AD-707A-440A-A4BD-A22003E1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0EAA-C660-4167-80A4-03A7C20B0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04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54C0E-DCE6-4730-B437-689061940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7D122F-150E-47AA-95E2-B30D6C73A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95B029-5F5E-4E22-97FE-F8E24BBF6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93750B-0A07-44B8-B8C9-2B69CB800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43EA-FC91-46EF-9923-0CE39625F913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D32161-8BAD-4423-AC3B-53D9F5DE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9878BA-603A-4080-8D6B-B362DAC81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0EAA-C660-4167-80A4-03A7C20B0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51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B8C5A-9948-4592-981B-ACBFF4C8B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1783E1-787F-4CD1-8A90-853F5F586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0C546A-A898-42CC-9322-00B44FCA0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347505-FEDD-4DE5-BF30-097E6EBE2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43EA-FC91-46EF-9923-0CE39625F913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D5EFDD-337C-4F8B-8634-C18A1309F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CD91F8-A536-41A2-BAC6-5D13EA34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0EAA-C660-4167-80A4-03A7C20B0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14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035284-794D-480F-ABD7-53980F27E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7DB277-DD3D-42A9-8E6B-63A8AF4A1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AD1C25-5C89-43C4-A958-1E22BCB17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043EA-FC91-46EF-9923-0CE39625F913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CD3A9-6924-41E3-827F-D54BAE713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CAD139-C750-4F7D-801A-40F3940C7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90EAA-C660-4167-80A4-03A7C20B0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72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tencent.com/zh-cn/about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encent.com/zh-cn/employee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20270-A04F-4B61-9E26-80A2B4C15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9179"/>
            <a:ext cx="9144000" cy="2387600"/>
          </a:xfrm>
        </p:spPr>
        <p:txBody>
          <a:bodyPr/>
          <a:lstStyle/>
          <a:p>
            <a:r>
              <a:rPr lang="en-US" altLang="zh-CN" dirty="0"/>
              <a:t>SIPC</a:t>
            </a:r>
            <a:r>
              <a:rPr lang="zh-CN" altLang="en-US" dirty="0"/>
              <a:t>官网</a:t>
            </a:r>
            <a:r>
              <a:rPr lang="en-US" altLang="zh-CN" dirty="0"/>
              <a:t>_v2.0.0_PRD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566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D59C42E-01DF-4E5C-BD19-33E8D6EC71F1}"/>
              </a:ext>
            </a:extLst>
          </p:cNvPr>
          <p:cNvSpPr txBox="1"/>
          <p:nvPr/>
        </p:nvSpPr>
        <p:spPr>
          <a:xfrm>
            <a:off x="141403" y="84841"/>
            <a:ext cx="198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3-</a:t>
            </a:r>
            <a:r>
              <a:rPr lang="zh-CN" altLang="en-US" sz="2800" dirty="0"/>
              <a:t>组织展示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8C9321EE-1B08-4A34-8945-2984D0C77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013724"/>
              </p:ext>
            </p:extLst>
          </p:nvPr>
        </p:nvGraphicFramePr>
        <p:xfrm>
          <a:off x="396521" y="4202641"/>
          <a:ext cx="11398957" cy="2570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88">
                  <a:extLst>
                    <a:ext uri="{9D8B030D-6E8A-4147-A177-3AD203B41FA5}">
                      <a16:colId xmlns:a16="http://schemas.microsoft.com/office/drawing/2014/main" val="1369805355"/>
                    </a:ext>
                  </a:extLst>
                </a:gridCol>
                <a:gridCol w="1916762">
                  <a:extLst>
                    <a:ext uri="{9D8B030D-6E8A-4147-A177-3AD203B41FA5}">
                      <a16:colId xmlns:a16="http://schemas.microsoft.com/office/drawing/2014/main" val="2489885001"/>
                    </a:ext>
                  </a:extLst>
                </a:gridCol>
                <a:gridCol w="2734322">
                  <a:extLst>
                    <a:ext uri="{9D8B030D-6E8A-4147-A177-3AD203B41FA5}">
                      <a16:colId xmlns:a16="http://schemas.microsoft.com/office/drawing/2014/main" val="2638641641"/>
                    </a:ext>
                  </a:extLst>
                </a:gridCol>
                <a:gridCol w="5850385">
                  <a:extLst>
                    <a:ext uri="{9D8B030D-6E8A-4147-A177-3AD203B41FA5}">
                      <a16:colId xmlns:a16="http://schemas.microsoft.com/office/drawing/2014/main" val="849009875"/>
                    </a:ext>
                  </a:extLst>
                </a:gridCol>
              </a:tblGrid>
              <a:tr h="65619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需求点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交互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979548"/>
                  </a:ext>
                </a:extLst>
              </a:tr>
              <a:tr h="6019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成员介绍</a:t>
                      </a:r>
                      <a:r>
                        <a:rPr lang="en-US" altLang="zh-CN" sz="1600" dirty="0"/>
                        <a:t>-</a:t>
                      </a:r>
                      <a:r>
                        <a:rPr lang="zh-CN" altLang="en-US" sz="1600" dirty="0"/>
                        <a:t>年级选择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点击左右箭头可选择前后年级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1.</a:t>
                      </a:r>
                      <a:r>
                        <a:rPr lang="zh-CN" altLang="en-US" sz="1600" dirty="0"/>
                        <a:t>默认展示当前大三年级</a:t>
                      </a:r>
                      <a:endParaRPr lang="en-US" altLang="zh-CN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2.</a:t>
                      </a:r>
                      <a:r>
                        <a:rPr lang="zh-CN" altLang="en-US" sz="1600" dirty="0"/>
                        <a:t>点击左右箭头可选择前后年级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536077"/>
                  </a:ext>
                </a:extLst>
              </a:tr>
              <a:tr h="6561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成员介绍</a:t>
                      </a:r>
                      <a:r>
                        <a:rPr lang="en-US" altLang="zh-CN" sz="1600" dirty="0"/>
                        <a:t>-</a:t>
                      </a:r>
                      <a:r>
                        <a:rPr lang="zh-CN" altLang="en-US" sz="1600" dirty="0"/>
                        <a:t>单个成员头像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鼠标悬浮、点击上方会临时、长期出现介绍框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1.</a:t>
                      </a:r>
                      <a:r>
                        <a:rPr lang="zh-CN" altLang="en-US" sz="1600" dirty="0"/>
                        <a:t>展示成员头像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（暂空，等中台</a:t>
                      </a:r>
                      <a:r>
                        <a:rPr lang="en-US" altLang="zh-CN" sz="1600" dirty="0" err="1">
                          <a:solidFill>
                            <a:srgbClr val="FF0000"/>
                          </a:solidFill>
                        </a:rPr>
                        <a:t>vx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授权登录获取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填写相关信息）</a:t>
                      </a:r>
                      <a:endParaRPr lang="en-US" altLang="zh-CN" sz="16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2.</a:t>
                      </a:r>
                      <a:r>
                        <a:rPr lang="zh-CN" altLang="en-US" sz="1600" dirty="0"/>
                        <a:t>鼠标悬浮、点击上方会临时、长期出现介绍框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366120"/>
                  </a:ext>
                </a:extLst>
              </a:tr>
              <a:tr h="6561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成员介绍</a:t>
                      </a:r>
                      <a:r>
                        <a:rPr lang="en-US" altLang="zh-CN" sz="1600" dirty="0"/>
                        <a:t>-</a:t>
                      </a:r>
                      <a:r>
                        <a:rPr lang="zh-CN" altLang="en-US" sz="1600" dirty="0"/>
                        <a:t>成员详细信息介绍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鼠标置于框外侧并点击即消失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1.</a:t>
                      </a:r>
                      <a:r>
                        <a:rPr lang="zh-CN" altLang="en-US" sz="1600" dirty="0"/>
                        <a:t>展示成员信息（姓名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昵称（*必填）、方向、博客、格言）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933421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32BB090C-BD43-4D73-9DD6-7486D3987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030" y="84841"/>
            <a:ext cx="6395940" cy="389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92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D59C42E-01DF-4E5C-BD19-33E8D6EC71F1}"/>
              </a:ext>
            </a:extLst>
          </p:cNvPr>
          <p:cNvSpPr txBox="1"/>
          <p:nvPr/>
        </p:nvSpPr>
        <p:spPr>
          <a:xfrm>
            <a:off x="141403" y="84841"/>
            <a:ext cx="198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3-</a:t>
            </a:r>
            <a:r>
              <a:rPr lang="zh-CN" altLang="en-US" sz="2800" dirty="0"/>
              <a:t>组织展示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8C9321EE-1B08-4A34-8945-2984D0C77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85163"/>
              </p:ext>
            </p:extLst>
          </p:nvPr>
        </p:nvGraphicFramePr>
        <p:xfrm>
          <a:off x="462696" y="4393934"/>
          <a:ext cx="11266606" cy="2226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876">
                  <a:extLst>
                    <a:ext uri="{9D8B030D-6E8A-4147-A177-3AD203B41FA5}">
                      <a16:colId xmlns:a16="http://schemas.microsoft.com/office/drawing/2014/main" val="1369805355"/>
                    </a:ext>
                  </a:extLst>
                </a:gridCol>
                <a:gridCol w="1802167">
                  <a:extLst>
                    <a:ext uri="{9D8B030D-6E8A-4147-A177-3AD203B41FA5}">
                      <a16:colId xmlns:a16="http://schemas.microsoft.com/office/drawing/2014/main" val="2489885001"/>
                    </a:ext>
                  </a:extLst>
                </a:gridCol>
                <a:gridCol w="3151573">
                  <a:extLst>
                    <a:ext uri="{9D8B030D-6E8A-4147-A177-3AD203B41FA5}">
                      <a16:colId xmlns:a16="http://schemas.microsoft.com/office/drawing/2014/main" val="2638641641"/>
                    </a:ext>
                  </a:extLst>
                </a:gridCol>
                <a:gridCol w="5370990">
                  <a:extLst>
                    <a:ext uri="{9D8B030D-6E8A-4147-A177-3AD203B41FA5}">
                      <a16:colId xmlns:a16="http://schemas.microsoft.com/office/drawing/2014/main" val="849009875"/>
                    </a:ext>
                  </a:extLst>
                </a:gridCol>
              </a:tblGrid>
              <a:tr h="65619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需求点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交互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979548"/>
                  </a:ext>
                </a:extLst>
              </a:tr>
              <a:tr h="6561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/>
                        <a:t>人员分布地图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——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1.</a:t>
                      </a:r>
                      <a:r>
                        <a:rPr lang="zh-CN" altLang="en-US" sz="1800" dirty="0"/>
                        <a:t>人员分布情况展示，有无人用白灰色块进行区分</a:t>
                      </a:r>
                      <a:endParaRPr lang="en-US" altLang="zh-CN" sz="1800" dirty="0"/>
                    </a:p>
                    <a:p>
                      <a:pPr algn="l"/>
                      <a:r>
                        <a:rPr lang="zh-CN" altLang="en-US" sz="1800" dirty="0"/>
                        <a:t>（本部分参照</a:t>
                      </a:r>
                      <a:r>
                        <a:rPr lang="en-US" altLang="zh-CN" sz="1800" dirty="0">
                          <a:hlinkClick r:id="rId2"/>
                        </a:rPr>
                        <a:t>https://www.tencent.com/zh-cn/about.html</a:t>
                      </a:r>
                      <a:r>
                        <a:rPr lang="zh-CN" altLang="en-US" sz="1800" dirty="0"/>
                        <a:t>办公地点）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536077"/>
                  </a:ext>
                </a:extLst>
              </a:tr>
              <a:tr h="6561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/>
                        <a:t>人员分布地图</a:t>
                      </a:r>
                      <a:r>
                        <a:rPr lang="en-US" altLang="zh-CN" sz="1800" dirty="0"/>
                        <a:t>-</a:t>
                      </a:r>
                      <a:r>
                        <a:rPr lang="zh-CN" altLang="en-US" sz="1800" dirty="0"/>
                        <a:t>每省人员展示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/>
                        <a:t>鼠标置于该省地图时发生颜色变化，并显示点亮人数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1.</a:t>
                      </a:r>
                      <a:r>
                        <a:rPr lang="zh-CN" altLang="en-US" sz="1800" dirty="0"/>
                        <a:t>详细展示该省人员情况（数量，如图）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366120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3DD8838D-E831-48EF-9BFF-17ECECE54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530" y="238704"/>
            <a:ext cx="6074939" cy="399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248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D59C42E-01DF-4E5C-BD19-33E8D6EC71F1}"/>
              </a:ext>
            </a:extLst>
          </p:cNvPr>
          <p:cNvSpPr txBox="1"/>
          <p:nvPr/>
        </p:nvSpPr>
        <p:spPr>
          <a:xfrm>
            <a:off x="141403" y="84841"/>
            <a:ext cx="198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4-</a:t>
            </a:r>
            <a:r>
              <a:rPr lang="zh-CN" altLang="en-US" sz="2800" dirty="0"/>
              <a:t>新闻动态</a:t>
            </a:r>
            <a:endParaRPr lang="en-US" altLang="zh-CN" sz="2800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8C9321EE-1B08-4A34-8945-2984D0C77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837571"/>
              </p:ext>
            </p:extLst>
          </p:nvPr>
        </p:nvGraphicFramePr>
        <p:xfrm>
          <a:off x="365992" y="4804571"/>
          <a:ext cx="11460014" cy="1968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120">
                  <a:extLst>
                    <a:ext uri="{9D8B030D-6E8A-4147-A177-3AD203B41FA5}">
                      <a16:colId xmlns:a16="http://schemas.microsoft.com/office/drawing/2014/main" val="1369805355"/>
                    </a:ext>
                  </a:extLst>
                </a:gridCol>
                <a:gridCol w="2823099">
                  <a:extLst>
                    <a:ext uri="{9D8B030D-6E8A-4147-A177-3AD203B41FA5}">
                      <a16:colId xmlns:a16="http://schemas.microsoft.com/office/drawing/2014/main" val="2489885001"/>
                    </a:ext>
                  </a:extLst>
                </a:gridCol>
                <a:gridCol w="1012054">
                  <a:extLst>
                    <a:ext uri="{9D8B030D-6E8A-4147-A177-3AD203B41FA5}">
                      <a16:colId xmlns:a16="http://schemas.microsoft.com/office/drawing/2014/main" val="2638641641"/>
                    </a:ext>
                  </a:extLst>
                </a:gridCol>
                <a:gridCol w="6700741">
                  <a:extLst>
                    <a:ext uri="{9D8B030D-6E8A-4147-A177-3AD203B41FA5}">
                      <a16:colId xmlns:a16="http://schemas.microsoft.com/office/drawing/2014/main" val="849009875"/>
                    </a:ext>
                  </a:extLst>
                </a:gridCol>
              </a:tblGrid>
              <a:tr h="65619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需求点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交互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979548"/>
                  </a:ext>
                </a:extLst>
              </a:tr>
              <a:tr h="6561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新闻动态</a:t>
                      </a:r>
                      <a:r>
                        <a:rPr lang="en-US" altLang="zh-CN" sz="2400" dirty="0"/>
                        <a:t>-</a:t>
                      </a:r>
                      <a:r>
                        <a:rPr lang="zh-CN" altLang="en-US" sz="2400" dirty="0"/>
                        <a:t>大图展示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——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展示最新条动态（图</a:t>
                      </a:r>
                      <a:r>
                        <a:rPr lang="en-US" altLang="zh-CN" sz="2400" dirty="0"/>
                        <a:t>+</a:t>
                      </a:r>
                      <a:r>
                        <a:rPr lang="zh-CN" altLang="en-US" sz="2400" dirty="0"/>
                        <a:t>标题</a:t>
                      </a:r>
                      <a:r>
                        <a:rPr lang="en-US" altLang="zh-CN" sz="2400" dirty="0"/>
                        <a:t>+</a:t>
                      </a:r>
                      <a:r>
                        <a:rPr lang="zh-CN" altLang="en-US" sz="2400" dirty="0"/>
                        <a:t>简要内容）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536077"/>
                  </a:ext>
                </a:extLst>
              </a:tr>
              <a:tr h="6561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新闻动态</a:t>
                      </a:r>
                      <a:r>
                        <a:rPr lang="en-US" altLang="zh-CN" sz="2400" dirty="0"/>
                        <a:t>-</a:t>
                      </a:r>
                      <a:r>
                        <a:rPr lang="zh-CN" altLang="en-US" sz="2400" dirty="0"/>
                        <a:t>小图展示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——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展示除最新条动态以外的五条动态（默认情况）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366120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71137270-F657-45F2-A023-976102364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980" y="84841"/>
            <a:ext cx="6136039" cy="446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88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D59C42E-01DF-4E5C-BD19-33E8D6EC71F1}"/>
              </a:ext>
            </a:extLst>
          </p:cNvPr>
          <p:cNvSpPr txBox="1"/>
          <p:nvPr/>
        </p:nvSpPr>
        <p:spPr>
          <a:xfrm>
            <a:off x="141403" y="84841"/>
            <a:ext cx="198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4-</a:t>
            </a:r>
            <a:r>
              <a:rPr lang="zh-CN" altLang="en-US" sz="2800" dirty="0"/>
              <a:t>新闻动态</a:t>
            </a:r>
            <a:endParaRPr lang="en-US" altLang="zh-CN" sz="2800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8C9321EE-1B08-4A34-8945-2984D0C77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672343"/>
              </p:ext>
            </p:extLst>
          </p:nvPr>
        </p:nvGraphicFramePr>
        <p:xfrm>
          <a:off x="1259785" y="5055904"/>
          <a:ext cx="9672428" cy="160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265">
                  <a:extLst>
                    <a:ext uri="{9D8B030D-6E8A-4147-A177-3AD203B41FA5}">
                      <a16:colId xmlns:a16="http://schemas.microsoft.com/office/drawing/2014/main" val="136980535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489885001"/>
                    </a:ext>
                  </a:extLst>
                </a:gridCol>
                <a:gridCol w="2672179">
                  <a:extLst>
                    <a:ext uri="{9D8B030D-6E8A-4147-A177-3AD203B41FA5}">
                      <a16:colId xmlns:a16="http://schemas.microsoft.com/office/drawing/2014/main" val="2638641641"/>
                    </a:ext>
                  </a:extLst>
                </a:gridCol>
                <a:gridCol w="4185184">
                  <a:extLst>
                    <a:ext uri="{9D8B030D-6E8A-4147-A177-3AD203B41FA5}">
                      <a16:colId xmlns:a16="http://schemas.microsoft.com/office/drawing/2014/main" val="849009875"/>
                    </a:ext>
                  </a:extLst>
                </a:gridCol>
              </a:tblGrid>
              <a:tr h="65619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需求点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交互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979548"/>
                  </a:ext>
                </a:extLst>
              </a:tr>
              <a:tr h="6561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新闻动态</a:t>
                      </a:r>
                      <a:r>
                        <a:rPr lang="en-US" altLang="zh-CN" sz="2800" dirty="0"/>
                        <a:t>-</a:t>
                      </a:r>
                      <a:r>
                        <a:rPr lang="zh-CN" altLang="en-US" sz="2800" dirty="0"/>
                        <a:t>查看更多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点击后加载更多新闻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1.</a:t>
                      </a:r>
                      <a:r>
                        <a:rPr lang="zh-CN" altLang="en-US" sz="2800" dirty="0"/>
                        <a:t>点击后新加载出三条新闻，查看更多顺位下排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536077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DCEEE6E1-632A-4AE0-A535-81065E7A1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372" y="608061"/>
            <a:ext cx="8087255" cy="425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62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D59C42E-01DF-4E5C-BD19-33E8D6EC71F1}"/>
              </a:ext>
            </a:extLst>
          </p:cNvPr>
          <p:cNvSpPr txBox="1"/>
          <p:nvPr/>
        </p:nvSpPr>
        <p:spPr>
          <a:xfrm>
            <a:off x="141403" y="84841"/>
            <a:ext cx="198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5-</a:t>
            </a:r>
            <a:r>
              <a:rPr lang="zh-CN" altLang="en-US" sz="2800" dirty="0"/>
              <a:t>加入我们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8C9321EE-1B08-4A34-8945-2984D0C77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395256"/>
              </p:ext>
            </p:extLst>
          </p:nvPr>
        </p:nvGraphicFramePr>
        <p:xfrm>
          <a:off x="1259786" y="5199157"/>
          <a:ext cx="9672428" cy="1312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97">
                  <a:extLst>
                    <a:ext uri="{9D8B030D-6E8A-4147-A177-3AD203B41FA5}">
                      <a16:colId xmlns:a16="http://schemas.microsoft.com/office/drawing/2014/main" val="1369805355"/>
                    </a:ext>
                  </a:extLst>
                </a:gridCol>
                <a:gridCol w="2441360">
                  <a:extLst>
                    <a:ext uri="{9D8B030D-6E8A-4147-A177-3AD203B41FA5}">
                      <a16:colId xmlns:a16="http://schemas.microsoft.com/office/drawing/2014/main" val="2489885001"/>
                    </a:ext>
                  </a:extLst>
                </a:gridCol>
                <a:gridCol w="1242874">
                  <a:extLst>
                    <a:ext uri="{9D8B030D-6E8A-4147-A177-3AD203B41FA5}">
                      <a16:colId xmlns:a16="http://schemas.microsoft.com/office/drawing/2014/main" val="2638641641"/>
                    </a:ext>
                  </a:extLst>
                </a:gridCol>
                <a:gridCol w="4975297">
                  <a:extLst>
                    <a:ext uri="{9D8B030D-6E8A-4147-A177-3AD203B41FA5}">
                      <a16:colId xmlns:a16="http://schemas.microsoft.com/office/drawing/2014/main" val="849009875"/>
                    </a:ext>
                  </a:extLst>
                </a:gridCol>
              </a:tblGrid>
              <a:tr h="65619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需求点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交互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979548"/>
                  </a:ext>
                </a:extLst>
              </a:tr>
              <a:tr h="6561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宣传视频展示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——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1.</a:t>
                      </a:r>
                      <a:r>
                        <a:rPr lang="zh-CN" altLang="en-US" sz="2800" dirty="0"/>
                        <a:t>展示宣传视频（时长前端定）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536077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A83F0304-A6C1-41C6-B42D-409FDCC7D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050" y="459572"/>
            <a:ext cx="7503634" cy="422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82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D59C42E-01DF-4E5C-BD19-33E8D6EC71F1}"/>
              </a:ext>
            </a:extLst>
          </p:cNvPr>
          <p:cNvSpPr txBox="1"/>
          <p:nvPr/>
        </p:nvSpPr>
        <p:spPr>
          <a:xfrm>
            <a:off x="141403" y="84841"/>
            <a:ext cx="198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5-</a:t>
            </a:r>
            <a:r>
              <a:rPr lang="zh-CN" altLang="en-US" sz="2800" dirty="0"/>
              <a:t>加入我们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8C9321EE-1B08-4A34-8945-2984D0C77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652433"/>
              </p:ext>
            </p:extLst>
          </p:nvPr>
        </p:nvGraphicFramePr>
        <p:xfrm>
          <a:off x="333969" y="3841921"/>
          <a:ext cx="11524059" cy="2669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97">
                  <a:extLst>
                    <a:ext uri="{9D8B030D-6E8A-4147-A177-3AD203B41FA5}">
                      <a16:colId xmlns:a16="http://schemas.microsoft.com/office/drawing/2014/main" val="1369805355"/>
                    </a:ext>
                  </a:extLst>
                </a:gridCol>
                <a:gridCol w="2352583">
                  <a:extLst>
                    <a:ext uri="{9D8B030D-6E8A-4147-A177-3AD203B41FA5}">
                      <a16:colId xmlns:a16="http://schemas.microsoft.com/office/drawing/2014/main" val="2489885001"/>
                    </a:ext>
                  </a:extLst>
                </a:gridCol>
                <a:gridCol w="2982897">
                  <a:extLst>
                    <a:ext uri="{9D8B030D-6E8A-4147-A177-3AD203B41FA5}">
                      <a16:colId xmlns:a16="http://schemas.microsoft.com/office/drawing/2014/main" val="2638641641"/>
                    </a:ext>
                  </a:extLst>
                </a:gridCol>
                <a:gridCol w="5175682">
                  <a:extLst>
                    <a:ext uri="{9D8B030D-6E8A-4147-A177-3AD203B41FA5}">
                      <a16:colId xmlns:a16="http://schemas.microsoft.com/office/drawing/2014/main" val="849009875"/>
                    </a:ext>
                  </a:extLst>
                </a:gridCol>
              </a:tblGrid>
              <a:tr h="65619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需求点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交互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979548"/>
                  </a:ext>
                </a:extLst>
              </a:tr>
              <a:tr h="6561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/>
                        <a:t>展示中心方向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——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1.</a:t>
                      </a:r>
                      <a:r>
                        <a:rPr lang="zh-CN" altLang="en-US" sz="2000" dirty="0"/>
                        <a:t>中心方向展示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536077"/>
                  </a:ext>
                </a:extLst>
              </a:tr>
              <a:tr h="6561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/>
                        <a:t>了解更多方向信息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/>
                        <a:t>点击后跳转页面至</a:t>
                      </a:r>
                      <a:r>
                        <a:rPr lang="en-US" altLang="zh-CN" sz="2000" dirty="0"/>
                        <a:t>【3-</a:t>
                      </a:r>
                      <a:r>
                        <a:rPr lang="zh-CN" altLang="en-US" sz="2000" dirty="0"/>
                        <a:t>方向介绍</a:t>
                      </a:r>
                      <a:r>
                        <a:rPr lang="en-US" altLang="zh-CN" sz="2000" dirty="0"/>
                        <a:t>】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1.</a:t>
                      </a:r>
                      <a:r>
                        <a:rPr lang="zh-CN" altLang="en-US" sz="2000" dirty="0"/>
                        <a:t>点击后进行页面跳转至页面</a:t>
                      </a:r>
                      <a:r>
                        <a:rPr lang="en-US" altLang="zh-CN" sz="2000" dirty="0"/>
                        <a:t>3【</a:t>
                      </a:r>
                      <a:r>
                        <a:rPr lang="zh-CN" altLang="en-US" sz="2000" dirty="0"/>
                        <a:t>组织展示</a:t>
                      </a:r>
                      <a:r>
                        <a:rPr lang="en-US" altLang="zh-CN" sz="2000" dirty="0"/>
                        <a:t>-</a:t>
                      </a:r>
                      <a:r>
                        <a:rPr lang="zh-CN" altLang="en-US" sz="2000" dirty="0"/>
                        <a:t>方向介绍</a:t>
                      </a:r>
                      <a:r>
                        <a:rPr lang="en-US" altLang="zh-CN" sz="2000" dirty="0"/>
                        <a:t>】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366120"/>
                  </a:ext>
                </a:extLst>
              </a:tr>
              <a:tr h="6561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/>
                        <a:t>纳新文件下载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/>
                        <a:t>点击后可下载纳新文件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1.</a:t>
                      </a:r>
                      <a:r>
                        <a:rPr lang="zh-CN" altLang="en-US" sz="2000" dirty="0"/>
                        <a:t>点击后可下载纳新文件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933421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B5A32C52-6DBE-4A6D-B11D-30EE4FE7E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316" y="346451"/>
            <a:ext cx="5877367" cy="325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41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D59C42E-01DF-4E5C-BD19-33E8D6EC71F1}"/>
              </a:ext>
            </a:extLst>
          </p:cNvPr>
          <p:cNvSpPr txBox="1"/>
          <p:nvPr/>
        </p:nvSpPr>
        <p:spPr>
          <a:xfrm>
            <a:off x="141403" y="84841"/>
            <a:ext cx="198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5-</a:t>
            </a:r>
            <a:r>
              <a:rPr lang="zh-CN" altLang="en-US" sz="2800" dirty="0"/>
              <a:t>加入我们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8C9321EE-1B08-4A34-8945-2984D0C77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115981"/>
              </p:ext>
            </p:extLst>
          </p:nvPr>
        </p:nvGraphicFramePr>
        <p:xfrm>
          <a:off x="1259786" y="4804571"/>
          <a:ext cx="9672428" cy="1968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003">
                  <a:extLst>
                    <a:ext uri="{9D8B030D-6E8A-4147-A177-3AD203B41FA5}">
                      <a16:colId xmlns:a16="http://schemas.microsoft.com/office/drawing/2014/main" val="1369805355"/>
                    </a:ext>
                  </a:extLst>
                </a:gridCol>
                <a:gridCol w="3045041">
                  <a:extLst>
                    <a:ext uri="{9D8B030D-6E8A-4147-A177-3AD203B41FA5}">
                      <a16:colId xmlns:a16="http://schemas.microsoft.com/office/drawing/2014/main" val="2489885001"/>
                    </a:ext>
                  </a:extLst>
                </a:gridCol>
                <a:gridCol w="1162975">
                  <a:extLst>
                    <a:ext uri="{9D8B030D-6E8A-4147-A177-3AD203B41FA5}">
                      <a16:colId xmlns:a16="http://schemas.microsoft.com/office/drawing/2014/main" val="2638641641"/>
                    </a:ext>
                  </a:extLst>
                </a:gridCol>
                <a:gridCol w="4449409">
                  <a:extLst>
                    <a:ext uri="{9D8B030D-6E8A-4147-A177-3AD203B41FA5}">
                      <a16:colId xmlns:a16="http://schemas.microsoft.com/office/drawing/2014/main" val="849009875"/>
                    </a:ext>
                  </a:extLst>
                </a:gridCol>
              </a:tblGrid>
              <a:tr h="65619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需求点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交互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979548"/>
                  </a:ext>
                </a:extLst>
              </a:tr>
              <a:tr h="6561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组织生活内容介绍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——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1.</a:t>
                      </a:r>
                      <a:r>
                        <a:rPr lang="zh-CN" altLang="en-US" sz="2800" dirty="0"/>
                        <a:t>展示组织生活（赵倩写）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536077"/>
                  </a:ext>
                </a:extLst>
              </a:tr>
              <a:tr h="6561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图片展示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——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1.</a:t>
                      </a:r>
                      <a:r>
                        <a:rPr lang="zh-CN" altLang="en-US" sz="2800" dirty="0"/>
                        <a:t>组织生活图片展示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366120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E528AC4B-12D0-48A6-BEAC-9448214F3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163" y="210089"/>
            <a:ext cx="5590599" cy="441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43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D59C42E-01DF-4E5C-BD19-33E8D6EC71F1}"/>
              </a:ext>
            </a:extLst>
          </p:cNvPr>
          <p:cNvSpPr txBox="1"/>
          <p:nvPr/>
        </p:nvSpPr>
        <p:spPr>
          <a:xfrm>
            <a:off x="141403" y="84841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1-</a:t>
            </a:r>
            <a:r>
              <a:rPr lang="zh-CN" altLang="en-US" sz="2800" dirty="0"/>
              <a:t>主页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22681D2-CEEE-4CE4-B6F2-B7FB780C9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8025"/>
            <a:ext cx="12192000" cy="457720"/>
          </a:xfrm>
          <a:prstGeom prst="rect">
            <a:avLst/>
          </a:prstGeom>
        </p:spPr>
      </p:pic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8C9321EE-1B08-4A34-8945-2984D0C77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307529"/>
              </p:ext>
            </p:extLst>
          </p:nvPr>
        </p:nvGraphicFramePr>
        <p:xfrm>
          <a:off x="347940" y="1677940"/>
          <a:ext cx="11496119" cy="4638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220">
                  <a:extLst>
                    <a:ext uri="{9D8B030D-6E8A-4147-A177-3AD203B41FA5}">
                      <a16:colId xmlns:a16="http://schemas.microsoft.com/office/drawing/2014/main" val="1369805355"/>
                    </a:ext>
                  </a:extLst>
                </a:gridCol>
                <a:gridCol w="3063712">
                  <a:extLst>
                    <a:ext uri="{9D8B030D-6E8A-4147-A177-3AD203B41FA5}">
                      <a16:colId xmlns:a16="http://schemas.microsoft.com/office/drawing/2014/main" val="2489885001"/>
                    </a:ext>
                  </a:extLst>
                </a:gridCol>
                <a:gridCol w="3197389">
                  <a:extLst>
                    <a:ext uri="{9D8B030D-6E8A-4147-A177-3AD203B41FA5}">
                      <a16:colId xmlns:a16="http://schemas.microsoft.com/office/drawing/2014/main" val="2638641641"/>
                    </a:ext>
                  </a:extLst>
                </a:gridCol>
                <a:gridCol w="4241798">
                  <a:extLst>
                    <a:ext uri="{9D8B030D-6E8A-4147-A177-3AD203B41FA5}">
                      <a16:colId xmlns:a16="http://schemas.microsoft.com/office/drawing/2014/main" val="849009875"/>
                    </a:ext>
                  </a:extLst>
                </a:gridCol>
              </a:tblGrid>
              <a:tr h="65619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需求点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交互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979548"/>
                  </a:ext>
                </a:extLst>
              </a:tr>
              <a:tr h="6561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/>
                        <a:t>导航栏</a:t>
                      </a:r>
                      <a:r>
                        <a:rPr lang="en-US" altLang="zh-CN" sz="2000" dirty="0"/>
                        <a:t>-</a:t>
                      </a:r>
                      <a:r>
                        <a:rPr lang="zh-CN" altLang="en-US" sz="2000" dirty="0"/>
                        <a:t>主页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/>
                        <a:t>点击进入主页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1.</a:t>
                      </a:r>
                      <a:r>
                        <a:rPr lang="zh-CN" altLang="en-US" sz="2000" dirty="0"/>
                        <a:t>导航栏不滚动</a:t>
                      </a:r>
                      <a:endParaRPr lang="en-US" altLang="zh-CN" sz="2000" dirty="0"/>
                    </a:p>
                    <a:p>
                      <a:pPr algn="l"/>
                      <a:r>
                        <a:rPr lang="en-US" altLang="zh-CN" sz="2000" dirty="0"/>
                        <a:t>2.</a:t>
                      </a:r>
                      <a:r>
                        <a:rPr lang="zh-CN" altLang="en-US" sz="2000" dirty="0"/>
                        <a:t>点击</a:t>
                      </a:r>
                      <a:r>
                        <a:rPr lang="en-US" altLang="zh-CN" sz="2000" dirty="0"/>
                        <a:t>logo</a:t>
                      </a:r>
                      <a:r>
                        <a:rPr lang="zh-CN" altLang="en-US" sz="2000" dirty="0"/>
                        <a:t>可进入主页面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536077"/>
                  </a:ext>
                </a:extLst>
              </a:tr>
              <a:tr h="6561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/>
                        <a:t>导航栏</a:t>
                      </a:r>
                      <a:r>
                        <a:rPr lang="en-US" altLang="zh-CN" sz="2000" dirty="0"/>
                        <a:t>-</a:t>
                      </a:r>
                      <a:r>
                        <a:rPr lang="zh-CN" altLang="en-US" sz="2000" dirty="0"/>
                        <a:t>关于我们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/>
                        <a:t>点击进入页面</a:t>
                      </a:r>
                      <a:r>
                        <a:rPr lang="en-US" altLang="zh-CN" sz="2000" dirty="0"/>
                        <a:t>【</a:t>
                      </a:r>
                      <a:r>
                        <a:rPr lang="zh-CN" altLang="en-US" sz="2000" dirty="0"/>
                        <a:t>关于我们</a:t>
                      </a:r>
                      <a:r>
                        <a:rPr lang="en-US" altLang="zh-CN" sz="2000" dirty="0"/>
                        <a:t>】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1.</a:t>
                      </a:r>
                      <a:r>
                        <a:rPr lang="zh-CN" altLang="en-US" sz="2000" dirty="0"/>
                        <a:t>点击可进入页面</a:t>
                      </a:r>
                      <a:r>
                        <a:rPr lang="en-US" altLang="zh-CN" sz="2000" dirty="0"/>
                        <a:t>【</a:t>
                      </a:r>
                      <a:r>
                        <a:rPr lang="zh-CN" altLang="en-US" sz="2000" dirty="0"/>
                        <a:t>关于我们</a:t>
                      </a:r>
                      <a:r>
                        <a:rPr lang="en-US" altLang="zh-CN" sz="2000" dirty="0"/>
                        <a:t>】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366120"/>
                  </a:ext>
                </a:extLst>
              </a:tr>
              <a:tr h="6561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/>
                        <a:t>导航栏</a:t>
                      </a:r>
                      <a:r>
                        <a:rPr lang="en-US" altLang="zh-CN" sz="2000" dirty="0"/>
                        <a:t>-</a:t>
                      </a:r>
                      <a:r>
                        <a:rPr lang="zh-CN" altLang="en-US" sz="2000" dirty="0"/>
                        <a:t>产品展示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/>
                        <a:t>点击进入页面</a:t>
                      </a:r>
                      <a:r>
                        <a:rPr lang="en-US" altLang="zh-CN" sz="2000" dirty="0"/>
                        <a:t>【</a:t>
                      </a:r>
                      <a:r>
                        <a:rPr lang="zh-CN" altLang="en-US" sz="2000" dirty="0"/>
                        <a:t>产品展示</a:t>
                      </a:r>
                      <a:r>
                        <a:rPr lang="en-US" altLang="zh-CN" sz="2000" dirty="0"/>
                        <a:t>】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1.</a:t>
                      </a:r>
                      <a:r>
                        <a:rPr lang="zh-CN" altLang="en-US" sz="2000" dirty="0"/>
                        <a:t>点击可进入页面</a:t>
                      </a:r>
                      <a:r>
                        <a:rPr lang="en-US" altLang="zh-CN" sz="2000" dirty="0"/>
                        <a:t>【</a:t>
                      </a:r>
                      <a:r>
                        <a:rPr lang="zh-CN" altLang="en-US" sz="2000" dirty="0"/>
                        <a:t>产品展示</a:t>
                      </a:r>
                      <a:r>
                        <a:rPr lang="en-US" altLang="zh-CN" sz="2000" dirty="0"/>
                        <a:t>】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933421"/>
                  </a:ext>
                </a:extLst>
              </a:tr>
              <a:tr h="6561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/>
                        <a:t>导航栏</a:t>
                      </a:r>
                      <a:r>
                        <a:rPr lang="en-US" altLang="zh-CN" sz="2000" dirty="0"/>
                        <a:t>-</a:t>
                      </a:r>
                      <a:r>
                        <a:rPr lang="zh-CN" altLang="en-US" sz="2000" dirty="0"/>
                        <a:t>组织展示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/>
                        <a:t>点击进入页面</a:t>
                      </a:r>
                      <a:r>
                        <a:rPr lang="en-US" altLang="zh-CN" sz="2000" dirty="0"/>
                        <a:t>【</a:t>
                      </a:r>
                      <a:r>
                        <a:rPr lang="zh-CN" altLang="en-US" sz="2000" dirty="0"/>
                        <a:t>组织展示</a:t>
                      </a:r>
                      <a:r>
                        <a:rPr lang="en-US" altLang="zh-CN" sz="2000" dirty="0"/>
                        <a:t>】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1.</a:t>
                      </a:r>
                      <a:r>
                        <a:rPr lang="zh-CN" altLang="en-US" sz="2000" dirty="0"/>
                        <a:t>点击可进入页面</a:t>
                      </a:r>
                      <a:r>
                        <a:rPr lang="en-US" altLang="zh-CN" sz="2000" dirty="0"/>
                        <a:t>【</a:t>
                      </a:r>
                      <a:r>
                        <a:rPr lang="zh-CN" altLang="en-US" sz="2000" dirty="0"/>
                        <a:t>组织展示</a:t>
                      </a:r>
                      <a:r>
                        <a:rPr lang="en-US" altLang="zh-CN" sz="2000" dirty="0"/>
                        <a:t>】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786602"/>
                  </a:ext>
                </a:extLst>
              </a:tr>
              <a:tr h="6561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/>
                        <a:t>导航栏</a:t>
                      </a:r>
                      <a:r>
                        <a:rPr lang="en-US" altLang="zh-CN" sz="2000" dirty="0"/>
                        <a:t>-</a:t>
                      </a:r>
                      <a:r>
                        <a:rPr lang="zh-CN" altLang="en-US" sz="2000" dirty="0"/>
                        <a:t>新闻动态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/>
                        <a:t>点击进入页面</a:t>
                      </a:r>
                      <a:r>
                        <a:rPr lang="en-US" altLang="zh-CN" sz="2000" dirty="0"/>
                        <a:t>【</a:t>
                      </a:r>
                      <a:r>
                        <a:rPr lang="zh-CN" altLang="en-US" sz="2000" dirty="0"/>
                        <a:t>新闻动态</a:t>
                      </a:r>
                      <a:r>
                        <a:rPr lang="en-US" altLang="zh-CN" sz="2000" dirty="0"/>
                        <a:t>】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1.</a:t>
                      </a:r>
                      <a:r>
                        <a:rPr lang="zh-CN" altLang="en-US" sz="2000" dirty="0"/>
                        <a:t>点击可进入页面</a:t>
                      </a:r>
                      <a:r>
                        <a:rPr lang="en-US" altLang="zh-CN" sz="2000" dirty="0"/>
                        <a:t>【</a:t>
                      </a:r>
                      <a:r>
                        <a:rPr lang="zh-CN" altLang="en-US" sz="2000" dirty="0"/>
                        <a:t>新闻动态</a:t>
                      </a:r>
                      <a:r>
                        <a:rPr lang="en-US" altLang="zh-CN" sz="2000" dirty="0"/>
                        <a:t>】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510516"/>
                  </a:ext>
                </a:extLst>
              </a:tr>
              <a:tr h="6561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/>
                        <a:t>导航栏</a:t>
                      </a:r>
                      <a:r>
                        <a:rPr lang="en-US" altLang="zh-CN" sz="2000" dirty="0"/>
                        <a:t>-</a:t>
                      </a:r>
                      <a:r>
                        <a:rPr lang="zh-CN" altLang="en-US" sz="2000" dirty="0"/>
                        <a:t>加入我们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/>
                        <a:t>点击进入页面</a:t>
                      </a:r>
                      <a:r>
                        <a:rPr lang="en-US" altLang="zh-CN" sz="2000" dirty="0"/>
                        <a:t>【</a:t>
                      </a:r>
                      <a:r>
                        <a:rPr lang="zh-CN" altLang="en-US" sz="2000" dirty="0"/>
                        <a:t>加入我们</a:t>
                      </a:r>
                      <a:r>
                        <a:rPr lang="en-US" altLang="zh-CN" sz="2000" dirty="0"/>
                        <a:t>】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1.</a:t>
                      </a:r>
                      <a:r>
                        <a:rPr lang="zh-CN" altLang="en-US" sz="2000" dirty="0"/>
                        <a:t>点击可进入页面</a:t>
                      </a:r>
                      <a:r>
                        <a:rPr lang="en-US" altLang="zh-CN" sz="2000" dirty="0"/>
                        <a:t>【</a:t>
                      </a:r>
                      <a:r>
                        <a:rPr lang="zh-CN" altLang="en-US" sz="2000" dirty="0"/>
                        <a:t>加入我们</a:t>
                      </a:r>
                      <a:r>
                        <a:rPr lang="en-US" altLang="zh-CN" sz="2000" dirty="0"/>
                        <a:t>】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72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755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D59C42E-01DF-4E5C-BD19-33E8D6EC71F1}"/>
              </a:ext>
            </a:extLst>
          </p:cNvPr>
          <p:cNvSpPr txBox="1"/>
          <p:nvPr/>
        </p:nvSpPr>
        <p:spPr>
          <a:xfrm>
            <a:off x="141403" y="84841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1-</a:t>
            </a:r>
            <a:r>
              <a:rPr lang="zh-CN" altLang="en-US" sz="2800" dirty="0"/>
              <a:t>主页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8C9321EE-1B08-4A34-8945-2984D0C77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704582"/>
              </p:ext>
            </p:extLst>
          </p:nvPr>
        </p:nvGraphicFramePr>
        <p:xfrm>
          <a:off x="777578" y="4612935"/>
          <a:ext cx="10636842" cy="205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501">
                  <a:extLst>
                    <a:ext uri="{9D8B030D-6E8A-4147-A177-3AD203B41FA5}">
                      <a16:colId xmlns:a16="http://schemas.microsoft.com/office/drawing/2014/main" val="1369805355"/>
                    </a:ext>
                  </a:extLst>
                </a:gridCol>
                <a:gridCol w="2413262">
                  <a:extLst>
                    <a:ext uri="{9D8B030D-6E8A-4147-A177-3AD203B41FA5}">
                      <a16:colId xmlns:a16="http://schemas.microsoft.com/office/drawing/2014/main" val="2489885001"/>
                    </a:ext>
                  </a:extLst>
                </a:gridCol>
                <a:gridCol w="1244338">
                  <a:extLst>
                    <a:ext uri="{9D8B030D-6E8A-4147-A177-3AD203B41FA5}">
                      <a16:colId xmlns:a16="http://schemas.microsoft.com/office/drawing/2014/main" val="2638641641"/>
                    </a:ext>
                  </a:extLst>
                </a:gridCol>
                <a:gridCol w="5957741">
                  <a:extLst>
                    <a:ext uri="{9D8B030D-6E8A-4147-A177-3AD203B41FA5}">
                      <a16:colId xmlns:a16="http://schemas.microsoft.com/office/drawing/2014/main" val="849009875"/>
                    </a:ext>
                  </a:extLst>
                </a:gridCol>
              </a:tblGrid>
              <a:tr h="65619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需求点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交互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979548"/>
                  </a:ext>
                </a:extLst>
              </a:tr>
              <a:tr h="6561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/>
                        <a:t>主页图片展示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——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1.</a:t>
                      </a:r>
                      <a:r>
                        <a:rPr lang="zh-CN" altLang="en-US" sz="2000" dirty="0"/>
                        <a:t>展示主页图片</a:t>
                      </a:r>
                      <a:endParaRPr lang="en-US" altLang="zh-CN" sz="2000" dirty="0"/>
                    </a:p>
                    <a:p>
                      <a:pPr algn="l"/>
                      <a:r>
                        <a:rPr lang="en-US" altLang="zh-CN" sz="2000" dirty="0"/>
                        <a:t>2.</a:t>
                      </a:r>
                      <a:r>
                        <a:rPr lang="zh-CN" altLang="en-US" sz="2000" dirty="0"/>
                        <a:t>图片加载完毕后加载文字</a:t>
                      </a:r>
                      <a:endParaRPr lang="en-US" altLang="zh-C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536077"/>
                  </a:ext>
                </a:extLst>
              </a:tr>
              <a:tr h="6561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/>
                        <a:t>文字展示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——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1.【</a:t>
                      </a:r>
                      <a:r>
                        <a:rPr lang="zh-CN" altLang="en-US" sz="2000" dirty="0"/>
                        <a:t>学生创新实践中心</a:t>
                      </a:r>
                      <a:r>
                        <a:rPr lang="en-US" altLang="zh-CN" sz="2000" dirty="0"/>
                        <a:t>】</a:t>
                      </a:r>
                      <a:r>
                        <a:rPr lang="zh-CN" altLang="en-US" sz="2000" dirty="0"/>
                        <a:t>无动画效果，直接展示</a:t>
                      </a:r>
                      <a:endParaRPr lang="en-US" altLang="zh-CN" sz="2000" dirty="0"/>
                    </a:p>
                    <a:p>
                      <a:pPr algn="l"/>
                      <a:r>
                        <a:rPr lang="en-US" altLang="zh-CN" sz="2000" dirty="0"/>
                        <a:t>2.【SIPC TUT SCSE】</a:t>
                      </a:r>
                      <a:r>
                        <a:rPr lang="zh-CN" altLang="en-US" sz="2000" dirty="0"/>
                        <a:t>做打字机效果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366120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E659484A-F782-419E-987F-69A5377F0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564" y="84841"/>
            <a:ext cx="6148871" cy="425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1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D59C42E-01DF-4E5C-BD19-33E8D6EC71F1}"/>
              </a:ext>
            </a:extLst>
          </p:cNvPr>
          <p:cNvSpPr txBox="1"/>
          <p:nvPr/>
        </p:nvSpPr>
        <p:spPr>
          <a:xfrm>
            <a:off x="141403" y="84841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1-</a:t>
            </a:r>
            <a:r>
              <a:rPr lang="zh-CN" altLang="en-US" sz="2800" dirty="0"/>
              <a:t>主页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8C9321EE-1B08-4A34-8945-2984D0C77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641100"/>
              </p:ext>
            </p:extLst>
          </p:nvPr>
        </p:nvGraphicFramePr>
        <p:xfrm>
          <a:off x="1259786" y="5112557"/>
          <a:ext cx="9672428" cy="160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8107">
                  <a:extLst>
                    <a:ext uri="{9D8B030D-6E8A-4147-A177-3AD203B41FA5}">
                      <a16:colId xmlns:a16="http://schemas.microsoft.com/office/drawing/2014/main" val="1369805355"/>
                    </a:ext>
                  </a:extLst>
                </a:gridCol>
                <a:gridCol w="2418107">
                  <a:extLst>
                    <a:ext uri="{9D8B030D-6E8A-4147-A177-3AD203B41FA5}">
                      <a16:colId xmlns:a16="http://schemas.microsoft.com/office/drawing/2014/main" val="2489885001"/>
                    </a:ext>
                  </a:extLst>
                </a:gridCol>
                <a:gridCol w="2418107">
                  <a:extLst>
                    <a:ext uri="{9D8B030D-6E8A-4147-A177-3AD203B41FA5}">
                      <a16:colId xmlns:a16="http://schemas.microsoft.com/office/drawing/2014/main" val="2638641641"/>
                    </a:ext>
                  </a:extLst>
                </a:gridCol>
                <a:gridCol w="2418107">
                  <a:extLst>
                    <a:ext uri="{9D8B030D-6E8A-4147-A177-3AD203B41FA5}">
                      <a16:colId xmlns:a16="http://schemas.microsoft.com/office/drawing/2014/main" val="849009875"/>
                    </a:ext>
                  </a:extLst>
                </a:gridCol>
              </a:tblGrid>
              <a:tr h="65619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需求点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交互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979548"/>
                  </a:ext>
                </a:extLst>
              </a:tr>
              <a:tr h="6561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组织简介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——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1.</a:t>
                      </a:r>
                      <a:r>
                        <a:rPr lang="zh-CN" altLang="en-US" sz="2800" dirty="0"/>
                        <a:t>简单文字对</a:t>
                      </a:r>
                      <a:r>
                        <a:rPr lang="en-US" altLang="zh-CN" sz="2800" dirty="0"/>
                        <a:t>115</a:t>
                      </a:r>
                      <a:r>
                        <a:rPr lang="zh-CN" altLang="en-US" sz="2800" dirty="0"/>
                        <a:t>进行介绍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536077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3D3CB310-3342-42C0-A45F-F174179B5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333" y="110765"/>
            <a:ext cx="7773333" cy="478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6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D59C42E-01DF-4E5C-BD19-33E8D6EC71F1}"/>
              </a:ext>
            </a:extLst>
          </p:cNvPr>
          <p:cNvSpPr txBox="1"/>
          <p:nvPr/>
        </p:nvSpPr>
        <p:spPr>
          <a:xfrm>
            <a:off x="141403" y="84841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1-</a:t>
            </a:r>
            <a:r>
              <a:rPr lang="zh-CN" altLang="en-US" sz="2800" dirty="0"/>
              <a:t>主页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8C9321EE-1B08-4A34-8945-2984D0C77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760061"/>
              </p:ext>
            </p:extLst>
          </p:nvPr>
        </p:nvGraphicFramePr>
        <p:xfrm>
          <a:off x="675522" y="3342677"/>
          <a:ext cx="10840955" cy="3430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606">
                  <a:extLst>
                    <a:ext uri="{9D8B030D-6E8A-4147-A177-3AD203B41FA5}">
                      <a16:colId xmlns:a16="http://schemas.microsoft.com/office/drawing/2014/main" val="1369805355"/>
                    </a:ext>
                  </a:extLst>
                </a:gridCol>
                <a:gridCol w="1433238">
                  <a:extLst>
                    <a:ext uri="{9D8B030D-6E8A-4147-A177-3AD203B41FA5}">
                      <a16:colId xmlns:a16="http://schemas.microsoft.com/office/drawing/2014/main" val="2489885001"/>
                    </a:ext>
                  </a:extLst>
                </a:gridCol>
                <a:gridCol w="3114196">
                  <a:extLst>
                    <a:ext uri="{9D8B030D-6E8A-4147-A177-3AD203B41FA5}">
                      <a16:colId xmlns:a16="http://schemas.microsoft.com/office/drawing/2014/main" val="2638641641"/>
                    </a:ext>
                  </a:extLst>
                </a:gridCol>
                <a:gridCol w="5387915">
                  <a:extLst>
                    <a:ext uri="{9D8B030D-6E8A-4147-A177-3AD203B41FA5}">
                      <a16:colId xmlns:a16="http://schemas.microsoft.com/office/drawing/2014/main" val="849009875"/>
                    </a:ext>
                  </a:extLst>
                </a:gridCol>
              </a:tblGrid>
              <a:tr h="55700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需求点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交互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979548"/>
                  </a:ext>
                </a:extLst>
              </a:tr>
              <a:tr h="90193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/>
                        <a:t>成就展示</a:t>
                      </a:r>
                      <a:r>
                        <a:rPr lang="en-US" altLang="zh-CN" sz="2000" dirty="0"/>
                        <a:t>-</a:t>
                      </a:r>
                      <a:r>
                        <a:rPr lang="zh-CN" altLang="en-US" sz="2000" dirty="0"/>
                        <a:t>时间轴效果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/>
                        <a:t>点击最右按钮会自动向右移动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1.</a:t>
                      </a:r>
                      <a:r>
                        <a:rPr lang="zh-CN" altLang="en-US" sz="2000" dirty="0"/>
                        <a:t>时间轴形式展示集中获奖时间</a:t>
                      </a:r>
                      <a:endParaRPr lang="en-US" altLang="zh-CN" sz="2000" dirty="0"/>
                    </a:p>
                    <a:p>
                      <a:pPr algn="l"/>
                      <a:r>
                        <a:rPr lang="en-US" altLang="zh-CN" sz="2000" dirty="0"/>
                        <a:t>2.</a:t>
                      </a:r>
                      <a:r>
                        <a:rPr lang="zh-CN" altLang="en-US" sz="2000" dirty="0"/>
                        <a:t>时间轴样式类</a:t>
                      </a:r>
                      <a:r>
                        <a:rPr lang="en-US" altLang="zh-CN" sz="2000" dirty="0"/>
                        <a:t>sipc115.com</a:t>
                      </a:r>
                      <a:r>
                        <a:rPr lang="zh-CN" altLang="en-US" sz="2000" dirty="0"/>
                        <a:t>首页时间轴，在动态效果上做优化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536077"/>
                  </a:ext>
                </a:extLst>
              </a:tr>
              <a:tr h="117524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/>
                        <a:t>成就展示</a:t>
                      </a:r>
                      <a:r>
                        <a:rPr lang="en-US" altLang="zh-CN" sz="2000" dirty="0"/>
                        <a:t>-</a:t>
                      </a:r>
                      <a:r>
                        <a:rPr lang="zh-CN" altLang="en-US" sz="2000" dirty="0"/>
                        <a:t>时间点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1.</a:t>
                      </a:r>
                      <a:r>
                        <a:rPr lang="zh-CN" altLang="en-US" sz="2000" dirty="0"/>
                        <a:t>点击后该时间点尽量居时间轴正中，加载右侧时间点</a:t>
                      </a:r>
                      <a:endParaRPr lang="en-US" altLang="zh-CN" sz="2000" dirty="0"/>
                    </a:p>
                    <a:p>
                      <a:pPr algn="l"/>
                      <a:r>
                        <a:rPr lang="en-US" altLang="zh-CN" sz="2000" dirty="0"/>
                        <a:t>2.</a:t>
                      </a:r>
                      <a:r>
                        <a:rPr lang="zh-CN" altLang="en-US" sz="2000" dirty="0"/>
                        <a:t>点击后出现对应奖项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1.</a:t>
                      </a:r>
                      <a:r>
                        <a:rPr lang="zh-CN" altLang="en-US" sz="2000" dirty="0"/>
                        <a:t>点击后加载对应时间的奖项</a:t>
                      </a:r>
                      <a:endParaRPr lang="en-US" altLang="zh-CN" sz="2000" dirty="0"/>
                    </a:p>
                    <a:p>
                      <a:pPr algn="l"/>
                      <a:r>
                        <a:rPr lang="en-US" altLang="zh-CN" sz="2000" dirty="0"/>
                        <a:t>2.</a:t>
                      </a:r>
                      <a:r>
                        <a:rPr lang="zh-CN" altLang="en-US" sz="2000" dirty="0"/>
                        <a:t>点击和未点击状态用白</a:t>
                      </a:r>
                      <a:r>
                        <a:rPr lang="en-US" altLang="zh-CN" sz="2000" dirty="0"/>
                        <a:t>/</a:t>
                      </a:r>
                      <a:r>
                        <a:rPr lang="zh-CN" altLang="en-US" sz="2000" dirty="0"/>
                        <a:t>灰按钮色进行区分（见图）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366120"/>
                  </a:ext>
                </a:extLst>
              </a:tr>
              <a:tr h="55700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/>
                        <a:t>成就展示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——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1.</a:t>
                      </a:r>
                      <a:r>
                        <a:rPr lang="zh-CN" altLang="en-US" sz="2000" dirty="0"/>
                        <a:t>展示相应时间的奖项，应由中台给出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933421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927A1FCF-FF63-4150-83A5-549C75B9A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148" y="84841"/>
            <a:ext cx="5183703" cy="322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5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D59C42E-01DF-4E5C-BD19-33E8D6EC71F1}"/>
              </a:ext>
            </a:extLst>
          </p:cNvPr>
          <p:cNvSpPr txBox="1"/>
          <p:nvPr/>
        </p:nvSpPr>
        <p:spPr>
          <a:xfrm>
            <a:off x="141403" y="84841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1-</a:t>
            </a:r>
            <a:r>
              <a:rPr lang="zh-CN" altLang="en-US" sz="2800" dirty="0"/>
              <a:t>主页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8C9321EE-1B08-4A34-8945-2984D0C77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587400"/>
              </p:ext>
            </p:extLst>
          </p:nvPr>
        </p:nvGraphicFramePr>
        <p:xfrm>
          <a:off x="1259786" y="4282999"/>
          <a:ext cx="9672428" cy="2257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158">
                  <a:extLst>
                    <a:ext uri="{9D8B030D-6E8A-4147-A177-3AD203B41FA5}">
                      <a16:colId xmlns:a16="http://schemas.microsoft.com/office/drawing/2014/main" val="1369805355"/>
                    </a:ext>
                  </a:extLst>
                </a:gridCol>
                <a:gridCol w="3101419">
                  <a:extLst>
                    <a:ext uri="{9D8B030D-6E8A-4147-A177-3AD203B41FA5}">
                      <a16:colId xmlns:a16="http://schemas.microsoft.com/office/drawing/2014/main" val="2489885001"/>
                    </a:ext>
                  </a:extLst>
                </a:gridCol>
                <a:gridCol w="2083324">
                  <a:extLst>
                    <a:ext uri="{9D8B030D-6E8A-4147-A177-3AD203B41FA5}">
                      <a16:colId xmlns:a16="http://schemas.microsoft.com/office/drawing/2014/main" val="2638641641"/>
                    </a:ext>
                  </a:extLst>
                </a:gridCol>
                <a:gridCol w="3164527">
                  <a:extLst>
                    <a:ext uri="{9D8B030D-6E8A-4147-A177-3AD203B41FA5}">
                      <a16:colId xmlns:a16="http://schemas.microsoft.com/office/drawing/2014/main" val="849009875"/>
                    </a:ext>
                  </a:extLst>
                </a:gridCol>
              </a:tblGrid>
              <a:tr h="65619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需求点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交互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979548"/>
                  </a:ext>
                </a:extLst>
              </a:tr>
              <a:tr h="6561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Footer-</a:t>
                      </a:r>
                      <a:r>
                        <a:rPr lang="zh-CN" altLang="en-US" sz="2800" dirty="0"/>
                        <a:t>联系我们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——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1.</a:t>
                      </a:r>
                      <a:r>
                        <a:rPr lang="zh-CN" altLang="en-US" sz="2800" dirty="0"/>
                        <a:t>联系我们信息展示：地址</a:t>
                      </a:r>
                      <a:r>
                        <a:rPr lang="en-US" altLang="zh-CN" sz="2800" dirty="0"/>
                        <a:t>+</a:t>
                      </a:r>
                      <a:r>
                        <a:rPr lang="zh-CN" altLang="en-US" sz="2800" dirty="0"/>
                        <a:t>邮箱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536077"/>
                  </a:ext>
                </a:extLst>
              </a:tr>
              <a:tr h="6561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Footer-copyright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——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1.</a:t>
                      </a:r>
                      <a:r>
                        <a:rPr lang="zh-CN" altLang="en-US" sz="2800" dirty="0"/>
                        <a:t>每页</a:t>
                      </a:r>
                      <a:r>
                        <a:rPr lang="en-US" altLang="zh-CN" sz="2800" dirty="0"/>
                        <a:t>footer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366120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7DB9D579-D0D0-4BD2-A6F3-2694F9842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84" y="647252"/>
            <a:ext cx="107251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8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D59C42E-01DF-4E5C-BD19-33E8D6EC71F1}"/>
              </a:ext>
            </a:extLst>
          </p:cNvPr>
          <p:cNvSpPr txBox="1"/>
          <p:nvPr/>
        </p:nvSpPr>
        <p:spPr>
          <a:xfrm>
            <a:off x="141403" y="84841"/>
            <a:ext cx="198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2-</a:t>
            </a:r>
            <a:r>
              <a:rPr lang="zh-CN" altLang="en-US" sz="2800" dirty="0"/>
              <a:t>产品展示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8C9321EE-1B08-4A34-8945-2984D0C77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282873"/>
              </p:ext>
            </p:extLst>
          </p:nvPr>
        </p:nvGraphicFramePr>
        <p:xfrm>
          <a:off x="637617" y="3950412"/>
          <a:ext cx="11456973" cy="2881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22">
                  <a:extLst>
                    <a:ext uri="{9D8B030D-6E8A-4147-A177-3AD203B41FA5}">
                      <a16:colId xmlns:a16="http://schemas.microsoft.com/office/drawing/2014/main" val="1369805355"/>
                    </a:ext>
                  </a:extLst>
                </a:gridCol>
                <a:gridCol w="1414021">
                  <a:extLst>
                    <a:ext uri="{9D8B030D-6E8A-4147-A177-3AD203B41FA5}">
                      <a16:colId xmlns:a16="http://schemas.microsoft.com/office/drawing/2014/main" val="2489885001"/>
                    </a:ext>
                  </a:extLst>
                </a:gridCol>
                <a:gridCol w="2158738">
                  <a:extLst>
                    <a:ext uri="{9D8B030D-6E8A-4147-A177-3AD203B41FA5}">
                      <a16:colId xmlns:a16="http://schemas.microsoft.com/office/drawing/2014/main" val="2638641641"/>
                    </a:ext>
                  </a:extLst>
                </a:gridCol>
                <a:gridCol w="6749592">
                  <a:extLst>
                    <a:ext uri="{9D8B030D-6E8A-4147-A177-3AD203B41FA5}">
                      <a16:colId xmlns:a16="http://schemas.microsoft.com/office/drawing/2014/main" val="849009875"/>
                    </a:ext>
                  </a:extLst>
                </a:gridCol>
              </a:tblGrid>
              <a:tr h="65619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需求点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交互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979548"/>
                  </a:ext>
                </a:extLst>
              </a:tr>
              <a:tr h="41787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产品图片展示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——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1.</a:t>
                      </a:r>
                      <a:r>
                        <a:rPr lang="zh-CN" altLang="en-US" sz="1600" dirty="0"/>
                        <a:t>展示产品图片（格式暂时按原型图）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536077"/>
                  </a:ext>
                </a:extLst>
              </a:tr>
              <a:tr h="49697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产品内容展示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——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1.</a:t>
                      </a:r>
                      <a:r>
                        <a:rPr lang="zh-CN" altLang="en-US" sz="1600" dirty="0"/>
                        <a:t>展示产品内容：产品</a:t>
                      </a:r>
                      <a:r>
                        <a:rPr lang="en-US" altLang="zh-CN" sz="1600" dirty="0"/>
                        <a:t>logo</a:t>
                      </a:r>
                      <a:r>
                        <a:rPr lang="zh-CN" altLang="en-US" sz="1600" dirty="0"/>
                        <a:t>，产品名称，产品简介，产品成果，产品链接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366120"/>
                  </a:ext>
                </a:extLst>
              </a:tr>
              <a:tr h="6561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产品图标列表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1.</a:t>
                      </a:r>
                      <a:r>
                        <a:rPr lang="zh-CN" altLang="en-US" sz="1600" dirty="0"/>
                        <a:t>点击</a:t>
                      </a:r>
                      <a:r>
                        <a:rPr lang="en-US" altLang="zh-CN" sz="1600" dirty="0"/>
                        <a:t>logo</a:t>
                      </a:r>
                      <a:r>
                        <a:rPr lang="zh-CN" altLang="en-US" sz="1600" dirty="0"/>
                        <a:t>可到对应产品页</a:t>
                      </a:r>
                      <a:endParaRPr lang="en-US" altLang="zh-CN" sz="1600" dirty="0"/>
                    </a:p>
                    <a:p>
                      <a:pPr algn="l"/>
                      <a:r>
                        <a:rPr lang="en-US" altLang="zh-CN" sz="1600" dirty="0"/>
                        <a:t>2.</a:t>
                      </a:r>
                      <a:r>
                        <a:rPr lang="zh-CN" altLang="en-US" sz="1600" dirty="0"/>
                        <a:t>下册</a:t>
                      </a:r>
                      <a:r>
                        <a:rPr lang="en-US" altLang="zh-CN" sz="1600" dirty="0"/>
                        <a:t>logo</a:t>
                      </a:r>
                      <a:r>
                        <a:rPr lang="zh-CN" altLang="en-US" sz="1600" dirty="0"/>
                        <a:t>点击后会带动列表上滑，使点击</a:t>
                      </a:r>
                      <a:r>
                        <a:rPr lang="en-US" altLang="zh-CN" sz="1600" dirty="0"/>
                        <a:t>logo</a:t>
                      </a:r>
                      <a:r>
                        <a:rPr lang="zh-CN" altLang="en-US" sz="1600" dirty="0"/>
                        <a:t>在中间位置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1.</a:t>
                      </a:r>
                      <a:r>
                        <a:rPr lang="zh-CN" altLang="en-US" sz="1600" dirty="0"/>
                        <a:t>点击</a:t>
                      </a:r>
                      <a:r>
                        <a:rPr lang="en-US" altLang="zh-CN" sz="1600" dirty="0"/>
                        <a:t>logo</a:t>
                      </a:r>
                      <a:r>
                        <a:rPr lang="zh-CN" altLang="en-US" sz="1600" dirty="0"/>
                        <a:t>可到对应产品页；</a:t>
                      </a:r>
                      <a:endParaRPr lang="en-US" altLang="zh-CN" sz="1600" dirty="0"/>
                    </a:p>
                    <a:p>
                      <a:pPr algn="l"/>
                      <a:r>
                        <a:rPr lang="zh-CN" altLang="en-US" sz="1600" dirty="0"/>
                        <a:t>鼠标下滑直接到下个产品页</a:t>
                      </a:r>
                      <a:endParaRPr lang="en-US" altLang="zh-CN" sz="1600" dirty="0"/>
                    </a:p>
                    <a:p>
                      <a:pPr algn="l"/>
                      <a:r>
                        <a:rPr lang="en-US" altLang="zh-CN" sz="1600" dirty="0"/>
                        <a:t>2.</a:t>
                      </a:r>
                      <a:r>
                        <a:rPr lang="zh-CN" altLang="en-US" sz="1600" dirty="0"/>
                        <a:t>下册</a:t>
                      </a:r>
                      <a:r>
                        <a:rPr lang="en-US" altLang="zh-CN" sz="1600" dirty="0"/>
                        <a:t>logo</a:t>
                      </a:r>
                      <a:r>
                        <a:rPr lang="zh-CN" altLang="en-US" sz="1600" dirty="0"/>
                        <a:t>点击后会带动列表上滑，使点击</a:t>
                      </a:r>
                      <a:r>
                        <a:rPr lang="en-US" altLang="zh-CN" sz="1600" dirty="0"/>
                        <a:t>logo</a:t>
                      </a:r>
                      <a:r>
                        <a:rPr lang="zh-CN" altLang="en-US" sz="1600" dirty="0"/>
                        <a:t>在中间位置（如果一列放不下）</a:t>
                      </a:r>
                    </a:p>
                    <a:p>
                      <a:pPr algn="l"/>
                      <a:r>
                        <a:rPr lang="zh-CN" altLang="en-US" sz="1600" dirty="0"/>
                        <a:t>（本页面参照</a:t>
                      </a:r>
                      <a:r>
                        <a:rPr lang="en-US" altLang="zh-CN" sz="1600" dirty="0"/>
                        <a:t>https://www.bytedance.com/zh/products</a:t>
                      </a:r>
                      <a:r>
                        <a:rPr lang="zh-CN" altLang="en-US" sz="1600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933421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0FCD1CF0-C977-477C-AC84-108285F2A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299" y="168647"/>
            <a:ext cx="6633401" cy="371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95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D59C42E-01DF-4E5C-BD19-33E8D6EC71F1}"/>
              </a:ext>
            </a:extLst>
          </p:cNvPr>
          <p:cNvSpPr txBox="1"/>
          <p:nvPr/>
        </p:nvSpPr>
        <p:spPr>
          <a:xfrm>
            <a:off x="141403" y="84841"/>
            <a:ext cx="198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3-</a:t>
            </a:r>
            <a:r>
              <a:rPr lang="zh-CN" altLang="en-US" sz="2800" dirty="0"/>
              <a:t>组织展示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8C9321EE-1B08-4A34-8945-2984D0C77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464267"/>
              </p:ext>
            </p:extLst>
          </p:nvPr>
        </p:nvGraphicFramePr>
        <p:xfrm>
          <a:off x="343946" y="4952955"/>
          <a:ext cx="11504108" cy="1722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355">
                  <a:extLst>
                    <a:ext uri="{9D8B030D-6E8A-4147-A177-3AD203B41FA5}">
                      <a16:colId xmlns:a16="http://schemas.microsoft.com/office/drawing/2014/main" val="1369805355"/>
                    </a:ext>
                  </a:extLst>
                </a:gridCol>
                <a:gridCol w="1338607">
                  <a:extLst>
                    <a:ext uri="{9D8B030D-6E8A-4147-A177-3AD203B41FA5}">
                      <a16:colId xmlns:a16="http://schemas.microsoft.com/office/drawing/2014/main" val="2489885001"/>
                    </a:ext>
                  </a:extLst>
                </a:gridCol>
                <a:gridCol w="1583703">
                  <a:extLst>
                    <a:ext uri="{9D8B030D-6E8A-4147-A177-3AD203B41FA5}">
                      <a16:colId xmlns:a16="http://schemas.microsoft.com/office/drawing/2014/main" val="2638641641"/>
                    </a:ext>
                  </a:extLst>
                </a:gridCol>
                <a:gridCol w="7541443">
                  <a:extLst>
                    <a:ext uri="{9D8B030D-6E8A-4147-A177-3AD203B41FA5}">
                      <a16:colId xmlns:a16="http://schemas.microsoft.com/office/drawing/2014/main" val="849009875"/>
                    </a:ext>
                  </a:extLst>
                </a:gridCol>
              </a:tblGrid>
              <a:tr h="65619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需求点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交互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979548"/>
                  </a:ext>
                </a:extLst>
              </a:tr>
              <a:tr h="6561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展示组织生活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鼠标置于对应</a:t>
                      </a:r>
                      <a:r>
                        <a:rPr lang="en-US" altLang="zh-CN" sz="1600" dirty="0"/>
                        <a:t>box</a:t>
                      </a:r>
                      <a:r>
                        <a:rPr lang="zh-CN" altLang="en-US" sz="1600" dirty="0"/>
                        <a:t>，纯色背景上拉并展示相应文字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1.</a:t>
                      </a:r>
                      <a:r>
                        <a:rPr lang="zh-CN" altLang="en-US" sz="1600" dirty="0"/>
                        <a:t>展示如图七部分图片</a:t>
                      </a:r>
                      <a:r>
                        <a:rPr lang="en-US" altLang="zh-CN" sz="1600" dirty="0"/>
                        <a:t>+</a:t>
                      </a:r>
                      <a:r>
                        <a:rPr lang="zh-CN" altLang="en-US" sz="1600" dirty="0"/>
                        <a:t>文字</a:t>
                      </a:r>
                      <a:endParaRPr lang="en-US" altLang="zh-CN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2.</a:t>
                      </a:r>
                      <a:r>
                        <a:rPr lang="zh-CN" altLang="en-US" sz="1600" dirty="0"/>
                        <a:t>鼠标未置于</a:t>
                      </a:r>
                      <a:r>
                        <a:rPr lang="en-US" altLang="zh-CN" sz="1600" dirty="0"/>
                        <a:t>box</a:t>
                      </a:r>
                      <a:r>
                        <a:rPr lang="zh-CN" altLang="en-US" sz="1600" dirty="0"/>
                        <a:t>，展示图片</a:t>
                      </a:r>
                      <a:r>
                        <a:rPr lang="en-US" altLang="zh-CN" sz="1600" dirty="0"/>
                        <a:t>+50%</a:t>
                      </a:r>
                      <a:r>
                        <a:rPr lang="zh-CN" altLang="en-US" sz="1600" dirty="0"/>
                        <a:t>透明度颜色遮罩层；鼠标置于对应</a:t>
                      </a:r>
                      <a:r>
                        <a:rPr lang="en-US" altLang="zh-CN" sz="1600" dirty="0"/>
                        <a:t>box</a:t>
                      </a:r>
                      <a:r>
                        <a:rPr lang="zh-CN" altLang="en-US" sz="1600" dirty="0"/>
                        <a:t>，纯色背景上拉并展示相应文字</a:t>
                      </a:r>
                      <a:endParaRPr lang="en-US" altLang="zh-CN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（该部分参考</a:t>
                      </a:r>
                      <a:r>
                        <a:rPr lang="en-US" altLang="zh-CN" sz="1600" dirty="0">
                          <a:hlinkClick r:id="rId2"/>
                        </a:rPr>
                        <a:t>https://www.tencent.com/zh-cn/employees.html</a:t>
                      </a:r>
                      <a:r>
                        <a:rPr lang="zh-CN" altLang="en-US" sz="1600" dirty="0"/>
                        <a:t>员工活动部分）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536077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23E00AAF-9FFB-4D4F-B22D-748415E9F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815" y="252804"/>
            <a:ext cx="7162370" cy="436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86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D59C42E-01DF-4E5C-BD19-33E8D6EC71F1}"/>
              </a:ext>
            </a:extLst>
          </p:cNvPr>
          <p:cNvSpPr txBox="1"/>
          <p:nvPr/>
        </p:nvSpPr>
        <p:spPr>
          <a:xfrm>
            <a:off x="141403" y="84841"/>
            <a:ext cx="198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3-</a:t>
            </a:r>
            <a:r>
              <a:rPr lang="zh-CN" altLang="en-US" sz="2800" dirty="0"/>
              <a:t>组织展示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8C9321EE-1B08-4A34-8945-2984D0C77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601706"/>
              </p:ext>
            </p:extLst>
          </p:nvPr>
        </p:nvGraphicFramePr>
        <p:xfrm>
          <a:off x="1136226" y="4928243"/>
          <a:ext cx="10553011" cy="1844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927">
                  <a:extLst>
                    <a:ext uri="{9D8B030D-6E8A-4147-A177-3AD203B41FA5}">
                      <a16:colId xmlns:a16="http://schemas.microsoft.com/office/drawing/2014/main" val="1369805355"/>
                    </a:ext>
                  </a:extLst>
                </a:gridCol>
                <a:gridCol w="1527142">
                  <a:extLst>
                    <a:ext uri="{9D8B030D-6E8A-4147-A177-3AD203B41FA5}">
                      <a16:colId xmlns:a16="http://schemas.microsoft.com/office/drawing/2014/main" val="2489885001"/>
                    </a:ext>
                  </a:extLst>
                </a:gridCol>
                <a:gridCol w="1989056">
                  <a:extLst>
                    <a:ext uri="{9D8B030D-6E8A-4147-A177-3AD203B41FA5}">
                      <a16:colId xmlns:a16="http://schemas.microsoft.com/office/drawing/2014/main" val="2638641641"/>
                    </a:ext>
                  </a:extLst>
                </a:gridCol>
                <a:gridCol w="5938886">
                  <a:extLst>
                    <a:ext uri="{9D8B030D-6E8A-4147-A177-3AD203B41FA5}">
                      <a16:colId xmlns:a16="http://schemas.microsoft.com/office/drawing/2014/main" val="849009875"/>
                    </a:ext>
                  </a:extLst>
                </a:gridCol>
              </a:tblGrid>
              <a:tr h="65619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需求点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交互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979548"/>
                  </a:ext>
                </a:extLst>
              </a:tr>
              <a:tr h="6561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中心方向展示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置于某块上颜色变化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介绍中心方向：</a:t>
                      </a:r>
                      <a:r>
                        <a:rPr lang="en-US" altLang="zh-CN" sz="2400" dirty="0"/>
                        <a:t>logo+</a:t>
                      </a:r>
                      <a:r>
                        <a:rPr lang="zh-CN" altLang="en-US" sz="2400" dirty="0"/>
                        <a:t>简介</a:t>
                      </a:r>
                      <a:endParaRPr lang="en-US" altLang="zh-CN" sz="2400" dirty="0"/>
                    </a:p>
                    <a:p>
                      <a:pPr algn="l"/>
                      <a:r>
                        <a:rPr lang="zh-CN" altLang="en-US" sz="2400" dirty="0"/>
                        <a:t>（本部分参考</a:t>
                      </a:r>
                      <a:r>
                        <a:rPr lang="en-US" altLang="zh-CN" sz="2400" dirty="0"/>
                        <a:t>http://www.sipc115.com/recruit.html</a:t>
                      </a:r>
                      <a:r>
                        <a:rPr lang="zh-CN" altLang="en-US" sz="2400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536077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170DE29B-6AF9-45D2-B829-BB1D00570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27" y="242368"/>
            <a:ext cx="7260745" cy="450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80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1075</Words>
  <Application>Microsoft Office PowerPoint</Application>
  <PresentationFormat>宽屏</PresentationFormat>
  <Paragraphs>224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SIPC官网_v2.0.0_PRD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SIPC官网_v2.0.0_PRD</dc:title>
  <dc:creator>苏 溧</dc:creator>
  <cp:lastModifiedBy>苏 溧</cp:lastModifiedBy>
  <cp:revision>29</cp:revision>
  <dcterms:created xsi:type="dcterms:W3CDTF">2020-11-05T02:54:15Z</dcterms:created>
  <dcterms:modified xsi:type="dcterms:W3CDTF">2020-11-06T05:57:24Z</dcterms:modified>
</cp:coreProperties>
</file>