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4"/>
  </p:notesMasterIdLst>
  <p:sldIdLst>
    <p:sldId id="256" r:id="rId5"/>
    <p:sldId id="257" r:id="rId6"/>
    <p:sldId id="258" r:id="rId7"/>
    <p:sldId id="259" r:id="rId8"/>
    <p:sldId id="260" r:id="rId9"/>
    <p:sldId id="275" r:id="rId10"/>
    <p:sldId id="262" r:id="rId11"/>
    <p:sldId id="270" r:id="rId12"/>
    <p:sldId id="27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638DD8-7269-448D-A2C7-4B40482051D5}" v="20" dt="2021-05-15T09:14:33.23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5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7748" y="13080999"/>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7" name="Body Level One…"/>
          <p:cNvSpPr txBox="1">
            <a:spLocks noGrp="1"/>
          </p:cNvSpPr>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862804876_960x639.jpg"/>
          <p:cNvSpPr>
            <a:spLocks noGrp="1"/>
          </p:cNvSpPr>
          <p:nvPr>
            <p:ph type="pic" sz="quarter" idx="21"/>
          </p:nvPr>
        </p:nvSpPr>
        <p:spPr>
          <a:xfrm>
            <a:off x="15430500" y="7085409"/>
            <a:ext cx="8128000" cy="5410201"/>
          </a:xfrm>
          <a:prstGeom prst="rect">
            <a:avLst/>
          </a:prstGeom>
        </p:spPr>
        <p:txBody>
          <a:bodyPr lIns="91439" tIns="45719" rIns="91439" bIns="45719">
            <a:noAutofit/>
          </a:bodyPr>
          <a:lstStyle/>
          <a:p>
            <a:endParaRPr/>
          </a:p>
        </p:txBody>
      </p:sp>
      <p:sp>
        <p:nvSpPr>
          <p:cNvPr id="125" name="824910546_2681x1332.jpg"/>
          <p:cNvSpPr>
            <a:spLocks noGrp="1"/>
          </p:cNvSpPr>
          <p:nvPr>
            <p:ph type="pic" idx="22"/>
          </p:nvPr>
        </p:nvSpPr>
        <p:spPr>
          <a:xfrm>
            <a:off x="-2933700" y="1270000"/>
            <a:ext cx="22699133" cy="11277600"/>
          </a:xfrm>
          <a:prstGeom prst="rect">
            <a:avLst/>
          </a:prstGeom>
        </p:spPr>
        <p:txBody>
          <a:bodyPr lIns="91439" tIns="45719" rIns="91439" bIns="45719">
            <a:noAutofit/>
          </a:bodyPr>
          <a:lstStyle/>
          <a:p>
            <a:endParaRPr/>
          </a:p>
        </p:txBody>
      </p:sp>
      <p:sp>
        <p:nvSpPr>
          <p:cNvPr id="126" name="575395635_960x639.jpg"/>
          <p:cNvSpPr>
            <a:spLocks noGrp="1"/>
          </p:cNvSpPr>
          <p:nvPr>
            <p:ph type="pic" sz="quarter" idx="23"/>
          </p:nvPr>
        </p:nvSpPr>
        <p:spPr>
          <a:xfrm>
            <a:off x="15430500" y="1270000"/>
            <a:ext cx="8128000" cy="54102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511300" y="-3721100"/>
            <a:ext cx="28511500" cy="19030242"/>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Image"/>
          <p:cNvSpPr>
            <a:spLocks noGrp="1"/>
          </p:cNvSpPr>
          <p:nvPr>
            <p:ph type="pic" idx="21"/>
          </p:nvPr>
        </p:nvSpPr>
        <p:spPr>
          <a:xfrm>
            <a:off x="-431800" y="-4038600"/>
            <a:ext cx="29464000" cy="18034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 </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4" name="92709243_1322x1323.jpeg"/>
          <p:cNvSpPr>
            <a:spLocks noGrp="1"/>
          </p:cNvSpPr>
          <p:nvPr>
            <p:ph type="pic" sz="half" idx="21"/>
          </p:nvPr>
        </p:nvSpPr>
        <p:spPr>
          <a:xfrm>
            <a:off x="12052303" y="1270000"/>
            <a:ext cx="11188406" cy="11209889"/>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1" name="Slide Subtitle"/>
          <p:cNvSpPr txBox="1">
            <a:spLocks noGrp="1"/>
          </p:cNvSpPr>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3" name="824910546_2681x1332.jpg"/>
          <p:cNvSpPr>
            <a:spLocks noGrp="1"/>
          </p:cNvSpPr>
          <p:nvPr>
            <p:ph type="pic" idx="22"/>
          </p:nvPr>
        </p:nvSpPr>
        <p:spPr>
          <a:xfrm>
            <a:off x="6380200" y="1263848"/>
            <a:ext cx="22529801" cy="11193471"/>
          </a:xfrm>
          <a:prstGeom prst="rect">
            <a:avLst/>
          </a:prstGeom>
        </p:spPr>
        <p:txBody>
          <a:bodyPr lIns="91439" tIns="45719" rIns="91439" bIns="45719">
            <a:noAutofit/>
          </a:bodyPr>
          <a:lstStyle/>
          <a:p>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적절한 제목"/>
          <p:cNvSpPr txBox="1">
            <a:spLocks noGrp="1"/>
          </p:cNvSpPr>
          <p:nvPr>
            <p:ph type="ctrTitle"/>
          </p:nvPr>
        </p:nvSpPr>
        <p:spPr>
          <a:xfrm>
            <a:off x="1206498" y="0"/>
            <a:ext cx="21971004" cy="4648201"/>
          </a:xfrm>
          <a:prstGeom prst="rect">
            <a:avLst/>
          </a:prstGeom>
        </p:spPr>
        <p:txBody>
          <a:bodyPr/>
          <a:lstStyle/>
          <a:p>
            <a:r>
              <a:rPr lang="en-US" dirty="0"/>
              <a:t>Programming Assignment #4</a:t>
            </a:r>
            <a:endParaRPr dirty="0"/>
          </a:p>
        </p:txBody>
      </p:sp>
      <p:sp>
        <p:nvSpPr>
          <p:cNvPr id="153" name="적절한 소제목"/>
          <p:cNvSpPr txBox="1">
            <a:spLocks noGrp="1"/>
          </p:cNvSpPr>
          <p:nvPr>
            <p:ph type="subTitle" sz="quarter" idx="1"/>
          </p:nvPr>
        </p:nvSpPr>
        <p:spPr>
          <a:xfrm>
            <a:off x="1206498" y="4952999"/>
            <a:ext cx="21971000" cy="6145307"/>
          </a:xfrm>
          <a:prstGeom prst="rect">
            <a:avLst/>
          </a:prstGeom>
        </p:spPr>
        <p:txBody>
          <a:bodyPr>
            <a:normAutofit/>
          </a:bodyPr>
          <a:lstStyle/>
          <a:p>
            <a:r>
              <a:rPr lang="en-US" sz="7200" dirty="0"/>
              <a:t>Operating System</a:t>
            </a:r>
          </a:p>
          <a:p>
            <a:endParaRPr lang="en-US" dirty="0"/>
          </a:p>
          <a:p>
            <a:endParaRPr lang="en-US" dirty="0"/>
          </a:p>
          <a:p>
            <a:r>
              <a:rPr lang="en-US" sz="6000" dirty="0"/>
              <a:t>201732831 Oh hyeonho </a:t>
            </a:r>
            <a:r>
              <a:rPr lang="ko-KR" altLang="en-US" sz="6000" dirty="0" err="1"/>
              <a:t>오현호</a:t>
            </a:r>
            <a:endParaRPr lang="en-US" altLang="ko-KR" sz="6000" dirty="0"/>
          </a:p>
          <a:p>
            <a:r>
              <a:rPr lang="en-US" altLang="ko-KR" sz="4800" dirty="0"/>
              <a:t>dhgusgh123@naver.com</a:t>
            </a:r>
          </a:p>
          <a:p>
            <a:endParaRPr lang="en-US" altLang="ko-KR" sz="4800" dirty="0"/>
          </a:p>
          <a:p>
            <a:endParaRPr lang="en-US" altLang="ko-KR" dirty="0"/>
          </a:p>
          <a:p>
            <a:endParaRPr lang="en-US"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Architecture"/>
          <p:cNvSpPr txBox="1">
            <a:spLocks noGrp="1"/>
          </p:cNvSpPr>
          <p:nvPr>
            <p:ph type="title"/>
          </p:nvPr>
        </p:nvSpPr>
        <p:spPr>
          <a:prstGeom prst="rect">
            <a:avLst/>
          </a:prstGeom>
        </p:spPr>
        <p:txBody>
          <a:bodyPr/>
          <a:lstStyle/>
          <a:p>
            <a:r>
              <a:t>Architecture</a:t>
            </a:r>
          </a:p>
        </p:txBody>
      </p:sp>
      <p:sp>
        <p:nvSpPr>
          <p:cNvPr id="156" name="C로 작성하였으나 객체 지향적으로 설계하였다.…"/>
          <p:cNvSpPr txBox="1">
            <a:spLocks noGrp="1"/>
          </p:cNvSpPr>
          <p:nvPr>
            <p:ph type="body" idx="1"/>
          </p:nvPr>
        </p:nvSpPr>
        <p:spPr>
          <a:xfrm>
            <a:off x="1206500" y="4248504"/>
            <a:ext cx="22411484" cy="8256012"/>
          </a:xfrm>
          <a:prstGeom prst="rect">
            <a:avLst/>
          </a:prstGeom>
        </p:spPr>
        <p:txBody>
          <a:bodyPr/>
          <a:lstStyle/>
          <a:p>
            <a:pPr algn="just"/>
            <a:r>
              <a:rPr lang="en-US" dirty="0"/>
              <a:t>Reusing functions and making them perform as they go.</a:t>
            </a:r>
          </a:p>
          <a:p>
            <a:pPr algn="just"/>
            <a:endParaRPr lang="en-US" dirty="0"/>
          </a:p>
          <a:p>
            <a:pPr algn="just"/>
            <a:r>
              <a:rPr lang="en-US" dirty="0"/>
              <a:t>Part of the functions required in this project is delegated to each struct, and the functions are implemented through a function that receives each struct as an argument, and then combined with each other.</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rocess"/>
          <p:cNvSpPr txBox="1">
            <a:spLocks noGrp="1"/>
          </p:cNvSpPr>
          <p:nvPr>
            <p:ph type="title"/>
          </p:nvPr>
        </p:nvSpPr>
        <p:spPr>
          <a:prstGeom prst="rect">
            <a:avLst/>
          </a:prstGeom>
        </p:spPr>
        <p:txBody>
          <a:bodyPr/>
          <a:lstStyle/>
          <a:p>
            <a:r>
              <a:t>Process</a:t>
            </a:r>
          </a:p>
        </p:txBody>
      </p:sp>
      <p:sp>
        <p:nvSpPr>
          <p:cNvPr id="159" name="Process의 실행 상태를 나타내는 PCB와 유사한 struct를 구현하고, 그것을 담는 Doubly linked list를 만들어 ProcessQueue라 하였다.…"/>
          <p:cNvSpPr txBox="1">
            <a:spLocks noGrp="1"/>
          </p:cNvSpPr>
          <p:nvPr>
            <p:ph type="body" sz="half" idx="1"/>
          </p:nvPr>
        </p:nvSpPr>
        <p:spPr>
          <a:xfrm>
            <a:off x="471394" y="2387599"/>
            <a:ext cx="11469594" cy="8674847"/>
          </a:xfrm>
          <a:prstGeom prst="rect">
            <a:avLst/>
          </a:prstGeom>
        </p:spPr>
        <p:txBody>
          <a:bodyPr anchor="ctr"/>
          <a:lstStyle/>
          <a:p>
            <a:pPr algn="just"/>
            <a:r>
              <a:rPr lang="en-US" dirty="0"/>
              <a:t>Implement a struct similar to the PCB that shows the execution state of the process, and create a Doubly linked list containing it and call it </a:t>
            </a:r>
            <a:r>
              <a:rPr lang="en-US" dirty="0" err="1"/>
              <a:t>ProcessQueue</a:t>
            </a:r>
            <a:r>
              <a:rPr lang="en-US" dirty="0"/>
              <a:t>.</a:t>
            </a:r>
          </a:p>
          <a:p>
            <a:pPr algn="just"/>
            <a:r>
              <a:rPr lang="en-US" dirty="0"/>
              <a:t>The field indicating the current state of the process is not separately implemented, but the state of an arbitrary process can be determined by synthesizing the values of each field.</a:t>
            </a:r>
            <a:endParaRPr dirty="0"/>
          </a:p>
        </p:txBody>
      </p:sp>
      <p:sp>
        <p:nvSpPr>
          <p:cNvPr id="160" name="typedef struct Process {…"/>
          <p:cNvSpPr txBox="1"/>
          <p:nvPr/>
        </p:nvSpPr>
        <p:spPr>
          <a:xfrm>
            <a:off x="12928406" y="1636057"/>
            <a:ext cx="9394023" cy="10443885"/>
          </a:xfrm>
          <a:prstGeom prst="rect">
            <a:avLst/>
          </a:prstGeom>
          <a:solidFill>
            <a:srgbClr val="F8F8F8"/>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200">
                <a:solidFill>
                  <a:srgbClr val="8959A8"/>
                </a:solidFill>
                <a:latin typeface="Menlo Regular"/>
                <a:ea typeface="Menlo Regular"/>
                <a:cs typeface="Menlo Regular"/>
                <a:sym typeface="Menlo Regular"/>
              </a:defRPr>
            </a:pPr>
            <a:r>
              <a:rPr dirty="0"/>
              <a:t>typedef</a:t>
            </a:r>
            <a:r>
              <a:rPr dirty="0">
                <a:solidFill>
                  <a:srgbClr val="4D4D4C"/>
                </a:solidFill>
              </a:rPr>
              <a:t> </a:t>
            </a:r>
            <a:r>
              <a:rPr dirty="0"/>
              <a:t>struct</a:t>
            </a:r>
            <a:r>
              <a:rPr dirty="0">
                <a:solidFill>
                  <a:srgbClr val="4D4D4C"/>
                </a:solidFill>
              </a:rPr>
              <a:t> </a:t>
            </a:r>
            <a:r>
              <a:rPr dirty="0">
                <a:solidFill>
                  <a:srgbClr val="4271AE"/>
                </a:solidFill>
              </a:rPr>
              <a:t>Process</a:t>
            </a:r>
            <a:r>
              <a:rPr dirty="0">
                <a:solidFill>
                  <a:srgbClr val="4D4D4C"/>
                </a:solidFill>
              </a:rPr>
              <a:t> {</a:t>
            </a:r>
          </a:p>
          <a:p>
            <a:pPr algn="l" defTabSz="457200">
              <a:defRPr sz="3200">
                <a:solidFill>
                  <a:srgbClr val="8959A8"/>
                </a:solidFill>
                <a:latin typeface="Menlo Regular"/>
                <a:ea typeface="Menlo Regular"/>
                <a:cs typeface="Menlo Regular"/>
                <a:sym typeface="Menlo Regular"/>
              </a:defRPr>
            </a:pPr>
            <a:r>
              <a:rPr dirty="0">
                <a:solidFill>
                  <a:srgbClr val="4D4D4C"/>
                </a:solidFill>
              </a:rPr>
              <a:t>    </a:t>
            </a:r>
            <a:r>
              <a:rPr dirty="0"/>
              <a:t>uint8_t</a:t>
            </a:r>
            <a:r>
              <a:rPr dirty="0">
                <a:solidFill>
                  <a:srgbClr val="4D4D4C"/>
                </a:solidFill>
              </a:rPr>
              <a:t> </a:t>
            </a:r>
            <a:r>
              <a:rPr dirty="0" err="1">
                <a:solidFill>
                  <a:srgbClr val="4D4D4C"/>
                </a:solidFill>
              </a:rPr>
              <a:t>pid</a:t>
            </a:r>
            <a:r>
              <a:rPr dirty="0">
                <a:solidFill>
                  <a:srgbClr val="4D4D4C"/>
                </a:solidFill>
              </a:rPr>
              <a:t>;</a:t>
            </a:r>
          </a:p>
          <a:p>
            <a:pPr algn="l" defTabSz="457200">
              <a:defRPr sz="3200">
                <a:solidFill>
                  <a:srgbClr val="4D4D4C"/>
                </a:solidFill>
                <a:latin typeface="Menlo Regular"/>
                <a:ea typeface="Menlo Regular"/>
                <a:cs typeface="Menlo Regular"/>
                <a:sym typeface="Menlo Regular"/>
              </a:defRPr>
            </a:pPr>
            <a:r>
              <a:rPr dirty="0"/>
              <a:t>    </a:t>
            </a:r>
            <a:r>
              <a:rPr dirty="0">
                <a:solidFill>
                  <a:srgbClr val="8959A8"/>
                </a:solidFill>
              </a:rPr>
              <a:t>uint8_t</a:t>
            </a:r>
            <a:r>
              <a:rPr dirty="0"/>
              <a:t> priority;</a:t>
            </a:r>
          </a:p>
          <a:p>
            <a:pPr algn="l" defTabSz="457200">
              <a:defRPr sz="3200">
                <a:solidFill>
                  <a:srgbClr val="4D4D4C"/>
                </a:solidFill>
                <a:latin typeface="Menlo Regular"/>
                <a:ea typeface="Menlo Regular"/>
                <a:cs typeface="Menlo Regular"/>
                <a:sym typeface="Menlo Regular"/>
              </a:defRPr>
            </a:pPr>
            <a:r>
              <a:rPr dirty="0"/>
              <a:t>    </a:t>
            </a:r>
            <a:r>
              <a:rPr dirty="0">
                <a:solidFill>
                  <a:srgbClr val="8959A8"/>
                </a:solidFill>
              </a:rPr>
              <a:t>uint64_t</a:t>
            </a:r>
            <a:r>
              <a:rPr dirty="0"/>
              <a:t> </a:t>
            </a:r>
            <a:r>
              <a:rPr dirty="0" err="1"/>
              <a:t>arrival</a:t>
            </a:r>
            <a:r>
              <a:rPr lang="en-US" dirty="0" err="1"/>
              <a:t>T</a:t>
            </a:r>
            <a:r>
              <a:rPr dirty="0" err="1"/>
              <a:t>ime</a:t>
            </a:r>
            <a:r>
              <a:rPr dirty="0"/>
              <a:t>;</a:t>
            </a:r>
          </a:p>
          <a:p>
            <a:pPr algn="l" defTabSz="457200">
              <a:defRPr sz="3200">
                <a:solidFill>
                  <a:srgbClr val="4D4D4C"/>
                </a:solidFill>
                <a:latin typeface="Menlo Regular"/>
                <a:ea typeface="Menlo Regular"/>
                <a:cs typeface="Menlo Regular"/>
                <a:sym typeface="Menlo Regular"/>
              </a:defRPr>
            </a:pPr>
            <a:r>
              <a:rPr dirty="0"/>
              <a:t>    </a:t>
            </a:r>
            <a:r>
              <a:rPr dirty="0">
                <a:solidFill>
                  <a:srgbClr val="8959A8"/>
                </a:solidFill>
              </a:rPr>
              <a:t>uint64_t</a:t>
            </a:r>
            <a:r>
              <a:rPr dirty="0"/>
              <a:t> </a:t>
            </a:r>
            <a:r>
              <a:rPr dirty="0" err="1"/>
              <a:t>burst</a:t>
            </a:r>
            <a:r>
              <a:rPr lang="en-US" dirty="0" err="1"/>
              <a:t>T</a:t>
            </a:r>
            <a:r>
              <a:rPr dirty="0" err="1"/>
              <a:t>ime</a:t>
            </a:r>
            <a:r>
              <a:rPr dirty="0"/>
              <a:t>;</a:t>
            </a:r>
          </a:p>
          <a:p>
            <a:pPr algn="l" defTabSz="457200">
              <a:defRPr sz="3200">
                <a:solidFill>
                  <a:srgbClr val="4D4D4C"/>
                </a:solidFill>
                <a:latin typeface="Menlo Regular"/>
                <a:ea typeface="Menlo Regular"/>
                <a:cs typeface="Menlo Regular"/>
                <a:sym typeface="Menlo Regular"/>
              </a:defRPr>
            </a:pPr>
            <a:r>
              <a:rPr dirty="0"/>
              <a:t>    </a:t>
            </a:r>
            <a:r>
              <a:rPr dirty="0">
                <a:solidFill>
                  <a:srgbClr val="8959A8"/>
                </a:solidFill>
              </a:rPr>
              <a:t>uint64_t</a:t>
            </a:r>
            <a:r>
              <a:rPr dirty="0"/>
              <a:t> </a:t>
            </a:r>
            <a:r>
              <a:rPr dirty="0" err="1"/>
              <a:t>initial</a:t>
            </a:r>
            <a:r>
              <a:rPr lang="en-US" dirty="0" err="1"/>
              <a:t>R</a:t>
            </a:r>
            <a:r>
              <a:rPr dirty="0" err="1"/>
              <a:t>unning</a:t>
            </a:r>
            <a:r>
              <a:rPr lang="en-US" dirty="0" err="1"/>
              <a:t>T</a:t>
            </a:r>
            <a:r>
              <a:rPr dirty="0" err="1"/>
              <a:t>ime</a:t>
            </a:r>
            <a:r>
              <a:rPr dirty="0"/>
              <a:t>;</a:t>
            </a:r>
          </a:p>
          <a:p>
            <a:pPr algn="l" defTabSz="457200">
              <a:defRPr sz="3200">
                <a:solidFill>
                  <a:srgbClr val="4D4D4C"/>
                </a:solidFill>
                <a:latin typeface="Menlo Regular"/>
                <a:ea typeface="Menlo Regular"/>
                <a:cs typeface="Menlo Regular"/>
                <a:sym typeface="Menlo Regular"/>
              </a:defRPr>
            </a:pPr>
            <a:r>
              <a:rPr dirty="0"/>
              <a:t>    </a:t>
            </a:r>
            <a:r>
              <a:rPr dirty="0">
                <a:solidFill>
                  <a:srgbClr val="8959A8"/>
                </a:solidFill>
              </a:rPr>
              <a:t>uint64_t</a:t>
            </a:r>
            <a:r>
              <a:rPr dirty="0"/>
              <a:t> </a:t>
            </a:r>
            <a:r>
              <a:rPr dirty="0" err="1"/>
              <a:t>not</a:t>
            </a:r>
            <a:r>
              <a:rPr lang="en-US" dirty="0" err="1"/>
              <a:t>R</a:t>
            </a:r>
            <a:r>
              <a:rPr dirty="0" err="1"/>
              <a:t>unning</a:t>
            </a:r>
            <a:r>
              <a:rPr lang="en-US" dirty="0" err="1"/>
              <a:t>S</a:t>
            </a:r>
            <a:r>
              <a:rPr dirty="0" err="1"/>
              <a:t>ince</a:t>
            </a:r>
            <a:r>
              <a:rPr dirty="0"/>
              <a:t>;</a:t>
            </a:r>
          </a:p>
          <a:p>
            <a:pPr algn="l" defTabSz="457200">
              <a:defRPr sz="3200">
                <a:solidFill>
                  <a:srgbClr val="4D4D4C"/>
                </a:solidFill>
                <a:latin typeface="Menlo Regular"/>
                <a:ea typeface="Menlo Regular"/>
                <a:cs typeface="Menlo Regular"/>
                <a:sym typeface="Menlo Regular"/>
              </a:defRPr>
            </a:pPr>
            <a:r>
              <a:rPr dirty="0"/>
              <a:t>    </a:t>
            </a:r>
            <a:r>
              <a:rPr dirty="0">
                <a:solidFill>
                  <a:srgbClr val="8959A8"/>
                </a:solidFill>
              </a:rPr>
              <a:t>uint64_t</a:t>
            </a:r>
            <a:r>
              <a:rPr dirty="0"/>
              <a:t> </a:t>
            </a:r>
            <a:r>
              <a:rPr dirty="0" err="1"/>
              <a:t>remaining</a:t>
            </a:r>
            <a:r>
              <a:rPr lang="en-US" dirty="0" err="1"/>
              <a:t>B</a:t>
            </a:r>
            <a:r>
              <a:rPr dirty="0" err="1"/>
              <a:t>urst</a:t>
            </a:r>
            <a:r>
              <a:rPr lang="en-US" dirty="0" err="1"/>
              <a:t>T</a:t>
            </a:r>
            <a:r>
              <a:rPr dirty="0" err="1"/>
              <a:t>ime</a:t>
            </a:r>
            <a:r>
              <a:rPr dirty="0"/>
              <a:t>;</a:t>
            </a:r>
          </a:p>
          <a:p>
            <a:pPr algn="l" defTabSz="457200">
              <a:defRPr sz="3200">
                <a:solidFill>
                  <a:srgbClr val="F5871F"/>
                </a:solidFill>
                <a:latin typeface="Menlo Regular"/>
                <a:ea typeface="Menlo Regular"/>
                <a:cs typeface="Menlo Regular"/>
                <a:sym typeface="Menlo Regular"/>
              </a:defRPr>
            </a:pPr>
            <a:r>
              <a:rPr dirty="0">
                <a:solidFill>
                  <a:srgbClr val="4D4D4C"/>
                </a:solidFill>
              </a:rPr>
              <a:t>} </a:t>
            </a:r>
            <a:r>
              <a:rPr dirty="0"/>
              <a:t>Process</a:t>
            </a:r>
            <a:r>
              <a:rPr dirty="0">
                <a:solidFill>
                  <a:srgbClr val="4D4D4C"/>
                </a:solidFill>
              </a:rPr>
              <a:t>;</a:t>
            </a:r>
          </a:p>
          <a:p>
            <a:pPr algn="l" defTabSz="457200">
              <a:defRPr sz="3200">
                <a:solidFill>
                  <a:srgbClr val="4D4D4C"/>
                </a:solidFill>
                <a:latin typeface="Menlo Regular"/>
                <a:ea typeface="Menlo Regular"/>
                <a:cs typeface="Menlo Regular"/>
                <a:sym typeface="Menlo Regular"/>
              </a:defRPr>
            </a:pPr>
            <a:endParaRPr dirty="0">
              <a:solidFill>
                <a:srgbClr val="4D4D4C"/>
              </a:solidFill>
            </a:endParaRPr>
          </a:p>
          <a:p>
            <a:pPr algn="l" defTabSz="457200">
              <a:defRPr sz="3200">
                <a:solidFill>
                  <a:srgbClr val="4271AE"/>
                </a:solidFill>
                <a:latin typeface="Menlo Regular"/>
                <a:ea typeface="Menlo Regular"/>
                <a:cs typeface="Menlo Regular"/>
                <a:sym typeface="Menlo Regular"/>
              </a:defRPr>
            </a:pPr>
            <a:r>
              <a:rPr dirty="0">
                <a:solidFill>
                  <a:srgbClr val="8959A8"/>
                </a:solidFill>
              </a:rPr>
              <a:t>typedef</a:t>
            </a:r>
            <a:r>
              <a:rPr dirty="0">
                <a:solidFill>
                  <a:srgbClr val="4D4D4C"/>
                </a:solidFill>
              </a:rPr>
              <a:t> </a:t>
            </a:r>
            <a:r>
              <a:rPr dirty="0">
                <a:solidFill>
                  <a:srgbClr val="8959A8"/>
                </a:solidFill>
              </a:rPr>
              <a:t>struct</a:t>
            </a:r>
            <a:r>
              <a:rPr dirty="0">
                <a:solidFill>
                  <a:srgbClr val="4D4D4C"/>
                </a:solidFill>
              </a:rPr>
              <a:t> </a:t>
            </a:r>
            <a:r>
              <a:rPr dirty="0" err="1"/>
              <a:t>ProcessNode</a:t>
            </a:r>
            <a:r>
              <a:rPr dirty="0">
                <a:solidFill>
                  <a:srgbClr val="4D4D4C"/>
                </a:solidFill>
              </a:rPr>
              <a:t> {</a:t>
            </a:r>
          </a:p>
          <a:p>
            <a:pPr algn="l" defTabSz="457200">
              <a:defRPr sz="3200">
                <a:solidFill>
                  <a:srgbClr val="F5871F"/>
                </a:solidFill>
                <a:latin typeface="Menlo Regular"/>
                <a:ea typeface="Menlo Regular"/>
                <a:cs typeface="Menlo Regular"/>
                <a:sym typeface="Menlo Regular"/>
              </a:defRPr>
            </a:pPr>
            <a:r>
              <a:rPr dirty="0">
                <a:solidFill>
                  <a:srgbClr val="4D4D4C"/>
                </a:solidFill>
              </a:rPr>
              <a:t>    </a:t>
            </a:r>
            <a:r>
              <a:rPr dirty="0"/>
              <a:t>Process</a:t>
            </a:r>
            <a:r>
              <a:rPr dirty="0">
                <a:solidFill>
                  <a:srgbClr val="4D4D4C"/>
                </a:solidFill>
              </a:rPr>
              <a:t> *</a:t>
            </a:r>
            <a:r>
              <a:rPr dirty="0"/>
              <a:t>process</a:t>
            </a:r>
            <a:r>
              <a:rPr dirty="0">
                <a:solidFill>
                  <a:srgbClr val="4D4D4C"/>
                </a:solidFill>
              </a:rPr>
              <a:t>;</a:t>
            </a:r>
          </a:p>
          <a:p>
            <a:pPr algn="l" defTabSz="457200">
              <a:defRPr sz="3200">
                <a:solidFill>
                  <a:srgbClr val="4271AE"/>
                </a:solidFill>
                <a:latin typeface="Menlo Regular"/>
                <a:ea typeface="Menlo Regular"/>
                <a:cs typeface="Menlo Regular"/>
                <a:sym typeface="Menlo Regular"/>
              </a:defRPr>
            </a:pPr>
            <a:r>
              <a:rPr dirty="0">
                <a:solidFill>
                  <a:srgbClr val="4D4D4C"/>
                </a:solidFill>
              </a:rPr>
              <a:t>    </a:t>
            </a:r>
            <a:r>
              <a:rPr dirty="0">
                <a:solidFill>
                  <a:srgbClr val="8959A8"/>
                </a:solidFill>
              </a:rPr>
              <a:t>struct</a:t>
            </a:r>
            <a:r>
              <a:rPr dirty="0">
                <a:solidFill>
                  <a:srgbClr val="4D4D4C"/>
                </a:solidFill>
              </a:rPr>
              <a:t> </a:t>
            </a:r>
            <a:r>
              <a:rPr dirty="0" err="1"/>
              <a:t>ProcessNode</a:t>
            </a:r>
            <a:r>
              <a:rPr dirty="0">
                <a:solidFill>
                  <a:srgbClr val="4D4D4C"/>
                </a:solidFill>
              </a:rPr>
              <a:t> *</a:t>
            </a:r>
            <a:r>
              <a:rPr dirty="0" err="1"/>
              <a:t>prev</a:t>
            </a:r>
            <a:r>
              <a:rPr dirty="0">
                <a:solidFill>
                  <a:srgbClr val="4D4D4C"/>
                </a:solidFill>
              </a:rPr>
              <a:t>;</a:t>
            </a:r>
          </a:p>
          <a:p>
            <a:pPr algn="l" defTabSz="457200">
              <a:defRPr sz="3200">
                <a:solidFill>
                  <a:srgbClr val="4271AE"/>
                </a:solidFill>
                <a:latin typeface="Menlo Regular"/>
                <a:ea typeface="Menlo Regular"/>
                <a:cs typeface="Menlo Regular"/>
                <a:sym typeface="Menlo Regular"/>
              </a:defRPr>
            </a:pPr>
            <a:r>
              <a:rPr dirty="0">
                <a:solidFill>
                  <a:srgbClr val="4D4D4C"/>
                </a:solidFill>
              </a:rPr>
              <a:t>    </a:t>
            </a:r>
            <a:r>
              <a:rPr dirty="0">
                <a:solidFill>
                  <a:srgbClr val="8959A8"/>
                </a:solidFill>
              </a:rPr>
              <a:t>struct</a:t>
            </a:r>
            <a:r>
              <a:rPr dirty="0">
                <a:solidFill>
                  <a:srgbClr val="4D4D4C"/>
                </a:solidFill>
              </a:rPr>
              <a:t> </a:t>
            </a:r>
            <a:r>
              <a:rPr dirty="0" err="1"/>
              <a:t>ProcessNode</a:t>
            </a:r>
            <a:r>
              <a:rPr dirty="0">
                <a:solidFill>
                  <a:srgbClr val="4D4D4C"/>
                </a:solidFill>
              </a:rPr>
              <a:t> *</a:t>
            </a:r>
            <a:r>
              <a:rPr dirty="0"/>
              <a:t>next</a:t>
            </a:r>
            <a:r>
              <a:rPr dirty="0">
                <a:solidFill>
                  <a:srgbClr val="4D4D4C"/>
                </a:solidFill>
              </a:rPr>
              <a:t>;</a:t>
            </a:r>
          </a:p>
          <a:p>
            <a:pPr algn="l" defTabSz="457200">
              <a:defRPr sz="3200">
                <a:solidFill>
                  <a:srgbClr val="4D4D4C"/>
                </a:solidFill>
                <a:latin typeface="Menlo Regular"/>
                <a:ea typeface="Menlo Regular"/>
                <a:cs typeface="Menlo Regular"/>
                <a:sym typeface="Menlo Regular"/>
              </a:defRPr>
            </a:pPr>
            <a:r>
              <a:rPr dirty="0"/>
              <a:t>} </a:t>
            </a:r>
            <a:r>
              <a:rPr dirty="0" err="1"/>
              <a:t>ProcessNode</a:t>
            </a:r>
            <a:r>
              <a:rPr dirty="0"/>
              <a:t>;</a:t>
            </a:r>
          </a:p>
          <a:p>
            <a:pPr algn="l" defTabSz="457200">
              <a:defRPr sz="3200">
                <a:solidFill>
                  <a:srgbClr val="4D4D4C"/>
                </a:solidFill>
                <a:latin typeface="Menlo Regular"/>
                <a:ea typeface="Menlo Regular"/>
                <a:cs typeface="Menlo Regular"/>
                <a:sym typeface="Menlo Regular"/>
              </a:defRPr>
            </a:pPr>
            <a:endParaRPr dirty="0"/>
          </a:p>
          <a:p>
            <a:pPr algn="l" defTabSz="457200">
              <a:defRPr sz="3200">
                <a:solidFill>
                  <a:srgbClr val="4271AE"/>
                </a:solidFill>
                <a:latin typeface="Menlo Regular"/>
                <a:ea typeface="Menlo Regular"/>
                <a:cs typeface="Menlo Regular"/>
                <a:sym typeface="Menlo Regular"/>
              </a:defRPr>
            </a:pPr>
            <a:r>
              <a:rPr dirty="0">
                <a:solidFill>
                  <a:srgbClr val="8959A8"/>
                </a:solidFill>
              </a:rPr>
              <a:t>typedef</a:t>
            </a:r>
            <a:r>
              <a:rPr dirty="0">
                <a:solidFill>
                  <a:srgbClr val="4D4D4C"/>
                </a:solidFill>
              </a:rPr>
              <a:t> </a:t>
            </a:r>
            <a:r>
              <a:rPr dirty="0">
                <a:solidFill>
                  <a:srgbClr val="8959A8"/>
                </a:solidFill>
              </a:rPr>
              <a:t>struct</a:t>
            </a:r>
            <a:r>
              <a:rPr dirty="0">
                <a:solidFill>
                  <a:srgbClr val="4D4D4C"/>
                </a:solidFill>
              </a:rPr>
              <a:t> </a:t>
            </a:r>
            <a:r>
              <a:rPr dirty="0" err="1"/>
              <a:t>ProcessQueue</a:t>
            </a:r>
            <a:r>
              <a:rPr dirty="0">
                <a:solidFill>
                  <a:srgbClr val="4D4D4C"/>
                </a:solidFill>
              </a:rPr>
              <a:t> {</a:t>
            </a:r>
          </a:p>
          <a:p>
            <a:pPr algn="l" defTabSz="457200">
              <a:defRPr sz="3200">
                <a:solidFill>
                  <a:srgbClr val="4D4D4C"/>
                </a:solidFill>
                <a:latin typeface="Menlo Regular"/>
                <a:ea typeface="Menlo Regular"/>
                <a:cs typeface="Menlo Regular"/>
                <a:sym typeface="Menlo Regular"/>
              </a:defRPr>
            </a:pPr>
            <a:r>
              <a:rPr dirty="0"/>
              <a:t>    </a:t>
            </a:r>
            <a:r>
              <a:rPr dirty="0" err="1"/>
              <a:t>ProcessNode</a:t>
            </a:r>
            <a:r>
              <a:rPr dirty="0"/>
              <a:t> *head;</a:t>
            </a:r>
          </a:p>
          <a:p>
            <a:pPr algn="l" defTabSz="457200">
              <a:defRPr sz="3200">
                <a:solidFill>
                  <a:srgbClr val="4D4D4C"/>
                </a:solidFill>
                <a:latin typeface="Menlo Regular"/>
                <a:ea typeface="Menlo Regular"/>
                <a:cs typeface="Menlo Regular"/>
                <a:sym typeface="Menlo Regular"/>
              </a:defRPr>
            </a:pPr>
            <a:r>
              <a:rPr dirty="0"/>
              <a:t>    </a:t>
            </a:r>
            <a:r>
              <a:rPr dirty="0" err="1"/>
              <a:t>ProcessNode</a:t>
            </a:r>
            <a:r>
              <a:rPr dirty="0"/>
              <a:t> *tail;</a:t>
            </a:r>
          </a:p>
          <a:p>
            <a:pPr algn="l" defTabSz="457200">
              <a:defRPr sz="3200">
                <a:solidFill>
                  <a:srgbClr val="8959A8"/>
                </a:solidFill>
                <a:latin typeface="Menlo Regular"/>
                <a:ea typeface="Menlo Regular"/>
                <a:cs typeface="Menlo Regular"/>
                <a:sym typeface="Menlo Regular"/>
              </a:defRPr>
            </a:pPr>
            <a:r>
              <a:rPr dirty="0">
                <a:solidFill>
                  <a:srgbClr val="4D4D4C"/>
                </a:solidFill>
              </a:rPr>
              <a:t>    </a:t>
            </a:r>
            <a:r>
              <a:rPr dirty="0" err="1"/>
              <a:t>size_t</a:t>
            </a:r>
            <a:r>
              <a:rPr dirty="0">
                <a:solidFill>
                  <a:srgbClr val="4D4D4C"/>
                </a:solidFill>
              </a:rPr>
              <a:t> </a:t>
            </a:r>
            <a:r>
              <a:rPr dirty="0">
                <a:solidFill>
                  <a:srgbClr val="F5871F"/>
                </a:solidFill>
              </a:rPr>
              <a:t>size</a:t>
            </a:r>
            <a:r>
              <a:rPr dirty="0">
                <a:solidFill>
                  <a:srgbClr val="4D4D4C"/>
                </a:solidFill>
              </a:rPr>
              <a:t>;</a:t>
            </a:r>
          </a:p>
          <a:p>
            <a:pPr algn="l" defTabSz="457200">
              <a:defRPr sz="3200">
                <a:solidFill>
                  <a:srgbClr val="4D4D4C"/>
                </a:solidFill>
                <a:latin typeface="Menlo Regular"/>
                <a:ea typeface="Menlo Regular"/>
                <a:cs typeface="Menlo Regular"/>
                <a:sym typeface="Menlo Regular"/>
              </a:defRPr>
            </a:pPr>
            <a:r>
              <a:rPr dirty="0"/>
              <a:t>} </a:t>
            </a:r>
            <a:r>
              <a:rPr dirty="0" err="1"/>
              <a:t>ProcessQueue</a:t>
            </a:r>
            <a:r>
              <a:rPr dirty="0"/>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ontext"/>
          <p:cNvSpPr txBox="1">
            <a:spLocks noGrp="1"/>
          </p:cNvSpPr>
          <p:nvPr>
            <p:ph type="title"/>
          </p:nvPr>
        </p:nvSpPr>
        <p:spPr>
          <a:prstGeom prst="rect">
            <a:avLst/>
          </a:prstGeom>
        </p:spPr>
        <p:txBody>
          <a:bodyPr/>
          <a:lstStyle/>
          <a:p>
            <a:r>
              <a:rPr lang="en-US" dirty="0"/>
              <a:t>Process</a:t>
            </a:r>
            <a:endParaRPr dirty="0"/>
          </a:p>
        </p:txBody>
      </p:sp>
      <p:sp>
        <p:nvSpPr>
          <p:cNvPr id="163" name="Scheduling 알고리즘의 전체적인 실행 상태를 표현하기 위한 자료구조이다."/>
          <p:cNvSpPr txBox="1">
            <a:spLocks noGrp="1"/>
          </p:cNvSpPr>
          <p:nvPr>
            <p:ph type="body" sz="half" idx="1"/>
          </p:nvPr>
        </p:nvSpPr>
        <p:spPr>
          <a:xfrm>
            <a:off x="627529" y="8319247"/>
            <a:ext cx="24312282" cy="4185269"/>
          </a:xfrm>
          <a:prstGeom prst="rect">
            <a:avLst/>
          </a:prstGeom>
        </p:spPr>
        <p:txBody>
          <a:bodyPr/>
          <a:lstStyle>
            <a:lvl1pPr algn="just"/>
          </a:lstStyle>
          <a:p>
            <a:pPr marL="0" indent="0">
              <a:buNone/>
            </a:pPr>
            <a:r>
              <a:rPr lang="en-US" dirty="0"/>
              <a:t>    </a:t>
            </a:r>
          </a:p>
          <a:p>
            <a:pPr marL="0" indent="0">
              <a:buNone/>
            </a:pPr>
            <a:r>
              <a:rPr lang="en-US" dirty="0"/>
              <a:t> A process is implemented as a structure with </a:t>
            </a:r>
            <a:r>
              <a:rPr lang="en-US" dirty="0" err="1"/>
              <a:t>pid</a:t>
            </a:r>
            <a:r>
              <a:rPr lang="en-US" dirty="0"/>
              <a:t>, allocation list, and max list.</a:t>
            </a:r>
            <a:endParaRPr dirty="0"/>
          </a:p>
        </p:txBody>
      </p:sp>
      <p:sp>
        <p:nvSpPr>
          <p:cNvPr id="164" name="typedef struct Context {…"/>
          <p:cNvSpPr txBox="1"/>
          <p:nvPr/>
        </p:nvSpPr>
        <p:spPr>
          <a:xfrm>
            <a:off x="1158616" y="3729323"/>
            <a:ext cx="10230234" cy="3549690"/>
          </a:xfrm>
          <a:prstGeom prst="rect">
            <a:avLst/>
          </a:prstGeom>
          <a:solidFill>
            <a:srgbClr val="F8F8F8"/>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3200">
                <a:solidFill>
                  <a:srgbClr val="8959A8"/>
                </a:solidFill>
                <a:latin typeface="Menlo Regular"/>
                <a:ea typeface="Menlo Regular"/>
                <a:cs typeface="Menlo Regular"/>
                <a:sym typeface="Menlo Regular"/>
              </a:defRPr>
            </a:pPr>
            <a:r>
              <a:rPr dirty="0"/>
              <a:t>typedef</a:t>
            </a:r>
            <a:r>
              <a:rPr dirty="0">
                <a:solidFill>
                  <a:srgbClr val="4D4D4C"/>
                </a:solidFill>
              </a:rPr>
              <a:t> </a:t>
            </a:r>
            <a:r>
              <a:rPr dirty="0"/>
              <a:t>struct</a:t>
            </a:r>
            <a:r>
              <a:rPr dirty="0">
                <a:solidFill>
                  <a:srgbClr val="4D4D4C"/>
                </a:solidFill>
              </a:rPr>
              <a:t> </a:t>
            </a:r>
            <a:r>
              <a:rPr dirty="0">
                <a:solidFill>
                  <a:srgbClr val="4271AE"/>
                </a:solidFill>
              </a:rPr>
              <a:t>Context</a:t>
            </a:r>
            <a:r>
              <a:rPr dirty="0">
                <a:solidFill>
                  <a:srgbClr val="4D4D4C"/>
                </a:solidFill>
              </a:rPr>
              <a:t> {</a:t>
            </a:r>
          </a:p>
          <a:p>
            <a:pPr algn="l" defTabSz="457200">
              <a:defRPr sz="3200">
                <a:solidFill>
                  <a:srgbClr val="8959A8"/>
                </a:solidFill>
                <a:latin typeface="Menlo Regular"/>
                <a:ea typeface="Menlo Regular"/>
                <a:cs typeface="Menlo Regular"/>
                <a:sym typeface="Menlo Regular"/>
              </a:defRPr>
            </a:pPr>
            <a:r>
              <a:rPr dirty="0"/>
              <a:t>    </a:t>
            </a:r>
            <a:r>
              <a:rPr dirty="0" err="1"/>
              <a:t>ProcessQueue</a:t>
            </a:r>
            <a:r>
              <a:rPr dirty="0"/>
              <a:t> </a:t>
            </a:r>
            <a:r>
              <a:rPr dirty="0" err="1"/>
              <a:t>job</a:t>
            </a:r>
            <a:r>
              <a:rPr lang="en-US" dirty="0" err="1"/>
              <a:t>Q</a:t>
            </a:r>
            <a:r>
              <a:rPr dirty="0" err="1"/>
              <a:t>ueue</a:t>
            </a:r>
            <a:r>
              <a:rPr dirty="0"/>
              <a:t>;</a:t>
            </a:r>
          </a:p>
          <a:p>
            <a:pPr algn="l" defTabSz="457200">
              <a:defRPr sz="3200">
                <a:solidFill>
                  <a:srgbClr val="8959A8"/>
                </a:solidFill>
                <a:latin typeface="Menlo Regular"/>
                <a:ea typeface="Menlo Regular"/>
                <a:cs typeface="Menlo Regular"/>
                <a:sym typeface="Menlo Regular"/>
              </a:defRPr>
            </a:pPr>
            <a:r>
              <a:rPr dirty="0"/>
              <a:t>    </a:t>
            </a:r>
            <a:r>
              <a:rPr dirty="0" err="1"/>
              <a:t>ProcessQueue</a:t>
            </a:r>
            <a:r>
              <a:rPr dirty="0"/>
              <a:t> </a:t>
            </a:r>
            <a:r>
              <a:rPr dirty="0" err="1"/>
              <a:t>ready</a:t>
            </a:r>
            <a:r>
              <a:rPr lang="en-US" dirty="0" err="1"/>
              <a:t>Q</a:t>
            </a:r>
            <a:r>
              <a:rPr dirty="0" err="1"/>
              <a:t>ueue</a:t>
            </a:r>
            <a:r>
              <a:rPr dirty="0"/>
              <a:t>;</a:t>
            </a:r>
          </a:p>
          <a:p>
            <a:pPr algn="l" defTabSz="457200">
              <a:defRPr sz="3200">
                <a:solidFill>
                  <a:srgbClr val="8959A8"/>
                </a:solidFill>
                <a:latin typeface="Menlo Regular"/>
                <a:ea typeface="Menlo Regular"/>
                <a:cs typeface="Menlo Regular"/>
                <a:sym typeface="Menlo Regular"/>
              </a:defRPr>
            </a:pPr>
            <a:r>
              <a:rPr dirty="0"/>
              <a:t>    </a:t>
            </a:r>
            <a:r>
              <a:rPr dirty="0">
                <a:solidFill>
                  <a:srgbClr val="F5871F"/>
                </a:solidFill>
              </a:rPr>
              <a:t>Process</a:t>
            </a:r>
            <a:r>
              <a:rPr dirty="0"/>
              <a:t> *</a:t>
            </a:r>
            <a:r>
              <a:rPr dirty="0" err="1"/>
              <a:t>current</a:t>
            </a:r>
            <a:r>
              <a:rPr lang="en-US" dirty="0" err="1"/>
              <a:t>P</a:t>
            </a:r>
            <a:r>
              <a:rPr dirty="0" err="1"/>
              <a:t>rocess</a:t>
            </a:r>
            <a:r>
              <a:rPr dirty="0"/>
              <a:t>;</a:t>
            </a:r>
          </a:p>
          <a:p>
            <a:pPr algn="l" defTabSz="457200">
              <a:defRPr sz="3200">
                <a:solidFill>
                  <a:srgbClr val="8959A8"/>
                </a:solidFill>
                <a:latin typeface="Menlo Regular"/>
                <a:ea typeface="Menlo Regular"/>
                <a:cs typeface="Menlo Regular"/>
                <a:sym typeface="Menlo Regular"/>
              </a:defRPr>
            </a:pPr>
            <a:r>
              <a:rPr dirty="0"/>
              <a:t>    uint64_t </a:t>
            </a:r>
            <a:r>
              <a:rPr dirty="0" err="1"/>
              <a:t>elapsed</a:t>
            </a:r>
            <a:r>
              <a:rPr lang="en-US" dirty="0" err="1"/>
              <a:t>T</a:t>
            </a:r>
            <a:r>
              <a:rPr dirty="0" err="1"/>
              <a:t>ime</a:t>
            </a:r>
            <a:r>
              <a:rPr dirty="0"/>
              <a:t>;</a:t>
            </a:r>
          </a:p>
          <a:p>
            <a:pPr algn="l" defTabSz="457200">
              <a:defRPr sz="3200">
                <a:solidFill>
                  <a:srgbClr val="8959A8"/>
                </a:solidFill>
                <a:latin typeface="Menlo Regular"/>
                <a:ea typeface="Menlo Regular"/>
                <a:cs typeface="Menlo Regular"/>
                <a:sym typeface="Menlo Regular"/>
              </a:defRPr>
            </a:pPr>
            <a:r>
              <a:rPr dirty="0"/>
              <a:t>    uint64_t </a:t>
            </a:r>
            <a:r>
              <a:rPr dirty="0" err="1"/>
              <a:t>current</a:t>
            </a:r>
            <a:r>
              <a:rPr lang="en-US" dirty="0" err="1"/>
              <a:t>P</a:t>
            </a:r>
            <a:r>
              <a:rPr dirty="0" err="1"/>
              <a:t>rocess</a:t>
            </a:r>
            <a:r>
              <a:rPr lang="en-US" dirty="0" err="1"/>
              <a:t>S</a:t>
            </a:r>
            <a:r>
              <a:rPr dirty="0" err="1"/>
              <a:t>tart</a:t>
            </a:r>
            <a:r>
              <a:rPr lang="en-US" dirty="0" err="1"/>
              <a:t>T</a:t>
            </a:r>
            <a:r>
              <a:rPr dirty="0" err="1"/>
              <a:t>ime</a:t>
            </a:r>
            <a:r>
              <a:rPr dirty="0"/>
              <a:t>;</a:t>
            </a:r>
          </a:p>
          <a:p>
            <a:pPr algn="l" defTabSz="457200">
              <a:defRPr sz="3200">
                <a:solidFill>
                  <a:srgbClr val="8959A8"/>
                </a:solidFill>
                <a:latin typeface="Menlo Regular"/>
                <a:ea typeface="Menlo Regular"/>
                <a:cs typeface="Menlo Regular"/>
                <a:sym typeface="Menlo Regular"/>
              </a:defRPr>
            </a:pPr>
            <a:r>
              <a:rPr dirty="0"/>
              <a:t>} Context;</a:t>
            </a:r>
          </a:p>
        </p:txBody>
      </p:sp>
      <p:pic>
        <p:nvPicPr>
          <p:cNvPr id="5" name="그림 4" descr="텍스트이(가) 표시된 사진&#10;&#10;자동 생성된 설명">
            <a:extLst>
              <a:ext uri="{FF2B5EF4-FFF2-40B4-BE49-F238E27FC236}">
                <a16:creationId xmlns:a16="http://schemas.microsoft.com/office/drawing/2014/main" id="{D35C9B5A-CD7E-4F86-BF3B-02F08E6E1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616" y="3729323"/>
            <a:ext cx="10760191" cy="3610326"/>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cheduler"/>
          <p:cNvSpPr txBox="1">
            <a:spLocks noGrp="1"/>
          </p:cNvSpPr>
          <p:nvPr>
            <p:ph type="title"/>
          </p:nvPr>
        </p:nvSpPr>
        <p:spPr>
          <a:prstGeom prst="rect">
            <a:avLst/>
          </a:prstGeom>
        </p:spPr>
        <p:txBody>
          <a:bodyPr/>
          <a:lstStyle/>
          <a:p>
            <a:r>
              <a:rPr lang="en-US" dirty="0"/>
              <a:t>Bankers </a:t>
            </a:r>
            <a:r>
              <a:rPr lang="en-US" dirty="0" err="1"/>
              <a:t>Algoritm</a:t>
            </a:r>
            <a:endParaRPr dirty="0"/>
          </a:p>
        </p:txBody>
      </p:sp>
      <p:sp>
        <p:nvSpPr>
          <p:cNvPr id="167" name="다양한 스케쥴링 알고리즘을 추상화하여 나타내기 위한 struct이다.…"/>
          <p:cNvSpPr txBox="1">
            <a:spLocks noGrp="1"/>
          </p:cNvSpPr>
          <p:nvPr>
            <p:ph type="body" sz="half" idx="1"/>
          </p:nvPr>
        </p:nvSpPr>
        <p:spPr>
          <a:xfrm>
            <a:off x="1320464" y="10327341"/>
            <a:ext cx="21025606" cy="2177175"/>
          </a:xfrm>
          <a:prstGeom prst="rect">
            <a:avLst/>
          </a:prstGeom>
        </p:spPr>
        <p:txBody>
          <a:bodyPr>
            <a:normAutofit fontScale="92500"/>
          </a:bodyPr>
          <a:lstStyle/>
          <a:p>
            <a:pPr algn="just"/>
            <a:r>
              <a:rPr lang="en-US" dirty="0"/>
              <a:t>By comparing the max - </a:t>
            </a:r>
            <a:r>
              <a:rPr lang="en-US" dirty="0" err="1"/>
              <a:t>alloction</a:t>
            </a:r>
            <a:r>
              <a:rPr lang="en-US" dirty="0"/>
              <a:t> value for each resource and the quantity of available resources through the Bankers algorithm, if allocation is possible, the allocation resource is allocated to the available resource, otherwise it is passed.</a:t>
            </a:r>
          </a:p>
        </p:txBody>
      </p:sp>
      <p:sp>
        <p:nvSpPr>
          <p:cNvPr id="168" name="typedef struct Scheduler {…"/>
          <p:cNvSpPr txBox="1"/>
          <p:nvPr/>
        </p:nvSpPr>
        <p:spPr>
          <a:xfrm>
            <a:off x="1301177" y="2775147"/>
            <a:ext cx="14787965" cy="3118803"/>
          </a:xfrm>
          <a:prstGeom prst="rect">
            <a:avLst/>
          </a:prstGeom>
          <a:solidFill>
            <a:srgbClr val="F8F8F8"/>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2800">
                <a:solidFill>
                  <a:srgbClr val="8959A8"/>
                </a:solidFill>
                <a:latin typeface="Menlo Regular"/>
                <a:ea typeface="Menlo Regular"/>
                <a:cs typeface="Menlo Regular"/>
                <a:sym typeface="Menlo Regular"/>
              </a:defRPr>
            </a:pPr>
            <a:r>
              <a:rPr lang="en-US" dirty="0"/>
              <a:t>typedef</a:t>
            </a:r>
            <a:r>
              <a:rPr lang="en-US" dirty="0">
                <a:solidFill>
                  <a:srgbClr val="4D4D4C"/>
                </a:solidFill>
              </a:rPr>
              <a:t> </a:t>
            </a:r>
            <a:r>
              <a:rPr lang="en-US" dirty="0"/>
              <a:t>struct</a:t>
            </a:r>
            <a:r>
              <a:rPr lang="en-US" dirty="0">
                <a:solidFill>
                  <a:srgbClr val="4D4D4C"/>
                </a:solidFill>
              </a:rPr>
              <a:t> </a:t>
            </a:r>
            <a:r>
              <a:rPr lang="en-US" dirty="0"/>
              <a:t>Scheduler</a:t>
            </a:r>
            <a:r>
              <a:rPr lang="en-US" dirty="0">
                <a:solidFill>
                  <a:srgbClr val="4D4D4C"/>
                </a:solidFill>
              </a:rPr>
              <a:t> {</a:t>
            </a:r>
          </a:p>
          <a:p>
            <a:pPr algn="l" defTabSz="457200">
              <a:defRPr sz="2800">
                <a:solidFill>
                  <a:srgbClr val="8959A8"/>
                </a:solidFill>
                <a:latin typeface="Menlo Regular"/>
                <a:ea typeface="Menlo Regular"/>
                <a:cs typeface="Menlo Regular"/>
                <a:sym typeface="Menlo Regular"/>
              </a:defRPr>
            </a:pPr>
            <a:r>
              <a:rPr lang="en-US" dirty="0"/>
              <a:t>    </a:t>
            </a:r>
            <a:r>
              <a:rPr lang="en-US" dirty="0">
                <a:solidFill>
                  <a:srgbClr val="F5871F"/>
                </a:solidFill>
              </a:rPr>
              <a:t>Process</a:t>
            </a:r>
            <a:r>
              <a:rPr lang="en-US" dirty="0"/>
              <a:t> *(*</a:t>
            </a:r>
            <a:r>
              <a:rPr lang="en-US" dirty="0" err="1"/>
              <a:t>whatToStart</a:t>
            </a:r>
            <a:r>
              <a:rPr lang="en-US" dirty="0"/>
              <a:t>)(const Context *</a:t>
            </a:r>
            <a:r>
              <a:rPr lang="en-US" dirty="0" err="1"/>
              <a:t>ctx</a:t>
            </a:r>
            <a:r>
              <a:rPr lang="en-US" dirty="0"/>
              <a:t>, void *data);</a:t>
            </a:r>
          </a:p>
          <a:p>
            <a:pPr algn="l" defTabSz="457200">
              <a:defRPr sz="2800">
                <a:solidFill>
                  <a:srgbClr val="8959A8"/>
                </a:solidFill>
                <a:latin typeface="Menlo Regular"/>
                <a:ea typeface="Menlo Regular"/>
                <a:cs typeface="Menlo Regular"/>
                <a:sym typeface="Menlo Regular"/>
              </a:defRPr>
            </a:pPr>
            <a:r>
              <a:rPr lang="en-US" dirty="0"/>
              <a:t>    int (*</a:t>
            </a:r>
            <a:r>
              <a:rPr lang="en-US" dirty="0" err="1"/>
              <a:t>whetherToStop</a:t>
            </a:r>
            <a:r>
              <a:rPr lang="en-US" dirty="0"/>
              <a:t>)(const Context *</a:t>
            </a:r>
            <a:r>
              <a:rPr lang="en-US" dirty="0" err="1"/>
              <a:t>ctx</a:t>
            </a:r>
            <a:r>
              <a:rPr lang="en-US" dirty="0"/>
              <a:t>, void *data);</a:t>
            </a:r>
          </a:p>
          <a:p>
            <a:pPr algn="l" defTabSz="457200">
              <a:defRPr sz="2800">
                <a:solidFill>
                  <a:srgbClr val="8959A8"/>
                </a:solidFill>
                <a:latin typeface="Menlo Regular"/>
                <a:ea typeface="Menlo Regular"/>
                <a:cs typeface="Menlo Regular"/>
                <a:sym typeface="Menlo Regular"/>
              </a:defRPr>
            </a:pPr>
            <a:r>
              <a:rPr lang="en-US" dirty="0"/>
              <a:t>    void *data;</a:t>
            </a:r>
          </a:p>
          <a:p>
            <a:pPr algn="l" defTabSz="457200">
              <a:defRPr sz="2800">
                <a:solidFill>
                  <a:srgbClr val="8959A8"/>
                </a:solidFill>
                <a:latin typeface="Menlo Regular"/>
                <a:ea typeface="Menlo Regular"/>
                <a:cs typeface="Menlo Regular"/>
                <a:sym typeface="Menlo Regular"/>
              </a:defRPr>
            </a:pPr>
            <a:r>
              <a:rPr lang="en-US" dirty="0">
                <a:solidFill>
                  <a:srgbClr val="4D4D4C"/>
                </a:solidFill>
              </a:rPr>
              <a:t>} </a:t>
            </a:r>
            <a:r>
              <a:rPr lang="en-US" dirty="0"/>
              <a:t>Scheduler</a:t>
            </a:r>
            <a:r>
              <a:rPr lang="en-US" dirty="0">
                <a:solidFill>
                  <a:srgbClr val="4D4D4C"/>
                </a:solidFill>
              </a:rPr>
              <a:t>;</a:t>
            </a:r>
          </a:p>
          <a:p>
            <a:pPr algn="l" defTabSz="457200">
              <a:defRPr sz="2800">
                <a:solidFill>
                  <a:srgbClr val="8959A8"/>
                </a:solidFill>
                <a:latin typeface="Menlo Regular"/>
                <a:ea typeface="Menlo Regular"/>
                <a:cs typeface="Menlo Regular"/>
                <a:sym typeface="Menlo Regular"/>
              </a:defRPr>
            </a:pPr>
            <a:endParaRPr lang="en-US" dirty="0">
              <a:solidFill>
                <a:srgbClr val="4D4D4C"/>
              </a:solidFill>
            </a:endParaRPr>
          </a:p>
          <a:p>
            <a:pPr algn="l" defTabSz="457200">
              <a:defRPr sz="2800">
                <a:solidFill>
                  <a:srgbClr val="8959A8"/>
                </a:solidFill>
                <a:latin typeface="Menlo Regular"/>
                <a:ea typeface="Menlo Regular"/>
                <a:cs typeface="Menlo Regular"/>
                <a:sym typeface="Menlo Regular"/>
              </a:defRPr>
            </a:pPr>
            <a:endParaRPr dirty="0">
              <a:solidFill>
                <a:srgbClr val="4D4D4C"/>
              </a:solidFill>
            </a:endParaRPr>
          </a:p>
        </p:txBody>
      </p:sp>
      <p:pic>
        <p:nvPicPr>
          <p:cNvPr id="3" name="그림 2" descr="텍스트이(가) 표시된 사진&#10;&#10;자동 생성된 설명">
            <a:extLst>
              <a:ext uri="{FF2B5EF4-FFF2-40B4-BE49-F238E27FC236}">
                <a16:creationId xmlns:a16="http://schemas.microsoft.com/office/drawing/2014/main" id="{2C6AFE2B-38FB-407F-9198-D6191A5D9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77" y="2775146"/>
            <a:ext cx="9852406" cy="6682620"/>
          </a:xfrm>
          <a:prstGeom prst="rect">
            <a:avLst/>
          </a:prstGeom>
        </p:spPr>
      </p:pic>
      <p:pic>
        <p:nvPicPr>
          <p:cNvPr id="5" name="그림 4" descr="텍스트이(가) 표시된 사진&#10;&#10;자동 생성된 설명">
            <a:extLst>
              <a:ext uri="{FF2B5EF4-FFF2-40B4-BE49-F238E27FC236}">
                <a16:creationId xmlns:a16="http://schemas.microsoft.com/office/drawing/2014/main" id="{AC62E4D1-48FA-4B78-A30D-449FCF703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157" y="2775147"/>
            <a:ext cx="11760101" cy="6682619"/>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cheduler"/>
          <p:cNvSpPr txBox="1">
            <a:spLocks noGrp="1"/>
          </p:cNvSpPr>
          <p:nvPr>
            <p:ph type="title"/>
          </p:nvPr>
        </p:nvSpPr>
        <p:spPr>
          <a:prstGeom prst="rect">
            <a:avLst/>
          </a:prstGeom>
        </p:spPr>
        <p:txBody>
          <a:bodyPr/>
          <a:lstStyle/>
          <a:p>
            <a:r>
              <a:rPr lang="en-US" dirty="0"/>
              <a:t>Simulator</a:t>
            </a:r>
            <a:endParaRPr dirty="0"/>
          </a:p>
        </p:txBody>
      </p:sp>
      <p:sp>
        <p:nvSpPr>
          <p:cNvPr id="167" name="다양한 스케쥴링 알고리즘을 추상화하여 나타내기 위한 struct이다.…"/>
          <p:cNvSpPr txBox="1">
            <a:spLocks noGrp="1"/>
          </p:cNvSpPr>
          <p:nvPr>
            <p:ph type="body" sz="half" idx="1"/>
          </p:nvPr>
        </p:nvSpPr>
        <p:spPr>
          <a:xfrm>
            <a:off x="1320464" y="10327341"/>
            <a:ext cx="21025606" cy="2177175"/>
          </a:xfrm>
          <a:prstGeom prst="rect">
            <a:avLst/>
          </a:prstGeom>
        </p:spPr>
        <p:txBody>
          <a:bodyPr>
            <a:normAutofit/>
          </a:bodyPr>
          <a:lstStyle/>
          <a:p>
            <a:pPr algn="just"/>
            <a:r>
              <a:rPr lang="en-US" dirty="0"/>
              <a:t>It calls each function to do FILE I/O, compares it through the bankers algorithm, and saves the result to the output file. If it asks if new resource allocation is possible, the answer is stored through recursion.</a:t>
            </a:r>
          </a:p>
        </p:txBody>
      </p:sp>
      <p:sp>
        <p:nvSpPr>
          <p:cNvPr id="168" name="typedef struct Scheduler {…"/>
          <p:cNvSpPr txBox="1"/>
          <p:nvPr/>
        </p:nvSpPr>
        <p:spPr>
          <a:xfrm>
            <a:off x="1301177" y="2775147"/>
            <a:ext cx="14787965" cy="3118803"/>
          </a:xfrm>
          <a:prstGeom prst="rect">
            <a:avLst/>
          </a:prstGeom>
          <a:solidFill>
            <a:srgbClr val="F8F8F8"/>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defRPr sz="2800">
                <a:solidFill>
                  <a:srgbClr val="8959A8"/>
                </a:solidFill>
                <a:latin typeface="Menlo Regular"/>
                <a:ea typeface="Menlo Regular"/>
                <a:cs typeface="Menlo Regular"/>
                <a:sym typeface="Menlo Regular"/>
              </a:defRPr>
            </a:pPr>
            <a:r>
              <a:rPr lang="en-US" dirty="0"/>
              <a:t>typedef</a:t>
            </a:r>
            <a:r>
              <a:rPr lang="en-US" dirty="0">
                <a:solidFill>
                  <a:srgbClr val="4D4D4C"/>
                </a:solidFill>
              </a:rPr>
              <a:t> </a:t>
            </a:r>
            <a:r>
              <a:rPr lang="en-US" dirty="0"/>
              <a:t>struct</a:t>
            </a:r>
            <a:r>
              <a:rPr lang="en-US" dirty="0">
                <a:solidFill>
                  <a:srgbClr val="4D4D4C"/>
                </a:solidFill>
              </a:rPr>
              <a:t> </a:t>
            </a:r>
            <a:r>
              <a:rPr lang="en-US" dirty="0"/>
              <a:t>Scheduler</a:t>
            </a:r>
            <a:r>
              <a:rPr lang="en-US" dirty="0">
                <a:solidFill>
                  <a:srgbClr val="4D4D4C"/>
                </a:solidFill>
              </a:rPr>
              <a:t> {</a:t>
            </a:r>
          </a:p>
          <a:p>
            <a:pPr algn="l" defTabSz="457200">
              <a:defRPr sz="2800">
                <a:solidFill>
                  <a:srgbClr val="8959A8"/>
                </a:solidFill>
                <a:latin typeface="Menlo Regular"/>
                <a:ea typeface="Menlo Regular"/>
                <a:cs typeface="Menlo Regular"/>
                <a:sym typeface="Menlo Regular"/>
              </a:defRPr>
            </a:pPr>
            <a:r>
              <a:rPr lang="en-US" dirty="0"/>
              <a:t>    </a:t>
            </a:r>
            <a:r>
              <a:rPr lang="en-US" dirty="0">
                <a:solidFill>
                  <a:srgbClr val="F5871F"/>
                </a:solidFill>
              </a:rPr>
              <a:t>Process</a:t>
            </a:r>
            <a:r>
              <a:rPr lang="en-US" dirty="0"/>
              <a:t> *(*</a:t>
            </a:r>
            <a:r>
              <a:rPr lang="en-US" dirty="0" err="1"/>
              <a:t>whatToStart</a:t>
            </a:r>
            <a:r>
              <a:rPr lang="en-US" dirty="0"/>
              <a:t>)(const Context *</a:t>
            </a:r>
            <a:r>
              <a:rPr lang="en-US" dirty="0" err="1"/>
              <a:t>ctx</a:t>
            </a:r>
            <a:r>
              <a:rPr lang="en-US" dirty="0"/>
              <a:t>, void *data);</a:t>
            </a:r>
          </a:p>
          <a:p>
            <a:pPr algn="l" defTabSz="457200">
              <a:defRPr sz="2800">
                <a:solidFill>
                  <a:srgbClr val="8959A8"/>
                </a:solidFill>
                <a:latin typeface="Menlo Regular"/>
                <a:ea typeface="Menlo Regular"/>
                <a:cs typeface="Menlo Regular"/>
                <a:sym typeface="Menlo Regular"/>
              </a:defRPr>
            </a:pPr>
            <a:r>
              <a:rPr lang="en-US" dirty="0"/>
              <a:t>    int (*</a:t>
            </a:r>
            <a:r>
              <a:rPr lang="en-US" dirty="0" err="1"/>
              <a:t>whetherToStop</a:t>
            </a:r>
            <a:r>
              <a:rPr lang="en-US" dirty="0"/>
              <a:t>)(const Context *</a:t>
            </a:r>
            <a:r>
              <a:rPr lang="en-US" dirty="0" err="1"/>
              <a:t>ctx</a:t>
            </a:r>
            <a:r>
              <a:rPr lang="en-US" dirty="0"/>
              <a:t>, void *data);</a:t>
            </a:r>
          </a:p>
          <a:p>
            <a:pPr algn="l" defTabSz="457200">
              <a:defRPr sz="2800">
                <a:solidFill>
                  <a:srgbClr val="8959A8"/>
                </a:solidFill>
                <a:latin typeface="Menlo Regular"/>
                <a:ea typeface="Menlo Regular"/>
                <a:cs typeface="Menlo Regular"/>
                <a:sym typeface="Menlo Regular"/>
              </a:defRPr>
            </a:pPr>
            <a:r>
              <a:rPr lang="en-US" dirty="0"/>
              <a:t>    void *data;</a:t>
            </a:r>
          </a:p>
          <a:p>
            <a:pPr algn="l" defTabSz="457200">
              <a:defRPr sz="2800">
                <a:solidFill>
                  <a:srgbClr val="8959A8"/>
                </a:solidFill>
                <a:latin typeface="Menlo Regular"/>
                <a:ea typeface="Menlo Regular"/>
                <a:cs typeface="Menlo Regular"/>
                <a:sym typeface="Menlo Regular"/>
              </a:defRPr>
            </a:pPr>
            <a:r>
              <a:rPr lang="en-US" dirty="0">
                <a:solidFill>
                  <a:srgbClr val="4D4D4C"/>
                </a:solidFill>
              </a:rPr>
              <a:t>} </a:t>
            </a:r>
            <a:r>
              <a:rPr lang="en-US" dirty="0"/>
              <a:t>Scheduler</a:t>
            </a:r>
            <a:r>
              <a:rPr lang="en-US" dirty="0">
                <a:solidFill>
                  <a:srgbClr val="4D4D4C"/>
                </a:solidFill>
              </a:rPr>
              <a:t>;</a:t>
            </a:r>
          </a:p>
          <a:p>
            <a:pPr algn="l" defTabSz="457200">
              <a:defRPr sz="2800">
                <a:solidFill>
                  <a:srgbClr val="8959A8"/>
                </a:solidFill>
                <a:latin typeface="Menlo Regular"/>
                <a:ea typeface="Menlo Regular"/>
                <a:cs typeface="Menlo Regular"/>
                <a:sym typeface="Menlo Regular"/>
              </a:defRPr>
            </a:pPr>
            <a:endParaRPr lang="en-US" dirty="0">
              <a:solidFill>
                <a:srgbClr val="4D4D4C"/>
              </a:solidFill>
            </a:endParaRPr>
          </a:p>
          <a:p>
            <a:pPr algn="l" defTabSz="457200">
              <a:defRPr sz="2800">
                <a:solidFill>
                  <a:srgbClr val="8959A8"/>
                </a:solidFill>
                <a:latin typeface="Menlo Regular"/>
                <a:ea typeface="Menlo Regular"/>
                <a:cs typeface="Menlo Regular"/>
                <a:sym typeface="Menlo Regular"/>
              </a:defRPr>
            </a:pPr>
            <a:endParaRPr dirty="0">
              <a:solidFill>
                <a:srgbClr val="4D4D4C"/>
              </a:solidFill>
            </a:endParaRPr>
          </a:p>
        </p:txBody>
      </p:sp>
      <p:pic>
        <p:nvPicPr>
          <p:cNvPr id="3" name="그림 2">
            <a:extLst>
              <a:ext uri="{FF2B5EF4-FFF2-40B4-BE49-F238E27FC236}">
                <a16:creationId xmlns:a16="http://schemas.microsoft.com/office/drawing/2014/main" id="{2C6AFE2B-38FB-407F-9198-D6191A5D995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795729"/>
            <a:ext cx="8570259" cy="6641453"/>
          </a:xfrm>
          <a:prstGeom prst="rect">
            <a:avLst/>
          </a:prstGeom>
        </p:spPr>
      </p:pic>
      <p:pic>
        <p:nvPicPr>
          <p:cNvPr id="5" name="그림 4">
            <a:extLst>
              <a:ext uri="{FF2B5EF4-FFF2-40B4-BE49-F238E27FC236}">
                <a16:creationId xmlns:a16="http://schemas.microsoft.com/office/drawing/2014/main" id="{AC62E4D1-48FA-4B78-A30D-449FCF703B9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570259" y="2754563"/>
            <a:ext cx="7871012" cy="6682619"/>
          </a:xfrm>
          <a:prstGeom prst="rect">
            <a:avLst/>
          </a:prstGeom>
        </p:spPr>
      </p:pic>
      <p:pic>
        <p:nvPicPr>
          <p:cNvPr id="4" name="그림 3" descr="텍스트이(가) 표시된 사진&#10;&#10;자동 생성된 설명">
            <a:extLst>
              <a:ext uri="{FF2B5EF4-FFF2-40B4-BE49-F238E27FC236}">
                <a16:creationId xmlns:a16="http://schemas.microsoft.com/office/drawing/2014/main" id="{D0A2C82E-0614-4C04-8F66-F571520F77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41271" y="2754563"/>
            <a:ext cx="7871012" cy="6682619"/>
          </a:xfrm>
          <a:prstGeom prst="rect">
            <a:avLst/>
          </a:prstGeom>
        </p:spPr>
      </p:pic>
    </p:spTree>
    <p:extLst>
      <p:ext uri="{BB962C8B-B14F-4D97-AF65-F5344CB8AC3E}">
        <p14:creationId xmlns:p14="http://schemas.microsoft.com/office/powerpoint/2010/main" val="208654221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ompile &amp; Run"/>
          <p:cNvSpPr txBox="1">
            <a:spLocks noGrp="1"/>
          </p:cNvSpPr>
          <p:nvPr>
            <p:ph type="title"/>
          </p:nvPr>
        </p:nvSpPr>
        <p:spPr>
          <a:xfrm>
            <a:off x="1009276" y="791104"/>
            <a:ext cx="9779000" cy="1435100"/>
          </a:xfrm>
          <a:prstGeom prst="rect">
            <a:avLst/>
          </a:prstGeom>
        </p:spPr>
        <p:txBody>
          <a:bodyPr/>
          <a:lstStyle/>
          <a:p>
            <a:r>
              <a:t>Compile &amp; Run</a:t>
            </a:r>
          </a:p>
        </p:txBody>
      </p:sp>
      <p:pic>
        <p:nvPicPr>
          <p:cNvPr id="178" name="Screen Shot 2021-05-13 at 12.06.04.png"/>
          <p:cNvPicPr>
            <a:picLocks noChangeAspect="1"/>
          </p:cNvPicPr>
          <p:nvPr/>
        </p:nvPicPr>
        <p:blipFill>
          <a:blip r:embed="rId2">
            <a:extLst>
              <a:ext uri="{28A0092B-C50C-407E-A947-70E740481C1C}">
                <a14:useLocalDpi xmlns:a14="http://schemas.microsoft.com/office/drawing/2010/main" val="0"/>
              </a:ext>
            </a:extLst>
          </a:blip>
          <a:srcRect/>
          <a:stretch/>
        </p:blipFill>
        <p:spPr>
          <a:xfrm>
            <a:off x="1032735" y="2268388"/>
            <a:ext cx="13920092" cy="10514297"/>
          </a:xfrm>
          <a:prstGeom prst="rect">
            <a:avLst/>
          </a:prstGeom>
          <a:ln w="12700">
            <a:miter lim="400000"/>
          </a:ln>
        </p:spPr>
      </p:pic>
      <p:sp>
        <p:nvSpPr>
          <p:cNvPr id="4" name="100개의 테스트 케이스를 무작위로 생성하여 그 평균 통계를 그래프로 나타내었다. (Time quantum = 5, Aging multiplier = 0.0~1.0)">
            <a:extLst>
              <a:ext uri="{FF2B5EF4-FFF2-40B4-BE49-F238E27FC236}">
                <a16:creationId xmlns:a16="http://schemas.microsoft.com/office/drawing/2014/main" id="{5F451284-6AF2-43E7-93DE-42503C0ED6F9}"/>
              </a:ext>
            </a:extLst>
          </p:cNvPr>
          <p:cNvSpPr txBox="1">
            <a:spLocks/>
          </p:cNvSpPr>
          <p:nvPr/>
        </p:nvSpPr>
        <p:spPr>
          <a:xfrm>
            <a:off x="15791903" y="2776583"/>
            <a:ext cx="7910779" cy="40814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fontScale="92500" lnSpcReduction="20000"/>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marL="914400" indent="-914400" algn="just" hangingPunct="1">
              <a:buSzTx/>
              <a:buAutoNum type="arabicPeriod"/>
            </a:pPr>
            <a:r>
              <a:rPr lang="en-US" altLang="ko-KR" dirty="0"/>
              <a:t>Input file with 3 resources and 5 processes.</a:t>
            </a:r>
          </a:p>
          <a:p>
            <a:pPr marL="914400" indent="-914400" algn="just" hangingPunct="1">
              <a:buSzTx/>
              <a:buAutoNum type="arabicPeriod"/>
            </a:pPr>
            <a:r>
              <a:rPr lang="en-US" altLang="ko-KR" dirty="0"/>
              <a:t>Input file with 3 resources and 4 processes.</a:t>
            </a:r>
          </a:p>
          <a:p>
            <a:pPr marL="914400" indent="-914400" algn="just" hangingPunct="1">
              <a:buSzTx/>
              <a:buAutoNum type="arabicPeriod"/>
            </a:pPr>
            <a:r>
              <a:rPr lang="en-US" altLang="ko-KR" dirty="0"/>
              <a:t>Input file with 4 resources and 5 processes.</a:t>
            </a:r>
            <a:endParaRPr lang="en-US" altLang="ko-KR" sz="3600"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erformance Result Graph"/>
          <p:cNvSpPr txBox="1">
            <a:spLocks noGrp="1"/>
          </p:cNvSpPr>
          <p:nvPr>
            <p:ph type="title"/>
          </p:nvPr>
        </p:nvSpPr>
        <p:spPr>
          <a:xfrm>
            <a:off x="1206500" y="-207043"/>
            <a:ext cx="9779000" cy="2960128"/>
          </a:xfrm>
          <a:prstGeom prst="rect">
            <a:avLst/>
          </a:prstGeom>
        </p:spPr>
        <p:txBody>
          <a:bodyPr/>
          <a:lstStyle/>
          <a:p>
            <a:r>
              <a:rPr lang="en-US" dirty="0"/>
              <a:t>Result</a:t>
            </a:r>
            <a:endParaRPr dirty="0"/>
          </a:p>
        </p:txBody>
      </p:sp>
      <p:sp>
        <p:nvSpPr>
          <p:cNvPr id="205" name="Time quantum = 5 Aging multiplier = 1.0"/>
          <p:cNvSpPr txBox="1">
            <a:spLocks noGrp="1"/>
          </p:cNvSpPr>
          <p:nvPr>
            <p:ph type="body" sz="half" idx="1"/>
          </p:nvPr>
        </p:nvSpPr>
        <p:spPr>
          <a:xfrm>
            <a:off x="1206500" y="4282778"/>
            <a:ext cx="9779000" cy="7315485"/>
          </a:xfrm>
          <a:prstGeom prst="rect">
            <a:avLst/>
          </a:prstGeom>
        </p:spPr>
        <p:txBody>
          <a:bodyPr/>
          <a:lstStyle/>
          <a:p>
            <a:pPr>
              <a:defRPr b="0"/>
            </a:pPr>
            <a:r>
              <a:rPr lang="en-US" sz="6600" dirty="0"/>
              <a:t>Three input files</a:t>
            </a:r>
          </a:p>
          <a:p>
            <a:pPr>
              <a:defRPr b="0"/>
            </a:pPr>
            <a:endParaRPr lang="en-US" dirty="0"/>
          </a:p>
          <a:p>
            <a:pPr>
              <a:defRPr b="0"/>
            </a:pPr>
            <a:endParaRPr lang="en-US" dirty="0"/>
          </a:p>
          <a:p>
            <a:pPr>
              <a:defRPr b="0"/>
            </a:pPr>
            <a:r>
              <a:rPr lang="en-US" dirty="0"/>
              <a:t>Input1.dat</a:t>
            </a:r>
          </a:p>
          <a:p>
            <a:pPr>
              <a:defRPr b="0"/>
            </a:pPr>
            <a:r>
              <a:rPr lang="en-US" dirty="0"/>
              <a:t>Input2.dat</a:t>
            </a:r>
          </a:p>
          <a:p>
            <a:pPr>
              <a:defRPr b="0"/>
            </a:pPr>
            <a:r>
              <a:rPr lang="en-US" altLang="ko-KR" dirty="0"/>
              <a:t>Input3.dat</a:t>
            </a:r>
          </a:p>
          <a:p>
            <a:pPr>
              <a:defRPr b="0"/>
            </a:pPr>
            <a:endParaRPr lang="en-US" dirty="0"/>
          </a:p>
        </p:txBody>
      </p:sp>
      <p:pic>
        <p:nvPicPr>
          <p:cNvPr id="206" name="params-5-0.1.png"/>
          <p:cNvPicPr>
            <a:picLocks noChangeAspect="1"/>
          </p:cNvPicPr>
          <p:nvPr/>
        </p:nvPicPr>
        <p:blipFill>
          <a:blip r:embed="rId2">
            <a:extLst>
              <a:ext uri="{28A0092B-C50C-407E-A947-70E740481C1C}">
                <a14:useLocalDpi xmlns:a14="http://schemas.microsoft.com/office/drawing/2010/main" val="0"/>
              </a:ext>
            </a:extLst>
          </a:blip>
          <a:srcRect/>
          <a:stretch/>
        </p:blipFill>
        <p:spPr>
          <a:xfrm>
            <a:off x="10985500" y="258634"/>
            <a:ext cx="9852122" cy="4305741"/>
          </a:xfrm>
          <a:prstGeom prst="rect">
            <a:avLst/>
          </a:prstGeom>
          <a:ln w="12700">
            <a:miter lim="400000"/>
          </a:ln>
        </p:spPr>
      </p:pic>
      <p:pic>
        <p:nvPicPr>
          <p:cNvPr id="3" name="그림 2">
            <a:extLst>
              <a:ext uri="{FF2B5EF4-FFF2-40B4-BE49-F238E27FC236}">
                <a16:creationId xmlns:a16="http://schemas.microsoft.com/office/drawing/2014/main" id="{9C7546EC-79E5-46E7-B0D8-1DB09BCF7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5500" y="4632787"/>
            <a:ext cx="9852122" cy="4290827"/>
          </a:xfrm>
          <a:prstGeom prst="rect">
            <a:avLst/>
          </a:prstGeom>
        </p:spPr>
      </p:pic>
      <p:pic>
        <p:nvPicPr>
          <p:cNvPr id="5" name="그림 4">
            <a:extLst>
              <a:ext uri="{FF2B5EF4-FFF2-40B4-BE49-F238E27FC236}">
                <a16:creationId xmlns:a16="http://schemas.microsoft.com/office/drawing/2014/main" id="{33122980-8AD7-4FD2-A880-9F13D7655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5499" y="8923614"/>
            <a:ext cx="9852121" cy="4345158"/>
          </a:xfrm>
          <a:prstGeom prst="rect">
            <a:avLst/>
          </a:prstGeom>
        </p:spPr>
      </p:pic>
    </p:spTree>
    <p:extLst>
      <p:ext uri="{BB962C8B-B14F-4D97-AF65-F5344CB8AC3E}">
        <p14:creationId xmlns:p14="http://schemas.microsoft.com/office/powerpoint/2010/main" val="376013312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erformance Result Graph"/>
          <p:cNvSpPr txBox="1">
            <a:spLocks noGrp="1"/>
          </p:cNvSpPr>
          <p:nvPr>
            <p:ph type="title"/>
          </p:nvPr>
        </p:nvSpPr>
        <p:spPr>
          <a:xfrm>
            <a:off x="1206500" y="-207043"/>
            <a:ext cx="9779000" cy="2960128"/>
          </a:xfrm>
          <a:prstGeom prst="rect">
            <a:avLst/>
          </a:prstGeom>
        </p:spPr>
        <p:txBody>
          <a:bodyPr/>
          <a:lstStyle/>
          <a:p>
            <a:r>
              <a:rPr lang="en-US" dirty="0"/>
              <a:t>Result</a:t>
            </a:r>
            <a:endParaRPr dirty="0"/>
          </a:p>
        </p:txBody>
      </p:sp>
      <p:sp>
        <p:nvSpPr>
          <p:cNvPr id="205" name="Time quantum = 5 Aging multiplier = 1.0"/>
          <p:cNvSpPr txBox="1">
            <a:spLocks noGrp="1"/>
          </p:cNvSpPr>
          <p:nvPr>
            <p:ph type="body" sz="half" idx="1"/>
          </p:nvPr>
        </p:nvSpPr>
        <p:spPr>
          <a:xfrm>
            <a:off x="606165" y="3884627"/>
            <a:ext cx="10979670" cy="7965997"/>
          </a:xfrm>
          <a:prstGeom prst="rect">
            <a:avLst/>
          </a:prstGeom>
        </p:spPr>
        <p:txBody>
          <a:bodyPr>
            <a:normAutofit/>
          </a:bodyPr>
          <a:lstStyle/>
          <a:p>
            <a:pPr marL="0" indent="0" algn="just" hangingPunct="1">
              <a:buSzTx/>
              <a:buNone/>
            </a:pPr>
            <a:r>
              <a:rPr lang="en-US" altLang="ko-KR" sz="4300" dirty="0"/>
              <a:t>Different results with different inputs</a:t>
            </a:r>
          </a:p>
          <a:p>
            <a:pPr marL="0" indent="0" algn="just" hangingPunct="1">
              <a:buSzTx/>
              <a:buNone/>
            </a:pPr>
            <a:endParaRPr lang="en-US" dirty="0"/>
          </a:p>
          <a:p>
            <a:pPr>
              <a:defRPr b="0"/>
            </a:pPr>
            <a:r>
              <a:rPr lang="en-US" sz="4000" dirty="0"/>
              <a:t>1.Allocation possible even if the current state and new allocation request are accepted.</a:t>
            </a:r>
          </a:p>
          <a:p>
            <a:pPr>
              <a:defRPr b="0"/>
            </a:pPr>
            <a:endParaRPr lang="en-US" sz="4000" dirty="0"/>
          </a:p>
          <a:p>
            <a:pPr>
              <a:defRPr b="0"/>
            </a:pPr>
            <a:r>
              <a:rPr lang="en-US" sz="4000" dirty="0"/>
              <a:t>2. Cannot be assigned even in the current state.</a:t>
            </a:r>
          </a:p>
          <a:p>
            <a:pPr>
              <a:defRPr b="0"/>
            </a:pPr>
            <a:endParaRPr lang="en-US" sz="4000" dirty="0"/>
          </a:p>
          <a:p>
            <a:pPr>
              <a:defRPr b="0"/>
            </a:pPr>
            <a:r>
              <a:rPr lang="en-US" sz="4000" dirty="0"/>
              <a:t>3. The current state can be assigned, but new assignment requests cannot be accepted.</a:t>
            </a:r>
          </a:p>
        </p:txBody>
      </p:sp>
      <p:pic>
        <p:nvPicPr>
          <p:cNvPr id="206" name="params-5-0.1.png"/>
          <p:cNvPicPr>
            <a:picLocks noChangeAspect="1"/>
          </p:cNvPicPr>
          <p:nvPr/>
        </p:nvPicPr>
        <p:blipFill>
          <a:blip r:embed="rId2">
            <a:extLst>
              <a:ext uri="{28A0092B-C50C-407E-A947-70E740481C1C}">
                <a14:useLocalDpi xmlns:a14="http://schemas.microsoft.com/office/drawing/2010/main" val="0"/>
              </a:ext>
            </a:extLst>
          </a:blip>
          <a:srcRect/>
          <a:stretch/>
        </p:blipFill>
        <p:spPr>
          <a:xfrm>
            <a:off x="12192000" y="565241"/>
            <a:ext cx="10740426" cy="3611993"/>
          </a:xfrm>
          <a:prstGeom prst="rect">
            <a:avLst/>
          </a:prstGeom>
          <a:ln w="12700">
            <a:miter lim="400000"/>
          </a:ln>
        </p:spPr>
      </p:pic>
      <p:pic>
        <p:nvPicPr>
          <p:cNvPr id="3" name="그림 2">
            <a:extLst>
              <a:ext uri="{FF2B5EF4-FFF2-40B4-BE49-F238E27FC236}">
                <a16:creationId xmlns:a16="http://schemas.microsoft.com/office/drawing/2014/main" id="{30907A70-C426-41EE-8E92-51700005D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4177234"/>
            <a:ext cx="10746256" cy="3832910"/>
          </a:xfrm>
          <a:prstGeom prst="rect">
            <a:avLst/>
          </a:prstGeom>
        </p:spPr>
      </p:pic>
      <p:pic>
        <p:nvPicPr>
          <p:cNvPr id="5" name="그림 4" descr="텍스트이(가) 표시된 사진&#10;&#10;자동 생성된 설명">
            <a:extLst>
              <a:ext uri="{FF2B5EF4-FFF2-40B4-BE49-F238E27FC236}">
                <a16:creationId xmlns:a16="http://schemas.microsoft.com/office/drawing/2014/main" id="{CE0AD1AF-50A3-41AC-B547-78B8521917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0" y="8010144"/>
            <a:ext cx="10796391" cy="4261104"/>
          </a:xfrm>
          <a:prstGeom prst="rect">
            <a:avLst/>
          </a:prstGeom>
        </p:spPr>
      </p:pic>
    </p:spTree>
    <p:extLst>
      <p:ext uri="{BB962C8B-B14F-4D97-AF65-F5344CB8AC3E}">
        <p14:creationId xmlns:p14="http://schemas.microsoft.com/office/powerpoint/2010/main" val="2290670875"/>
      </p:ext>
    </p:extLst>
  </p:cSld>
  <p:clrMapOvr>
    <a:masterClrMapping/>
  </p:clrMapOvr>
  <p:transition spd="med"/>
</p:sld>
</file>

<file path=ppt/theme/theme1.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문서" ma:contentTypeID="0x0101000DFBB5B1FFC89F4BBCFF84136C1EA94A" ma:contentTypeVersion="0" ma:contentTypeDescription="새 문서를 만듭니다." ma:contentTypeScope="" ma:versionID="f02fcf2f932f2cff55a8233df74c7be4">
  <xsd:schema xmlns:xsd="http://www.w3.org/2001/XMLSchema" xmlns:xs="http://www.w3.org/2001/XMLSchema" xmlns:p="http://schemas.microsoft.com/office/2006/metadata/properties" targetNamespace="http://schemas.microsoft.com/office/2006/metadata/properties" ma:root="true" ma:fieldsID="21c197c19adcb27c9ad4c82d4555f3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D03AF3-1F6C-4DE5-B2D9-8FB7D235AB74}">
  <ds:schemaRefs>
    <ds:schemaRef ds:uri="http://schemas.microsoft.com/sharepoint/v3/contenttype/forms"/>
  </ds:schemaRefs>
</ds:datastoreItem>
</file>

<file path=customXml/itemProps2.xml><?xml version="1.0" encoding="utf-8"?>
<ds:datastoreItem xmlns:ds="http://schemas.openxmlformats.org/officeDocument/2006/customXml" ds:itemID="{807AD3A5-3FCF-46AA-A244-1B8EB1BA6AAA}">
  <ds:schemaRefs>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http://purl.org/dc/dcmitype/"/>
    <ds:schemaRef ds:uri="http://purl.org/dc/elements/1.1/"/>
    <ds:schemaRef ds:uri="http://www.w3.org/XML/1998/namespace"/>
  </ds:schemaRefs>
</ds:datastoreItem>
</file>

<file path=customXml/itemProps3.xml><?xml version="1.0" encoding="utf-8"?>
<ds:datastoreItem xmlns:ds="http://schemas.openxmlformats.org/officeDocument/2006/customXml" ds:itemID="{01112643-7F41-4E87-B6A9-1907BB01C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222</TotalTime>
  <Words>564</Words>
  <Application>Microsoft Office PowerPoint</Application>
  <PresentationFormat>사용자 지정</PresentationFormat>
  <Paragraphs>78</Paragraphs>
  <Slides>9</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9</vt:i4>
      </vt:variant>
    </vt:vector>
  </HeadingPairs>
  <TitlesOfParts>
    <vt:vector size="13" baseType="lpstr">
      <vt:lpstr>Helvetica Neue</vt:lpstr>
      <vt:lpstr>Helvetica Neue Medium</vt:lpstr>
      <vt:lpstr>Menlo Regular</vt:lpstr>
      <vt:lpstr>20_BasicBlack</vt:lpstr>
      <vt:lpstr>Programming Assignment #4</vt:lpstr>
      <vt:lpstr>Architecture</vt:lpstr>
      <vt:lpstr>Process</vt:lpstr>
      <vt:lpstr>Process</vt:lpstr>
      <vt:lpstr>Bankers Algoritm</vt:lpstr>
      <vt:lpstr>Simulator</vt:lpstr>
      <vt:lpstr>Compile &amp; Run</vt:lpstr>
      <vt:lpstr>Result</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적절한 제목</dc:title>
  <cp:lastModifiedBy>ohhyeonho</cp:lastModifiedBy>
  <cp:revision>17</cp:revision>
  <dcterms:modified xsi:type="dcterms:W3CDTF">2021-05-30T13:44:48Z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0x0101000DFBB5B1FFC89F4BBCFF84136C1EA94A</vt:lpwstr>
  </property>
</Properties>
</file>