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70" r:id="rId12"/>
    <p:sldId id="271" r:id="rId13"/>
    <p:sldId id="272" r:id="rId14"/>
    <p:sldId id="273" r:id="rId15"/>
    <p:sldId id="274" r:id="rId16"/>
    <p:sldId id="263" r:id="rId17"/>
    <p:sldId id="264" r:id="rId18"/>
    <p:sldId id="265" r:id="rId19"/>
    <p:sldId id="266" r:id="rId20"/>
    <p:sldId id="267" r:id="rId21"/>
    <p:sldId id="268" r:id="rId22"/>
    <p:sldId id="269"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638DD8-7269-448D-A2C7-4B40482051D5}" v="20" dt="2021-05-15T09:14:33.23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7748" y="13080999"/>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7" name="Body Level One…"/>
          <p:cNvSpPr txBox="1">
            <a:spLocks noGrp="1"/>
          </p:cNvSpPr>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862804876_960x639.jpg"/>
          <p:cNvSpPr>
            <a:spLocks noGrp="1"/>
          </p:cNvSpPr>
          <p:nvPr>
            <p:ph type="pic" sz="quarter" idx="21"/>
          </p:nvPr>
        </p:nvSpPr>
        <p:spPr>
          <a:xfrm>
            <a:off x="15430500" y="7085409"/>
            <a:ext cx="8128000" cy="5410201"/>
          </a:xfrm>
          <a:prstGeom prst="rect">
            <a:avLst/>
          </a:prstGeom>
        </p:spPr>
        <p:txBody>
          <a:bodyPr lIns="91439" tIns="45719" rIns="91439" bIns="45719">
            <a:noAutofit/>
          </a:bodyPr>
          <a:lstStyle/>
          <a:p>
            <a:endParaRPr/>
          </a:p>
        </p:txBody>
      </p:sp>
      <p:sp>
        <p:nvSpPr>
          <p:cNvPr id="125" name="824910546_2681x1332.jpg"/>
          <p:cNvSpPr>
            <a:spLocks noGrp="1"/>
          </p:cNvSpPr>
          <p:nvPr>
            <p:ph type="pic" idx="22"/>
          </p:nvPr>
        </p:nvSpPr>
        <p:spPr>
          <a:xfrm>
            <a:off x="-2933700" y="1270000"/>
            <a:ext cx="22699133" cy="11277600"/>
          </a:xfrm>
          <a:prstGeom prst="rect">
            <a:avLst/>
          </a:prstGeom>
        </p:spPr>
        <p:txBody>
          <a:bodyPr lIns="91439" tIns="45719" rIns="91439" bIns="45719">
            <a:noAutofit/>
          </a:bodyPr>
          <a:lstStyle/>
          <a:p>
            <a:endParaRPr/>
          </a:p>
        </p:txBody>
      </p:sp>
      <p:sp>
        <p:nvSpPr>
          <p:cNvPr id="126" name="575395635_960x639.jpg"/>
          <p:cNvSpPr>
            <a:spLocks noGrp="1"/>
          </p:cNvSpPr>
          <p:nvPr>
            <p:ph type="pic" sz="quarter" idx="23"/>
          </p:nvPr>
        </p:nvSpPr>
        <p:spPr>
          <a:xfrm>
            <a:off x="15430500" y="1270000"/>
            <a:ext cx="8128000" cy="54102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1511300" y="-3721100"/>
            <a:ext cx="28511500" cy="1903024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Image"/>
          <p:cNvSpPr>
            <a:spLocks noGrp="1"/>
          </p:cNvSpPr>
          <p:nvPr>
            <p:ph type="pic" idx="21"/>
          </p:nvPr>
        </p:nvSpPr>
        <p:spPr>
          <a:xfrm>
            <a:off x="-431800" y="-4038600"/>
            <a:ext cx="29464000" cy="18034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 </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4" name="92709243_1322x1323.jpeg"/>
          <p:cNvSpPr>
            <a:spLocks noGrp="1"/>
          </p:cNvSpPr>
          <p:nvPr>
            <p:ph type="pic" sz="half" idx="21"/>
          </p:nvPr>
        </p:nvSpPr>
        <p:spPr>
          <a:xfrm>
            <a:off x="12052303" y="1270000"/>
            <a:ext cx="11188406" cy="11209889"/>
          </a:xfrm>
          <a:prstGeom prst="rect">
            <a:avLst/>
          </a:prstGeom>
        </p:spPr>
        <p:txBody>
          <a:bodyPr lIns="91439" tIns="45719" rIns="91439" bIns="45719">
            <a:noAutofit/>
          </a:bodyPr>
          <a:lstStyle/>
          <a:p>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06500" y="952500"/>
            <a:ext cx="9779000" cy="1435100"/>
          </a:xfrm>
          <a:prstGeom prst="rect">
            <a:avLst/>
          </a:prstGeom>
        </p:spPr>
        <p:txBody>
          <a:bodyPr/>
          <a:lstStyle/>
          <a:p>
            <a:r>
              <a:t>Slide Title</a:t>
            </a:r>
          </a:p>
        </p:txBody>
      </p:sp>
      <p:sp>
        <p:nvSpPr>
          <p:cNvPr id="61" name="Slide Subtitle"/>
          <p:cNvSpPr txBox="1">
            <a:spLocks noGrp="1"/>
          </p:cNvSpPr>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2"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3" name="824910546_2681x1332.jpg"/>
          <p:cNvSpPr>
            <a:spLocks noGrp="1"/>
          </p:cNvSpPr>
          <p:nvPr>
            <p:ph type="pic" idx="22"/>
          </p:nvPr>
        </p:nvSpPr>
        <p:spPr>
          <a:xfrm>
            <a:off x="6380200" y="1263848"/>
            <a:ext cx="22529801" cy="11193471"/>
          </a:xfrm>
          <a:prstGeom prst="rect">
            <a:avLst/>
          </a:prstGeom>
        </p:spPr>
        <p:txBody>
          <a:bodyPr lIns="91439" tIns="45719" rIns="91439" bIns="45719">
            <a:noAutofit/>
          </a:bodyPr>
          <a:lstStyle/>
          <a:p>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952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952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952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적절한 제목"/>
          <p:cNvSpPr txBox="1">
            <a:spLocks noGrp="1"/>
          </p:cNvSpPr>
          <p:nvPr>
            <p:ph type="ctrTitle"/>
          </p:nvPr>
        </p:nvSpPr>
        <p:spPr>
          <a:xfrm>
            <a:off x="1206498" y="0"/>
            <a:ext cx="21971004" cy="4648201"/>
          </a:xfrm>
          <a:prstGeom prst="rect">
            <a:avLst/>
          </a:prstGeom>
        </p:spPr>
        <p:txBody>
          <a:bodyPr/>
          <a:lstStyle/>
          <a:p>
            <a:r>
              <a:rPr lang="en-US" dirty="0"/>
              <a:t>Programming Assignment #3</a:t>
            </a:r>
            <a:endParaRPr dirty="0"/>
          </a:p>
        </p:txBody>
      </p:sp>
      <p:sp>
        <p:nvSpPr>
          <p:cNvPr id="153" name="적절한 소제목"/>
          <p:cNvSpPr txBox="1">
            <a:spLocks noGrp="1"/>
          </p:cNvSpPr>
          <p:nvPr>
            <p:ph type="subTitle" sz="quarter" idx="1"/>
          </p:nvPr>
        </p:nvSpPr>
        <p:spPr>
          <a:xfrm>
            <a:off x="1206498" y="4952999"/>
            <a:ext cx="21971000" cy="6145307"/>
          </a:xfrm>
          <a:prstGeom prst="rect">
            <a:avLst/>
          </a:prstGeom>
        </p:spPr>
        <p:txBody>
          <a:bodyPr>
            <a:normAutofit/>
          </a:bodyPr>
          <a:lstStyle/>
          <a:p>
            <a:r>
              <a:rPr lang="en-US" sz="7200" dirty="0"/>
              <a:t>Operating System</a:t>
            </a:r>
          </a:p>
          <a:p>
            <a:endParaRPr lang="en-US" dirty="0"/>
          </a:p>
          <a:p>
            <a:endParaRPr lang="en-US" dirty="0"/>
          </a:p>
          <a:p>
            <a:r>
              <a:rPr lang="en-US" sz="6000" dirty="0"/>
              <a:t>201732831 Oh hyeonho </a:t>
            </a:r>
            <a:r>
              <a:rPr lang="ko-KR" altLang="en-US" sz="6000" dirty="0" err="1"/>
              <a:t>오현호</a:t>
            </a:r>
            <a:endParaRPr lang="en-US" altLang="ko-KR" sz="6000" dirty="0"/>
          </a:p>
          <a:p>
            <a:r>
              <a:rPr lang="en-US" altLang="ko-KR" sz="4800" dirty="0"/>
              <a:t>dhgusgh123@naver.com</a:t>
            </a:r>
          </a:p>
          <a:p>
            <a:endParaRPr lang="en-US" altLang="ko-KR" sz="4800" dirty="0"/>
          </a:p>
          <a:p>
            <a:endParaRPr lang="en-US" altLang="ko-KR" dirty="0"/>
          </a:p>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1206500" y="4177235"/>
            <a:ext cx="9779000" cy="7315485"/>
          </a:xfrm>
          <a:prstGeom prst="rect">
            <a:avLst/>
          </a:prstGeom>
        </p:spPr>
        <p:txBody>
          <a:bodyPr/>
          <a:lstStyle/>
          <a:p>
            <a:pPr marL="0" indent="0" algn="just" hangingPunct="1">
              <a:buSzTx/>
              <a:buNone/>
            </a:pPr>
            <a:r>
              <a:rPr lang="en-US" altLang="ko-KR" sz="5400" dirty="0"/>
              <a:t>Only different time quantum in the same input file</a:t>
            </a:r>
          </a:p>
          <a:p>
            <a:pPr>
              <a:defRPr b="0"/>
            </a:pPr>
            <a:endParaRPr lang="en-US" dirty="0"/>
          </a:p>
          <a:p>
            <a:pPr>
              <a:defRPr b="0"/>
            </a:pPr>
            <a:r>
              <a:rPr lang="en-US" sz="4000" dirty="0"/>
              <a:t>Input0.dat output0 10 0.2</a:t>
            </a:r>
          </a:p>
          <a:p>
            <a:pPr>
              <a:defRPr b="0"/>
            </a:pPr>
            <a:r>
              <a:rPr lang="en-US" sz="4000" dirty="0"/>
              <a:t>Input0.dat output0_1 5 0.2</a:t>
            </a:r>
          </a:p>
          <a:p>
            <a:pPr>
              <a:defRPr b="0"/>
            </a:pPr>
            <a:endParaRPr lang="en-US" sz="4000" dirty="0"/>
          </a:p>
          <a:p>
            <a:pPr>
              <a:defRPr b="0"/>
            </a:pPr>
            <a:r>
              <a:rPr lang="en-US" sz="4000" dirty="0"/>
              <a:t>You can see that Average waiting time and Average turnaround time are also different.</a:t>
            </a:r>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2532658" y="-7742"/>
            <a:ext cx="8428540" cy="13723742"/>
          </a:xfrm>
          <a:prstGeom prst="rect">
            <a:avLst/>
          </a:prstGeom>
          <a:ln w="12700">
            <a:miter lim="400000"/>
          </a:ln>
        </p:spPr>
      </p:pic>
    </p:spTree>
    <p:extLst>
      <p:ext uri="{BB962C8B-B14F-4D97-AF65-F5344CB8AC3E}">
        <p14:creationId xmlns:p14="http://schemas.microsoft.com/office/powerpoint/2010/main" val="10982983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1206500" y="4177235"/>
            <a:ext cx="9779000" cy="7315485"/>
          </a:xfrm>
          <a:prstGeom prst="rect">
            <a:avLst/>
          </a:prstGeom>
        </p:spPr>
        <p:txBody>
          <a:bodyPr/>
          <a:lstStyle/>
          <a:p>
            <a:pPr marL="0" indent="0" algn="just" hangingPunct="1">
              <a:buSzTx/>
              <a:buNone/>
            </a:pPr>
            <a:r>
              <a:rPr lang="en-US" altLang="ko-KR" sz="5400" dirty="0"/>
              <a:t>Different input files for the same input settings</a:t>
            </a:r>
            <a:endParaRPr lang="en-US" sz="5400" dirty="0"/>
          </a:p>
          <a:p>
            <a:pPr>
              <a:defRPr b="0"/>
            </a:pPr>
            <a:endParaRPr lang="en-US" dirty="0"/>
          </a:p>
          <a:p>
            <a:pPr>
              <a:defRPr b="0"/>
            </a:pPr>
            <a:r>
              <a:rPr lang="en-US" sz="4000" dirty="0"/>
              <a:t>Input0.dat output0 10 0.2</a:t>
            </a:r>
          </a:p>
          <a:p>
            <a:pPr>
              <a:defRPr b="0"/>
            </a:pPr>
            <a:r>
              <a:rPr lang="en-US" sz="4000" dirty="0"/>
              <a:t>Input1.dat output0_2 10 0.2</a:t>
            </a:r>
          </a:p>
          <a:p>
            <a:pPr>
              <a:defRPr b="0"/>
            </a:pPr>
            <a:endParaRPr lang="en-US" sz="4000" dirty="0"/>
          </a:p>
          <a:p>
            <a:pPr>
              <a:defRPr b="0"/>
            </a:pPr>
            <a:r>
              <a:rPr lang="en-US" sz="4000" dirty="0"/>
              <a:t>Since the input file is different, it proceeds completely differently.</a:t>
            </a:r>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2644797" y="-7742"/>
            <a:ext cx="8204262" cy="13723742"/>
          </a:xfrm>
          <a:prstGeom prst="rect">
            <a:avLst/>
          </a:prstGeom>
          <a:ln w="12700">
            <a:miter lim="400000"/>
          </a:ln>
        </p:spPr>
      </p:pic>
    </p:spTree>
    <p:extLst>
      <p:ext uri="{BB962C8B-B14F-4D97-AF65-F5344CB8AC3E}">
        <p14:creationId xmlns:p14="http://schemas.microsoft.com/office/powerpoint/2010/main" val="34239859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1206500" y="4177235"/>
            <a:ext cx="9779000" cy="7315485"/>
          </a:xfrm>
          <a:prstGeom prst="rect">
            <a:avLst/>
          </a:prstGeom>
        </p:spPr>
        <p:txBody>
          <a:bodyPr/>
          <a:lstStyle/>
          <a:p>
            <a:pPr marL="0" indent="0" algn="just" hangingPunct="1">
              <a:buSzTx/>
              <a:buNone/>
            </a:pPr>
            <a:r>
              <a:rPr lang="en-US" altLang="ko-KR" sz="5400" dirty="0"/>
              <a:t>Different input files for the same input settings</a:t>
            </a:r>
            <a:endParaRPr lang="en-US" sz="5400" dirty="0"/>
          </a:p>
          <a:p>
            <a:pPr>
              <a:defRPr b="0"/>
            </a:pPr>
            <a:endParaRPr lang="en-US" dirty="0"/>
          </a:p>
          <a:p>
            <a:pPr>
              <a:defRPr b="0"/>
            </a:pPr>
            <a:r>
              <a:rPr lang="en-US" sz="4000" dirty="0"/>
              <a:t>Input0.dat output0 10 0.2</a:t>
            </a:r>
          </a:p>
          <a:p>
            <a:pPr>
              <a:defRPr b="0"/>
            </a:pPr>
            <a:r>
              <a:rPr lang="en-US" sz="4000" dirty="0"/>
              <a:t>Input1.dat output0_2 10 0.2</a:t>
            </a:r>
          </a:p>
          <a:p>
            <a:pPr>
              <a:defRPr b="0"/>
            </a:pPr>
            <a:endParaRPr lang="en-US" sz="4000" dirty="0"/>
          </a:p>
          <a:p>
            <a:pPr>
              <a:defRPr b="0"/>
            </a:pPr>
            <a:r>
              <a:rPr lang="en-US" sz="4000" dirty="0"/>
              <a:t>The results are also completely different.</a:t>
            </a:r>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2644796" y="42603"/>
            <a:ext cx="9607969" cy="13673397"/>
          </a:xfrm>
          <a:prstGeom prst="rect">
            <a:avLst/>
          </a:prstGeom>
          <a:ln w="12700">
            <a:miter lim="400000"/>
          </a:ln>
        </p:spPr>
      </p:pic>
    </p:spTree>
    <p:extLst>
      <p:ext uri="{BB962C8B-B14F-4D97-AF65-F5344CB8AC3E}">
        <p14:creationId xmlns:p14="http://schemas.microsoft.com/office/powerpoint/2010/main" val="319577978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erformance Result"/>
          <p:cNvSpPr txBox="1">
            <a:spLocks noGrp="1"/>
          </p:cNvSpPr>
          <p:nvPr>
            <p:ph type="title"/>
          </p:nvPr>
        </p:nvSpPr>
        <p:spPr>
          <a:prstGeom prst="rect">
            <a:avLst/>
          </a:prstGeom>
        </p:spPr>
        <p:txBody>
          <a:bodyPr/>
          <a:lstStyle>
            <a:lvl1pPr defTabSz="2365188">
              <a:defRPr sz="8245" spc="-164"/>
            </a:lvl1pPr>
          </a:lstStyle>
          <a:p>
            <a:r>
              <a:t>Performance Result</a:t>
            </a:r>
          </a:p>
        </p:txBody>
      </p:sp>
      <p:sp>
        <p:nvSpPr>
          <p:cNvPr id="181" name="100개의 테스트 케이스를 무작위로 생성하여 그 평균 통계를 그래프로 나타내었다. (Time quantum = 5, Aging multiplier = 0.0~1.0)"/>
          <p:cNvSpPr txBox="1">
            <a:spLocks noGrp="1"/>
          </p:cNvSpPr>
          <p:nvPr>
            <p:ph type="body" sz="quarter" idx="1"/>
          </p:nvPr>
        </p:nvSpPr>
        <p:spPr>
          <a:xfrm>
            <a:off x="1206500" y="2891993"/>
            <a:ext cx="10479159" cy="3622690"/>
          </a:xfrm>
          <a:prstGeom prst="rect">
            <a:avLst/>
          </a:prstGeom>
        </p:spPr>
        <p:txBody>
          <a:bodyPr>
            <a:normAutofit fontScale="92500" lnSpcReduction="10000"/>
          </a:bodyPr>
          <a:lstStyle/>
          <a:p>
            <a:pPr marL="0" indent="0" algn="just">
              <a:buSzTx/>
              <a:buNone/>
            </a:pPr>
            <a:r>
              <a:rPr lang="en-US" dirty="0"/>
              <a:t>100 test cases were randomly generated and the average statistics were plotted.</a:t>
            </a:r>
          </a:p>
          <a:p>
            <a:pPr marL="0" indent="0" algn="just">
              <a:buSzTx/>
              <a:buNone/>
            </a:pPr>
            <a:r>
              <a:rPr lang="en-US" dirty="0"/>
              <a:t> (Time quantum = 5, </a:t>
            </a:r>
          </a:p>
          <a:p>
            <a:pPr marL="0" indent="0" algn="just">
              <a:buSzTx/>
              <a:buNone/>
            </a:pPr>
            <a:r>
              <a:rPr lang="en-US" dirty="0"/>
              <a:t>Aging multiplier = 0.0~1.0)</a:t>
            </a:r>
            <a:endParaRPr sz="3600" dirty="0"/>
          </a:p>
        </p:txBody>
      </p:sp>
      <p:pic>
        <p:nvPicPr>
          <p:cNvPr id="182" name="params-5-0.1.png" descr="params-5-0.1.png"/>
          <p:cNvPicPr>
            <a:picLocks noGrp="1" noChangeAspect="1"/>
          </p:cNvPicPr>
          <p:nvPr>
            <p:ph type="pic" idx="22"/>
          </p:nvPr>
        </p:nvPicPr>
        <p:blipFill>
          <a:blip r:embed="rId2"/>
          <a:srcRect l="180" t="59" r="180" b="59"/>
          <a:stretch>
            <a:fillRect/>
          </a:stretch>
        </p:blipFill>
        <p:spPr>
          <a:xfrm>
            <a:off x="12900421" y="264120"/>
            <a:ext cx="9449931" cy="131879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erformance Result"/>
          <p:cNvSpPr txBox="1">
            <a:spLocks noGrp="1"/>
          </p:cNvSpPr>
          <p:nvPr>
            <p:ph type="title"/>
          </p:nvPr>
        </p:nvSpPr>
        <p:spPr>
          <a:prstGeom prst="rect">
            <a:avLst/>
          </a:prstGeom>
        </p:spPr>
        <p:txBody>
          <a:bodyPr/>
          <a:lstStyle>
            <a:lvl1pPr defTabSz="2365188">
              <a:defRPr sz="8245" spc="-164"/>
            </a:lvl1pPr>
          </a:lstStyle>
          <a:p>
            <a:r>
              <a:t>Performance Result</a:t>
            </a:r>
          </a:p>
        </p:txBody>
      </p:sp>
      <p:sp>
        <p:nvSpPr>
          <p:cNvPr id="185" name="FCFS: (Round Robin에 비해) 상대적으로 높은 waiting time과 상대적으로 낮은 response time 및 turnaround time을 확인할 수 있었다.…"/>
          <p:cNvSpPr txBox="1">
            <a:spLocks noGrp="1"/>
          </p:cNvSpPr>
          <p:nvPr>
            <p:ph type="body" sz="half" idx="1"/>
          </p:nvPr>
        </p:nvSpPr>
        <p:spPr>
          <a:xfrm>
            <a:off x="1206500" y="2891993"/>
            <a:ext cx="9779000" cy="9612523"/>
          </a:xfrm>
          <a:prstGeom prst="rect">
            <a:avLst/>
          </a:prstGeom>
        </p:spPr>
        <p:txBody>
          <a:bodyPr>
            <a:normAutofit/>
          </a:bodyPr>
          <a:lstStyle/>
          <a:p>
            <a:pPr marL="493776" indent="-493776" algn="just" defTabSz="1975054">
              <a:spcBef>
                <a:spcPts val="3600"/>
              </a:spcBef>
              <a:defRPr sz="3888"/>
            </a:pPr>
            <a:r>
              <a:rPr lang="en-US" b="1" dirty="0"/>
              <a:t>FCFS</a:t>
            </a:r>
            <a:r>
              <a:rPr lang="en-US" dirty="0"/>
              <a:t>: A relatively high waiting time, a relatively low response time, and a turnaround time (compared to Round Robin) were confirmed.</a:t>
            </a:r>
          </a:p>
          <a:p>
            <a:pPr marL="493776" indent="-493776" algn="just" defTabSz="1975054">
              <a:spcBef>
                <a:spcPts val="3600"/>
              </a:spcBef>
              <a:defRPr sz="3888"/>
            </a:pPr>
            <a:r>
              <a:rPr lang="en-US" b="1" dirty="0"/>
              <a:t>Round robin</a:t>
            </a:r>
            <a:r>
              <a:rPr lang="en-US" dirty="0"/>
              <a:t>: A relatively high response time and turnaround time (compared to FCFS) and a relatively low waiting time were </a:t>
            </a:r>
            <a:r>
              <a:rPr lang="en-US" dirty="0" err="1"/>
              <a:t>confirmed.Preemptive</a:t>
            </a:r>
            <a:endParaRPr lang="en-US" dirty="0"/>
          </a:p>
          <a:p>
            <a:pPr marL="493776" indent="-493776" algn="just" defTabSz="1975054">
              <a:spcBef>
                <a:spcPts val="3600"/>
              </a:spcBef>
              <a:defRPr sz="3888"/>
            </a:pPr>
            <a:r>
              <a:rPr lang="en-US" dirty="0"/>
              <a:t> </a:t>
            </a:r>
            <a:r>
              <a:rPr lang="en-US" b="1" dirty="0"/>
              <a:t>priority with aging</a:t>
            </a:r>
            <a:r>
              <a:rPr lang="en-US" dirty="0"/>
              <a:t>: All three metrics showed figures between FCFS and Round Robin. As the aging multiplier was adjusted, the degree close to FCFS and RR changed. In the input generated for this report, the aging multiplier tended to be closer to the RR as the aging multiplier increased.</a:t>
            </a:r>
            <a:endParaRPr dirty="0"/>
          </a:p>
        </p:txBody>
      </p:sp>
      <p:pic>
        <p:nvPicPr>
          <p:cNvPr id="186" name="params-5-0.1.png" descr="params-5-0.1.png"/>
          <p:cNvPicPr>
            <a:picLocks noGrp="1" noChangeAspect="1"/>
          </p:cNvPicPr>
          <p:nvPr>
            <p:ph type="pic" idx="22"/>
          </p:nvPr>
        </p:nvPicPr>
        <p:blipFill>
          <a:blip r:embed="rId2"/>
          <a:srcRect l="180" t="59" r="180" b="59"/>
          <a:stretch>
            <a:fillRect/>
          </a:stretch>
        </p:blipFill>
        <p:spPr>
          <a:xfrm>
            <a:off x="12900421" y="264120"/>
            <a:ext cx="9449932" cy="131879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erformance Result Graph"/>
          <p:cNvSpPr txBox="1">
            <a:spLocks noGrp="1"/>
          </p:cNvSpPr>
          <p:nvPr>
            <p:ph type="title"/>
          </p:nvPr>
        </p:nvSpPr>
        <p:spPr>
          <a:xfrm>
            <a:off x="1206500" y="1270000"/>
            <a:ext cx="9779000" cy="2960128"/>
          </a:xfrm>
          <a:prstGeom prst="rect">
            <a:avLst/>
          </a:prstGeom>
        </p:spPr>
        <p:txBody>
          <a:bodyPr/>
          <a:lstStyle/>
          <a:p>
            <a:r>
              <a:t>Performance Result Graph</a:t>
            </a:r>
          </a:p>
        </p:txBody>
      </p:sp>
      <p:sp>
        <p:nvSpPr>
          <p:cNvPr id="189" name="Time quantum = 5 Aging multiplier = 0.0"/>
          <p:cNvSpPr txBox="1">
            <a:spLocks noGrp="1"/>
          </p:cNvSpPr>
          <p:nvPr>
            <p:ph type="body" sz="half" idx="1"/>
          </p:nvPr>
        </p:nvSpPr>
        <p:spPr>
          <a:xfrm>
            <a:off x="1206499" y="5127494"/>
            <a:ext cx="9779002" cy="7315485"/>
          </a:xfrm>
          <a:prstGeom prst="rect">
            <a:avLst/>
          </a:prstGeom>
        </p:spPr>
        <p:txBody>
          <a:bodyPr/>
          <a:lstStyle/>
          <a:p>
            <a:pPr>
              <a:defRPr b="0"/>
            </a:pPr>
            <a:r>
              <a:t>Time quantum = 5</a:t>
            </a:r>
            <a:br/>
            <a:r>
              <a:t>Aging multiplier = 0.0</a:t>
            </a:r>
          </a:p>
        </p:txBody>
      </p:sp>
      <p:pic>
        <p:nvPicPr>
          <p:cNvPr id="190" name="params-5-0.0.png" descr="params-5-0.0.png"/>
          <p:cNvPicPr>
            <a:picLocks noChangeAspect="1"/>
          </p:cNvPicPr>
          <p:nvPr/>
        </p:nvPicPr>
        <p:blipFill>
          <a:blip r:embed="rId2"/>
          <a:stretch>
            <a:fillRect/>
          </a:stretch>
        </p:blipFill>
        <p:spPr>
          <a:xfrm>
            <a:off x="12710667" y="0"/>
            <a:ext cx="9852122" cy="137160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erformance Result Graph"/>
          <p:cNvSpPr txBox="1">
            <a:spLocks noGrp="1"/>
          </p:cNvSpPr>
          <p:nvPr>
            <p:ph type="title"/>
          </p:nvPr>
        </p:nvSpPr>
        <p:spPr>
          <a:xfrm>
            <a:off x="1206500" y="1270000"/>
            <a:ext cx="9779000" cy="2960128"/>
          </a:xfrm>
          <a:prstGeom prst="rect">
            <a:avLst/>
          </a:prstGeom>
        </p:spPr>
        <p:txBody>
          <a:bodyPr/>
          <a:lstStyle/>
          <a:p>
            <a:r>
              <a:t>Performance Result Graph</a:t>
            </a:r>
          </a:p>
        </p:txBody>
      </p:sp>
      <p:sp>
        <p:nvSpPr>
          <p:cNvPr id="193" name="Time quantum = 5 Aging multiplier = 0.1"/>
          <p:cNvSpPr txBox="1">
            <a:spLocks noGrp="1"/>
          </p:cNvSpPr>
          <p:nvPr>
            <p:ph type="body" sz="half" idx="1"/>
          </p:nvPr>
        </p:nvSpPr>
        <p:spPr>
          <a:xfrm>
            <a:off x="1206500" y="5127494"/>
            <a:ext cx="9779000" cy="7315485"/>
          </a:xfrm>
          <a:prstGeom prst="rect">
            <a:avLst/>
          </a:prstGeom>
        </p:spPr>
        <p:txBody>
          <a:bodyPr/>
          <a:lstStyle/>
          <a:p>
            <a:pPr>
              <a:defRPr b="0"/>
            </a:pPr>
            <a:r>
              <a:t>Time quantum = 5</a:t>
            </a:r>
            <a:br/>
            <a:r>
              <a:t>Aging multiplier = 0.1</a:t>
            </a:r>
          </a:p>
        </p:txBody>
      </p:sp>
      <p:pic>
        <p:nvPicPr>
          <p:cNvPr id="194" name="params-5-0.1.png" descr="params-5-0.1.png"/>
          <p:cNvPicPr>
            <a:picLocks noChangeAspect="1"/>
          </p:cNvPicPr>
          <p:nvPr/>
        </p:nvPicPr>
        <p:blipFill>
          <a:blip r:embed="rId2"/>
          <a:stretch>
            <a:fillRect/>
          </a:stretch>
        </p:blipFill>
        <p:spPr>
          <a:xfrm>
            <a:off x="12710667" y="0"/>
            <a:ext cx="9852122" cy="1371600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erformance Result Graph"/>
          <p:cNvSpPr txBox="1">
            <a:spLocks noGrp="1"/>
          </p:cNvSpPr>
          <p:nvPr>
            <p:ph type="title"/>
          </p:nvPr>
        </p:nvSpPr>
        <p:spPr>
          <a:xfrm>
            <a:off x="1206500" y="1270000"/>
            <a:ext cx="9779000" cy="2960128"/>
          </a:xfrm>
          <a:prstGeom prst="rect">
            <a:avLst/>
          </a:prstGeom>
        </p:spPr>
        <p:txBody>
          <a:bodyPr/>
          <a:lstStyle/>
          <a:p>
            <a:r>
              <a:t>Performance Result Graph</a:t>
            </a:r>
          </a:p>
        </p:txBody>
      </p:sp>
      <p:sp>
        <p:nvSpPr>
          <p:cNvPr id="197" name="Time quantum = 5 Aging multiplier = 0.2"/>
          <p:cNvSpPr txBox="1">
            <a:spLocks noGrp="1"/>
          </p:cNvSpPr>
          <p:nvPr>
            <p:ph type="body" sz="half" idx="1"/>
          </p:nvPr>
        </p:nvSpPr>
        <p:spPr>
          <a:xfrm>
            <a:off x="1206500" y="5127494"/>
            <a:ext cx="9779000" cy="7315485"/>
          </a:xfrm>
          <a:prstGeom prst="rect">
            <a:avLst/>
          </a:prstGeom>
        </p:spPr>
        <p:txBody>
          <a:bodyPr/>
          <a:lstStyle/>
          <a:p>
            <a:pPr>
              <a:defRPr b="0"/>
            </a:pPr>
            <a:r>
              <a:t>Time quantum = 5</a:t>
            </a:r>
            <a:br/>
            <a:r>
              <a:t>Aging multiplier = 0.2</a:t>
            </a:r>
          </a:p>
        </p:txBody>
      </p:sp>
      <p:pic>
        <p:nvPicPr>
          <p:cNvPr id="198" name="params-5-0.2.png" descr="params-5-0.2.png"/>
          <p:cNvPicPr>
            <a:picLocks noChangeAspect="1"/>
          </p:cNvPicPr>
          <p:nvPr/>
        </p:nvPicPr>
        <p:blipFill>
          <a:blip r:embed="rId2"/>
          <a:stretch>
            <a:fillRect/>
          </a:stretch>
        </p:blipFill>
        <p:spPr>
          <a:xfrm>
            <a:off x="12710667" y="-1"/>
            <a:ext cx="9852122" cy="13716001"/>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erformance Result Graph"/>
          <p:cNvSpPr txBox="1">
            <a:spLocks noGrp="1"/>
          </p:cNvSpPr>
          <p:nvPr>
            <p:ph type="title"/>
          </p:nvPr>
        </p:nvSpPr>
        <p:spPr>
          <a:xfrm>
            <a:off x="1206500" y="1270000"/>
            <a:ext cx="9779000" cy="2960128"/>
          </a:xfrm>
          <a:prstGeom prst="rect">
            <a:avLst/>
          </a:prstGeom>
        </p:spPr>
        <p:txBody>
          <a:bodyPr/>
          <a:lstStyle/>
          <a:p>
            <a:r>
              <a:t>Performance Result Graph</a:t>
            </a:r>
          </a:p>
        </p:txBody>
      </p:sp>
      <p:sp>
        <p:nvSpPr>
          <p:cNvPr id="201" name="Time quantum = 5 Aging multiplier = 0.5"/>
          <p:cNvSpPr txBox="1">
            <a:spLocks noGrp="1"/>
          </p:cNvSpPr>
          <p:nvPr>
            <p:ph type="body" sz="half" idx="1"/>
          </p:nvPr>
        </p:nvSpPr>
        <p:spPr>
          <a:xfrm>
            <a:off x="1206500" y="5127494"/>
            <a:ext cx="9779000" cy="7315485"/>
          </a:xfrm>
          <a:prstGeom prst="rect">
            <a:avLst/>
          </a:prstGeom>
        </p:spPr>
        <p:txBody>
          <a:bodyPr/>
          <a:lstStyle/>
          <a:p>
            <a:pPr>
              <a:defRPr b="0"/>
            </a:pPr>
            <a:r>
              <a:t>Time quantum = 5</a:t>
            </a:r>
            <a:br/>
            <a:r>
              <a:t>Aging multiplier = 0.5</a:t>
            </a:r>
          </a:p>
        </p:txBody>
      </p:sp>
      <p:pic>
        <p:nvPicPr>
          <p:cNvPr id="202" name="params-5-0.5.png" descr="params-5-0.5.png"/>
          <p:cNvPicPr>
            <a:picLocks noChangeAspect="1"/>
          </p:cNvPicPr>
          <p:nvPr/>
        </p:nvPicPr>
        <p:blipFill>
          <a:blip r:embed="rId2"/>
          <a:stretch>
            <a:fillRect/>
          </a:stretch>
        </p:blipFill>
        <p:spPr>
          <a:xfrm>
            <a:off x="12710667" y="0"/>
            <a:ext cx="9852122" cy="1371600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1270000"/>
            <a:ext cx="9779000" cy="2960128"/>
          </a:xfrm>
          <a:prstGeom prst="rect">
            <a:avLst/>
          </a:prstGeom>
        </p:spPr>
        <p:txBody>
          <a:bodyPr/>
          <a:lstStyle/>
          <a:p>
            <a:r>
              <a:t>Performance Result Graph</a:t>
            </a:r>
          </a:p>
        </p:txBody>
      </p:sp>
      <p:sp>
        <p:nvSpPr>
          <p:cNvPr id="205" name="Time quantum = 5 Aging multiplier = 1.0"/>
          <p:cNvSpPr txBox="1">
            <a:spLocks noGrp="1"/>
          </p:cNvSpPr>
          <p:nvPr>
            <p:ph type="body" sz="half" idx="1"/>
          </p:nvPr>
        </p:nvSpPr>
        <p:spPr>
          <a:xfrm>
            <a:off x="1206500" y="5127494"/>
            <a:ext cx="9779000" cy="7315485"/>
          </a:xfrm>
          <a:prstGeom prst="rect">
            <a:avLst/>
          </a:prstGeom>
        </p:spPr>
        <p:txBody>
          <a:bodyPr/>
          <a:lstStyle/>
          <a:p>
            <a:pPr>
              <a:defRPr b="0"/>
            </a:pPr>
            <a:r>
              <a:t>Time quantum = 5</a:t>
            </a:r>
            <a:br/>
            <a:r>
              <a:t>Aging multiplier = 1.0</a:t>
            </a:r>
          </a:p>
        </p:txBody>
      </p:sp>
      <p:pic>
        <p:nvPicPr>
          <p:cNvPr id="206" name="params-5-0.1.png" descr="params-5-0.1.png"/>
          <p:cNvPicPr>
            <a:picLocks noChangeAspect="1"/>
          </p:cNvPicPr>
          <p:nvPr/>
        </p:nvPicPr>
        <p:blipFill>
          <a:blip r:embed="rId2"/>
          <a:stretch>
            <a:fillRect/>
          </a:stretch>
        </p:blipFill>
        <p:spPr>
          <a:xfrm>
            <a:off x="12710667" y="-1"/>
            <a:ext cx="9852122" cy="137160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Architecture"/>
          <p:cNvSpPr txBox="1">
            <a:spLocks noGrp="1"/>
          </p:cNvSpPr>
          <p:nvPr>
            <p:ph type="title"/>
          </p:nvPr>
        </p:nvSpPr>
        <p:spPr>
          <a:prstGeom prst="rect">
            <a:avLst/>
          </a:prstGeom>
        </p:spPr>
        <p:txBody>
          <a:bodyPr/>
          <a:lstStyle/>
          <a:p>
            <a:r>
              <a:t>Architecture</a:t>
            </a:r>
          </a:p>
        </p:txBody>
      </p:sp>
      <p:sp>
        <p:nvSpPr>
          <p:cNvPr id="156" name="C로 작성하였으나 객체 지향적으로 설계하였다.…"/>
          <p:cNvSpPr txBox="1">
            <a:spLocks noGrp="1"/>
          </p:cNvSpPr>
          <p:nvPr>
            <p:ph type="body" idx="1"/>
          </p:nvPr>
        </p:nvSpPr>
        <p:spPr>
          <a:xfrm>
            <a:off x="1206500" y="4248504"/>
            <a:ext cx="22411484" cy="8256012"/>
          </a:xfrm>
          <a:prstGeom prst="rect">
            <a:avLst/>
          </a:prstGeom>
        </p:spPr>
        <p:txBody>
          <a:bodyPr/>
          <a:lstStyle/>
          <a:p>
            <a:pPr algn="just"/>
            <a:r>
              <a:rPr lang="en-US" dirty="0"/>
              <a:t>It was written in C, but it was designed in an object-oriented way.</a:t>
            </a:r>
          </a:p>
          <a:p>
            <a:pPr algn="just"/>
            <a:endParaRPr lang="en-US" dirty="0"/>
          </a:p>
          <a:p>
            <a:pPr algn="just"/>
            <a:r>
              <a:rPr lang="en-US" dirty="0"/>
              <a:t>Part of the functions required in this project is delegated to each struct, and the functions are implemented through a function that receives each struct as an argument, and then combined with each other.</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rocess"/>
          <p:cNvSpPr txBox="1">
            <a:spLocks noGrp="1"/>
          </p:cNvSpPr>
          <p:nvPr>
            <p:ph type="title"/>
          </p:nvPr>
        </p:nvSpPr>
        <p:spPr>
          <a:prstGeom prst="rect">
            <a:avLst/>
          </a:prstGeom>
        </p:spPr>
        <p:txBody>
          <a:bodyPr/>
          <a:lstStyle/>
          <a:p>
            <a:r>
              <a:t>Process</a:t>
            </a:r>
          </a:p>
        </p:txBody>
      </p:sp>
      <p:sp>
        <p:nvSpPr>
          <p:cNvPr id="159" name="Process의 실행 상태를 나타내는 PCB와 유사한 struct를 구현하고, 그것을 담는 Doubly linked list를 만들어 ProcessQueue라 하였다.…"/>
          <p:cNvSpPr txBox="1">
            <a:spLocks noGrp="1"/>
          </p:cNvSpPr>
          <p:nvPr>
            <p:ph type="body" sz="half" idx="1"/>
          </p:nvPr>
        </p:nvSpPr>
        <p:spPr>
          <a:xfrm>
            <a:off x="471394" y="2387599"/>
            <a:ext cx="11469594" cy="8674847"/>
          </a:xfrm>
          <a:prstGeom prst="rect">
            <a:avLst/>
          </a:prstGeom>
        </p:spPr>
        <p:txBody>
          <a:bodyPr anchor="ctr"/>
          <a:lstStyle/>
          <a:p>
            <a:pPr algn="just"/>
            <a:r>
              <a:rPr lang="en-US" dirty="0"/>
              <a:t>Implement a struct similar to the PCB that shows the execution state of the process, and create a Doubly linked list containing it and call it </a:t>
            </a:r>
            <a:r>
              <a:rPr lang="en-US" dirty="0" err="1"/>
              <a:t>ProcessQueue</a:t>
            </a:r>
            <a:r>
              <a:rPr lang="en-US" dirty="0"/>
              <a:t>.</a:t>
            </a:r>
          </a:p>
          <a:p>
            <a:pPr algn="just"/>
            <a:r>
              <a:rPr lang="en-US" dirty="0"/>
              <a:t>The field indicating the current state of the process is not separately implemented, but the state of an arbitrary process can be determined by synthesizing the values of each field.</a:t>
            </a:r>
            <a:endParaRPr dirty="0"/>
          </a:p>
        </p:txBody>
      </p:sp>
      <p:sp>
        <p:nvSpPr>
          <p:cNvPr id="160" name="typedef struct Process {…"/>
          <p:cNvSpPr txBox="1"/>
          <p:nvPr/>
        </p:nvSpPr>
        <p:spPr>
          <a:xfrm>
            <a:off x="12928406" y="1636057"/>
            <a:ext cx="9394023" cy="10443885"/>
          </a:xfrm>
          <a:prstGeom prst="rect">
            <a:avLst/>
          </a:prstGeom>
          <a:solidFill>
            <a:srgbClr val="F8F8F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defRPr sz="3200">
                <a:solidFill>
                  <a:srgbClr val="8959A8"/>
                </a:solidFill>
                <a:latin typeface="Menlo Regular"/>
                <a:ea typeface="Menlo Regular"/>
                <a:cs typeface="Menlo Regular"/>
                <a:sym typeface="Menlo Regular"/>
              </a:defRPr>
            </a:pPr>
            <a:r>
              <a:rPr dirty="0"/>
              <a:t>typedef</a:t>
            </a:r>
            <a:r>
              <a:rPr dirty="0">
                <a:solidFill>
                  <a:srgbClr val="4D4D4C"/>
                </a:solidFill>
              </a:rPr>
              <a:t> </a:t>
            </a:r>
            <a:r>
              <a:rPr dirty="0"/>
              <a:t>struct</a:t>
            </a:r>
            <a:r>
              <a:rPr dirty="0">
                <a:solidFill>
                  <a:srgbClr val="4D4D4C"/>
                </a:solidFill>
              </a:rPr>
              <a:t> </a:t>
            </a:r>
            <a:r>
              <a:rPr dirty="0">
                <a:solidFill>
                  <a:srgbClr val="4271AE"/>
                </a:solidFill>
              </a:rPr>
              <a:t>Process</a:t>
            </a:r>
            <a:r>
              <a:rPr dirty="0">
                <a:solidFill>
                  <a:srgbClr val="4D4D4C"/>
                </a:solidFill>
              </a:rPr>
              <a:t> {</a:t>
            </a:r>
          </a:p>
          <a:p>
            <a:pPr algn="l" defTabSz="457200">
              <a:defRPr sz="3200">
                <a:solidFill>
                  <a:srgbClr val="8959A8"/>
                </a:solidFill>
                <a:latin typeface="Menlo Regular"/>
                <a:ea typeface="Menlo Regular"/>
                <a:cs typeface="Menlo Regular"/>
                <a:sym typeface="Menlo Regular"/>
              </a:defRPr>
            </a:pPr>
            <a:r>
              <a:rPr dirty="0">
                <a:solidFill>
                  <a:srgbClr val="4D4D4C"/>
                </a:solidFill>
              </a:rPr>
              <a:t>    </a:t>
            </a:r>
            <a:r>
              <a:rPr dirty="0"/>
              <a:t>uint8_t</a:t>
            </a:r>
            <a:r>
              <a:rPr dirty="0">
                <a:solidFill>
                  <a:srgbClr val="4D4D4C"/>
                </a:solidFill>
              </a:rPr>
              <a:t> </a:t>
            </a:r>
            <a:r>
              <a:rPr dirty="0" err="1">
                <a:solidFill>
                  <a:srgbClr val="4D4D4C"/>
                </a:solidFill>
              </a:rPr>
              <a:t>pid</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uint8_t</a:t>
            </a:r>
            <a:r>
              <a:rPr dirty="0"/>
              <a:t> priority;</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arrival</a:t>
            </a:r>
            <a:r>
              <a:rPr lang="en-US" dirty="0" err="1"/>
              <a:t>T</a:t>
            </a:r>
            <a:r>
              <a:rPr dirty="0" err="1"/>
              <a:t>ime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burst</a:t>
            </a:r>
            <a:r>
              <a:rPr lang="en-US" dirty="0" err="1"/>
              <a:t>T</a:t>
            </a:r>
            <a:r>
              <a:rPr dirty="0" err="1"/>
              <a:t>ime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initial</a:t>
            </a:r>
            <a:r>
              <a:rPr lang="en-US" dirty="0" err="1"/>
              <a:t>R</a:t>
            </a:r>
            <a:r>
              <a:rPr dirty="0" err="1"/>
              <a:t>unning</a:t>
            </a:r>
            <a:r>
              <a:rPr lang="en-US" dirty="0" err="1"/>
              <a:t>T</a:t>
            </a:r>
            <a:r>
              <a:rPr dirty="0" err="1"/>
              <a:t>ime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not</a:t>
            </a:r>
            <a:r>
              <a:rPr lang="en-US" dirty="0" err="1"/>
              <a:t>R</a:t>
            </a:r>
            <a:r>
              <a:rPr dirty="0" err="1"/>
              <a:t>unning</a:t>
            </a:r>
            <a:r>
              <a:rPr lang="en-US" dirty="0" err="1"/>
              <a:t>S</a:t>
            </a:r>
            <a:r>
              <a:rPr dirty="0" err="1"/>
              <a:t>ince</a:t>
            </a:r>
            <a:r>
              <a:rPr dirty="0"/>
              <a:t>;</a:t>
            </a:r>
          </a:p>
          <a:p>
            <a:pPr algn="l" defTabSz="457200">
              <a:defRPr sz="3200">
                <a:solidFill>
                  <a:srgbClr val="4D4D4C"/>
                </a:solidFill>
                <a:latin typeface="Menlo Regular"/>
                <a:ea typeface="Menlo Regular"/>
                <a:cs typeface="Menlo Regular"/>
                <a:sym typeface="Menlo Regular"/>
              </a:defRPr>
            </a:pPr>
            <a:r>
              <a:rPr dirty="0"/>
              <a:t>    </a:t>
            </a:r>
            <a:r>
              <a:rPr dirty="0">
                <a:solidFill>
                  <a:srgbClr val="8959A8"/>
                </a:solidFill>
              </a:rPr>
              <a:t>uint64_t</a:t>
            </a:r>
            <a:r>
              <a:rPr dirty="0"/>
              <a:t> </a:t>
            </a:r>
            <a:r>
              <a:rPr dirty="0" err="1"/>
              <a:t>remaining</a:t>
            </a:r>
            <a:r>
              <a:rPr lang="en-US" dirty="0" err="1"/>
              <a:t>B</a:t>
            </a:r>
            <a:r>
              <a:rPr dirty="0" err="1"/>
              <a:t>urst</a:t>
            </a:r>
            <a:r>
              <a:rPr lang="en-US" dirty="0" err="1"/>
              <a:t>T</a:t>
            </a:r>
            <a:r>
              <a:rPr dirty="0" err="1"/>
              <a:t>ime</a:t>
            </a:r>
            <a:r>
              <a:rPr dirty="0"/>
              <a:t>;</a:t>
            </a:r>
          </a:p>
          <a:p>
            <a:pPr algn="l" defTabSz="457200">
              <a:defRPr sz="3200">
                <a:solidFill>
                  <a:srgbClr val="F5871F"/>
                </a:solidFill>
                <a:latin typeface="Menlo Regular"/>
                <a:ea typeface="Menlo Regular"/>
                <a:cs typeface="Menlo Regular"/>
                <a:sym typeface="Menlo Regular"/>
              </a:defRPr>
            </a:pPr>
            <a:r>
              <a:rPr dirty="0">
                <a:solidFill>
                  <a:srgbClr val="4D4D4C"/>
                </a:solidFill>
              </a:rPr>
              <a:t>} </a:t>
            </a:r>
            <a:r>
              <a:rPr dirty="0"/>
              <a:t>Process</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endParaRPr dirty="0">
              <a:solidFill>
                <a:srgbClr val="4D4D4C"/>
              </a:solidFill>
            </a:endParaRPr>
          </a:p>
          <a:p>
            <a:pPr algn="l" defTabSz="457200">
              <a:defRPr sz="3200">
                <a:solidFill>
                  <a:srgbClr val="4271AE"/>
                </a:solidFill>
                <a:latin typeface="Menlo Regular"/>
                <a:ea typeface="Menlo Regular"/>
                <a:cs typeface="Menlo Regular"/>
                <a:sym typeface="Menlo Regular"/>
              </a:defRPr>
            </a:pPr>
            <a:r>
              <a:rPr dirty="0">
                <a:solidFill>
                  <a:srgbClr val="8959A8"/>
                </a:solidFill>
              </a:rPr>
              <a:t>typedef</a:t>
            </a:r>
            <a:r>
              <a:rPr dirty="0">
                <a:solidFill>
                  <a:srgbClr val="4D4D4C"/>
                </a:solidFill>
              </a:rPr>
              <a:t> </a:t>
            </a:r>
            <a:r>
              <a:rPr dirty="0">
                <a:solidFill>
                  <a:srgbClr val="8959A8"/>
                </a:solidFill>
              </a:rPr>
              <a:t>struct</a:t>
            </a:r>
            <a:r>
              <a:rPr dirty="0">
                <a:solidFill>
                  <a:srgbClr val="4D4D4C"/>
                </a:solidFill>
              </a:rPr>
              <a:t> </a:t>
            </a:r>
            <a:r>
              <a:rPr dirty="0" err="1"/>
              <a:t>ProcessNode</a:t>
            </a:r>
            <a:r>
              <a:rPr dirty="0">
                <a:solidFill>
                  <a:srgbClr val="4D4D4C"/>
                </a:solidFill>
              </a:rPr>
              <a:t> {</a:t>
            </a:r>
          </a:p>
          <a:p>
            <a:pPr algn="l" defTabSz="457200">
              <a:defRPr sz="3200">
                <a:solidFill>
                  <a:srgbClr val="F5871F"/>
                </a:solidFill>
                <a:latin typeface="Menlo Regular"/>
                <a:ea typeface="Menlo Regular"/>
                <a:cs typeface="Menlo Regular"/>
                <a:sym typeface="Menlo Regular"/>
              </a:defRPr>
            </a:pPr>
            <a:r>
              <a:rPr dirty="0">
                <a:solidFill>
                  <a:srgbClr val="4D4D4C"/>
                </a:solidFill>
              </a:rPr>
              <a:t>    </a:t>
            </a:r>
            <a:r>
              <a:rPr dirty="0"/>
              <a:t>Process</a:t>
            </a:r>
            <a:r>
              <a:rPr dirty="0">
                <a:solidFill>
                  <a:srgbClr val="4D4D4C"/>
                </a:solidFill>
              </a:rPr>
              <a:t> *</a:t>
            </a:r>
            <a:r>
              <a:rPr dirty="0"/>
              <a:t>process</a:t>
            </a:r>
            <a:r>
              <a:rPr dirty="0">
                <a:solidFill>
                  <a:srgbClr val="4D4D4C"/>
                </a:solidFill>
              </a:rPr>
              <a:t>;</a:t>
            </a:r>
          </a:p>
          <a:p>
            <a:pPr algn="l" defTabSz="457200">
              <a:defRPr sz="3200">
                <a:solidFill>
                  <a:srgbClr val="4271AE"/>
                </a:solidFill>
                <a:latin typeface="Menlo Regular"/>
                <a:ea typeface="Menlo Regular"/>
                <a:cs typeface="Menlo Regular"/>
                <a:sym typeface="Menlo Regular"/>
              </a:defRPr>
            </a:pPr>
            <a:r>
              <a:rPr dirty="0">
                <a:solidFill>
                  <a:srgbClr val="4D4D4C"/>
                </a:solidFill>
              </a:rPr>
              <a:t>    </a:t>
            </a:r>
            <a:r>
              <a:rPr dirty="0">
                <a:solidFill>
                  <a:srgbClr val="8959A8"/>
                </a:solidFill>
              </a:rPr>
              <a:t>struct</a:t>
            </a:r>
            <a:r>
              <a:rPr dirty="0">
                <a:solidFill>
                  <a:srgbClr val="4D4D4C"/>
                </a:solidFill>
              </a:rPr>
              <a:t> </a:t>
            </a:r>
            <a:r>
              <a:rPr dirty="0" err="1"/>
              <a:t>ProcessNode</a:t>
            </a:r>
            <a:r>
              <a:rPr dirty="0">
                <a:solidFill>
                  <a:srgbClr val="4D4D4C"/>
                </a:solidFill>
              </a:rPr>
              <a:t> *</a:t>
            </a:r>
            <a:r>
              <a:rPr dirty="0" err="1"/>
              <a:t>prev</a:t>
            </a:r>
            <a:r>
              <a:rPr dirty="0">
                <a:solidFill>
                  <a:srgbClr val="4D4D4C"/>
                </a:solidFill>
              </a:rPr>
              <a:t>;</a:t>
            </a:r>
          </a:p>
          <a:p>
            <a:pPr algn="l" defTabSz="457200">
              <a:defRPr sz="3200">
                <a:solidFill>
                  <a:srgbClr val="4271AE"/>
                </a:solidFill>
                <a:latin typeface="Menlo Regular"/>
                <a:ea typeface="Menlo Regular"/>
                <a:cs typeface="Menlo Regular"/>
                <a:sym typeface="Menlo Regular"/>
              </a:defRPr>
            </a:pPr>
            <a:r>
              <a:rPr dirty="0">
                <a:solidFill>
                  <a:srgbClr val="4D4D4C"/>
                </a:solidFill>
              </a:rPr>
              <a:t>    </a:t>
            </a:r>
            <a:r>
              <a:rPr dirty="0">
                <a:solidFill>
                  <a:srgbClr val="8959A8"/>
                </a:solidFill>
              </a:rPr>
              <a:t>struct</a:t>
            </a:r>
            <a:r>
              <a:rPr dirty="0">
                <a:solidFill>
                  <a:srgbClr val="4D4D4C"/>
                </a:solidFill>
              </a:rPr>
              <a:t> </a:t>
            </a:r>
            <a:r>
              <a:rPr dirty="0" err="1"/>
              <a:t>ProcessNode</a:t>
            </a:r>
            <a:r>
              <a:rPr dirty="0">
                <a:solidFill>
                  <a:srgbClr val="4D4D4C"/>
                </a:solidFill>
              </a:rPr>
              <a:t> *</a:t>
            </a:r>
            <a:r>
              <a:rPr dirty="0"/>
              <a:t>next</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r>
              <a:rPr dirty="0"/>
              <a:t>} </a:t>
            </a:r>
            <a:r>
              <a:rPr dirty="0" err="1"/>
              <a:t>ProcessNode</a:t>
            </a:r>
            <a:r>
              <a:rPr dirty="0"/>
              <a:t>;</a:t>
            </a:r>
          </a:p>
          <a:p>
            <a:pPr algn="l" defTabSz="457200">
              <a:defRPr sz="3200">
                <a:solidFill>
                  <a:srgbClr val="4D4D4C"/>
                </a:solidFill>
                <a:latin typeface="Menlo Regular"/>
                <a:ea typeface="Menlo Regular"/>
                <a:cs typeface="Menlo Regular"/>
                <a:sym typeface="Menlo Regular"/>
              </a:defRPr>
            </a:pPr>
            <a:endParaRPr dirty="0"/>
          </a:p>
          <a:p>
            <a:pPr algn="l" defTabSz="457200">
              <a:defRPr sz="3200">
                <a:solidFill>
                  <a:srgbClr val="4271AE"/>
                </a:solidFill>
                <a:latin typeface="Menlo Regular"/>
                <a:ea typeface="Menlo Regular"/>
                <a:cs typeface="Menlo Regular"/>
                <a:sym typeface="Menlo Regular"/>
              </a:defRPr>
            </a:pPr>
            <a:r>
              <a:rPr dirty="0">
                <a:solidFill>
                  <a:srgbClr val="8959A8"/>
                </a:solidFill>
              </a:rPr>
              <a:t>typedef</a:t>
            </a:r>
            <a:r>
              <a:rPr dirty="0">
                <a:solidFill>
                  <a:srgbClr val="4D4D4C"/>
                </a:solidFill>
              </a:rPr>
              <a:t> </a:t>
            </a:r>
            <a:r>
              <a:rPr dirty="0">
                <a:solidFill>
                  <a:srgbClr val="8959A8"/>
                </a:solidFill>
              </a:rPr>
              <a:t>struct</a:t>
            </a:r>
            <a:r>
              <a:rPr dirty="0">
                <a:solidFill>
                  <a:srgbClr val="4D4D4C"/>
                </a:solidFill>
              </a:rPr>
              <a:t> </a:t>
            </a:r>
            <a:r>
              <a:rPr dirty="0" err="1"/>
              <a:t>ProcessQueue</a:t>
            </a:r>
            <a:r>
              <a:rPr dirty="0">
                <a:solidFill>
                  <a:srgbClr val="4D4D4C"/>
                </a:solidFill>
              </a:rPr>
              <a:t> {</a:t>
            </a:r>
          </a:p>
          <a:p>
            <a:pPr algn="l" defTabSz="457200">
              <a:defRPr sz="3200">
                <a:solidFill>
                  <a:srgbClr val="4D4D4C"/>
                </a:solidFill>
                <a:latin typeface="Menlo Regular"/>
                <a:ea typeface="Menlo Regular"/>
                <a:cs typeface="Menlo Regular"/>
                <a:sym typeface="Menlo Regular"/>
              </a:defRPr>
            </a:pPr>
            <a:r>
              <a:rPr dirty="0"/>
              <a:t>    </a:t>
            </a:r>
            <a:r>
              <a:rPr dirty="0" err="1"/>
              <a:t>ProcessNode</a:t>
            </a:r>
            <a:r>
              <a:rPr dirty="0"/>
              <a:t> *head;</a:t>
            </a:r>
          </a:p>
          <a:p>
            <a:pPr algn="l" defTabSz="457200">
              <a:defRPr sz="3200">
                <a:solidFill>
                  <a:srgbClr val="4D4D4C"/>
                </a:solidFill>
                <a:latin typeface="Menlo Regular"/>
                <a:ea typeface="Menlo Regular"/>
                <a:cs typeface="Menlo Regular"/>
                <a:sym typeface="Menlo Regular"/>
              </a:defRPr>
            </a:pPr>
            <a:r>
              <a:rPr dirty="0"/>
              <a:t>    </a:t>
            </a:r>
            <a:r>
              <a:rPr dirty="0" err="1"/>
              <a:t>ProcessNode</a:t>
            </a:r>
            <a:r>
              <a:rPr dirty="0"/>
              <a:t> *tail;</a:t>
            </a:r>
          </a:p>
          <a:p>
            <a:pPr algn="l" defTabSz="457200">
              <a:defRPr sz="3200">
                <a:solidFill>
                  <a:srgbClr val="8959A8"/>
                </a:solidFill>
                <a:latin typeface="Menlo Regular"/>
                <a:ea typeface="Menlo Regular"/>
                <a:cs typeface="Menlo Regular"/>
                <a:sym typeface="Menlo Regular"/>
              </a:defRPr>
            </a:pPr>
            <a:r>
              <a:rPr dirty="0">
                <a:solidFill>
                  <a:srgbClr val="4D4D4C"/>
                </a:solidFill>
              </a:rPr>
              <a:t>    </a:t>
            </a:r>
            <a:r>
              <a:rPr dirty="0" err="1"/>
              <a:t>size_t</a:t>
            </a:r>
            <a:r>
              <a:rPr dirty="0">
                <a:solidFill>
                  <a:srgbClr val="4D4D4C"/>
                </a:solidFill>
              </a:rPr>
              <a:t> </a:t>
            </a:r>
            <a:r>
              <a:rPr dirty="0">
                <a:solidFill>
                  <a:srgbClr val="F5871F"/>
                </a:solidFill>
              </a:rPr>
              <a:t>size</a:t>
            </a:r>
            <a:r>
              <a:rPr dirty="0">
                <a:solidFill>
                  <a:srgbClr val="4D4D4C"/>
                </a:solidFill>
              </a:rPr>
              <a:t>;</a:t>
            </a:r>
          </a:p>
          <a:p>
            <a:pPr algn="l" defTabSz="457200">
              <a:defRPr sz="3200">
                <a:solidFill>
                  <a:srgbClr val="4D4D4C"/>
                </a:solidFill>
                <a:latin typeface="Menlo Regular"/>
                <a:ea typeface="Menlo Regular"/>
                <a:cs typeface="Menlo Regular"/>
                <a:sym typeface="Menlo Regular"/>
              </a:defRPr>
            </a:pPr>
            <a:r>
              <a:rPr dirty="0"/>
              <a:t>} </a:t>
            </a:r>
            <a:r>
              <a:rPr dirty="0" err="1"/>
              <a:t>ProcessQueue</a:t>
            </a:r>
            <a:r>
              <a:rPr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ontext"/>
          <p:cNvSpPr txBox="1">
            <a:spLocks noGrp="1"/>
          </p:cNvSpPr>
          <p:nvPr>
            <p:ph type="title"/>
          </p:nvPr>
        </p:nvSpPr>
        <p:spPr>
          <a:prstGeom prst="rect">
            <a:avLst/>
          </a:prstGeom>
        </p:spPr>
        <p:txBody>
          <a:bodyPr/>
          <a:lstStyle/>
          <a:p>
            <a:r>
              <a:t>Context</a:t>
            </a:r>
          </a:p>
        </p:txBody>
      </p:sp>
      <p:sp>
        <p:nvSpPr>
          <p:cNvPr id="163" name="Scheduling 알고리즘의 전체적인 실행 상태를 표현하기 위한 자료구조이다."/>
          <p:cNvSpPr txBox="1">
            <a:spLocks noGrp="1"/>
          </p:cNvSpPr>
          <p:nvPr>
            <p:ph type="body" sz="half" idx="1"/>
          </p:nvPr>
        </p:nvSpPr>
        <p:spPr>
          <a:xfrm>
            <a:off x="-125506" y="8319247"/>
            <a:ext cx="24312282" cy="4185269"/>
          </a:xfrm>
          <a:prstGeom prst="rect">
            <a:avLst/>
          </a:prstGeom>
        </p:spPr>
        <p:txBody>
          <a:bodyPr/>
          <a:lstStyle>
            <a:lvl1pPr algn="just"/>
          </a:lstStyle>
          <a:p>
            <a:pPr marL="0" indent="0">
              <a:buNone/>
            </a:pPr>
            <a:r>
              <a:rPr lang="en-US" dirty="0"/>
              <a:t>    </a:t>
            </a:r>
          </a:p>
          <a:p>
            <a:pPr marL="0" indent="0">
              <a:buNone/>
            </a:pPr>
            <a:r>
              <a:rPr lang="en-US" dirty="0"/>
              <a:t>    It is a data structure to express the overall execution state of the scheduling algorithm.</a:t>
            </a:r>
            <a:endParaRPr dirty="0"/>
          </a:p>
        </p:txBody>
      </p:sp>
      <p:sp>
        <p:nvSpPr>
          <p:cNvPr id="164" name="typedef struct Context {…"/>
          <p:cNvSpPr txBox="1"/>
          <p:nvPr/>
        </p:nvSpPr>
        <p:spPr>
          <a:xfrm>
            <a:off x="1158616" y="3729323"/>
            <a:ext cx="10230234" cy="3549690"/>
          </a:xfrm>
          <a:prstGeom prst="rect">
            <a:avLst/>
          </a:prstGeom>
          <a:solidFill>
            <a:srgbClr val="F8F8F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defRPr sz="3200">
                <a:solidFill>
                  <a:srgbClr val="8959A8"/>
                </a:solidFill>
                <a:latin typeface="Menlo Regular"/>
                <a:ea typeface="Menlo Regular"/>
                <a:cs typeface="Menlo Regular"/>
                <a:sym typeface="Menlo Regular"/>
              </a:defRPr>
            </a:pPr>
            <a:r>
              <a:rPr dirty="0"/>
              <a:t>typedef</a:t>
            </a:r>
            <a:r>
              <a:rPr dirty="0">
                <a:solidFill>
                  <a:srgbClr val="4D4D4C"/>
                </a:solidFill>
              </a:rPr>
              <a:t> </a:t>
            </a:r>
            <a:r>
              <a:rPr dirty="0"/>
              <a:t>struct</a:t>
            </a:r>
            <a:r>
              <a:rPr dirty="0">
                <a:solidFill>
                  <a:srgbClr val="4D4D4C"/>
                </a:solidFill>
              </a:rPr>
              <a:t> </a:t>
            </a:r>
            <a:r>
              <a:rPr dirty="0">
                <a:solidFill>
                  <a:srgbClr val="4271AE"/>
                </a:solidFill>
              </a:rPr>
              <a:t>Context</a:t>
            </a:r>
            <a:r>
              <a:rPr dirty="0">
                <a:solidFill>
                  <a:srgbClr val="4D4D4C"/>
                </a:solidFill>
              </a:rPr>
              <a:t> {</a:t>
            </a:r>
          </a:p>
          <a:p>
            <a:pPr algn="l" defTabSz="457200">
              <a:defRPr sz="3200">
                <a:solidFill>
                  <a:srgbClr val="8959A8"/>
                </a:solidFill>
                <a:latin typeface="Menlo Regular"/>
                <a:ea typeface="Menlo Regular"/>
                <a:cs typeface="Menlo Regular"/>
                <a:sym typeface="Menlo Regular"/>
              </a:defRPr>
            </a:pPr>
            <a:r>
              <a:rPr dirty="0"/>
              <a:t>    </a:t>
            </a:r>
            <a:r>
              <a:rPr dirty="0" err="1"/>
              <a:t>ProcessQueue</a:t>
            </a:r>
            <a:r>
              <a:rPr dirty="0"/>
              <a:t> </a:t>
            </a:r>
            <a:r>
              <a:rPr dirty="0" err="1"/>
              <a:t>job</a:t>
            </a:r>
            <a:r>
              <a:rPr lang="en-US" dirty="0" err="1"/>
              <a:t>Q</a:t>
            </a:r>
            <a:r>
              <a:rPr dirty="0" err="1"/>
              <a:t>ueue</a:t>
            </a:r>
            <a:r>
              <a:rPr dirty="0"/>
              <a:t>;</a:t>
            </a:r>
          </a:p>
          <a:p>
            <a:pPr algn="l" defTabSz="457200">
              <a:defRPr sz="3200">
                <a:solidFill>
                  <a:srgbClr val="8959A8"/>
                </a:solidFill>
                <a:latin typeface="Menlo Regular"/>
                <a:ea typeface="Menlo Regular"/>
                <a:cs typeface="Menlo Regular"/>
                <a:sym typeface="Menlo Regular"/>
              </a:defRPr>
            </a:pPr>
            <a:r>
              <a:rPr dirty="0"/>
              <a:t>    </a:t>
            </a:r>
            <a:r>
              <a:rPr dirty="0" err="1"/>
              <a:t>ProcessQueue</a:t>
            </a:r>
            <a:r>
              <a:rPr dirty="0"/>
              <a:t> </a:t>
            </a:r>
            <a:r>
              <a:rPr dirty="0" err="1"/>
              <a:t>ready</a:t>
            </a:r>
            <a:r>
              <a:rPr lang="en-US" dirty="0" err="1"/>
              <a:t>Q</a:t>
            </a:r>
            <a:r>
              <a:rPr dirty="0" err="1"/>
              <a:t>ueue</a:t>
            </a:r>
            <a:r>
              <a:rPr dirty="0"/>
              <a:t>;</a:t>
            </a:r>
          </a:p>
          <a:p>
            <a:pPr algn="l" defTabSz="457200">
              <a:defRPr sz="3200">
                <a:solidFill>
                  <a:srgbClr val="8959A8"/>
                </a:solidFill>
                <a:latin typeface="Menlo Regular"/>
                <a:ea typeface="Menlo Regular"/>
                <a:cs typeface="Menlo Regular"/>
                <a:sym typeface="Menlo Regular"/>
              </a:defRPr>
            </a:pPr>
            <a:r>
              <a:rPr dirty="0"/>
              <a:t>    </a:t>
            </a:r>
            <a:r>
              <a:rPr dirty="0">
                <a:solidFill>
                  <a:srgbClr val="F5871F"/>
                </a:solidFill>
              </a:rPr>
              <a:t>Process</a:t>
            </a:r>
            <a:r>
              <a:rPr dirty="0"/>
              <a:t> *</a:t>
            </a:r>
            <a:r>
              <a:rPr dirty="0" err="1"/>
              <a:t>current</a:t>
            </a:r>
            <a:r>
              <a:rPr lang="en-US" dirty="0" err="1"/>
              <a:t>P</a:t>
            </a:r>
            <a:r>
              <a:rPr dirty="0" err="1"/>
              <a:t>rocess</a:t>
            </a:r>
            <a:r>
              <a:rPr dirty="0"/>
              <a:t>;</a:t>
            </a:r>
          </a:p>
          <a:p>
            <a:pPr algn="l" defTabSz="457200">
              <a:defRPr sz="3200">
                <a:solidFill>
                  <a:srgbClr val="8959A8"/>
                </a:solidFill>
                <a:latin typeface="Menlo Regular"/>
                <a:ea typeface="Menlo Regular"/>
                <a:cs typeface="Menlo Regular"/>
                <a:sym typeface="Menlo Regular"/>
              </a:defRPr>
            </a:pPr>
            <a:r>
              <a:rPr dirty="0"/>
              <a:t>    uint64_t </a:t>
            </a:r>
            <a:r>
              <a:rPr dirty="0" err="1"/>
              <a:t>elapsed</a:t>
            </a:r>
            <a:r>
              <a:rPr lang="en-US" dirty="0" err="1"/>
              <a:t>T</a:t>
            </a:r>
            <a:r>
              <a:rPr dirty="0" err="1"/>
              <a:t>ime</a:t>
            </a:r>
            <a:r>
              <a:rPr dirty="0"/>
              <a:t>;</a:t>
            </a:r>
          </a:p>
          <a:p>
            <a:pPr algn="l" defTabSz="457200">
              <a:defRPr sz="3200">
                <a:solidFill>
                  <a:srgbClr val="8959A8"/>
                </a:solidFill>
                <a:latin typeface="Menlo Regular"/>
                <a:ea typeface="Menlo Regular"/>
                <a:cs typeface="Menlo Regular"/>
                <a:sym typeface="Menlo Regular"/>
              </a:defRPr>
            </a:pPr>
            <a:r>
              <a:rPr dirty="0"/>
              <a:t>    uint64_t </a:t>
            </a:r>
            <a:r>
              <a:rPr dirty="0" err="1"/>
              <a:t>current</a:t>
            </a:r>
            <a:r>
              <a:rPr lang="en-US" dirty="0" err="1"/>
              <a:t>P</a:t>
            </a:r>
            <a:r>
              <a:rPr dirty="0" err="1"/>
              <a:t>rocess</a:t>
            </a:r>
            <a:r>
              <a:rPr lang="en-US" dirty="0" err="1"/>
              <a:t>S</a:t>
            </a:r>
            <a:r>
              <a:rPr dirty="0" err="1"/>
              <a:t>tart</a:t>
            </a:r>
            <a:r>
              <a:rPr lang="en-US" dirty="0" err="1"/>
              <a:t>T</a:t>
            </a:r>
            <a:r>
              <a:rPr dirty="0" err="1"/>
              <a:t>ime</a:t>
            </a:r>
            <a:r>
              <a:rPr dirty="0"/>
              <a:t>;</a:t>
            </a:r>
          </a:p>
          <a:p>
            <a:pPr algn="l" defTabSz="457200">
              <a:defRPr sz="3200">
                <a:solidFill>
                  <a:srgbClr val="8959A8"/>
                </a:solidFill>
                <a:latin typeface="Menlo Regular"/>
                <a:ea typeface="Menlo Regular"/>
                <a:cs typeface="Menlo Regular"/>
                <a:sym typeface="Menlo Regular"/>
              </a:defRPr>
            </a:pPr>
            <a:r>
              <a:rPr dirty="0"/>
              <a:t>} Context;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cheduler"/>
          <p:cNvSpPr txBox="1">
            <a:spLocks noGrp="1"/>
          </p:cNvSpPr>
          <p:nvPr>
            <p:ph type="title"/>
          </p:nvPr>
        </p:nvSpPr>
        <p:spPr>
          <a:prstGeom prst="rect">
            <a:avLst/>
          </a:prstGeom>
        </p:spPr>
        <p:txBody>
          <a:bodyPr/>
          <a:lstStyle/>
          <a:p>
            <a:r>
              <a:t>Scheduler</a:t>
            </a:r>
          </a:p>
        </p:txBody>
      </p:sp>
      <p:sp>
        <p:nvSpPr>
          <p:cNvPr id="167" name="다양한 스케쥴링 알고리즘을 추상화하여 나타내기 위한 struct이다.…"/>
          <p:cNvSpPr txBox="1">
            <a:spLocks noGrp="1"/>
          </p:cNvSpPr>
          <p:nvPr>
            <p:ph type="body" sz="half" idx="1"/>
          </p:nvPr>
        </p:nvSpPr>
        <p:spPr>
          <a:xfrm>
            <a:off x="1320464" y="6281495"/>
            <a:ext cx="21025606" cy="6223021"/>
          </a:xfrm>
          <a:prstGeom prst="rect">
            <a:avLst/>
          </a:prstGeom>
        </p:spPr>
        <p:txBody>
          <a:bodyPr>
            <a:normAutofit fontScale="92500"/>
          </a:bodyPr>
          <a:lstStyle/>
          <a:p>
            <a:pPr algn="just"/>
            <a:r>
              <a:rPr lang="en-US" dirty="0"/>
              <a:t>It is a struct to abstract and represent various scheduling algorithms.</a:t>
            </a:r>
            <a:endParaRPr dirty="0"/>
          </a:p>
          <a:p>
            <a:pPr algn="just"/>
            <a:r>
              <a:rPr lang="en-US" dirty="0"/>
              <a:t>When will the scheduling algorithm fundamentally cause context switching? And what to run next?</a:t>
            </a:r>
          </a:p>
          <a:p>
            <a:pPr algn="just"/>
            <a:r>
              <a:rPr lang="en-US" dirty="0"/>
              <a:t>Since it tis all about making the decision to do, we implemented the Scheduler struct to store the pointers of the functions implementing the two logics together.</a:t>
            </a:r>
          </a:p>
          <a:p>
            <a:pPr algn="just"/>
            <a:r>
              <a:rPr lang="en-US" dirty="0"/>
              <a:t>In the above Signature, void 8dta exists for Round Robin to pass parameters to algorithms such as Preemptive priority with aging.</a:t>
            </a:r>
          </a:p>
        </p:txBody>
      </p:sp>
      <p:sp>
        <p:nvSpPr>
          <p:cNvPr id="168" name="typedef struct Scheduler {…"/>
          <p:cNvSpPr txBox="1"/>
          <p:nvPr/>
        </p:nvSpPr>
        <p:spPr>
          <a:xfrm>
            <a:off x="1301177" y="3206034"/>
            <a:ext cx="14787965" cy="2257028"/>
          </a:xfrm>
          <a:prstGeom prst="rect">
            <a:avLst/>
          </a:prstGeom>
          <a:solidFill>
            <a:srgbClr val="F8F8F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defRPr sz="2800">
                <a:solidFill>
                  <a:srgbClr val="8959A8"/>
                </a:solidFill>
                <a:latin typeface="Menlo Regular"/>
                <a:ea typeface="Menlo Regular"/>
                <a:cs typeface="Menlo Regular"/>
                <a:sym typeface="Menlo Regular"/>
              </a:defRPr>
            </a:pPr>
            <a:r>
              <a:rPr dirty="0"/>
              <a:t>typedef</a:t>
            </a:r>
            <a:r>
              <a:rPr dirty="0">
                <a:solidFill>
                  <a:srgbClr val="4D4D4C"/>
                </a:solidFill>
              </a:rPr>
              <a:t> </a:t>
            </a:r>
            <a:r>
              <a:rPr dirty="0"/>
              <a:t>struct</a:t>
            </a:r>
            <a:r>
              <a:rPr dirty="0">
                <a:solidFill>
                  <a:srgbClr val="4D4D4C"/>
                </a:solidFill>
              </a:rPr>
              <a:t> </a:t>
            </a:r>
            <a:r>
              <a:rPr dirty="0"/>
              <a:t>Scheduler</a:t>
            </a:r>
            <a:r>
              <a:rPr dirty="0">
                <a:solidFill>
                  <a:srgbClr val="4D4D4C"/>
                </a:solidFill>
              </a:rPr>
              <a:t> {</a:t>
            </a:r>
          </a:p>
          <a:p>
            <a:pPr algn="l" defTabSz="457200">
              <a:defRPr sz="2800">
                <a:solidFill>
                  <a:srgbClr val="8959A8"/>
                </a:solidFill>
                <a:latin typeface="Menlo Regular"/>
                <a:ea typeface="Menlo Regular"/>
                <a:cs typeface="Menlo Regular"/>
                <a:sym typeface="Menlo Regular"/>
              </a:defRPr>
            </a:pPr>
            <a:r>
              <a:rPr dirty="0"/>
              <a:t>    </a:t>
            </a:r>
            <a:r>
              <a:rPr dirty="0">
                <a:solidFill>
                  <a:srgbClr val="F5871F"/>
                </a:solidFill>
              </a:rPr>
              <a:t>Process</a:t>
            </a:r>
            <a:r>
              <a:rPr dirty="0"/>
              <a:t> *(*</a:t>
            </a:r>
            <a:r>
              <a:rPr dirty="0" err="1"/>
              <a:t>what</a:t>
            </a:r>
            <a:r>
              <a:rPr lang="en-US" dirty="0" err="1"/>
              <a:t>T</a:t>
            </a:r>
            <a:r>
              <a:rPr dirty="0" err="1"/>
              <a:t>o</a:t>
            </a:r>
            <a:r>
              <a:rPr lang="en-US" dirty="0" err="1"/>
              <a:t>S</a:t>
            </a:r>
            <a:r>
              <a:rPr dirty="0" err="1"/>
              <a:t>tart</a:t>
            </a:r>
            <a:r>
              <a:rPr dirty="0"/>
              <a:t>)(const Context *</a:t>
            </a:r>
            <a:r>
              <a:rPr dirty="0" err="1"/>
              <a:t>ctx</a:t>
            </a:r>
            <a:r>
              <a:rPr dirty="0"/>
              <a:t>, void *data);</a:t>
            </a:r>
          </a:p>
          <a:p>
            <a:pPr algn="l" defTabSz="457200">
              <a:defRPr sz="2800">
                <a:solidFill>
                  <a:srgbClr val="8959A8"/>
                </a:solidFill>
                <a:latin typeface="Menlo Regular"/>
                <a:ea typeface="Menlo Regular"/>
                <a:cs typeface="Menlo Regular"/>
                <a:sym typeface="Menlo Regular"/>
              </a:defRPr>
            </a:pPr>
            <a:r>
              <a:rPr dirty="0"/>
              <a:t>    int (*</a:t>
            </a:r>
            <a:r>
              <a:rPr dirty="0" err="1"/>
              <a:t>whether</a:t>
            </a:r>
            <a:r>
              <a:rPr lang="en-US" dirty="0" err="1"/>
              <a:t>T</a:t>
            </a:r>
            <a:r>
              <a:rPr dirty="0" err="1"/>
              <a:t>o</a:t>
            </a:r>
            <a:r>
              <a:rPr lang="en-US" dirty="0" err="1"/>
              <a:t>S</a:t>
            </a:r>
            <a:r>
              <a:rPr dirty="0" err="1"/>
              <a:t>top</a:t>
            </a:r>
            <a:r>
              <a:rPr dirty="0"/>
              <a:t>)(const Context *</a:t>
            </a:r>
            <a:r>
              <a:rPr dirty="0" err="1"/>
              <a:t>ctx</a:t>
            </a:r>
            <a:r>
              <a:rPr dirty="0"/>
              <a:t>, void *data);</a:t>
            </a:r>
          </a:p>
          <a:p>
            <a:pPr algn="l" defTabSz="457200">
              <a:defRPr sz="2800">
                <a:solidFill>
                  <a:srgbClr val="8959A8"/>
                </a:solidFill>
                <a:latin typeface="Menlo Regular"/>
                <a:ea typeface="Menlo Regular"/>
                <a:cs typeface="Menlo Regular"/>
                <a:sym typeface="Menlo Regular"/>
              </a:defRPr>
            </a:pPr>
            <a:r>
              <a:rPr dirty="0"/>
              <a:t>    void *data;</a:t>
            </a:r>
          </a:p>
          <a:p>
            <a:pPr algn="l" defTabSz="457200">
              <a:defRPr sz="2800">
                <a:solidFill>
                  <a:srgbClr val="8959A8"/>
                </a:solidFill>
                <a:latin typeface="Menlo Regular"/>
                <a:ea typeface="Menlo Regular"/>
                <a:cs typeface="Menlo Regular"/>
                <a:sym typeface="Menlo Regular"/>
              </a:defRPr>
            </a:pPr>
            <a:r>
              <a:rPr dirty="0">
                <a:solidFill>
                  <a:srgbClr val="4D4D4C"/>
                </a:solidFill>
              </a:rPr>
              <a:t>} </a:t>
            </a:r>
            <a:r>
              <a:rPr dirty="0"/>
              <a:t>Scheduler</a:t>
            </a:r>
            <a:r>
              <a:rPr dirty="0">
                <a:solidFill>
                  <a:srgbClr val="4D4D4C"/>
                </a:solidFill>
              </a:rPr>
              <a: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Dispatcher"/>
          <p:cNvSpPr txBox="1">
            <a:spLocks noGrp="1"/>
          </p:cNvSpPr>
          <p:nvPr>
            <p:ph type="title"/>
          </p:nvPr>
        </p:nvSpPr>
        <p:spPr>
          <a:prstGeom prst="rect">
            <a:avLst/>
          </a:prstGeom>
        </p:spPr>
        <p:txBody>
          <a:bodyPr/>
          <a:lstStyle/>
          <a:p>
            <a:r>
              <a:t>Dispatcher</a:t>
            </a:r>
          </a:p>
        </p:txBody>
      </p:sp>
      <p:sp>
        <p:nvSpPr>
          <p:cNvPr id="171" name="Scheduler를 통해 context를 변화시키면서 현재 실행 상황에 대한 정보를 출력하게끔 하기 위한 struct이다."/>
          <p:cNvSpPr txBox="1">
            <a:spLocks noGrp="1"/>
          </p:cNvSpPr>
          <p:nvPr>
            <p:ph type="body" sz="quarter" idx="1"/>
          </p:nvPr>
        </p:nvSpPr>
        <p:spPr>
          <a:xfrm>
            <a:off x="1239968" y="4998664"/>
            <a:ext cx="18037015" cy="2032001"/>
          </a:xfrm>
          <a:prstGeom prst="rect">
            <a:avLst/>
          </a:prstGeom>
        </p:spPr>
        <p:txBody>
          <a:bodyPr/>
          <a:lstStyle/>
          <a:p>
            <a:pPr algn="just"/>
            <a:r>
              <a:rPr lang="en-US" dirty="0"/>
              <a:t>It is a struct to display information about the current execution status while changing context through the scheduler.</a:t>
            </a:r>
            <a:endParaRPr dirty="0"/>
          </a:p>
        </p:txBody>
      </p:sp>
      <p:sp>
        <p:nvSpPr>
          <p:cNvPr id="172" name="typedef struct Dispatcher {…"/>
          <p:cNvSpPr txBox="1"/>
          <p:nvPr/>
        </p:nvSpPr>
        <p:spPr>
          <a:xfrm>
            <a:off x="1329504" y="2762692"/>
            <a:ext cx="10069655" cy="2032001"/>
          </a:xfrm>
          <a:prstGeom prst="rect">
            <a:avLst/>
          </a:prstGeom>
          <a:solidFill>
            <a:srgbClr val="F8F8F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defRPr sz="3200">
                <a:solidFill>
                  <a:srgbClr val="4271AE"/>
                </a:solidFill>
                <a:latin typeface="Menlo Regular"/>
                <a:ea typeface="Menlo Regular"/>
                <a:cs typeface="Menlo Regular"/>
                <a:sym typeface="Menlo Regular"/>
              </a:defRPr>
            </a:pPr>
            <a:r>
              <a:rPr>
                <a:solidFill>
                  <a:srgbClr val="8959A8"/>
                </a:solidFill>
              </a:rPr>
              <a:t>typedef</a:t>
            </a:r>
            <a:r>
              <a:rPr>
                <a:solidFill>
                  <a:srgbClr val="4D4D4C"/>
                </a:solidFill>
              </a:rPr>
              <a:t> </a:t>
            </a:r>
            <a:r>
              <a:rPr>
                <a:solidFill>
                  <a:srgbClr val="8959A8"/>
                </a:solidFill>
              </a:rPr>
              <a:t>struct</a:t>
            </a:r>
            <a:r>
              <a:rPr>
                <a:solidFill>
                  <a:srgbClr val="4D4D4C"/>
                </a:solidFill>
              </a:rPr>
              <a:t> </a:t>
            </a:r>
            <a:r>
              <a:t>Dispatcher</a:t>
            </a:r>
            <a:r>
              <a:rPr>
                <a:solidFill>
                  <a:srgbClr val="4D4D4C"/>
                </a:solidFill>
              </a:rPr>
              <a:t> {</a:t>
            </a:r>
          </a:p>
          <a:p>
            <a:pPr algn="l" defTabSz="457200">
              <a:defRPr sz="3200">
                <a:solidFill>
                  <a:srgbClr val="4D4D4C"/>
                </a:solidFill>
                <a:latin typeface="Menlo Regular"/>
                <a:ea typeface="Menlo Regular"/>
                <a:cs typeface="Menlo Regular"/>
                <a:sym typeface="Menlo Regular"/>
              </a:defRPr>
            </a:pPr>
            <a:r>
              <a:t>    Context context;</a:t>
            </a:r>
          </a:p>
          <a:p>
            <a:pPr algn="l" defTabSz="457200">
              <a:defRPr sz="3200">
                <a:solidFill>
                  <a:srgbClr val="4D4D4C"/>
                </a:solidFill>
                <a:latin typeface="Menlo Regular"/>
                <a:ea typeface="Menlo Regular"/>
                <a:cs typeface="Menlo Regular"/>
                <a:sym typeface="Menlo Regular"/>
              </a:defRPr>
            </a:pPr>
            <a:r>
              <a:t>    </a:t>
            </a:r>
            <a:r>
              <a:rPr>
                <a:solidFill>
                  <a:srgbClr val="8959A8"/>
                </a:solidFill>
              </a:rPr>
              <a:t>const</a:t>
            </a:r>
            <a:r>
              <a:t> </a:t>
            </a:r>
            <a:r>
              <a:rPr>
                <a:solidFill>
                  <a:srgbClr val="F5871F"/>
                </a:solidFill>
              </a:rPr>
              <a:t>Scheduler</a:t>
            </a:r>
            <a:r>
              <a:t> *scheduler;</a:t>
            </a:r>
          </a:p>
          <a:p>
            <a:pPr algn="l" defTabSz="457200">
              <a:defRPr sz="3200">
                <a:solidFill>
                  <a:srgbClr val="4D4D4C"/>
                </a:solidFill>
                <a:latin typeface="Menlo Regular"/>
                <a:ea typeface="Menlo Regular"/>
                <a:cs typeface="Menlo Regular"/>
                <a:sym typeface="Menlo Regular"/>
              </a:defRPr>
            </a:pPr>
            <a:r>
              <a:t>} Dispatcher;</a:t>
            </a:r>
          </a:p>
        </p:txBody>
      </p:sp>
      <p:sp>
        <p:nvSpPr>
          <p:cNvPr id="173" name="Dispatcher::step"/>
          <p:cNvSpPr txBox="1"/>
          <p:nvPr/>
        </p:nvSpPr>
        <p:spPr>
          <a:xfrm>
            <a:off x="1422196" y="7968797"/>
            <a:ext cx="9779001" cy="1435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l">
              <a:lnSpc>
                <a:spcPct val="80000"/>
              </a:lnSpc>
              <a:defRPr sz="7000" b="1" spc="-140"/>
            </a:lvl1pPr>
          </a:lstStyle>
          <a:p>
            <a:r>
              <a:rPr dirty="0"/>
              <a:t>Dispatcher::step</a:t>
            </a:r>
          </a:p>
        </p:txBody>
      </p:sp>
      <p:sp>
        <p:nvSpPr>
          <p:cNvPr id="174" name="int step(Dispatcher *dispatcher, ProcessQueue *finished_processes, FILE *output_file);"/>
          <p:cNvSpPr txBox="1"/>
          <p:nvPr/>
        </p:nvSpPr>
        <p:spPr>
          <a:xfrm>
            <a:off x="1511731" y="9349257"/>
            <a:ext cx="21450073" cy="595035"/>
          </a:xfrm>
          <a:prstGeom prst="rect">
            <a:avLst/>
          </a:prstGeom>
          <a:solidFill>
            <a:srgbClr val="F8F8F8"/>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defTabSz="457200">
              <a:defRPr sz="3200">
                <a:solidFill>
                  <a:srgbClr val="F5871F"/>
                </a:solidFill>
                <a:latin typeface="Menlo Regular"/>
                <a:ea typeface="Menlo Regular"/>
                <a:cs typeface="Menlo Regular"/>
                <a:sym typeface="Menlo Regular"/>
              </a:defRPr>
            </a:pPr>
            <a:r>
              <a:rPr dirty="0">
                <a:solidFill>
                  <a:srgbClr val="8959A8"/>
                </a:solidFill>
              </a:rPr>
              <a:t>int</a:t>
            </a:r>
            <a:r>
              <a:rPr dirty="0">
                <a:solidFill>
                  <a:srgbClr val="4D4D4C"/>
                </a:solidFill>
              </a:rPr>
              <a:t> </a:t>
            </a:r>
            <a:r>
              <a:rPr dirty="0">
                <a:solidFill>
                  <a:srgbClr val="4271AE"/>
                </a:solidFill>
              </a:rPr>
              <a:t>step</a:t>
            </a:r>
            <a:r>
              <a:rPr dirty="0"/>
              <a:t>(Dispatcher *dispatcher, </a:t>
            </a:r>
            <a:r>
              <a:rPr dirty="0" err="1"/>
              <a:t>ProcessQueue</a:t>
            </a:r>
            <a:r>
              <a:rPr dirty="0"/>
              <a:t> *</a:t>
            </a:r>
            <a:r>
              <a:rPr dirty="0" err="1"/>
              <a:t>finished</a:t>
            </a:r>
            <a:r>
              <a:rPr lang="en-US" dirty="0" err="1"/>
              <a:t>P</a:t>
            </a:r>
            <a:r>
              <a:rPr dirty="0" err="1"/>
              <a:t>rocesses</a:t>
            </a:r>
            <a:r>
              <a:rPr dirty="0"/>
              <a:t>, FILE *</a:t>
            </a:r>
            <a:r>
              <a:rPr dirty="0" err="1"/>
              <a:t>output_file</a:t>
            </a:r>
            <a:r>
              <a:rPr dirty="0"/>
              <a:t>)</a:t>
            </a:r>
            <a:r>
              <a:rPr dirty="0">
                <a:solidFill>
                  <a:srgbClr val="4D4D4C"/>
                </a:solidFill>
              </a:rPr>
              <a:t>;</a:t>
            </a:r>
          </a:p>
        </p:txBody>
      </p:sp>
      <p:sp>
        <p:nvSpPr>
          <p:cNvPr id="175" name="매 실행마다 현재 Dispatcher가 단위 시간 (본 프로젝트의 명세에서는 1ms) 만큼 스케쥴링을 진행하면서 그 과정에서 실행이 종료된 프로세스가 존재할 시 finished_processes에 추가하고, 실행 로그를 output_file에 프린트한다."/>
          <p:cNvSpPr txBox="1"/>
          <p:nvPr/>
        </p:nvSpPr>
        <p:spPr>
          <a:xfrm>
            <a:off x="1474388" y="10457964"/>
            <a:ext cx="20508845" cy="2032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92500"/>
          </a:bodyPr>
          <a:lstStyle/>
          <a:p>
            <a:pPr marL="536447" indent="-536447" algn="just" defTabSz="2145738">
              <a:lnSpc>
                <a:spcPct val="90000"/>
              </a:lnSpc>
              <a:spcBef>
                <a:spcPts val="3900"/>
              </a:spcBef>
              <a:buSzPct val="123000"/>
              <a:buChar char="•"/>
              <a:defRPr sz="4224"/>
            </a:pPr>
            <a:r>
              <a:rPr lang="en-US" dirty="0"/>
              <a:t>For each execution, the current Dispatcher performs scheduling for a unit time (1ms in the specification of this project), and if there is a process that has been completed in the process, it is added to </a:t>
            </a:r>
            <a:r>
              <a:rPr lang="en-US" dirty="0" err="1"/>
              <a:t>finishedProcesses</a:t>
            </a:r>
            <a:r>
              <a:rPr lang="en-US" dirty="0"/>
              <a:t>, and the execution log is printed to </a:t>
            </a:r>
            <a:r>
              <a:rPr lang="en-US" dirty="0" err="1"/>
              <a:t>output_file</a:t>
            </a:r>
            <a:r>
              <a:rPr lang="en-US" dirty="0"/>
              <a:t>.</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ompile &amp; Run"/>
          <p:cNvSpPr txBox="1">
            <a:spLocks noGrp="1"/>
          </p:cNvSpPr>
          <p:nvPr>
            <p:ph type="title"/>
          </p:nvPr>
        </p:nvSpPr>
        <p:spPr>
          <a:xfrm>
            <a:off x="1009276" y="791104"/>
            <a:ext cx="9779000" cy="1435100"/>
          </a:xfrm>
          <a:prstGeom prst="rect">
            <a:avLst/>
          </a:prstGeom>
        </p:spPr>
        <p:txBody>
          <a:bodyPr/>
          <a:lstStyle/>
          <a:p>
            <a:r>
              <a:t>Compile &amp; Run</a:t>
            </a:r>
          </a:p>
        </p:txBody>
      </p:sp>
      <p:pic>
        <p:nvPicPr>
          <p:cNvPr id="178" name="Screen Shot 2021-05-13 at 12.06.04.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009276" y="2268388"/>
            <a:ext cx="13967010" cy="10514297"/>
          </a:xfrm>
          <a:prstGeom prst="rect">
            <a:avLst/>
          </a:prstGeom>
          <a:ln w="12700">
            <a:miter lim="400000"/>
          </a:ln>
        </p:spPr>
      </p:pic>
      <p:sp>
        <p:nvSpPr>
          <p:cNvPr id="4" name="100개의 테스트 케이스를 무작위로 생성하여 그 평균 통계를 그래프로 나타내었다. (Time quantum = 5, Aging multiplier = 0.0~1.0)">
            <a:extLst>
              <a:ext uri="{FF2B5EF4-FFF2-40B4-BE49-F238E27FC236}">
                <a16:creationId xmlns:a16="http://schemas.microsoft.com/office/drawing/2014/main" id="{5F451284-6AF2-43E7-93DE-42503C0ED6F9}"/>
              </a:ext>
            </a:extLst>
          </p:cNvPr>
          <p:cNvSpPr txBox="1">
            <a:spLocks/>
          </p:cNvSpPr>
          <p:nvPr/>
        </p:nvSpPr>
        <p:spPr>
          <a:xfrm>
            <a:off x="15791903" y="2776583"/>
            <a:ext cx="7910779" cy="40814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77500" lnSpcReduction="20000"/>
          </a:bodyPr>
          <a:lst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FFFFFF"/>
                </a:solidFill>
                <a:uFillTx/>
                <a:latin typeface="+mn-lt"/>
                <a:ea typeface="+mn-ea"/>
                <a:cs typeface="+mn-cs"/>
                <a:sym typeface="Helvetica Neue"/>
              </a:defRPr>
            </a:lvl9pPr>
          </a:lstStyle>
          <a:p>
            <a:pPr marL="0" indent="0" algn="just" hangingPunct="1">
              <a:buSzTx/>
              <a:buNone/>
            </a:pPr>
            <a:r>
              <a:rPr lang="en-US" altLang="ko-KR" dirty="0"/>
              <a:t>1. Only different time quantum in the same input file</a:t>
            </a:r>
          </a:p>
          <a:p>
            <a:pPr marL="0" indent="0" algn="just" hangingPunct="1">
              <a:buSzTx/>
              <a:buNone/>
            </a:pPr>
            <a:r>
              <a:rPr lang="en-US" altLang="ko-KR" dirty="0"/>
              <a:t>2. If an input error occurs, a message is displayed -defensive coding</a:t>
            </a:r>
          </a:p>
          <a:p>
            <a:pPr marL="0" indent="0" algn="just" hangingPunct="1">
              <a:buSzTx/>
              <a:buNone/>
            </a:pPr>
            <a:r>
              <a:rPr lang="en-US" altLang="ko-KR" dirty="0"/>
              <a:t>3. Different input files for the same input settings</a:t>
            </a:r>
            <a:endParaRPr lang="en-US" altLang="ko-KR" sz="36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1206500" y="4282778"/>
            <a:ext cx="9779000" cy="7315485"/>
          </a:xfrm>
          <a:prstGeom prst="rect">
            <a:avLst/>
          </a:prstGeom>
        </p:spPr>
        <p:txBody>
          <a:bodyPr/>
          <a:lstStyle/>
          <a:p>
            <a:pPr>
              <a:defRPr b="0"/>
            </a:pPr>
            <a:r>
              <a:rPr lang="en-US" sz="6600" dirty="0"/>
              <a:t>Two input files</a:t>
            </a:r>
          </a:p>
          <a:p>
            <a:pPr>
              <a:defRPr b="0"/>
            </a:pPr>
            <a:endParaRPr lang="en-US" dirty="0"/>
          </a:p>
          <a:p>
            <a:pPr>
              <a:defRPr b="0"/>
            </a:pPr>
            <a:endParaRPr lang="en-US" dirty="0"/>
          </a:p>
          <a:p>
            <a:pPr>
              <a:defRPr b="0"/>
            </a:pPr>
            <a:r>
              <a:rPr lang="en-US" dirty="0"/>
              <a:t>Input0.dat</a:t>
            </a:r>
          </a:p>
          <a:p>
            <a:pPr>
              <a:defRPr b="0"/>
            </a:pPr>
            <a:r>
              <a:rPr lang="en-US" dirty="0"/>
              <a:t>Input1.dat</a:t>
            </a:r>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0985500" y="1125925"/>
            <a:ext cx="9852122" cy="10137372"/>
          </a:xfrm>
          <a:prstGeom prst="rect">
            <a:avLst/>
          </a:prstGeom>
          <a:ln w="12700">
            <a:miter lim="400000"/>
          </a:ln>
        </p:spPr>
      </p:pic>
    </p:spTree>
    <p:extLst>
      <p:ext uri="{BB962C8B-B14F-4D97-AF65-F5344CB8AC3E}">
        <p14:creationId xmlns:p14="http://schemas.microsoft.com/office/powerpoint/2010/main" val="37601331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erformance Result Graph"/>
          <p:cNvSpPr txBox="1">
            <a:spLocks noGrp="1"/>
          </p:cNvSpPr>
          <p:nvPr>
            <p:ph type="title"/>
          </p:nvPr>
        </p:nvSpPr>
        <p:spPr>
          <a:xfrm>
            <a:off x="1206500" y="-207043"/>
            <a:ext cx="9779000" cy="2960128"/>
          </a:xfrm>
          <a:prstGeom prst="rect">
            <a:avLst/>
          </a:prstGeom>
        </p:spPr>
        <p:txBody>
          <a:bodyPr/>
          <a:lstStyle/>
          <a:p>
            <a:r>
              <a:rPr lang="en-US" dirty="0"/>
              <a:t>Result</a:t>
            </a:r>
            <a:endParaRPr dirty="0"/>
          </a:p>
        </p:txBody>
      </p:sp>
      <p:sp>
        <p:nvSpPr>
          <p:cNvPr id="205" name="Time quantum = 5 Aging multiplier = 1.0"/>
          <p:cNvSpPr txBox="1">
            <a:spLocks noGrp="1"/>
          </p:cNvSpPr>
          <p:nvPr>
            <p:ph type="body" sz="half" idx="1"/>
          </p:nvPr>
        </p:nvSpPr>
        <p:spPr>
          <a:xfrm>
            <a:off x="1206500" y="4177235"/>
            <a:ext cx="9779000" cy="7315485"/>
          </a:xfrm>
          <a:prstGeom prst="rect">
            <a:avLst/>
          </a:prstGeom>
        </p:spPr>
        <p:txBody>
          <a:bodyPr/>
          <a:lstStyle/>
          <a:p>
            <a:pPr marL="0" indent="0" algn="just" hangingPunct="1">
              <a:buSzTx/>
              <a:buNone/>
            </a:pPr>
            <a:r>
              <a:rPr lang="en-US" altLang="ko-KR" sz="5400" dirty="0"/>
              <a:t>Only different time quantum in the same input file</a:t>
            </a:r>
          </a:p>
          <a:p>
            <a:pPr>
              <a:defRPr b="0"/>
            </a:pPr>
            <a:endParaRPr lang="en-US" dirty="0"/>
          </a:p>
          <a:p>
            <a:pPr>
              <a:defRPr b="0"/>
            </a:pPr>
            <a:r>
              <a:rPr lang="en-US" sz="4000" dirty="0"/>
              <a:t>Input0.dat output0 10 0.2</a:t>
            </a:r>
          </a:p>
          <a:p>
            <a:pPr>
              <a:defRPr b="0"/>
            </a:pPr>
            <a:r>
              <a:rPr lang="en-US" sz="4000" dirty="0"/>
              <a:t>Input0.dat output0_1 5 0.2</a:t>
            </a:r>
          </a:p>
          <a:p>
            <a:pPr>
              <a:defRPr b="0"/>
            </a:pPr>
            <a:endParaRPr lang="en-US" sz="4000" dirty="0"/>
          </a:p>
          <a:p>
            <a:pPr>
              <a:defRPr b="0"/>
            </a:pPr>
            <a:r>
              <a:rPr lang="en-US" sz="4000" dirty="0"/>
              <a:t>You can see that it is executed at different intervals according to the time quantum.</a:t>
            </a:r>
          </a:p>
        </p:txBody>
      </p:sp>
      <p:pic>
        <p:nvPicPr>
          <p:cNvPr id="206" name="params-5-0.1.png"/>
          <p:cNvPicPr>
            <a:picLocks noChangeAspect="1"/>
          </p:cNvPicPr>
          <p:nvPr/>
        </p:nvPicPr>
        <p:blipFill>
          <a:blip r:embed="rId2">
            <a:extLst>
              <a:ext uri="{28A0092B-C50C-407E-A947-70E740481C1C}">
                <a14:useLocalDpi xmlns:a14="http://schemas.microsoft.com/office/drawing/2010/main" val="0"/>
              </a:ext>
            </a:extLst>
          </a:blip>
          <a:srcRect/>
          <a:stretch/>
        </p:blipFill>
        <p:spPr>
          <a:xfrm>
            <a:off x="12532658" y="5104"/>
            <a:ext cx="7484890" cy="13710896"/>
          </a:xfrm>
          <a:prstGeom prst="rect">
            <a:avLst/>
          </a:prstGeom>
          <a:ln w="12700">
            <a:miter lim="400000"/>
          </a:ln>
        </p:spPr>
      </p:pic>
    </p:spTree>
    <p:extLst>
      <p:ext uri="{BB962C8B-B14F-4D97-AF65-F5344CB8AC3E}">
        <p14:creationId xmlns:p14="http://schemas.microsoft.com/office/powerpoint/2010/main" val="2290670875"/>
      </p:ext>
    </p:extLst>
  </p:cSld>
  <p:clrMapOvr>
    <a:masterClrMapping/>
  </p:clrMapOvr>
  <p:transition spd="med"/>
</p:sld>
</file>

<file path=ppt/theme/theme1.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0DFBB5B1FFC89F4BBCFF84136C1EA94A" ma:contentTypeVersion="0" ma:contentTypeDescription="새 문서를 만듭니다." ma:contentTypeScope="" ma:versionID="f02fcf2f932f2cff55a8233df74c7be4">
  <xsd:schema xmlns:xsd="http://www.w3.org/2001/XMLSchema" xmlns:xs="http://www.w3.org/2001/XMLSchema" xmlns:p="http://schemas.microsoft.com/office/2006/metadata/properties" targetNamespace="http://schemas.microsoft.com/office/2006/metadata/properties" ma:root="true" ma:fieldsID="21c197c19adcb27c9ad4c82d4555f30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AD3A5-3FCF-46AA-A244-1B8EB1BA6AAA}">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dcmitype/"/>
    <ds:schemaRef ds:uri="http://purl.org/dc/elements/1.1/"/>
    <ds:schemaRef ds:uri="http://www.w3.org/XML/1998/namespace"/>
  </ds:schemaRefs>
</ds:datastoreItem>
</file>

<file path=customXml/itemProps2.xml><?xml version="1.0" encoding="utf-8"?>
<ds:datastoreItem xmlns:ds="http://schemas.openxmlformats.org/officeDocument/2006/customXml" ds:itemID="{21D03AF3-1F6C-4DE5-B2D9-8FB7D235AB74}">
  <ds:schemaRefs>
    <ds:schemaRef ds:uri="http://schemas.microsoft.com/sharepoint/v3/contenttype/forms"/>
  </ds:schemaRefs>
</ds:datastoreItem>
</file>

<file path=customXml/itemProps3.xml><?xml version="1.0" encoding="utf-8"?>
<ds:datastoreItem xmlns:ds="http://schemas.openxmlformats.org/officeDocument/2006/customXml" ds:itemID="{01112643-7F41-4E87-B6A9-1907BB01C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TotalTime>
  <Words>931</Words>
  <Application>Microsoft Office PowerPoint</Application>
  <PresentationFormat>사용자 지정</PresentationFormat>
  <Paragraphs>120</Paragraphs>
  <Slides>19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Helvetica Neue</vt:lpstr>
      <vt:lpstr>Helvetica Neue Medium</vt:lpstr>
      <vt:lpstr>Menlo Regular</vt:lpstr>
      <vt:lpstr>20_BasicBlack</vt:lpstr>
      <vt:lpstr>Programming Assignment #3</vt:lpstr>
      <vt:lpstr>Architecture</vt:lpstr>
      <vt:lpstr>Process</vt:lpstr>
      <vt:lpstr>Context</vt:lpstr>
      <vt:lpstr>Scheduler</vt:lpstr>
      <vt:lpstr>Dispatcher</vt:lpstr>
      <vt:lpstr>Compile &amp; Run</vt:lpstr>
      <vt:lpstr>Result</vt:lpstr>
      <vt:lpstr>Result</vt:lpstr>
      <vt:lpstr>Result</vt:lpstr>
      <vt:lpstr>Result</vt:lpstr>
      <vt:lpstr>Result</vt:lpstr>
      <vt:lpstr>Performance Result</vt:lpstr>
      <vt:lpstr>Performance Result</vt:lpstr>
      <vt:lpstr>Performance Result Graph</vt:lpstr>
      <vt:lpstr>Performance Result Graph</vt:lpstr>
      <vt:lpstr>Performance Result Graph</vt:lpstr>
      <vt:lpstr>Performance Result Graph</vt:lpstr>
      <vt:lpstr>Performance Result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적절한 제목</dc:title>
  <cp:lastModifiedBy>ohhyeonho</cp:lastModifiedBy>
  <cp:revision>2</cp:revision>
  <dcterms:modified xsi:type="dcterms:W3CDTF">2021-05-15T09:28:24Z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0x0101000DFBB5B1FFC89F4BBCFF84136C1EA94A</vt:lpwstr>
  </property>
</Properties>
</file>