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4"/>
  </p:notesMasterIdLst>
  <p:handoutMasterIdLst>
    <p:handoutMasterId r:id="rId25"/>
  </p:handoutMasterIdLst>
  <p:sldIdLst>
    <p:sldId id="267" r:id="rId5"/>
    <p:sldId id="376" r:id="rId6"/>
    <p:sldId id="377" r:id="rId7"/>
    <p:sldId id="382" r:id="rId8"/>
    <p:sldId id="380" r:id="rId9"/>
    <p:sldId id="378" r:id="rId10"/>
    <p:sldId id="381" r:id="rId11"/>
    <p:sldId id="379" r:id="rId12"/>
    <p:sldId id="383" r:id="rId13"/>
    <p:sldId id="384" r:id="rId14"/>
    <p:sldId id="386" r:id="rId15"/>
    <p:sldId id="393" r:id="rId16"/>
    <p:sldId id="388" r:id="rId17"/>
    <p:sldId id="389" r:id="rId18"/>
    <p:sldId id="390" r:id="rId19"/>
    <p:sldId id="391" r:id="rId20"/>
    <p:sldId id="395" r:id="rId21"/>
    <p:sldId id="397" r:id="rId22"/>
    <p:sldId id="394" r:id="rId23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9279" autoAdjust="0"/>
    <p:restoredTop sz="94599" autoAdjust="0"/>
  </p:normalViewPr>
  <p:slideViewPr>
    <p:cSldViewPr>
      <p:cViewPr>
        <p:scale>
          <a:sx n="100" d="100"/>
          <a:sy n="100" d="100"/>
        </p:scale>
        <p:origin x="-744" y="-5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7" d="100"/>
          <a:sy n="77" d="100"/>
        </p:scale>
        <p:origin x="3276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396C2D6-3574-4F67-93D9-35410753DCA4}" type="datetime1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2019-04-08</a:t>
            </a:fld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pPr algn="r" rtl="0"/>
              <a:t>‹#›</a:t>
            </a:fld>
            <a:endParaRPr lang="en-US" altLang="ko-KR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BE8B6F1F-77CB-4D1D-A89B-81FE3E78717F}" type="datetime1">
              <a:rPr lang="ko-KR" altLang="en-US" smtClean="0"/>
              <a:pPr/>
              <a:t>2019-04-08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algn="r"/>
            <a:fld id="{C6074690-7256-4BB9-AC0F-97AEAE8CDEC2}" type="slidenum">
              <a:rPr lang="en-US" altLang="ko-KR" smtClean="0"/>
              <a:pPr algn="r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6074690-7256-4BB9-AC0F-97AEAE8CDEC2}" type="slidenum">
              <a:rPr lang="en-US" altLang="ko-KR" smtClean="0"/>
              <a:pPr algn="r" rtl="0"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398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마스터 부제목 스타일 편집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879D46D7-C6A5-4485-AAC3-BEE46C7B9DDD}" type="datetime1">
              <a:rPr lang="ko-KR" altLang="en-US" smtClean="0"/>
              <a:pPr/>
              <a:t>2019-04-08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algn="r"/>
            <a:fld id="{DF28FB93-0A08-4E7D-8E63-9EFA29F1E093}" type="slidenum">
              <a:rPr lang="en-US" altLang="ko-KR" noProof="0" smtClean="0"/>
              <a:pPr algn="r"/>
              <a:t>‹#›</a:t>
            </a:fld>
            <a:endParaRPr lang="ko-KR" altLang="en-US" noProof="0"/>
          </a:p>
        </p:txBody>
      </p:sp>
      <p:grpSp>
        <p:nvGrpSpPr>
          <p:cNvPr id="7" name="그룹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타원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/>
            </a:p>
          </p:txBody>
        </p:sp>
        <p:sp>
          <p:nvSpPr>
            <p:cNvPr id="9" name="타원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그룹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타원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직선 연결선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197C54C-3F1F-4695-AA19-CA1F2F40BE94}" type="datetime1">
              <a:rPr lang="ko-KR" altLang="en-US" smtClean="0"/>
              <a:pPr/>
              <a:t>2019-04-08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6703361B-220A-433D-8322-04105575033C}" type="datetime1">
              <a:rPr lang="ko-KR" altLang="en-US" smtClean="0"/>
              <a:pPr algn="r"/>
              <a:t>2019-04-08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F28FB93-0A08-4E7D-8E63-9EFA29F1E09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48DC9B1E-ABAE-4A2B-AC06-8AB546D11B69}" type="datetime1">
              <a:rPr lang="ko-KR" altLang="en-US" smtClean="0"/>
              <a:pPr algn="r"/>
              <a:t>2019-04-08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EF67C312-E8BD-40CB-80D6-F7033C03E205}" type="datetime1">
              <a:rPr lang="ko-KR" altLang="en-US" smtClean="0"/>
              <a:pPr algn="r"/>
              <a:t>2019-04-08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/>
          </a:p>
        </p:txBody>
      </p:sp>
      <p:grpSp>
        <p:nvGrpSpPr>
          <p:cNvPr id="13" name="그룹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타원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직선 연결선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8A77F8C5-E4EA-4B73-9E69-96F8C64E11FF}" type="datetime1">
              <a:rPr lang="ko-KR" altLang="en-US" smtClean="0"/>
              <a:pPr algn="r"/>
              <a:t>2019-04-08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5CB1330F-3DBE-4CF5-B70A-BCD7F0D48698}" type="datetime1">
              <a:rPr lang="ko-KR" altLang="en-US" smtClean="0"/>
              <a:pPr algn="r"/>
              <a:t>2019-04-08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C72B29C-3B89-40D9-8FC1-65864351D88A}" type="datetime1">
              <a:rPr lang="ko-KR" altLang="en-US" smtClean="0"/>
              <a:pPr/>
              <a:t>2019-04-08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F28FB93-0A08-4E7D-8E63-9EFA29F1E09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FC73C365-5FE7-42D4-A16F-3735F8FBB5C7}" type="datetime1">
              <a:rPr lang="ko-KR" altLang="en-US" smtClean="0"/>
              <a:pPr algn="r"/>
              <a:t>2019-04-08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F28FB93-0A08-4E7D-8E63-9EFA29F1E09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40F7E8A-818B-4187-9B45-1C7146C7285F}" type="datetime1">
              <a:rPr lang="ko-KR" altLang="en-US" smtClean="0"/>
              <a:pPr/>
              <a:t>2019-04-08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 hasCustomPrompt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</a:t>
            </a:r>
            <a:r>
              <a:rPr lang="ko-KR" altLang="en-US" smtClean="0"/>
              <a:t>클릭하세요</a:t>
            </a:r>
            <a:endParaRPr lang="en-US" alt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algn="r"/>
            <a:fld id="{906C7179-5C75-4067-B448-826C018DD54B}" type="datetime1">
              <a:rPr lang="ko-KR" altLang="en-US" smtClean="0"/>
              <a:pPr algn="r"/>
              <a:t>2019-04-08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DF28FB93-0A08-4E7D-8E63-9EFA29F1E09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2400" noProof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algn="r"/>
            <a:fld id="{8EFB2E13-3AC4-4220-904F-35DA1EC8E04C}" type="datetime1">
              <a:rPr lang="ko-KR" altLang="en-US" smtClean="0"/>
              <a:pPr algn="r"/>
              <a:t>2019-04-08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algn="r"/>
            <a:fld id="{DF28FB93-0A08-4E7D-8E63-9EFA29F1E093}" type="slidenum">
              <a:rPr lang="en-US" altLang="ko-KR" noProof="0" smtClean="0"/>
              <a:pPr algn="r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j-cs"/>
        </a:defRPr>
      </a:lvl1pPr>
    </p:titleStyle>
    <p:bodyStyle>
      <a:lvl1pPr marL="246888" indent="-246888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548640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850392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152144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453896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755648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olehouse.org/mlclass/01_02_Introduction_regression_analysis_and_gr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understanding-learning-rates-and-how-it-improves-performance-in-deep-learning-d0d4059c1c1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Schematic-of-the-local-minima-problem-in-FWI-The-data-misfit-has-spurious-local-minima_fig1_267820876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Deep Learning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413892" y="3573016"/>
            <a:ext cx="9429931" cy="1284045"/>
          </a:xfrm>
        </p:spPr>
        <p:txBody>
          <a:bodyPr rtlCol="0">
            <a:normAutofit fontScale="92500" lnSpcReduction="10000"/>
          </a:bodyPr>
          <a:lstStyle/>
          <a:p>
            <a:pPr algn="r" rtl="0"/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2019.04.10</a:t>
            </a:r>
          </a:p>
          <a:p>
            <a:pPr algn="r" rtl="0"/>
            <a:endParaRPr lang="en-US" altLang="ko-KR" dirty="0" smtClean="0"/>
          </a:p>
          <a:p>
            <a:pPr algn="r"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서경대학교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2014305070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rtl="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이학현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24167" y="0"/>
            <a:ext cx="9751060" cy="1168400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MNIST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60" y="1484784"/>
            <a:ext cx="587293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58508" y="1556792"/>
            <a:ext cx="4536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tf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argmax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(p, 1)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/>
              <a:t>: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행단위로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가장큰값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		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인덱스 출력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ession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정의된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노드와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간선들을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	 	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사용하기위한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공간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20" name="Picture 4" descr="C:\Users\LeeSeongHun\Desktop\HakHyun\세미나자료\image\2019.04.10\sess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60" y="3415282"/>
            <a:ext cx="5732884" cy="291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56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24167" y="0"/>
            <a:ext cx="9751060" cy="1168400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MNIST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60" y="1484784"/>
            <a:ext cx="844867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60" y="3140968"/>
            <a:ext cx="3312368" cy="3061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6814492" y="1484784"/>
            <a:ext cx="3680445" cy="4870673"/>
            <a:chOff x="6814492" y="1484784"/>
            <a:chExt cx="3680445" cy="4870673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4492" y="1486297"/>
              <a:ext cx="3680445" cy="4869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" name="직선 연결선 7"/>
            <p:cNvCxnSpPr/>
            <p:nvPr/>
          </p:nvCxnSpPr>
          <p:spPr>
            <a:xfrm>
              <a:off x="8614692" y="1484784"/>
              <a:ext cx="0" cy="487067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798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404664"/>
            <a:ext cx="9751060" cy="1168400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Convolution Neural Network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239896" y="1700808"/>
            <a:ext cx="9751060" cy="4267200"/>
          </a:xfrm>
        </p:spPr>
        <p:txBody>
          <a:bodyPr>
            <a:normAutofit/>
          </a:bodyPr>
          <a:lstStyle/>
          <a:p>
            <a:pPr marL="301752" lvl="1" indent="0">
              <a:buNone/>
            </a:pP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386" name="Picture 2" descr="C:\Users\LeeSeongHun\Desktop\HakHyun\세미나자료\image\2019.04.10\cnn_pre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76" y="2780928"/>
            <a:ext cx="9865096" cy="251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45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LeeSeongHun\Desktop\HakHyun\세미나자료\image\2019.04.10\convolu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992" y="2420888"/>
            <a:ext cx="7344816" cy="391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404664"/>
            <a:ext cx="9751060" cy="1168400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Convolution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1" i="1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Convolution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: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합성곱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연산 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r>
              <a:rPr lang="en-US" altLang="ko-KR" sz="1800" b="1" i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Stride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건너뛰는 크기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9656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404664"/>
            <a:ext cx="9751060" cy="1168400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Convolution with channel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314" name="Picture 2" descr="C:\Users\LeeSeongHun\Desktop\HakHyun\세미나자료\image\2019.04.10\conv_with_c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827" y="1674093"/>
            <a:ext cx="4320480" cy="454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32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404664"/>
            <a:ext cx="9751060" cy="1168400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Padding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218883" y="1803400"/>
            <a:ext cx="9751060" cy="4267200"/>
          </a:xfrm>
        </p:spPr>
        <p:txBody>
          <a:bodyPr>
            <a:normAutofit/>
          </a:bodyPr>
          <a:lstStyle/>
          <a:p>
            <a:r>
              <a:rPr lang="en-US" altLang="ko-KR" sz="1800" b="1" i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Padding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 Filter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Stride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로인해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Feature Map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의 크기가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작아지는것을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막는 방법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14338" name="Picture 2" descr="C:\Users\LeeSeongHun\Desktop\HakHyun\세미나자료\image\2019.04.10\pad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40" y="2420888"/>
            <a:ext cx="4216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62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404664"/>
            <a:ext cx="9751060" cy="1168400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Polling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218883" y="1803400"/>
            <a:ext cx="9751060" cy="4267200"/>
          </a:xfrm>
        </p:spPr>
        <p:txBody>
          <a:bodyPr>
            <a:normAutofit/>
          </a:bodyPr>
          <a:lstStyle/>
          <a:p>
            <a:r>
              <a:rPr lang="en-US" altLang="ko-KR" sz="1800" b="1" i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Polling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데이터의 크기를 줄이거나 특징을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강조하기위해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사용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15362" name="Picture 2" descr="C:\Users\LeeSeongHun\Desktop\HakHyun\세미나자료\image\2019.04.10\maxpull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084" y="2372866"/>
            <a:ext cx="5669298" cy="343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11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404664"/>
            <a:ext cx="9751060" cy="1168400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CNN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back propagation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218883" y="1803400"/>
            <a:ext cx="9751060" cy="4267200"/>
          </a:xfrm>
        </p:spPr>
        <p:txBody>
          <a:bodyPr>
            <a:normAutofit/>
          </a:bodyPr>
          <a:lstStyle/>
          <a:p>
            <a:r>
              <a:rPr lang="en-US" altLang="ko-KR" sz="1800" b="1" i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Max Pooling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최대값 요소의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local gradient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1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나머지는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을 곱해 구한다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.</a:t>
            </a:r>
          </a:p>
        </p:txBody>
      </p:sp>
      <p:pic>
        <p:nvPicPr>
          <p:cNvPr id="18434" name="Picture 2" descr="C:\Users\LeeSeongHun\Desktop\HakHyun\세미나자료\image\2019.04.10\Max_pooling_back_propag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897" y="2348880"/>
            <a:ext cx="4598589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54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404664"/>
            <a:ext cx="9751060" cy="1168400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CNN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back propagation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218883" y="1803400"/>
            <a:ext cx="9751060" cy="4267200"/>
          </a:xfrm>
        </p:spPr>
        <p:txBody>
          <a:bodyPr>
            <a:normAutofit/>
          </a:bodyPr>
          <a:lstStyle/>
          <a:p>
            <a:r>
              <a:rPr lang="en-US" altLang="ko-KR" sz="1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Cov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layer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filter (kernel)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에서 각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요소별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gradient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값을 곱해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w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x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에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gradient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가 전해진다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.</a:t>
            </a:r>
          </a:p>
        </p:txBody>
      </p:sp>
      <p:pic>
        <p:nvPicPr>
          <p:cNvPr id="19458" name="Picture 2" descr="C:\Users\LeeSeongHun\Desktop\HakHyun\세미나자료\image\2019.04.10\cnn_back_propaga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40" y="2204864"/>
            <a:ext cx="4896544" cy="308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 descr="C:\Users\LeeSeongHun\Desktop\HakHyun\세미나자료\image\2019.04.10\cnn_back_propagation_eas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40" y="2193801"/>
            <a:ext cx="6802331" cy="371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693" y="5294820"/>
            <a:ext cx="648072" cy="849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00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404664"/>
            <a:ext cx="9751060" cy="1168400"/>
          </a:xfrm>
        </p:spPr>
        <p:txBody>
          <a:bodyPr/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전형적인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CNN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410" name="Picture 2" descr="C:\Users\LeeSeongHun\Desktop\HakHyun\세미나자료\image\2019.04.10\cn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56" y="2420888"/>
            <a:ext cx="7857580" cy="296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39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404664"/>
            <a:ext cx="9751060" cy="1168400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Back-propagation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239896" y="1700808"/>
            <a:ext cx="9751060" cy="4267200"/>
          </a:xfrm>
        </p:spPr>
        <p:txBody>
          <a:bodyPr>
            <a:normAutofit/>
          </a:bodyPr>
          <a:lstStyle/>
          <a:p>
            <a:pPr marL="301752" lvl="1" indent="0">
              <a:buNone/>
            </a:pP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362" name="Picture 2" descr="C:\Users\LeeSeongHun\Desktop\HakHyun\세미나자료\image\2019.04.02\propag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044" y="1916832"/>
            <a:ext cx="680085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31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404664"/>
            <a:ext cx="9751060" cy="1168400"/>
          </a:xfrm>
        </p:spPr>
        <p:txBody>
          <a:bodyPr/>
          <a:lstStyle/>
          <a:p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경사하강법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Gradiant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Decendent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392296" y="1853208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548640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850392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152144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1453896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1755648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752" lvl="1" indent="0">
              <a:buFont typeface="Arial" pitchFamily="34" charset="0"/>
              <a:buNone/>
            </a:pP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경사하강법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함수의 최소값을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찾기위한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차 반복적 최적화 알고리즘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444" y="2319283"/>
            <a:ext cx="3845822" cy="333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41" y="2346320"/>
            <a:ext cx="4288867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73932" y="5500443"/>
            <a:ext cx="7532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hlinkClick r:id="rId4"/>
              </a:rPr>
              <a:t>출처 </a:t>
            </a:r>
            <a:r>
              <a:rPr lang="en-US" altLang="ko-KR" sz="1400" dirty="0" smtClean="0">
                <a:hlinkClick r:id="rId4"/>
              </a:rPr>
              <a:t>: http</a:t>
            </a:r>
            <a:r>
              <a:rPr lang="en-US" altLang="ko-KR" sz="1400" dirty="0">
                <a:hlinkClick r:id="rId4"/>
              </a:rPr>
              <a:t>://www.holehouse.org/mlclass/01_02_Introduction_regression_analysis_and_gr.html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2396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404664"/>
            <a:ext cx="9751060" cy="1168400"/>
          </a:xfrm>
        </p:spPr>
        <p:txBody>
          <a:bodyPr/>
          <a:lstStyle/>
          <a:p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경사하강법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Gradiant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Decendent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352070" y="1853208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548640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850392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152144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1453896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1755648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752" lvl="1" indent="0">
              <a:buFont typeface="Arial" pitchFamily="34" charset="0"/>
              <a:buNone/>
            </a:pP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학습률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(learning rate)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 descr="C:\Users\LeeSeongHun\Desktop\HakHyun\세미나자료\image\2019.04.10\learning_r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070" y="2384376"/>
            <a:ext cx="4976176" cy="373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92296" y="5678826"/>
            <a:ext cx="313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출처 </a:t>
            </a:r>
            <a:r>
              <a:rPr lang="en-US" altLang="ko-KR" sz="1200" dirty="0" smtClean="0"/>
              <a:t>: https</a:t>
            </a:r>
            <a:r>
              <a:rPr lang="en-US" altLang="ko-KR" sz="1200" dirty="0"/>
              <a:t>://medium.com/@</a:t>
            </a:r>
            <a:r>
              <a:rPr lang="en-US" altLang="ko-KR" sz="1200" dirty="0" smtClean="0"/>
              <a:t>ck2886/</a:t>
            </a:r>
            <a:endParaRPr lang="ko-KR" altLang="en-US" sz="1200" dirty="0"/>
          </a:p>
        </p:txBody>
      </p:sp>
      <p:grpSp>
        <p:nvGrpSpPr>
          <p:cNvPr id="7" name="그룹 6"/>
          <p:cNvGrpSpPr/>
          <p:nvPr/>
        </p:nvGrpSpPr>
        <p:grpSpPr>
          <a:xfrm>
            <a:off x="7593904" y="2356748"/>
            <a:ext cx="3683174" cy="3460577"/>
            <a:chOff x="7593904" y="2356748"/>
            <a:chExt cx="3683174" cy="3460577"/>
          </a:xfrm>
        </p:grpSpPr>
        <p:pic>
          <p:nvPicPr>
            <p:cNvPr id="6147" name="Picture 3" descr="C:\Users\LeeSeongHun\Desktop\HakHyun\세미나자료\image\2019.04.10\learning_rate_graph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3904" y="2356748"/>
              <a:ext cx="3683174" cy="3322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7678588" y="5540326"/>
              <a:ext cx="304641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>
                  <a:hlinkClick r:id="rId4"/>
                </a:rPr>
                <a:t>출처 </a:t>
              </a:r>
              <a:r>
                <a:rPr lang="en-US" altLang="ko-KR" sz="1200" dirty="0" smtClean="0">
                  <a:hlinkClick r:id="rId4"/>
                </a:rPr>
                <a:t>: https</a:t>
              </a:r>
              <a:r>
                <a:rPr lang="en-US" altLang="ko-KR" sz="1200" dirty="0">
                  <a:hlinkClick r:id="rId4"/>
                </a:rPr>
                <a:t>://towardsdatascience.com</a:t>
              </a:r>
              <a:r>
                <a:rPr lang="en-US" altLang="ko-KR" sz="1200" dirty="0" smtClean="0">
                  <a:hlinkClick r:id="rId4"/>
                </a:rPr>
                <a:t>/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37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404664"/>
            <a:ext cx="9751060" cy="1168400"/>
          </a:xfrm>
        </p:spPr>
        <p:txBody>
          <a:bodyPr/>
          <a:lstStyle/>
          <a:p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경사하강법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Gradiant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Decendent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392296" y="1853208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548640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850392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152144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1453896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1755648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752" lvl="1" indent="0">
              <a:buFont typeface="Arial" pitchFamily="34" charset="0"/>
              <a:buNone/>
            </a:pP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44" y="1723387"/>
            <a:ext cx="5976664" cy="4526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676" y="1853208"/>
            <a:ext cx="3817733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000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404664"/>
            <a:ext cx="9751060" cy="1168400"/>
          </a:xfrm>
        </p:spPr>
        <p:txBody>
          <a:bodyPr/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확률적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경사하강법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Stochastic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Gradient Descent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239896" y="1700808"/>
            <a:ext cx="9751060" cy="4267200"/>
          </a:xfrm>
        </p:spPr>
        <p:txBody>
          <a:bodyPr>
            <a:normAutofit/>
          </a:bodyPr>
          <a:lstStyle/>
          <a:p>
            <a:pPr marL="301752" lvl="1" indent="0">
              <a:buNone/>
            </a:pP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392296" y="1853208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548640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850392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152144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1453896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1755648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752" lvl="1" indent="0">
              <a:buFont typeface="Arial" pitchFamily="34" charset="0"/>
              <a:buNone/>
            </a:pP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548640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850392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152144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1453896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1755648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확률적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경사하강법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800" b="1" i="1" dirty="0" smtClean="0">
                <a:latin typeface="맑은 고딕" pitchFamily="50" charset="-127"/>
                <a:ea typeface="맑은 고딕" pitchFamily="50" charset="-127"/>
              </a:rPr>
              <a:t>GD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가 전체 데이터 셋을 이용해 손실함수를 계산한다면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		       </a:t>
            </a:r>
            <a:r>
              <a:rPr lang="en-US" altLang="ko-KR" sz="1800" b="1" i="1" dirty="0" smtClean="0">
                <a:latin typeface="맑은 고딕" pitchFamily="50" charset="-127"/>
                <a:ea typeface="맑은 고딕" pitchFamily="50" charset="-127"/>
              </a:rPr>
              <a:t>SGD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경사 데이터 셋을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확률적으로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선택해 손실함수를 계산한다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98" name="Picture 2" descr="C:\Users\LeeSeongHun\Desktop\HakHyun\세미나자료\image\2019.04.10\GD,SG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387" y="2758955"/>
            <a:ext cx="8454052" cy="336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09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404664"/>
            <a:ext cx="9751060" cy="1168400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Local minimum problem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239896" y="1700808"/>
            <a:ext cx="9751060" cy="4267200"/>
          </a:xfrm>
        </p:spPr>
        <p:txBody>
          <a:bodyPr>
            <a:normAutofit/>
          </a:bodyPr>
          <a:lstStyle/>
          <a:p>
            <a:pPr marL="301752" lvl="1" indent="0">
              <a:buNone/>
            </a:pP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392296" y="1853208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548640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850392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152144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1453896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1755648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752" lvl="1" indent="0">
              <a:buFont typeface="Arial" pitchFamily="34" charset="0"/>
              <a:buNone/>
            </a:pPr>
            <a:endParaRPr lang="en-US" altLang="ko-KR" sz="16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6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548640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850392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152144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1453896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1755648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 descr="C:\Users\LeeSeongHun\Desktop\HakHyun\세미나자료\image\2019.04.10\local_minim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594" y="2172804"/>
            <a:ext cx="5261637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94212" y="5689078"/>
            <a:ext cx="3055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hlinkClick r:id="rId3"/>
              </a:rPr>
              <a:t>출처 </a:t>
            </a:r>
            <a:r>
              <a:rPr lang="en-US" altLang="ko-KR" sz="1400" dirty="0" smtClean="0">
                <a:hlinkClick r:id="rId3"/>
              </a:rPr>
              <a:t>: https://www.researchgate.net/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071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404664"/>
            <a:ext cx="9751060" cy="1168400"/>
          </a:xfrm>
        </p:spPr>
        <p:txBody>
          <a:bodyPr/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현대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Optimizer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239896" y="1700808"/>
            <a:ext cx="9751060" cy="4267200"/>
          </a:xfrm>
        </p:spPr>
        <p:txBody>
          <a:bodyPr>
            <a:normAutofit/>
          </a:bodyPr>
          <a:lstStyle/>
          <a:p>
            <a:pPr marL="301752" lvl="1" indent="0">
              <a:buNone/>
            </a:pP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392296" y="1853208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548640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850392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152144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1453896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1755648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752" lvl="1" indent="0">
              <a:buFont typeface="Arial" pitchFamily="34" charset="0"/>
              <a:buNone/>
            </a:pPr>
            <a:endParaRPr lang="en-US" altLang="ko-KR" sz="16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6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70" name="Picture 2" descr="C:\Users\LeeSeongHun\Desktop\HakHyun\세미나자료\image\2019.04.10\Optimiz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76" y="2244849"/>
            <a:ext cx="6987099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02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24167" y="0"/>
            <a:ext cx="9751060" cy="1168400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MNIST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996" y="2888207"/>
            <a:ext cx="5015935" cy="224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타원 6"/>
          <p:cNvSpPr/>
          <p:nvPr/>
        </p:nvSpPr>
        <p:spPr>
          <a:xfrm>
            <a:off x="765820" y="2528167"/>
            <a:ext cx="718964" cy="7200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x</a:t>
            </a:r>
            <a:endParaRPr lang="ko-KR" altLang="en-US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773063" y="5408619"/>
            <a:ext cx="718964" cy="72008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h[n]</a:t>
            </a:r>
            <a:endParaRPr lang="ko-KR" altLang="en-US" sz="1300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773063" y="1907773"/>
            <a:ext cx="718964" cy="72008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h[1</a:t>
            </a:r>
            <a:r>
              <a:rPr lang="en-US" altLang="ko-KR" sz="130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]</a:t>
            </a:r>
            <a:endParaRPr lang="ko-KR" altLang="en-US" sz="1300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10556" y="4394702"/>
            <a:ext cx="243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773063" y="2752707"/>
            <a:ext cx="718964" cy="72008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h</a:t>
            </a:r>
            <a:r>
              <a:rPr lang="en-US" altLang="ko-KR" sz="130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[2]</a:t>
            </a:r>
            <a:endParaRPr lang="ko-KR" altLang="en-US" sz="1300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773063" y="3608419"/>
            <a:ext cx="718964" cy="72008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h[3]</a:t>
            </a:r>
            <a:endParaRPr lang="ko-KR" altLang="en-US" sz="1300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1" name="직선 화살표 연결선 10"/>
          <p:cNvCxnSpPr>
            <a:stCxn id="7" idx="6"/>
            <a:endCxn id="13" idx="2"/>
          </p:cNvCxnSpPr>
          <p:nvPr/>
        </p:nvCxnSpPr>
        <p:spPr>
          <a:xfrm flipV="1">
            <a:off x="1484784" y="2267813"/>
            <a:ext cx="1288279" cy="620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6"/>
            <a:endCxn id="15" idx="2"/>
          </p:cNvCxnSpPr>
          <p:nvPr/>
        </p:nvCxnSpPr>
        <p:spPr>
          <a:xfrm>
            <a:off x="1484784" y="2888207"/>
            <a:ext cx="1288279" cy="224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6"/>
            <a:endCxn id="16" idx="2"/>
          </p:cNvCxnSpPr>
          <p:nvPr/>
        </p:nvCxnSpPr>
        <p:spPr>
          <a:xfrm>
            <a:off x="1484784" y="2888207"/>
            <a:ext cx="1288279" cy="1080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7" idx="6"/>
            <a:endCxn id="12" idx="2"/>
          </p:cNvCxnSpPr>
          <p:nvPr/>
        </p:nvCxnSpPr>
        <p:spPr>
          <a:xfrm>
            <a:off x="1484784" y="2888207"/>
            <a:ext cx="1288279" cy="2880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4564184" y="2752707"/>
            <a:ext cx="718964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130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[0]</a:t>
            </a:r>
            <a:endParaRPr lang="ko-KR" altLang="en-US" sz="1300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564184" y="5391255"/>
            <a:ext cx="718964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130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[9]</a:t>
            </a:r>
            <a:endParaRPr lang="ko-KR" altLang="en-US" sz="1300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564184" y="3687570"/>
            <a:ext cx="718964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130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[2]</a:t>
            </a:r>
            <a:endParaRPr lang="ko-KR" altLang="en-US" sz="1300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7" name="직선 화살표 연결선 36"/>
          <p:cNvCxnSpPr>
            <a:stCxn id="13" idx="6"/>
            <a:endCxn id="39" idx="2"/>
          </p:cNvCxnSpPr>
          <p:nvPr/>
        </p:nvCxnSpPr>
        <p:spPr>
          <a:xfrm>
            <a:off x="3492027" y="2267813"/>
            <a:ext cx="1072157" cy="84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5" idx="6"/>
            <a:endCxn id="39" idx="2"/>
          </p:cNvCxnSpPr>
          <p:nvPr/>
        </p:nvCxnSpPr>
        <p:spPr>
          <a:xfrm>
            <a:off x="3492027" y="3112747"/>
            <a:ext cx="10721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3" idx="6"/>
            <a:endCxn id="41" idx="2"/>
          </p:cNvCxnSpPr>
          <p:nvPr/>
        </p:nvCxnSpPr>
        <p:spPr>
          <a:xfrm>
            <a:off x="3492027" y="2267813"/>
            <a:ext cx="1072157" cy="1779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3" idx="6"/>
            <a:endCxn id="40" idx="2"/>
          </p:cNvCxnSpPr>
          <p:nvPr/>
        </p:nvCxnSpPr>
        <p:spPr>
          <a:xfrm>
            <a:off x="3492027" y="2267813"/>
            <a:ext cx="1072157" cy="3483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5" idx="6"/>
            <a:endCxn id="41" idx="2"/>
          </p:cNvCxnSpPr>
          <p:nvPr/>
        </p:nvCxnSpPr>
        <p:spPr>
          <a:xfrm>
            <a:off x="3492027" y="3112747"/>
            <a:ext cx="1072157" cy="934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5" idx="6"/>
            <a:endCxn id="40" idx="2"/>
          </p:cNvCxnSpPr>
          <p:nvPr/>
        </p:nvCxnSpPr>
        <p:spPr>
          <a:xfrm>
            <a:off x="3492027" y="3112747"/>
            <a:ext cx="1072157" cy="2638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6" idx="6"/>
            <a:endCxn id="39" idx="2"/>
          </p:cNvCxnSpPr>
          <p:nvPr/>
        </p:nvCxnSpPr>
        <p:spPr>
          <a:xfrm flipV="1">
            <a:off x="3492027" y="3112747"/>
            <a:ext cx="1072157" cy="855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16" idx="6"/>
            <a:endCxn id="41" idx="2"/>
          </p:cNvCxnSpPr>
          <p:nvPr/>
        </p:nvCxnSpPr>
        <p:spPr>
          <a:xfrm>
            <a:off x="3492027" y="3968459"/>
            <a:ext cx="1072157" cy="79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6" idx="6"/>
            <a:endCxn id="40" idx="2"/>
          </p:cNvCxnSpPr>
          <p:nvPr/>
        </p:nvCxnSpPr>
        <p:spPr>
          <a:xfrm>
            <a:off x="3492027" y="3968459"/>
            <a:ext cx="1072157" cy="1782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12" idx="6"/>
            <a:endCxn id="39" idx="2"/>
          </p:cNvCxnSpPr>
          <p:nvPr/>
        </p:nvCxnSpPr>
        <p:spPr>
          <a:xfrm flipV="1">
            <a:off x="3492027" y="3112747"/>
            <a:ext cx="1072157" cy="2655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12" idx="6"/>
            <a:endCxn id="41" idx="2"/>
          </p:cNvCxnSpPr>
          <p:nvPr/>
        </p:nvCxnSpPr>
        <p:spPr>
          <a:xfrm flipV="1">
            <a:off x="3492027" y="4047610"/>
            <a:ext cx="1072157" cy="1721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직선 화살표 연결선 7167"/>
          <p:cNvCxnSpPr>
            <a:stCxn id="12" idx="6"/>
            <a:endCxn id="40" idx="2"/>
          </p:cNvCxnSpPr>
          <p:nvPr/>
        </p:nvCxnSpPr>
        <p:spPr>
          <a:xfrm flipV="1">
            <a:off x="3492027" y="5751295"/>
            <a:ext cx="1072157" cy="17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5" name="TextBox 7174"/>
          <p:cNvSpPr txBox="1"/>
          <p:nvPr/>
        </p:nvSpPr>
        <p:spPr>
          <a:xfrm>
            <a:off x="2201904" y="1615385"/>
            <a:ext cx="186942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Activation </a:t>
            </a:r>
            <a:r>
              <a:rPr lang="ko-KR" altLang="en-US" sz="130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30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300" dirty="0" err="1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ReLU</a:t>
            </a:r>
            <a:endParaRPr lang="en-US" altLang="ko-KR" sz="1300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867126" y="2452088"/>
            <a:ext cx="21130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Activation </a:t>
            </a:r>
            <a:r>
              <a:rPr lang="ko-KR" altLang="en-US" sz="130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30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300" dirty="0" err="1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SoftMax</a:t>
            </a:r>
            <a:endParaRPr lang="en-US" altLang="ko-KR" sz="1300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695321" y="4052030"/>
            <a:ext cx="66556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w0,b0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758230" y="3540603"/>
            <a:ext cx="718964" cy="7200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x</a:t>
            </a:r>
            <a:endParaRPr lang="ko-KR" altLang="en-US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765820" y="5451162"/>
            <a:ext cx="718964" cy="7200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x</a:t>
            </a:r>
            <a:endParaRPr lang="ko-KR" altLang="en-US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801676" y="4471602"/>
            <a:ext cx="243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003313" y="4322585"/>
            <a:ext cx="243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7187" name="직선 화살표 연결선 7186"/>
          <p:cNvCxnSpPr>
            <a:stCxn id="86" idx="6"/>
            <a:endCxn id="13" idx="2"/>
          </p:cNvCxnSpPr>
          <p:nvPr/>
        </p:nvCxnSpPr>
        <p:spPr>
          <a:xfrm flipV="1">
            <a:off x="1477194" y="2267813"/>
            <a:ext cx="1295869" cy="163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9" name="직선 화살표 연결선 7188"/>
          <p:cNvCxnSpPr>
            <a:stCxn id="86" idx="6"/>
            <a:endCxn id="15" idx="2"/>
          </p:cNvCxnSpPr>
          <p:nvPr/>
        </p:nvCxnSpPr>
        <p:spPr>
          <a:xfrm flipV="1">
            <a:off x="1477194" y="3112747"/>
            <a:ext cx="1295869" cy="787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1" name="직선 화살표 연결선 7190"/>
          <p:cNvCxnSpPr>
            <a:stCxn id="86" idx="6"/>
            <a:endCxn id="16" idx="2"/>
          </p:cNvCxnSpPr>
          <p:nvPr/>
        </p:nvCxnSpPr>
        <p:spPr>
          <a:xfrm>
            <a:off x="1477194" y="3900643"/>
            <a:ext cx="1295869" cy="67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3" name="직선 화살표 연결선 7192"/>
          <p:cNvCxnSpPr>
            <a:stCxn id="86" idx="6"/>
            <a:endCxn id="12" idx="2"/>
          </p:cNvCxnSpPr>
          <p:nvPr/>
        </p:nvCxnSpPr>
        <p:spPr>
          <a:xfrm>
            <a:off x="1477194" y="3900643"/>
            <a:ext cx="1295869" cy="1868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5" name="직선 화살표 연결선 7194"/>
          <p:cNvCxnSpPr>
            <a:stCxn id="87" idx="6"/>
            <a:endCxn id="13" idx="2"/>
          </p:cNvCxnSpPr>
          <p:nvPr/>
        </p:nvCxnSpPr>
        <p:spPr>
          <a:xfrm flipV="1">
            <a:off x="1484784" y="2267813"/>
            <a:ext cx="1288279" cy="3543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7" name="직선 화살표 연결선 7196"/>
          <p:cNvCxnSpPr>
            <a:stCxn id="87" idx="6"/>
            <a:endCxn id="15" idx="2"/>
          </p:cNvCxnSpPr>
          <p:nvPr/>
        </p:nvCxnSpPr>
        <p:spPr>
          <a:xfrm flipV="1">
            <a:off x="1484784" y="3112747"/>
            <a:ext cx="1288279" cy="2698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9" name="직선 화살표 연결선 7198"/>
          <p:cNvCxnSpPr>
            <a:stCxn id="87" idx="6"/>
            <a:endCxn id="16" idx="2"/>
          </p:cNvCxnSpPr>
          <p:nvPr/>
        </p:nvCxnSpPr>
        <p:spPr>
          <a:xfrm flipV="1">
            <a:off x="1484784" y="3968459"/>
            <a:ext cx="1288279" cy="1842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1" name="직선 화살표 연결선 7200"/>
          <p:cNvCxnSpPr>
            <a:stCxn id="87" idx="6"/>
            <a:endCxn id="12" idx="2"/>
          </p:cNvCxnSpPr>
          <p:nvPr/>
        </p:nvCxnSpPr>
        <p:spPr>
          <a:xfrm flipV="1">
            <a:off x="1484784" y="5768659"/>
            <a:ext cx="1288279" cy="42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869120" y="4014837"/>
            <a:ext cx="66556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w1,b1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971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책 클래식 16 x 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9533591_TF02801059.potx" id="{3E399466-6416-43E4-908A-7BC2298EA60C}" vid="{62AA8985-29BA-4467-A1FF-16DE49C386EE}"/>
    </a:ext>
  </a:extLst>
</a:theme>
</file>

<file path=ppt/theme/theme2.xml><?xml version="1.0" encoding="utf-8"?>
<a:theme xmlns:a="http://schemas.openxmlformats.org/drawingml/2006/main" name="Office 테마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purl.org/dc/dcmitype/"/>
    <ds:schemaRef ds:uri="4873beb7-5857-4685-be1f-d57550cc96cc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클래식 책 교육 프레젠테이션(와이드스크린)</Template>
  <TotalTime>6976</TotalTime>
  <Words>217</Words>
  <Application>Microsoft Office PowerPoint</Application>
  <PresentationFormat>사용자 지정</PresentationFormat>
  <Paragraphs>76</Paragraphs>
  <Slides>19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책 클래식 16 x 9</vt:lpstr>
      <vt:lpstr>Deep Learning</vt:lpstr>
      <vt:lpstr>Back-propagation</vt:lpstr>
      <vt:lpstr>경사하강법 (Gradiant Decendent)</vt:lpstr>
      <vt:lpstr>경사하강법 (Gradiant Decendent)</vt:lpstr>
      <vt:lpstr>경사하강법 (Gradiant Decendent)</vt:lpstr>
      <vt:lpstr>확률적 경사하강법 (Stochastic Gradient Descent)</vt:lpstr>
      <vt:lpstr>Local minimum problem</vt:lpstr>
      <vt:lpstr>현대 Optimizer</vt:lpstr>
      <vt:lpstr>MNIST 인식</vt:lpstr>
      <vt:lpstr>MNIST 인식</vt:lpstr>
      <vt:lpstr>MNIST 인식</vt:lpstr>
      <vt:lpstr>Convolution Neural Network</vt:lpstr>
      <vt:lpstr>Convolution</vt:lpstr>
      <vt:lpstr>Convolution with channel</vt:lpstr>
      <vt:lpstr>Padding</vt:lpstr>
      <vt:lpstr>Polling</vt:lpstr>
      <vt:lpstr>CNN의 back propagation</vt:lpstr>
      <vt:lpstr>CNN의 back propagation</vt:lpstr>
      <vt:lpstr>전형적인 CNN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 분석</dc:title>
  <dc:creator>Administrator</dc:creator>
  <cp:lastModifiedBy>LeeSeongHun</cp:lastModifiedBy>
  <cp:revision>138</cp:revision>
  <dcterms:created xsi:type="dcterms:W3CDTF">2019-02-11T13:57:48Z</dcterms:created>
  <dcterms:modified xsi:type="dcterms:W3CDTF">2019-04-10T04:21:49Z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