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67" r:id="rId5"/>
    <p:sldId id="399" r:id="rId6"/>
    <p:sldId id="401" r:id="rId7"/>
    <p:sldId id="402" r:id="rId8"/>
    <p:sldId id="400" r:id="rId9"/>
    <p:sldId id="403" r:id="rId10"/>
    <p:sldId id="394" r:id="rId11"/>
    <p:sldId id="395" r:id="rId12"/>
    <p:sldId id="396" r:id="rId13"/>
    <p:sldId id="398" r:id="rId14"/>
    <p:sldId id="409" r:id="rId15"/>
    <p:sldId id="404" r:id="rId16"/>
    <p:sldId id="405" r:id="rId17"/>
    <p:sldId id="406" r:id="rId18"/>
    <p:sldId id="407" r:id="rId19"/>
    <p:sldId id="408" r:id="rId20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279" autoAdjust="0"/>
    <p:restoredTop sz="94599" autoAdjust="0"/>
  </p:normalViewPr>
  <p:slideViewPr>
    <p:cSldViewPr>
      <p:cViewPr>
        <p:scale>
          <a:sx n="100" d="100"/>
          <a:sy n="100" d="100"/>
        </p:scale>
        <p:origin x="-534" y="-5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96C2D6-3574-4F67-93D9-35410753DCA4}" type="datetime1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2019-04-16</a:t>
            </a:fld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pPr algn="r" rtl="0"/>
              <a:t>‹#›</a:t>
            </a:fld>
            <a:endParaRPr lang="en-US" altLang="ko-KR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E8B6F1F-77CB-4D1D-A89B-81FE3E78717F}" type="datetime1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C6074690-7256-4BB9-AC0F-97AEAE8CDEC2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79D46D7-C6A5-4485-AAC3-BEE46C7B9DDD}" type="datetime1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/>
          </a:p>
        </p:txBody>
      </p:sp>
      <p:grpSp>
        <p:nvGrpSpPr>
          <p:cNvPr id="7" name="그룹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타원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타원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97C54C-3F1F-4695-AA19-CA1F2F40BE94}" type="datetime1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703361B-220A-433D-8322-04105575033C}" type="datetime1">
              <a:rPr lang="ko-KR" altLang="en-US" smtClean="0"/>
              <a:pPr algn="r"/>
              <a:t>2019-04-16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8DC9B1E-ABAE-4A2B-AC06-8AB546D11B69}" type="datetime1">
              <a:rPr lang="ko-KR" altLang="en-US" smtClean="0"/>
              <a:pPr algn="r"/>
              <a:t>2019-04-16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F67C312-E8BD-40CB-80D6-F7033C03E205}" type="datetime1">
              <a:rPr lang="ko-KR" altLang="en-US" smtClean="0"/>
              <a:pPr algn="r"/>
              <a:t>2019-04-16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  <p:grpSp>
        <p:nvGrpSpPr>
          <p:cNvPr id="13" name="그룹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타원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A77F8C5-E4EA-4B73-9E69-96F8C64E11FF}" type="datetime1">
              <a:rPr lang="ko-KR" altLang="en-US" smtClean="0"/>
              <a:pPr algn="r"/>
              <a:t>2019-04-16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CB1330F-3DBE-4CF5-B70A-BCD7F0D48698}" type="datetime1">
              <a:rPr lang="ko-KR" altLang="en-US" smtClean="0"/>
              <a:pPr algn="r"/>
              <a:t>2019-04-16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72B29C-3B89-40D9-8FC1-65864351D88A}" type="datetime1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C73C365-5FE7-42D4-A16F-3735F8FBB5C7}" type="datetime1">
              <a:rPr lang="ko-KR" altLang="en-US" smtClean="0"/>
              <a:pPr algn="r"/>
              <a:t>2019-04-16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0F7E8A-818B-4187-9B45-1C7146C7285F}" type="datetime1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</a:t>
            </a:r>
            <a:r>
              <a:rPr lang="ko-KR" altLang="en-US" smtClean="0"/>
              <a:t>클릭하세요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906C7179-5C75-4067-B448-826C018DD54B}" type="datetime1">
              <a:rPr lang="ko-KR" altLang="en-US" smtClean="0"/>
              <a:pPr algn="r"/>
              <a:t>2019-04-16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400" noProof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8EFB2E13-3AC4-4220-904F-35DA1EC8E04C}" type="datetime1">
              <a:rPr lang="ko-KR" altLang="en-US" smtClean="0"/>
              <a:pPr algn="r"/>
              <a:t>2019-04-16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5039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5214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53896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55648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tedatascience.com/overfitting-in-machine-learn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litedatascience.com/overfitting-in-machine-lear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413892" y="3573016"/>
            <a:ext cx="9429931" cy="1284045"/>
          </a:xfrm>
        </p:spPr>
        <p:txBody>
          <a:bodyPr rtlCol="0">
            <a:normAutofit fontScale="92500" lnSpcReduction="10000"/>
          </a:bodyPr>
          <a:lstStyle/>
          <a:p>
            <a:pPr algn="r" rtl="0"/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2019.04.10</a:t>
            </a:r>
          </a:p>
          <a:p>
            <a:pPr algn="r" rtl="0"/>
            <a:endParaRPr lang="en-US" altLang="ko-KR" dirty="0" smtClean="0"/>
          </a:p>
          <a:p>
            <a:pPr algn="r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서경대학교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2014305070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이학현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MNIST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700808"/>
            <a:ext cx="63436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5" y="4005064"/>
            <a:ext cx="100107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7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MNIST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2279154"/>
            <a:ext cx="409533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 descr="C:\Users\LeeSeongHun\Desktop\HakHyun\세미나자료\image\2019.04.16\GAN_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276871"/>
            <a:ext cx="762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269876" y="1822748"/>
                <a:ext cx="9937104" cy="4432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 latinLnBrk="1">
                  <a:spcBef>
                    <a:spcPct val="0"/>
                  </a:spcBef>
                </a:pP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Discriminator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가 나타내는 내용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Real Data = 1 ,Fake Data = 0</a:t>
                </a: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Discriminator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는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0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과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1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사이의 값을 </a:t>
                </a:r>
                <a:r>
                  <a:rPr lang="ko-KR" altLang="en-US" sz="16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나타내기때문에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Cross Entropy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로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Loss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를 정의가 가능하다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.</a:t>
                </a: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	Discriminator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는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Real Data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와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1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사이의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Loss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값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, Fake Data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와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0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사이의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Loss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값</a:t>
                </a:r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	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Generator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는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Fake Data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와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1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사이의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Loss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값 여기에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Cross Entropy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를 적용하면</a:t>
                </a:r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𝑩𝑪𝑬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𝒑𝒓𝒆𝒅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, 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𝒚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=−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𝒚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 ∗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𝒍𝒐𝒈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𝒑𝒓𝒆𝒅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−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𝟏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𝒚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∗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𝒍𝒐𝒈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𝟏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𝒑𝒓𝒆𝒅</m:t>
                          </m:r>
                        </m:e>
                      </m:d>
                    </m:oMath>
                  </m:oMathPara>
                </a14:m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	</a:t>
                </a:r>
                <a:r>
                  <a:rPr lang="en-US" altLang="ko-KR" sz="16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pred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는 </a:t>
                </a:r>
                <a:r>
                  <a:rPr lang="ko-KR" altLang="en-US" sz="16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예측값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y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는 </a:t>
                </a:r>
                <a:r>
                  <a:rPr lang="ko-KR" altLang="en-US" sz="16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실제값이다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.</a:t>
                </a: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	Discriminator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에 대입하면</a:t>
                </a:r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𝑳𝒐𝒔𝒔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𝑪𝑬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latin typeface="Cambria Math"/>
                                  <a:ea typeface="맑은 고딕" panose="020B0503020000020004" pitchFamily="50" charset="-127"/>
                                  <a:cs typeface="+mj-cs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latin typeface="Cambria Math"/>
                                  <a:ea typeface="맑은 고딕" panose="020B0503020000020004" pitchFamily="50" charset="-127"/>
                                  <a:cs typeface="+mj-cs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, 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𝟏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𝑪𝑬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latin typeface="Cambria Math"/>
                                  <a:ea typeface="맑은 고딕" panose="020B0503020000020004" pitchFamily="50" charset="-127"/>
                                  <a:cs typeface="+mj-cs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latin typeface="Cambria Math"/>
                                  <a:ea typeface="맑은 고딕" panose="020B0503020000020004" pitchFamily="50" charset="-127"/>
                                  <a:cs typeface="+mj-cs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1600" b="1" i="1" smtClean="0">
                                      <a:latin typeface="Cambria Math"/>
                                      <a:ea typeface="맑은 고딕" panose="020B0503020000020004" pitchFamily="50" charset="-127"/>
                                      <a:cs typeface="+mj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1" i="1" smtClean="0">
                                      <a:latin typeface="Cambria Math"/>
                                      <a:ea typeface="맑은 고딕" panose="020B0503020000020004" pitchFamily="50" charset="-127"/>
                                      <a:cs typeface="+mj-cs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, 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𝟎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=−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𝒍𝒐𝒈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latin typeface="Cambria Math"/>
                                  <a:ea typeface="맑은 고딕" panose="020B0503020000020004" pitchFamily="50" charset="-127"/>
                                  <a:cs typeface="+mj-cs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latin typeface="Cambria Math"/>
                                  <a:ea typeface="맑은 고딕" panose="020B0503020000020004" pitchFamily="50" charset="-127"/>
                                  <a:cs typeface="+mj-cs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 −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𝒍𝒐𝒈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𝟏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 −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𝑫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𝑮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  <a:cs typeface="+mj-cs"/>
                            </a:rPr>
                            <m:t>𝒛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  <a:cs typeface="+mj-cs"/>
                        </a:rPr>
                        <m:t>)</m:t>
                      </m:r>
                    </m:oMath>
                  </m:oMathPara>
                </a14:m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	Generator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에 대입하면</a:t>
                </a:r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/>
                              <a:ea typeface="맑은 고딕" panose="020B0503020000020004" pitchFamily="50" charset="-127"/>
                            </a:rPr>
                            <m:t>𝑳𝒐𝒔𝒔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𝑪𝑬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latin typeface="Cambria Math"/>
                                  <a:ea typeface="맑은 고딕" panose="020B0503020000020004" pitchFamily="50" charset="-127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1600" b="1" i="1" smtClean="0"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1" i="1" smtClean="0"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</a:rPr>
                            <m:t>, </m:t>
                          </m:r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</a:rPr>
                            <m:t>𝟏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=−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𝒍𝒐𝒈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𝑫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𝑮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  <a:ea typeface="맑은 고딕" panose="020B0503020000020004" pitchFamily="50" charset="-127"/>
                            </a:rPr>
                            <m:t>𝒛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  <a:ea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fontAlgn="base" latinLnBrk="1">
                  <a:spcBef>
                    <a:spcPct val="0"/>
                  </a:spcBef>
                </a:pPr>
                <a:endPara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1822748"/>
                <a:ext cx="9937104" cy="4432945"/>
              </a:xfrm>
              <a:prstGeom prst="rect">
                <a:avLst/>
              </a:prstGeom>
              <a:blipFill rotWithShape="1">
                <a:blip r:embed="rId2"/>
                <a:stretch>
                  <a:fillRect l="-307" t="-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3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844824"/>
            <a:ext cx="39528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44" y="2636912"/>
            <a:ext cx="5638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636912"/>
            <a:ext cx="574556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278449"/>
            <a:ext cx="208308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2060848"/>
            <a:ext cx="64389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34" y="2756347"/>
            <a:ext cx="7372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34" y="3645024"/>
            <a:ext cx="59721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2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 descr="C:\Users\LeeSeongHun\Desktop\HakHyun\tensor_test\samples_ex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973398"/>
            <a:ext cx="7543800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4172" y="727177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Sample Epoch : 0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46140" y="1791447"/>
            <a:ext cx="7543800" cy="1279683"/>
            <a:chOff x="3646140" y="1791447"/>
            <a:chExt cx="7543800" cy="1279683"/>
          </a:xfrm>
        </p:grpSpPr>
        <p:pic>
          <p:nvPicPr>
            <p:cNvPr id="13315" name="Picture 3" descr="C:\Users\LeeSeongHun\Desktop\HakHyun\tensor_test\samples_ex05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140" y="2037668"/>
              <a:ext cx="7543800" cy="103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64260" y="1791447"/>
              <a:ext cx="1316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1">
                <a:spcBef>
                  <a:spcPct val="0"/>
                </a:spcBef>
              </a:pP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Sample Epoch : 59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pic>
        <p:nvPicPr>
          <p:cNvPr id="13316" name="Picture 4" descr="C:\Users\LeeSeongHun\Desktop\HakHyun\tensor_test\samples_ex1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3194240"/>
            <a:ext cx="7543800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75298" y="294801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Sample Epoch : 109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5298" y="3981481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Sample Epoch : 159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3317" name="Picture 5" descr="C:\Users\LeeSeongHun\Desktop\HakHyun\tensor_test\samples_ex1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4227702"/>
            <a:ext cx="7543800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:\Users\LeeSeongHun\Desktop\HakHyun\tensor_test\samples_ex19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70" y="5261164"/>
            <a:ext cx="7543800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78145" y="501494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Sample Epoch : 199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166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Over fitting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C:\Users\LeeSeongHun\Desktop\HakHyun\세미나자료\image\2019.04.16\250px-Overfitt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246759"/>
            <a:ext cx="3073871" cy="30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eSeongHun\Desktop\HakHyun\세미나자료\image\2019.04.16\overfi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22" y="2276872"/>
            <a:ext cx="641642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1964" y="5229200"/>
            <a:ext cx="307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</a:t>
            </a:r>
            <a:r>
              <a:rPr lang="en-US" altLang="ko-KR" sz="1200" dirty="0"/>
              <a:t>https://ko.wikipedia.org/wiki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42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 for over fitting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69876" y="1822748"/>
            <a:ext cx="21103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spcBef>
                <a:spcPct val="0"/>
              </a:spcBef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 Cross-validation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170" name="Picture 2" descr="C:\Users\LeeSeongHun\Desktop\HakHyun\세미나자료\image\2019.04.16\Cross-Validation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2420888"/>
            <a:ext cx="800735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97992" y="5544239"/>
            <a:ext cx="3966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출처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en-US" altLang="ko-KR" sz="1000" dirty="0"/>
              <a:t>https://elitedatascience.com/overfitting-in-machine-learning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88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 for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overfitting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69876" y="1822748"/>
            <a:ext cx="21103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spcBef>
                <a:spcPct val="0"/>
              </a:spcBef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 More train data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95" y="2492896"/>
            <a:ext cx="62579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8067" y="5106089"/>
            <a:ext cx="2193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출처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밑바닥부터 시작하는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딥러닝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97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 for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overfitting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C:\Users\LeeSeongHun\Desktop\HakHyun\세미나자료\image\2019.04.16\drop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4" y="1964060"/>
            <a:ext cx="7492329" cy="373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36544" y="5832643"/>
            <a:ext cx="4686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en-US" altLang="ko-KR" sz="1200" dirty="0">
                <a:hlinkClick r:id="rId3"/>
              </a:rPr>
              <a:t>https://elitedatascience.com/overfitting-in-machine-learning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69876" y="1822748"/>
            <a:ext cx="21103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spcBef>
                <a:spcPct val="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Drop-out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9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 for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overfitting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0345" y="5373216"/>
            <a:ext cx="4686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en-US" altLang="ko-KR" sz="1200" dirty="0">
                <a:hlinkClick r:id="rId2"/>
              </a:rPr>
              <a:t>https://elitedatascience.com/overfitting-in-machine-learning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69876" y="1822748"/>
            <a:ext cx="21103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spcBef>
                <a:spcPct val="0"/>
              </a:spcBef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4. Early stopping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9218" name="Picture 2" descr="C:\Users\LeeSeongHun\Desktop\HakHyun\세미나자료\image\2019.04.16\early-stopping-graph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45" y="2272819"/>
            <a:ext cx="3456384" cy="29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31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MNIST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7219" y="2743817"/>
            <a:ext cx="144016" cy="2952328"/>
          </a:xfrm>
          <a:prstGeom prst="rect">
            <a:avLst/>
          </a:prstGeom>
          <a:noFill/>
          <a:ln cmpd="sng">
            <a:solidFill>
              <a:schemeClr val="tx2"/>
            </a:solidFill>
          </a:ln>
          <a:scene3d>
            <a:camera prst="isometricLeftDown">
              <a:rot lat="2100000" lon="1080000" rev="0"/>
            </a:camera>
            <a:lightRig rig="flat" dir="t"/>
          </a:scene3d>
          <a:sp3d extrusionH="1905000" contourW="12700">
            <a:extrusionClr>
              <a:schemeClr val="bg1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38228" y="3481899"/>
            <a:ext cx="576064" cy="1476164"/>
          </a:xfrm>
          <a:prstGeom prst="rect">
            <a:avLst/>
          </a:prstGeom>
          <a:noFill/>
          <a:ln cmpd="sng">
            <a:solidFill>
              <a:schemeClr val="tx2"/>
            </a:solidFill>
          </a:ln>
          <a:scene3d>
            <a:camera prst="isometricLeftDown">
              <a:rot lat="2100000" lon="1080000" rev="0"/>
            </a:camera>
            <a:lightRig rig="flat" dir="t"/>
          </a:scene3d>
          <a:sp3d extrusionH="1905000" contourW="12700">
            <a:extrusionClr>
              <a:schemeClr val="bg1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41831" y="5455294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latinLnBrk="1">
              <a:spcBef>
                <a:spcPct val="0"/>
              </a:spcBef>
              <a:buAutoNum type="arabicPeriod"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CNN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Layer  (64 filter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  <a:p>
            <a:pPr algn="ctr"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28 x 28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5279" y="511677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 CNN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Layer (128 filter)</a:t>
            </a:r>
          </a:p>
          <a:p>
            <a:pPr algn="ctr" latinLnBrk="1">
              <a:spcBef>
                <a:spcPct val="0"/>
              </a:spcBef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 x 14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0356" y="488000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5. CNN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Layer (128 filter)</a:t>
            </a:r>
          </a:p>
          <a:p>
            <a:pPr algn="ctr"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7 x 7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34941" y="1988840"/>
            <a:ext cx="1279351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121235" y="2996952"/>
            <a:ext cx="1316993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3121235" y="4797152"/>
            <a:ext cx="1316993" cy="65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eeSeongHun\Desktop\HakHyun\세미나자료\image\2019.04.16\mnist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3481899"/>
            <a:ext cx="1081227" cy="108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/>
          <p:cNvCxnSpPr/>
          <p:nvPr/>
        </p:nvCxnSpPr>
        <p:spPr>
          <a:xfrm flipV="1">
            <a:off x="1847047" y="1988840"/>
            <a:ext cx="1655077" cy="149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01924" y="4437112"/>
            <a:ext cx="1275295" cy="10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22404" y="3805935"/>
            <a:ext cx="576064" cy="828092"/>
          </a:xfrm>
          <a:prstGeom prst="rect">
            <a:avLst/>
          </a:prstGeom>
          <a:noFill/>
          <a:ln cmpd="sng">
            <a:solidFill>
              <a:schemeClr val="tx2"/>
            </a:solidFill>
          </a:ln>
          <a:scene3d>
            <a:camera prst="isometricLeftDown">
              <a:rot lat="2100000" lon="1080000" rev="0"/>
            </a:camera>
            <a:lightRig rig="flat" dir="t"/>
          </a:scene3d>
          <a:sp3d extrusionH="1905000" contourW="12700">
            <a:extrusionClr>
              <a:schemeClr val="bg1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79731" y="163629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 Max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pooling</a:t>
            </a:r>
          </a:p>
          <a:p>
            <a:pPr algn="ctr"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28 x 28 -&gt; 14 x 14 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590356" y="2663547"/>
            <a:ext cx="1008112" cy="8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014292" y="3645024"/>
            <a:ext cx="1008112" cy="16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014292" y="4442488"/>
            <a:ext cx="1008112" cy="38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174532" y="1630814"/>
            <a:ext cx="1872208" cy="122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598468" y="4634026"/>
            <a:ext cx="2448272" cy="12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046740" y="1630814"/>
            <a:ext cx="360040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90356" y="231868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4.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Max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pooling</a:t>
            </a:r>
          </a:p>
          <a:p>
            <a:pPr algn="ctr"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14 x 14 -&gt; 7 x 7 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71823" y="5994201"/>
            <a:ext cx="2109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6. Fully connected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(1024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fiture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9406780" y="1630814"/>
            <a:ext cx="1080120" cy="136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9406780" y="4437112"/>
            <a:ext cx="1080120" cy="144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14892" y="2996952"/>
            <a:ext cx="288032" cy="1445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900715" y="4535082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7. Classify 10 class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74783" y="2564904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Drop out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93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MNIST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1700808"/>
            <a:ext cx="86963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4283546"/>
            <a:ext cx="85915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3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MNIST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056259"/>
            <a:ext cx="8677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48" y="3356992"/>
            <a:ext cx="72009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1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책 클래식 16 x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9533591_TF02801059.potx" id="{3E399466-6416-43E4-908A-7BC2298EA60C}" vid="{62AA8985-29BA-4467-A1FF-16DE49C386EE}"/>
    </a:ext>
  </a:extLst>
</a:theme>
</file>

<file path=ppt/theme/theme2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4873beb7-5857-4685-be1f-d57550cc96cc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책 교육 프레젠테이션(와이드스크린)</Template>
  <TotalTime>12600</TotalTime>
  <Words>194</Words>
  <Application>Microsoft Office PowerPoint</Application>
  <PresentationFormat>사용자 지정</PresentationFormat>
  <Paragraphs>70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책 클래식 16 x 9</vt:lpstr>
      <vt:lpstr>Deep Learning</vt:lpstr>
      <vt:lpstr>Over fitting</vt:lpstr>
      <vt:lpstr>Solution for over fitting</vt:lpstr>
      <vt:lpstr>Solution for overfitting</vt:lpstr>
      <vt:lpstr>Solution for overfitting</vt:lpstr>
      <vt:lpstr>Solution for overfitting</vt:lpstr>
      <vt:lpstr>MNIST 인식</vt:lpstr>
      <vt:lpstr>MNIST 인식</vt:lpstr>
      <vt:lpstr>MNIST 인식</vt:lpstr>
      <vt:lpstr>MNIST 인식</vt:lpstr>
      <vt:lpstr>MNIST 인식</vt:lpstr>
      <vt:lpstr>GAN</vt:lpstr>
      <vt:lpstr>GAN</vt:lpstr>
      <vt:lpstr>GAN</vt:lpstr>
      <vt:lpstr>GAN</vt:lpstr>
      <vt:lpstr>GAN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분석</dc:title>
  <dc:creator>Administrator</dc:creator>
  <cp:lastModifiedBy>LeeSeongHun</cp:lastModifiedBy>
  <cp:revision>158</cp:revision>
  <dcterms:created xsi:type="dcterms:W3CDTF">2019-02-11T13:57:48Z</dcterms:created>
  <dcterms:modified xsi:type="dcterms:W3CDTF">2019-04-16T12:45:18Z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