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ms-office.activeX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activeX/activeX1.xml" ContentType="application/vnd.ms-office.activeX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23" r:id="rId3"/>
    <p:sldId id="511" r:id="rId4"/>
    <p:sldId id="520" r:id="rId5"/>
    <p:sldId id="512" r:id="rId6"/>
    <p:sldId id="513" r:id="rId7"/>
    <p:sldId id="514" r:id="rId8"/>
    <p:sldId id="519" r:id="rId9"/>
    <p:sldId id="521" r:id="rId10"/>
    <p:sldId id="516" r:id="rId11"/>
    <p:sldId id="522" r:id="rId12"/>
    <p:sldId id="469" r:id="rId13"/>
    <p:sldId id="303" r:id="rId14"/>
    <p:sldId id="510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8B8B8"/>
    <a:srgbClr val="566A86"/>
    <a:srgbClr val="242C35"/>
    <a:srgbClr val="525252"/>
    <a:srgbClr val="0E80C9"/>
    <a:srgbClr val="414E5E"/>
    <a:srgbClr val="384558"/>
    <a:srgbClr val="F1CB16"/>
    <a:srgbClr val="0F86D2"/>
    <a:srgbClr val="1FB18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62347" autoAdjust="0"/>
  </p:normalViewPr>
  <p:slideViewPr>
    <p:cSldViewPr snapToGrid="0" snapToObjects="1">
      <p:cViewPr varScale="1">
        <p:scale>
          <a:sx n="22" d="100"/>
          <a:sy n="22" d="100"/>
        </p:scale>
        <p:origin x="-1692" y="-126"/>
      </p:cViewPr>
      <p:guideLst>
        <p:guide orient="horz" pos="8249"/>
        <p:guide pos="14391"/>
        <p:guide pos="1010"/>
        <p:guide pos="76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비콘은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옴니채널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위치 기반 서비스를 위한 핵심 장치이다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실내에서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5~10cm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오차로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스마트폰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태블릿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PC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와 스마트워치 등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웨어러블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기기의 위치를 파악해 저전력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블루투스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(BLE)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를 활용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신호를 보낸다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endParaRPr lang="ko-KR" altLang="en-US" sz="240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NFC(</a:t>
            </a:r>
            <a:r>
              <a:rPr lang="ko-KR" altLang="en-US" dirty="0" smtClean="0"/>
              <a:t>근접무선통신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 가용거리가 길어 온라인과 오프라인을 연결하는 </a:t>
            </a:r>
            <a:r>
              <a:rPr lang="en-US" altLang="ko-KR" dirty="0" smtClean="0"/>
              <a:t>O2O </a:t>
            </a:r>
            <a:r>
              <a:rPr lang="ko-KR" altLang="en-US" dirty="0" smtClean="0"/>
              <a:t>서비스에 적합하다</a:t>
            </a:r>
            <a:r>
              <a:rPr lang="en-US" altLang="ko-KR" dirty="0" smtClean="0"/>
              <a:t>.</a:t>
            </a:r>
            <a:endParaRPr lang="en-US" altLang="ko-KR" sz="2400" dirty="0" smtClean="0"/>
          </a:p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/>
              <a:t>오프라인을 연결하는 </a:t>
            </a:r>
            <a:r>
              <a:rPr lang="en-US" altLang="ko-KR" sz="2400" dirty="0" smtClean="0"/>
              <a:t>O2O </a:t>
            </a:r>
            <a:r>
              <a:rPr lang="ko-KR" altLang="en-US" sz="2400" dirty="0" smtClean="0"/>
              <a:t>서비스에 적합하다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이 기술을 이용하면 특정 장소에서 안내 서비스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쿠폰 등을 이용할 수 있게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저전력으로 </a:t>
            </a:r>
            <a:r>
              <a:rPr lang="ko-KR" altLang="en-US" sz="2400" dirty="0" err="1" smtClean="0"/>
              <a:t>스마트폰의</a:t>
            </a:r>
            <a:r>
              <a:rPr lang="ko-KR" altLang="en-US" sz="2400" dirty="0" smtClean="0"/>
              <a:t> 배터리 소모량도 적으며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실내에서는 </a:t>
            </a:r>
            <a:r>
              <a:rPr lang="en-US" altLang="ko-KR" sz="2400" dirty="0" smtClean="0"/>
              <a:t>GPS</a:t>
            </a:r>
            <a:r>
              <a:rPr lang="ko-KR" altLang="en-US" sz="2400" dirty="0" smtClean="0"/>
              <a:t>보다 정교한 위치 파악이 가능하다는 장점이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그러나 </a:t>
            </a:r>
            <a:r>
              <a:rPr lang="ko-KR" altLang="en-US" sz="2400" dirty="0" err="1" smtClean="0"/>
              <a:t>스마트폰</a:t>
            </a:r>
            <a:r>
              <a:rPr lang="ko-KR" altLang="en-US" sz="2400" dirty="0" smtClean="0"/>
              <a:t> 사용자의 위치를 정확히 파악할 수 있어 개인정보 수집에 활용될 가능성이 있으며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사용자의 동의가 필요 없다는 특성상 원치 않는 </a:t>
            </a:r>
            <a:r>
              <a:rPr lang="ko-KR" altLang="en-US" sz="2400" dirty="0" err="1" smtClean="0"/>
              <a:t>스팸들이</a:t>
            </a:r>
            <a:r>
              <a:rPr lang="ko-KR" altLang="en-US" sz="2400" dirty="0" smtClean="0"/>
              <a:t> 사용자에게 전송될 수 있다</a:t>
            </a:r>
            <a:r>
              <a:rPr lang="en-US" altLang="ko-KR" sz="2400" dirty="0" smtClean="0"/>
              <a:t>.</a:t>
            </a:r>
          </a:p>
          <a:p>
            <a:endParaRPr lang="en-US" altLang="ko-KR" dirty="0" smtClean="0"/>
          </a:p>
          <a:p>
            <a:pPr marL="457200" marR="0" indent="-45720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정보 전달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(ID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전송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)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비콘은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블루투스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신호로 자신의 위치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ID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를 주기적으로 주변에 송출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(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반경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50m)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/>
            </a:r>
            <a:b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</a:b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2)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정보 수신 및 전달 구성원이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비콘에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접근 시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스마트폰에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설치된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App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 비콘의 신호를 받아 플랫폼에 전송</a:t>
            </a:r>
            <a:b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</a:b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3)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매니저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–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컨텐츠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서버 정보 교환 수신된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비콘신호에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따른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컨텐츠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제공을 위한 정보 교환</a:t>
            </a:r>
            <a:b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</a:b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4)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컨텐츠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발송 맞춤형으로 검색된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컨텐츠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(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정보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쿠폰 등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)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를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App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에서 알림 메시지 형태로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제공</a:t>
            </a:r>
            <a:endParaRPr lang="en-US" altLang="ko-KR" sz="240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pPr marL="457200" marR="0" indent="-45720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endParaRPr lang="ko-KR" altLang="en-US" sz="240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반경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50m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범위 안에 있는 사용자의 위치를 찾아 메시지 전송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모바일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결제 등을 가능하게 해주는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스마트폰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근거리통신 기술이다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 기술을 이용하면 특정 장소에서 안내 서비스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모바일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쿠폰 등을 이용할 수 있게 된다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저전력으로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스마트폰의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배터리 소모량도 적으며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실내에서는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GPS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보다 정교한 위치 파악이 가능하다는 장점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 있다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그러나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스마트폰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사용자의 위치를 정확히 파악할 수 있어 개인정보 수집에 활용될 가능성이 있으며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사용자의 동의가 필요 없다는 특성상 원치 않는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스팸들이</a:t>
            </a:r>
            <a:r>
              <a:rPr lang="ko-KR" altLang="en-US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사용자에게 전송될 수 있다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</a:t>
            </a: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sz="2400" b="1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Indoor Navigation </a:t>
            </a: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대형 쇼핑몰이나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공연장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공공시설 등 실내 </a:t>
            </a:r>
            <a:r>
              <a:rPr lang="ko-KR" altLang="en-US" sz="2400" b="0" i="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측위를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이용하여 실내에서도 정밀한 길 안내를 실시합니다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아마 대형 쇼핑몰이나 병원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0" i="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베이비페어와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같이 복잡한 곳에서 길을 </a:t>
            </a:r>
            <a:r>
              <a:rPr lang="ko-KR" altLang="en-US" sz="2400" b="0" i="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헤맨적이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있다면 더더욱 </a:t>
            </a:r>
            <a:r>
              <a:rPr lang="ko-KR" altLang="en-US" sz="2400" b="0" i="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비콘은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유용할 것입니다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</a:t>
            </a: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/>
            </a:r>
            <a:b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</a:b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en-US" altLang="ko-KR" sz="2400" b="1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Proximity Marketing </a:t>
            </a: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ko-KR" altLang="en-US" sz="2400" b="0" i="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타겟의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위치에 따라 마케팅 전략을 달리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차별적으로 운용하는 것을 의미합니다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</a:t>
            </a: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예를 들어 매장 근처에 소비자가 근접했을 때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할인 쿠폰 등의 여러 프로모션 정보를 고객의 디바이스에 전송하는 근접 마케팅이 있을 수 있습니다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 </a:t>
            </a: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/>
            </a:r>
            <a:b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</a:b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en-US" altLang="ko-KR" sz="2400" b="1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Automatic Check-In</a:t>
            </a: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특정 위치에서 자동으로 체크인을 할 수 있습니다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 </a:t>
            </a: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예를 들어 </a:t>
            </a:r>
            <a:r>
              <a:rPr lang="ko-KR" altLang="en-US" sz="2400" b="0" i="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베이비페어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같은 곳에서 각 부스에 사용자가 들어가면 자동으로 체크인이 되고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부스에 맞춰진 안내와 혜택을 소개받을 수 있거나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도장이나 쿠폰을 제공받을 수 있습니다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 </a:t>
            </a: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/>
            </a:r>
            <a:b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</a:b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en-US" altLang="ko-KR" sz="2400" b="1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Contactless Payment </a:t>
            </a: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NFC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처럼 단말기를 수신기에 밀착시킬 필요 없이 결제가 가능하기 때문에 손쉽게 자동결제가 가능하다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지갑이 따로 필요 없음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 </a:t>
            </a: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일반적으로 </a:t>
            </a:r>
            <a:r>
              <a:rPr lang="ko-KR" altLang="en-US" sz="2400" b="0" i="0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비콘을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기반으로 하는 서비스들은 이 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4</a:t>
            </a:r>
            <a:r>
              <a:rPr lang="ko-KR" altLang="en-US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가지 모두 또는 일부를 혼합하여 제공하는 경우가 많다</a:t>
            </a:r>
            <a:r>
              <a:rPr lang="en-US" altLang="ko-KR" sz="2400" b="0" i="0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</a:t>
            </a:r>
          </a:p>
          <a:p>
            <a:endParaRPr lang="en-US" altLang="ko-KR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r>
              <a:rPr lang="en-US" altLang="ko-KR" dirty="0" smtClean="0"/>
              <a:t>NFC</a:t>
            </a:r>
            <a:r>
              <a:rPr lang="ko-KR" altLang="en-US" dirty="0" smtClean="0"/>
              <a:t>는 신호거리가 </a:t>
            </a:r>
            <a:r>
              <a:rPr lang="en-US" altLang="ko-KR" dirty="0" smtClean="0"/>
              <a:t>10cm</a:t>
            </a:r>
            <a:r>
              <a:rPr lang="ko-KR" altLang="en-US" dirty="0" smtClean="0"/>
              <a:t>로 너무 작아서 안되고</a:t>
            </a:r>
            <a:r>
              <a:rPr lang="en-US" altLang="ko-KR" dirty="0" smtClean="0"/>
              <a:t>, Wi-Fi</a:t>
            </a:r>
            <a:r>
              <a:rPr lang="ko-KR" altLang="en-US" dirty="0" smtClean="0"/>
              <a:t>는 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실제로 공유기의 </a:t>
            </a:r>
            <a:r>
              <a:rPr lang="en-US" altLang="ko-KR" dirty="0" smtClean="0"/>
              <a:t>Wi-Fi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비콘과</a:t>
            </a:r>
            <a:r>
              <a:rPr lang="ko-KR" altLang="en-US" dirty="0" smtClean="0"/>
              <a:t> 같은 기능을 하게 만든 국내 업체가 있는데요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공유기 가격이 저렴해야 하고 </a:t>
            </a:r>
            <a:r>
              <a:rPr lang="en-US" altLang="ko-KR" dirty="0" smtClean="0"/>
              <a:t>Wi-Fi</a:t>
            </a:r>
            <a:r>
              <a:rPr lang="ko-KR" altLang="en-US" dirty="0" smtClean="0"/>
              <a:t>로 상태를 측정하는 데 사용하는 채널도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개가 넘는 문제가 있었어요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ko-KR" altLang="en-US" sz="2400" b="0" i="0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네덜란드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노르트홀란트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주에 위치한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알크마르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시에서는 옥외광고물 근처를 지나가면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스마트폰을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통해 대형언론사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텔레그라프의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구인 광고 메시지가 자동으로 전송된다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그렇다고 해서 아무에게나 전송되는 것은 아니다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텔레그라프의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앱을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보유한 사람에게만 전송되는 것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대한무역투자진흥공사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(KOTRA)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이소정 암스테르담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무역관의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최신 보고서에 의하면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 신기한 구인 광고의 비밀은 도시 내 모든 옥외광고물에 도입된 비콘 시스템에 숨어 있다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플랫폼 공급업체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인비콘과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언론사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텔레그라프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그리고 옥외광고업체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익스테리온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미디어가 합작해서 제작한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활용 구인광고 시스템이다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</a:t>
            </a:r>
          </a:p>
          <a:p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 회사들은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알크마르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시 외에도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퓌르머렌트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시의 모든 옥외광고에도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플랫폼을 구축해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서비스의 시장 가능성 분석을 위한 파일럿 테스트를 진행하고 있다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이는 비콘 기술이 옥외광고물에 대규모로 도입된 최초의 사례다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</a:t>
            </a:r>
          </a:p>
          <a:p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푸쉬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서비스로 전달된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기술의 구인광고 메시지 덕분에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텔레그라프의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열람률은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15%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이상 증가했으며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이에 따라 광고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클릭률까지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상승하는 등의 효과가 나타난 것으로 조사됐다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이에 따라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익스테리온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미디어는 네덜란드 전역에 설치된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5000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개 이상의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비콘에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네트워크를 구축할 계획이라고 밝혔다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</a:t>
            </a:r>
          </a:p>
          <a:p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 회사들은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알크마르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시 외에도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퓌르머렌트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시의 모든 옥외광고에도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플랫폼을 구축해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서비스의 시장 가능성 분석을 위한 파일럿 테스트를 진행하고 있다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이는 비콘 기술이 옥외광고물에 대규모로 도입된 최초의 사례다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</a:t>
            </a:r>
          </a:p>
          <a:p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푸쉬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서비스로 전달된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기술의 구인광고 메시지 덕분에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텔레그라프의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열람률은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15%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이상 증가했으며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,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이에 따라 광고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클릭률까지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상승하는 등의 효과가 나타난 것으로 조사됐다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 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이에 따라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익스테리온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미디어는 네덜란드 전역에 설치된 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5000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개 이상의 </a:t>
            </a:r>
            <a:r>
              <a:rPr lang="ko-KR" altLang="en-US" sz="2400" b="1" kern="1200" dirty="0" err="1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비콘에</a:t>
            </a:r>
            <a:r>
              <a:rPr lang="ko-KR" altLang="en-US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 네트워크를 구축할 계획이라고 밝혔다</a:t>
            </a:r>
            <a:r>
              <a:rPr lang="en-US" altLang="ko-KR" sz="2400" b="1" kern="1200" dirty="0" smtClean="0">
                <a:solidFill>
                  <a:schemeClr val="tx1"/>
                </a:solidFill>
                <a:latin typeface="Calibri Light"/>
                <a:ea typeface="+mn-ea"/>
                <a:cs typeface="+mn-cs"/>
              </a:rPr>
              <a:t>.</a:t>
            </a:r>
          </a:p>
          <a:p>
            <a:endParaRPr lang="en-US" altLang="ko-KR" sz="2400" b="1" kern="1200" dirty="0" smtClean="0">
              <a:solidFill>
                <a:schemeClr val="tx1"/>
              </a:solidFill>
              <a:latin typeface="Calibri Ligh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NFC</a:t>
            </a:r>
            <a:r>
              <a:rPr lang="ko-KR" altLang="en-US" dirty="0" smtClean="0"/>
              <a:t>와 비교했을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저전력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멀리까지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정확도</a:t>
            </a:r>
            <a:endParaRPr lang="en-US" altLang="ko-KR" dirty="0" smtClean="0"/>
          </a:p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과거부터 기기들간의 무선 연결은 주로 </a:t>
            </a:r>
            <a:r>
              <a:rPr lang="en-US" altLang="ko-KR" dirty="0" smtClean="0"/>
              <a:t>Bluetooth</a:t>
            </a:r>
            <a:r>
              <a:rPr lang="ko-KR" altLang="en-US" dirty="0" smtClean="0"/>
              <a:t>라는 기술을 이용했는데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이들은 기기간에 마스터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관계를 형성하여 통신하는 </a:t>
            </a:r>
            <a:r>
              <a:rPr lang="en-US" altLang="ko-KR" dirty="0" smtClean="0"/>
              <a:t>Bluetooth Classic</a:t>
            </a:r>
            <a:r>
              <a:rPr lang="ko-KR" altLang="en-US" dirty="0" smtClean="0"/>
              <a:t>이라는 방식을 이용했다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사람들이 이러한 기기들을 이용하면서 많이 염려했던 것은 ‘</a:t>
            </a:r>
            <a:r>
              <a:rPr lang="en-US" altLang="ko-KR" dirty="0" smtClean="0"/>
              <a:t>Bluetooth</a:t>
            </a:r>
            <a:r>
              <a:rPr lang="ko-KR" altLang="en-US" dirty="0" smtClean="0"/>
              <a:t>를 연결하면 </a:t>
            </a:r>
            <a:r>
              <a:rPr lang="ko-KR" altLang="en-US" dirty="0" err="1" smtClean="0"/>
              <a:t>베터리가</a:t>
            </a:r>
            <a:r>
              <a:rPr lang="ko-KR" altLang="en-US" dirty="0" smtClean="0"/>
              <a:t> 빨리 소모된다’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사용하지 않을 때는 </a:t>
            </a:r>
            <a:r>
              <a:rPr lang="en-US" altLang="ko-KR" dirty="0" smtClean="0"/>
              <a:t>Bluetooth </a:t>
            </a:r>
            <a:r>
              <a:rPr lang="ko-KR" altLang="en-US" dirty="0" smtClean="0"/>
              <a:t>꺼놓아야지’ 등과 같은 </a:t>
            </a:r>
            <a:r>
              <a:rPr lang="ko-KR" altLang="en-US" dirty="0" err="1" smtClean="0"/>
              <a:t>베터리</a:t>
            </a:r>
            <a:r>
              <a:rPr lang="ko-KR" altLang="en-US" dirty="0" smtClean="0"/>
              <a:t> 관련된 문제들이었다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사실이었다</a:t>
            </a:r>
            <a:r>
              <a:rPr lang="en-US" altLang="ko-KR" dirty="0" smtClean="0"/>
              <a:t>. Bluetooth Classic</a:t>
            </a:r>
            <a:r>
              <a:rPr lang="ko-KR" altLang="en-US" dirty="0" smtClean="0"/>
              <a:t>은 다른 디바이스를 무선으로 연결을 하여 사용할 수 있는 편리함을 주었지만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연결이 되는 동안에는 </a:t>
            </a:r>
            <a:r>
              <a:rPr lang="ko-KR" altLang="en-US" dirty="0" err="1" smtClean="0"/>
              <a:t>베터리를</a:t>
            </a:r>
            <a:r>
              <a:rPr lang="ko-KR" altLang="en-US" dirty="0" smtClean="0"/>
              <a:t> 빠르게 소모시켰기 때문에 사용하는 데에 많은 불편함이 있었다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2010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Bluetooth </a:t>
            </a:r>
            <a:r>
              <a:rPr lang="ko-KR" altLang="en-US" dirty="0" smtClean="0"/>
              <a:t>표준으로 </a:t>
            </a:r>
            <a:r>
              <a:rPr lang="en-US" altLang="ko-KR" b="1" dirty="0" smtClean="0"/>
              <a:t>Bluetooth 4.0</a:t>
            </a:r>
            <a:r>
              <a:rPr lang="ko-KR" altLang="en-US" dirty="0" smtClean="0"/>
              <a:t> 이 채택이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</a:t>
            </a:r>
            <a:r>
              <a:rPr lang="en-US" altLang="ko-KR" dirty="0" smtClean="0"/>
              <a:t>Bluetooth Classic</a:t>
            </a:r>
            <a:r>
              <a:rPr lang="ko-KR" altLang="en-US" dirty="0" smtClean="0"/>
              <a:t>과의 가장 큰 차이는 훨씩 적은 전력을 사용하여 </a:t>
            </a:r>
            <a:r>
              <a:rPr lang="en-US" altLang="ko-KR" dirty="0" smtClean="0"/>
              <a:t>Classic</a:t>
            </a:r>
            <a:r>
              <a:rPr lang="ko-KR" altLang="en-US" dirty="0" smtClean="0"/>
              <a:t>과 비슷한 수준의 무선 통신을 할 수 있다는 점이었다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당시 </a:t>
            </a:r>
            <a:r>
              <a:rPr lang="en-US" altLang="ko-KR" dirty="0" smtClean="0"/>
              <a:t>Bluetooth</a:t>
            </a:r>
            <a:r>
              <a:rPr lang="ko-KR" altLang="en-US" dirty="0" smtClean="0"/>
              <a:t>의 최대 단점이었던 과도한 베터리를 소모 문제를 해결하는 기술이었기 때문에</a:t>
            </a:r>
            <a:r>
              <a:rPr lang="en-US" altLang="ko-KR" dirty="0" smtClean="0"/>
              <a:t>, Bluetooth </a:t>
            </a:r>
            <a:r>
              <a:rPr lang="ko-KR" altLang="en-US" dirty="0" smtClean="0"/>
              <a:t>관련 업계에 큰 반향을 일으켰다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저전력을 이용하여 무선통신을 하는 특징을 </a:t>
            </a:r>
            <a:r>
              <a:rPr lang="en-US" altLang="ko-KR" b="1" dirty="0" smtClean="0"/>
              <a:t>Bluetooth Low Energy (</a:t>
            </a:r>
            <a:r>
              <a:rPr lang="ko-KR" altLang="en-US" b="1" dirty="0" smtClean="0"/>
              <a:t>이하 </a:t>
            </a:r>
            <a:r>
              <a:rPr lang="en-US" altLang="ko-KR" b="1" dirty="0" smtClean="0"/>
              <a:t>BLE)</a:t>
            </a:r>
            <a:r>
              <a:rPr lang="ko-KR" altLang="en-US" dirty="0" smtClean="0"/>
              <a:t> 라고 부르는데</a:t>
            </a:r>
            <a:r>
              <a:rPr lang="en-US" altLang="ko-KR" dirty="0" smtClean="0"/>
              <a:t>, Bluetooth 4.0 </a:t>
            </a:r>
            <a:r>
              <a:rPr lang="ko-KR" altLang="en-US" dirty="0" smtClean="0"/>
              <a:t>이후의 버전들은 이 용어로 </a:t>
            </a:r>
            <a:r>
              <a:rPr lang="ko-KR" altLang="en-US" dirty="0" err="1" smtClean="0"/>
              <a:t>대체되서</a:t>
            </a:r>
            <a:r>
              <a:rPr lang="ko-KR" altLang="en-US" dirty="0" smtClean="0"/>
              <a:t> 불리기도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출시되고 있는 스마트 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워치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글래스</a:t>
            </a:r>
            <a:r>
              <a:rPr lang="ko-KR" altLang="en-US" dirty="0" smtClean="0"/>
              <a:t> 등의 </a:t>
            </a:r>
            <a:r>
              <a:rPr lang="ko-KR" altLang="en-US" dirty="0" err="1" smtClean="0"/>
              <a:t>웨어러블</a:t>
            </a:r>
            <a:r>
              <a:rPr lang="ko-KR" altLang="en-US" dirty="0" smtClean="0"/>
              <a:t> 무선통신 기기들의 대부분은 이 </a:t>
            </a:r>
            <a:r>
              <a:rPr lang="en-US" altLang="ko-KR" dirty="0" smtClean="0"/>
              <a:t>BLE </a:t>
            </a:r>
            <a:r>
              <a:rPr lang="ko-KR" altLang="en-US" dirty="0" smtClean="0"/>
              <a:t>방식을 이용하여 무선 통신을 한다</a:t>
            </a:r>
            <a:r>
              <a:rPr lang="en-US" altLang="ko-KR" dirty="0" smtClean="0"/>
              <a:t>.</a:t>
            </a:r>
          </a:p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법 당시의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산업 환경을 고려하였기 때문에 달라진 현재의 환경과 빠르게 변화하는 시장의 특성을 반영할 필요 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NFC(</a:t>
            </a:r>
            <a:r>
              <a:rPr lang="ko-KR" altLang="en-US" dirty="0" smtClean="0"/>
              <a:t>근접무선통신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 가용거리가 길어 온라인과 오프라인을 연결하는 </a:t>
            </a:r>
            <a:r>
              <a:rPr lang="en-US" altLang="ko-KR" dirty="0" smtClean="0"/>
              <a:t>O2O </a:t>
            </a:r>
            <a:r>
              <a:rPr lang="ko-KR" altLang="en-US" dirty="0" smtClean="0"/>
              <a:t>서비스에 적합하다</a:t>
            </a:r>
            <a:r>
              <a:rPr lang="en-US" altLang="ko-KR" dirty="0" smtClean="0"/>
              <a:t>.</a:t>
            </a:r>
            <a:endParaRPr lang="en-US" altLang="ko-KR" sz="2400" dirty="0" smtClean="0"/>
          </a:p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/>
              <a:t>오프라인을 연결하는 </a:t>
            </a:r>
            <a:r>
              <a:rPr lang="en-US" altLang="ko-KR" sz="2400" dirty="0" smtClean="0"/>
              <a:t>O2O </a:t>
            </a:r>
            <a:r>
              <a:rPr lang="ko-KR" altLang="en-US" sz="2400" dirty="0" smtClean="0"/>
              <a:t>서비스에 적합하다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이 기술을 이용하면 특정 장소에서 안내 서비스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쿠폰 등을 이용할 수 있게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저전력으로 </a:t>
            </a:r>
            <a:r>
              <a:rPr lang="ko-KR" altLang="en-US" sz="2400" dirty="0" err="1" smtClean="0"/>
              <a:t>스마트폰의</a:t>
            </a:r>
            <a:r>
              <a:rPr lang="ko-KR" altLang="en-US" sz="2400" dirty="0" smtClean="0"/>
              <a:t> 배터리 소모량도 적으며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실내에서는 </a:t>
            </a:r>
            <a:r>
              <a:rPr lang="en-US" altLang="ko-KR" sz="2400" dirty="0" smtClean="0"/>
              <a:t>GPS</a:t>
            </a:r>
            <a:r>
              <a:rPr lang="ko-KR" altLang="en-US" sz="2400" dirty="0" smtClean="0"/>
              <a:t>보다 정교한 위치 파악이 가능하다는 장점이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그러나 </a:t>
            </a:r>
            <a:r>
              <a:rPr lang="ko-KR" altLang="en-US" sz="2400" dirty="0" err="1" smtClean="0"/>
              <a:t>스마트폰</a:t>
            </a:r>
            <a:r>
              <a:rPr lang="ko-KR" altLang="en-US" sz="2400" dirty="0" smtClean="0"/>
              <a:t> 사용자의 위치를 정확히 파악할 수 있어 개인정보 수집에 활용될 가능성이 있으며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사용자의 동의가 필요 없다는 특성상 원치 않는 </a:t>
            </a:r>
            <a:r>
              <a:rPr lang="ko-KR" altLang="en-US" sz="2400" dirty="0" err="1" smtClean="0"/>
              <a:t>스팸들이</a:t>
            </a:r>
            <a:r>
              <a:rPr lang="ko-KR" altLang="en-US" sz="2400" dirty="0" smtClean="0"/>
              <a:t> 사용자에게 전송될 수 있다</a:t>
            </a:r>
            <a:r>
              <a:rPr lang="en-US" altLang="ko-KR" sz="24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사이렌오더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06847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94324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2301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356528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8909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66847" y="336401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96240" y="336401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760861" y="336401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084877" y="336401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66847" y="5957056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96240" y="5957056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760861" y="5957056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084877" y="5957056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666847" y="8576559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396240" y="8576559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2760861" y="8576559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8084877" y="8576559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42634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101313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59690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218066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276443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34820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393197" y="304093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01313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59690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18066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76443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334820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8393197" y="6107297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1313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59690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218066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276443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5334820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8393197" y="9246575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28704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22432557" y="971902"/>
            <a:ext cx="687533" cy="687533"/>
          </a:xfrm>
          <a:prstGeom prst="ellipse">
            <a:avLst/>
          </a:prstGeom>
          <a:solidFill>
            <a:srgbClr val="566A86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0316" y="645742"/>
            <a:ext cx="21025723" cy="1991831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403154" y="1039540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bg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b="1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2210635"/>
            <a:ext cx="24377650" cy="0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868" r:id="rId2"/>
    <p:sldLayoutId id="2147483901" r:id="rId3"/>
    <p:sldLayoutId id="2147483821" r:id="rId4"/>
    <p:sldLayoutId id="2147483783" r:id="rId5"/>
    <p:sldLayoutId id="2147483784" r:id="rId6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Bold"/>
          <a:ea typeface="+mj-ea"/>
          <a:cs typeface="Lato Bold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eg"/><Relationship Id="rId7" Type="http://schemas.openxmlformats.org/officeDocument/2006/relationships/hyperlink" Target="http://besuccess.com/2013/07/socar-backed-from-collaborative-fund/" TargetMode="External"/><Relationship Id="rId12" Type="http://schemas.openxmlformats.org/officeDocument/2006/relationships/image" Target="../media/image18.jpeg"/><Relationship Id="rId2" Type="http://schemas.openxmlformats.org/officeDocument/2006/relationships/hyperlink" Target="https://www.google.co.kr/url?sa=i&amp;rct=j&amp;q=&amp;esrc=s&amp;frm=1&amp;source=images&amp;cd=&amp;cad=rja&amp;uact=8&amp;ved=0ahUKEwiXuJKWtcvRAhXBfLwKHWgoAigQjRwIBw&amp;url=https://webzine.nhwm.com/201509/hotissue.nh&amp;psig=AFQjCNGFPD3vtDn1Me6W4HQgZ9cDP0PKPw&amp;ust=148481928626046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hyperlink" Target="http://www.google.co.kr/url?sa=i&amp;rct=j&amp;q=&amp;esrc=s&amp;frm=1&amp;source=images&amp;cd=&amp;cad=rja&amp;uact=8&amp;ved=0ahUKEwjj17bbtcvRAhWMxrwKHWfmAFQQjRwIBw&amp;url=http://m.blog.naver.com/dmsgur9122/220742138351&amp;psig=AFQjCNHJTkziw4tfCdDuKEwjwwGigUF-gw&amp;ust=1484819465681095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frm=1&amp;source=images&amp;cd=&amp;cad=rja&amp;uact=8&amp;ved=0ahUKEwj37s2epsnRAhUCh7wKHbSaCXIQjRwIBw&amp;url=http://blog.pentasecurity.com/393&amp;psig=AFQjCNEHLzTRwzl8vs-NdMQZxOFdQpLbEA&amp;ust=14847465827660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hyperlink" Target="http://www.sciencetimes.co.kr/wp-content/uploads/2016/09/20160909220207954_4MH4NLXZ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4"/>
          <p:cNvGrpSpPr>
            <a:grpSpLocks noChangeAspect="1"/>
          </p:cNvGrpSpPr>
          <p:nvPr/>
        </p:nvGrpSpPr>
        <p:grpSpPr bwMode="auto">
          <a:xfrm>
            <a:off x="11678081" y="1249431"/>
            <a:ext cx="11478195" cy="10127083"/>
            <a:chOff x="1044" y="1"/>
            <a:chExt cx="3670" cy="3238"/>
          </a:xfrm>
          <a:solidFill>
            <a:schemeClr val="bg1">
              <a:lumMod val="85000"/>
              <a:alpha val="61000"/>
            </a:schemeClr>
          </a:solidFill>
        </p:grpSpPr>
        <p:sp>
          <p:nvSpPr>
            <p:cNvPr id="363" name="Freeform 5"/>
            <p:cNvSpPr>
              <a:spLocks noEditPoints="1"/>
            </p:cNvSpPr>
            <p:nvPr/>
          </p:nvSpPr>
          <p:spPr bwMode="auto">
            <a:xfrm>
              <a:off x="4579" y="2187"/>
              <a:ext cx="131" cy="123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7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2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6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4" name="Freeform 6"/>
            <p:cNvSpPr>
              <a:spLocks noEditPoints="1"/>
            </p:cNvSpPr>
            <p:nvPr/>
          </p:nvSpPr>
          <p:spPr bwMode="auto">
            <a:xfrm>
              <a:off x="4488" y="2255"/>
              <a:ext cx="82" cy="82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4 h 67"/>
                <a:gd name="T6" fmla="*/ 58 w 67"/>
                <a:gd name="T7" fmla="*/ 4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4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29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4 h 67"/>
                <a:gd name="T60" fmla="*/ 16 w 67"/>
                <a:gd name="T61" fmla="*/ 4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8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29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5" name="Freeform 7"/>
            <p:cNvSpPr>
              <a:spLocks noEditPoints="1"/>
            </p:cNvSpPr>
            <p:nvPr/>
          </p:nvSpPr>
          <p:spPr bwMode="auto">
            <a:xfrm>
              <a:off x="4629" y="2028"/>
              <a:ext cx="71" cy="7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5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5"/>
                    <a:pt x="29" y="5"/>
                  </a:cubicBezTo>
                  <a:cubicBezTo>
                    <a:pt x="16" y="5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0"/>
                    <a:pt x="30" y="10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6" name="Freeform 8"/>
            <p:cNvSpPr>
              <a:spLocks noEditPoints="1"/>
            </p:cNvSpPr>
            <p:nvPr/>
          </p:nvSpPr>
          <p:spPr bwMode="auto">
            <a:xfrm>
              <a:off x="4617" y="2116"/>
              <a:ext cx="56" cy="56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7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7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1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1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4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4"/>
                    <a:pt x="46" y="4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2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2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1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2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2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7" name="Freeform 9"/>
            <p:cNvSpPr>
              <a:spLocks/>
            </p:cNvSpPr>
            <p:nvPr/>
          </p:nvSpPr>
          <p:spPr bwMode="auto">
            <a:xfrm>
              <a:off x="4515" y="2127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5 h 91"/>
                <a:gd name="T4" fmla="*/ 62 w 91"/>
                <a:gd name="T5" fmla="*/ 45 h 91"/>
                <a:gd name="T6" fmla="*/ 62 w 91"/>
                <a:gd name="T7" fmla="*/ 0 h 91"/>
                <a:gd name="T8" fmla="*/ 28 w 91"/>
                <a:gd name="T9" fmla="*/ 0 h 91"/>
                <a:gd name="T10" fmla="*/ 28 w 91"/>
                <a:gd name="T11" fmla="*/ 45 h 91"/>
                <a:gd name="T12" fmla="*/ 0 w 91"/>
                <a:gd name="T13" fmla="*/ 45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5"/>
                  </a:lnTo>
                  <a:lnTo>
                    <a:pt x="62" y="45"/>
                  </a:lnTo>
                  <a:lnTo>
                    <a:pt x="62" y="0"/>
                  </a:ln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8" name="Freeform 10"/>
            <p:cNvSpPr>
              <a:spLocks noEditPoints="1"/>
            </p:cNvSpPr>
            <p:nvPr/>
          </p:nvSpPr>
          <p:spPr bwMode="auto">
            <a:xfrm>
              <a:off x="4620" y="1923"/>
              <a:ext cx="77" cy="77"/>
            </a:xfrm>
            <a:custGeom>
              <a:avLst/>
              <a:gdLst>
                <a:gd name="T0" fmla="*/ 31 w 62"/>
                <a:gd name="T1" fmla="*/ 63 h 63"/>
                <a:gd name="T2" fmla="*/ 0 w 62"/>
                <a:gd name="T3" fmla="*/ 32 h 63"/>
                <a:gd name="T4" fmla="*/ 31 w 62"/>
                <a:gd name="T5" fmla="*/ 0 h 63"/>
                <a:gd name="T6" fmla="*/ 62 w 62"/>
                <a:gd name="T7" fmla="*/ 32 h 63"/>
                <a:gd name="T8" fmla="*/ 31 w 62"/>
                <a:gd name="T9" fmla="*/ 63 h 63"/>
                <a:gd name="T10" fmla="*/ 57 w 62"/>
                <a:gd name="T11" fmla="*/ 36 h 63"/>
                <a:gd name="T12" fmla="*/ 41 w 62"/>
                <a:gd name="T13" fmla="*/ 35 h 63"/>
                <a:gd name="T14" fmla="*/ 46 w 62"/>
                <a:gd name="T15" fmla="*/ 54 h 63"/>
                <a:gd name="T16" fmla="*/ 57 w 62"/>
                <a:gd name="T17" fmla="*/ 36 h 63"/>
                <a:gd name="T18" fmla="*/ 41 w 62"/>
                <a:gd name="T19" fmla="*/ 56 h 63"/>
                <a:gd name="T20" fmla="*/ 36 w 62"/>
                <a:gd name="T21" fmla="*/ 36 h 63"/>
                <a:gd name="T22" fmla="*/ 35 w 62"/>
                <a:gd name="T23" fmla="*/ 36 h 63"/>
                <a:gd name="T24" fmla="*/ 15 w 62"/>
                <a:gd name="T25" fmla="*/ 53 h 63"/>
                <a:gd name="T26" fmla="*/ 31 w 62"/>
                <a:gd name="T27" fmla="*/ 58 h 63"/>
                <a:gd name="T28" fmla="*/ 41 w 62"/>
                <a:gd name="T29" fmla="*/ 56 h 63"/>
                <a:gd name="T30" fmla="*/ 11 w 62"/>
                <a:gd name="T31" fmla="*/ 49 h 63"/>
                <a:gd name="T32" fmla="*/ 33 w 62"/>
                <a:gd name="T33" fmla="*/ 32 h 63"/>
                <a:gd name="T34" fmla="*/ 34 w 62"/>
                <a:gd name="T35" fmla="*/ 31 h 63"/>
                <a:gd name="T36" fmla="*/ 32 w 62"/>
                <a:gd name="T37" fmla="*/ 27 h 63"/>
                <a:gd name="T38" fmla="*/ 4 w 62"/>
                <a:gd name="T39" fmla="*/ 31 h 63"/>
                <a:gd name="T40" fmla="*/ 4 w 62"/>
                <a:gd name="T41" fmla="*/ 32 h 63"/>
                <a:gd name="T42" fmla="*/ 11 w 62"/>
                <a:gd name="T43" fmla="*/ 49 h 63"/>
                <a:gd name="T44" fmla="*/ 5 w 62"/>
                <a:gd name="T45" fmla="*/ 26 h 63"/>
                <a:gd name="T46" fmla="*/ 29 w 62"/>
                <a:gd name="T47" fmla="*/ 23 h 63"/>
                <a:gd name="T48" fmla="*/ 20 w 62"/>
                <a:gd name="T49" fmla="*/ 8 h 63"/>
                <a:gd name="T50" fmla="*/ 5 w 62"/>
                <a:gd name="T51" fmla="*/ 26 h 63"/>
                <a:gd name="T52" fmla="*/ 25 w 62"/>
                <a:gd name="T53" fmla="*/ 6 h 63"/>
                <a:gd name="T54" fmla="*/ 35 w 62"/>
                <a:gd name="T55" fmla="*/ 21 h 63"/>
                <a:gd name="T56" fmla="*/ 49 w 62"/>
                <a:gd name="T57" fmla="*/ 12 h 63"/>
                <a:gd name="T58" fmla="*/ 31 w 62"/>
                <a:gd name="T59" fmla="*/ 5 h 63"/>
                <a:gd name="T60" fmla="*/ 25 w 62"/>
                <a:gd name="T61" fmla="*/ 6 h 63"/>
                <a:gd name="T62" fmla="*/ 51 w 62"/>
                <a:gd name="T63" fmla="*/ 15 h 63"/>
                <a:gd name="T64" fmla="*/ 37 w 62"/>
                <a:gd name="T65" fmla="*/ 25 h 63"/>
                <a:gd name="T66" fmla="*/ 38 w 62"/>
                <a:gd name="T67" fmla="*/ 29 h 63"/>
                <a:gd name="T68" fmla="*/ 39 w 62"/>
                <a:gd name="T69" fmla="*/ 30 h 63"/>
                <a:gd name="T70" fmla="*/ 57 w 62"/>
                <a:gd name="T71" fmla="*/ 31 h 63"/>
                <a:gd name="T72" fmla="*/ 51 w 62"/>
                <a:gd name="T7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2"/>
                  </a:cubicBezTo>
                  <a:cubicBezTo>
                    <a:pt x="62" y="49"/>
                    <a:pt x="48" y="63"/>
                    <a:pt x="31" y="63"/>
                  </a:cubicBezTo>
                  <a:close/>
                  <a:moveTo>
                    <a:pt x="57" y="36"/>
                  </a:moveTo>
                  <a:cubicBezTo>
                    <a:pt x="56" y="36"/>
                    <a:pt x="49" y="33"/>
                    <a:pt x="41" y="35"/>
                  </a:cubicBezTo>
                  <a:cubicBezTo>
                    <a:pt x="44" y="44"/>
                    <a:pt x="45" y="52"/>
                    <a:pt x="46" y="54"/>
                  </a:cubicBezTo>
                  <a:cubicBezTo>
                    <a:pt x="52" y="50"/>
                    <a:pt x="56" y="43"/>
                    <a:pt x="57" y="36"/>
                  </a:cubicBezTo>
                  <a:close/>
                  <a:moveTo>
                    <a:pt x="41" y="56"/>
                  </a:moveTo>
                  <a:cubicBezTo>
                    <a:pt x="41" y="54"/>
                    <a:pt x="39" y="46"/>
                    <a:pt x="36" y="36"/>
                  </a:cubicBezTo>
                  <a:cubicBezTo>
                    <a:pt x="36" y="36"/>
                    <a:pt x="36" y="36"/>
                    <a:pt x="35" y="36"/>
                  </a:cubicBezTo>
                  <a:cubicBezTo>
                    <a:pt x="20" y="41"/>
                    <a:pt x="15" y="52"/>
                    <a:pt x="15" y="53"/>
                  </a:cubicBezTo>
                  <a:cubicBezTo>
                    <a:pt x="19" y="56"/>
                    <a:pt x="25" y="58"/>
                    <a:pt x="31" y="58"/>
                  </a:cubicBezTo>
                  <a:cubicBezTo>
                    <a:pt x="35" y="58"/>
                    <a:pt x="38" y="57"/>
                    <a:pt x="41" y="56"/>
                  </a:cubicBezTo>
                  <a:close/>
                  <a:moveTo>
                    <a:pt x="11" y="49"/>
                  </a:moveTo>
                  <a:cubicBezTo>
                    <a:pt x="12" y="48"/>
                    <a:pt x="19" y="36"/>
                    <a:pt x="33" y="32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3" y="30"/>
                    <a:pt x="32" y="28"/>
                    <a:pt x="32" y="27"/>
                  </a:cubicBezTo>
                  <a:cubicBezTo>
                    <a:pt x="18" y="31"/>
                    <a:pt x="6" y="31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8"/>
                    <a:pt x="7" y="45"/>
                    <a:pt x="11" y="49"/>
                  </a:cubicBezTo>
                  <a:close/>
                  <a:moveTo>
                    <a:pt x="5" y="26"/>
                  </a:moveTo>
                  <a:cubicBezTo>
                    <a:pt x="6" y="26"/>
                    <a:pt x="17" y="26"/>
                    <a:pt x="29" y="23"/>
                  </a:cubicBezTo>
                  <a:cubicBezTo>
                    <a:pt x="25" y="15"/>
                    <a:pt x="20" y="8"/>
                    <a:pt x="20" y="8"/>
                  </a:cubicBezTo>
                  <a:cubicBezTo>
                    <a:pt x="12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5" y="7"/>
                    <a:pt x="30" y="13"/>
                    <a:pt x="35" y="21"/>
                  </a:cubicBezTo>
                  <a:cubicBezTo>
                    <a:pt x="44" y="18"/>
                    <a:pt x="48" y="12"/>
                    <a:pt x="49" y="12"/>
                  </a:cubicBezTo>
                  <a:cubicBezTo>
                    <a:pt x="44" y="8"/>
                    <a:pt x="38" y="5"/>
                    <a:pt x="31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1" y="15"/>
                  </a:moveTo>
                  <a:cubicBezTo>
                    <a:pt x="51" y="16"/>
                    <a:pt x="46" y="21"/>
                    <a:pt x="37" y="25"/>
                  </a:cubicBezTo>
                  <a:cubicBezTo>
                    <a:pt x="37" y="27"/>
                    <a:pt x="38" y="28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8" y="29"/>
                    <a:pt x="57" y="31"/>
                    <a:pt x="57" y="31"/>
                  </a:cubicBezTo>
                  <a:cubicBezTo>
                    <a:pt x="57" y="25"/>
                    <a:pt x="55" y="19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9" name="Freeform 11"/>
            <p:cNvSpPr>
              <a:spLocks noEditPoints="1"/>
            </p:cNvSpPr>
            <p:nvPr/>
          </p:nvSpPr>
          <p:spPr bwMode="auto">
            <a:xfrm>
              <a:off x="4544" y="2038"/>
              <a:ext cx="73" cy="6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1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1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50"/>
                  </a:cubicBezTo>
                  <a:cubicBezTo>
                    <a:pt x="59" y="11"/>
                    <a:pt x="59" y="11"/>
                    <a:pt x="59" y="11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0" name="Freeform 12"/>
            <p:cNvSpPr>
              <a:spLocks noEditPoints="1"/>
            </p:cNvSpPr>
            <p:nvPr/>
          </p:nvSpPr>
          <p:spPr bwMode="auto">
            <a:xfrm>
              <a:off x="4388" y="2162"/>
              <a:ext cx="117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8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6 h 83"/>
                <a:gd name="T34" fmla="*/ 80 w 95"/>
                <a:gd name="T35" fmla="*/ 5 h 83"/>
                <a:gd name="T36" fmla="*/ 82 w 95"/>
                <a:gd name="T37" fmla="*/ 6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29 h 83"/>
                <a:gd name="T58" fmla="*/ 0 w 95"/>
                <a:gd name="T59" fmla="*/ 38 h 83"/>
                <a:gd name="T60" fmla="*/ 5 w 95"/>
                <a:gd name="T61" fmla="*/ 46 h 83"/>
                <a:gd name="T62" fmla="*/ 12 w 95"/>
                <a:gd name="T63" fmla="*/ 46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2 h 83"/>
                <a:gd name="T76" fmla="*/ 44 w 95"/>
                <a:gd name="T77" fmla="*/ 78 h 83"/>
                <a:gd name="T78" fmla="*/ 46 w 95"/>
                <a:gd name="T79" fmla="*/ 74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8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59"/>
                    <a:pt x="76" y="57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5"/>
                    <a:pt x="72" y="18"/>
                    <a:pt x="75" y="12"/>
                  </a:cubicBezTo>
                  <a:cubicBezTo>
                    <a:pt x="76" y="10"/>
                    <a:pt x="77" y="8"/>
                    <a:pt x="78" y="6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6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5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7"/>
                    <a:pt x="84" y="59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0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12" y="46"/>
                  </a:cubicBezTo>
                  <a:cubicBezTo>
                    <a:pt x="16" y="46"/>
                    <a:pt x="20" y="47"/>
                    <a:pt x="24" y="47"/>
                  </a:cubicBezTo>
                  <a:cubicBezTo>
                    <a:pt x="24" y="43"/>
                    <a:pt x="23" y="38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2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7"/>
                    <a:pt x="46" y="76"/>
                    <a:pt x="46" y="74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0"/>
                    <a:pt x="77" y="28"/>
                    <a:pt x="78" y="25"/>
                  </a:cubicBezTo>
                  <a:cubicBezTo>
                    <a:pt x="78" y="24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4"/>
                    <a:pt x="82" y="25"/>
                  </a:cubicBezTo>
                  <a:cubicBezTo>
                    <a:pt x="83" y="28"/>
                    <a:pt x="84" y="30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1" name="Freeform 13"/>
            <p:cNvSpPr>
              <a:spLocks noEditPoints="1"/>
            </p:cNvSpPr>
            <p:nvPr/>
          </p:nvSpPr>
          <p:spPr bwMode="auto">
            <a:xfrm>
              <a:off x="4590" y="2004"/>
              <a:ext cx="61" cy="24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4 h 20"/>
                <a:gd name="T22" fmla="*/ 40 w 50"/>
                <a:gd name="T23" fmla="*/ 4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8 h 20"/>
                <a:gd name="T42" fmla="*/ 27 w 50"/>
                <a:gd name="T43" fmla="*/ 8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4 h 20"/>
                <a:gd name="T58" fmla="*/ 16 w 50"/>
                <a:gd name="T59" fmla="*/ 4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4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4"/>
                    <a:pt x="28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4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2" name="Freeform 14"/>
            <p:cNvSpPr>
              <a:spLocks noEditPoints="1"/>
            </p:cNvSpPr>
            <p:nvPr/>
          </p:nvSpPr>
          <p:spPr bwMode="auto">
            <a:xfrm>
              <a:off x="4647" y="1740"/>
              <a:ext cx="67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5"/>
                    <a:pt x="13" y="12"/>
                  </a:cubicBezTo>
                  <a:cubicBezTo>
                    <a:pt x="17" y="8"/>
                    <a:pt x="22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3" name="Freeform 15"/>
            <p:cNvSpPr>
              <a:spLocks noEditPoints="1"/>
            </p:cNvSpPr>
            <p:nvPr/>
          </p:nvSpPr>
          <p:spPr bwMode="auto">
            <a:xfrm>
              <a:off x="4639" y="1812"/>
              <a:ext cx="58" cy="46"/>
            </a:xfrm>
            <a:custGeom>
              <a:avLst/>
              <a:gdLst>
                <a:gd name="T0" fmla="*/ 22 w 58"/>
                <a:gd name="T1" fmla="*/ 46 h 46"/>
                <a:gd name="T2" fmla="*/ 0 w 58"/>
                <a:gd name="T3" fmla="*/ 24 h 46"/>
                <a:gd name="T4" fmla="*/ 11 w 58"/>
                <a:gd name="T5" fmla="*/ 13 h 46"/>
                <a:gd name="T6" fmla="*/ 22 w 58"/>
                <a:gd name="T7" fmla="*/ 24 h 46"/>
                <a:gd name="T8" fmla="*/ 47 w 58"/>
                <a:gd name="T9" fmla="*/ 0 h 46"/>
                <a:gd name="T10" fmla="*/ 58 w 58"/>
                <a:gd name="T11" fmla="*/ 11 h 46"/>
                <a:gd name="T12" fmla="*/ 22 w 58"/>
                <a:gd name="T13" fmla="*/ 46 h 46"/>
                <a:gd name="T14" fmla="*/ 6 w 58"/>
                <a:gd name="T15" fmla="*/ 24 h 46"/>
                <a:gd name="T16" fmla="*/ 22 w 58"/>
                <a:gd name="T17" fmla="*/ 40 h 46"/>
                <a:gd name="T18" fmla="*/ 51 w 58"/>
                <a:gd name="T19" fmla="*/ 11 h 46"/>
                <a:gd name="T20" fmla="*/ 47 w 58"/>
                <a:gd name="T21" fmla="*/ 6 h 46"/>
                <a:gd name="T22" fmla="*/ 22 w 58"/>
                <a:gd name="T23" fmla="*/ 30 h 46"/>
                <a:gd name="T24" fmla="*/ 11 w 58"/>
                <a:gd name="T25" fmla="*/ 19 h 46"/>
                <a:gd name="T26" fmla="*/ 6 w 58"/>
                <a:gd name="T2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46">
                  <a:moveTo>
                    <a:pt x="22" y="46"/>
                  </a:moveTo>
                  <a:lnTo>
                    <a:pt x="0" y="24"/>
                  </a:lnTo>
                  <a:lnTo>
                    <a:pt x="11" y="13"/>
                  </a:lnTo>
                  <a:lnTo>
                    <a:pt x="22" y="24"/>
                  </a:lnTo>
                  <a:lnTo>
                    <a:pt x="47" y="0"/>
                  </a:lnTo>
                  <a:lnTo>
                    <a:pt x="58" y="11"/>
                  </a:lnTo>
                  <a:lnTo>
                    <a:pt x="22" y="46"/>
                  </a:lnTo>
                  <a:close/>
                  <a:moveTo>
                    <a:pt x="6" y="24"/>
                  </a:moveTo>
                  <a:lnTo>
                    <a:pt x="22" y="40"/>
                  </a:lnTo>
                  <a:lnTo>
                    <a:pt x="51" y="11"/>
                  </a:lnTo>
                  <a:lnTo>
                    <a:pt x="47" y="6"/>
                  </a:lnTo>
                  <a:lnTo>
                    <a:pt x="22" y="30"/>
                  </a:lnTo>
                  <a:lnTo>
                    <a:pt x="11" y="19"/>
                  </a:lnTo>
                  <a:lnTo>
                    <a:pt x="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4" name="Freeform 16"/>
            <p:cNvSpPr>
              <a:spLocks noEditPoints="1"/>
            </p:cNvSpPr>
            <p:nvPr/>
          </p:nvSpPr>
          <p:spPr bwMode="auto">
            <a:xfrm>
              <a:off x="4541" y="1903"/>
              <a:ext cx="68" cy="91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7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5" name="Freeform 17"/>
            <p:cNvSpPr>
              <a:spLocks/>
            </p:cNvSpPr>
            <p:nvPr/>
          </p:nvSpPr>
          <p:spPr bwMode="auto">
            <a:xfrm>
              <a:off x="4290" y="2011"/>
              <a:ext cx="233" cy="131"/>
            </a:xfrm>
            <a:custGeom>
              <a:avLst/>
              <a:gdLst>
                <a:gd name="T0" fmla="*/ 190 w 190"/>
                <a:gd name="T1" fmla="*/ 74 h 106"/>
                <a:gd name="T2" fmla="*/ 166 w 190"/>
                <a:gd name="T3" fmla="*/ 43 h 106"/>
                <a:gd name="T4" fmla="*/ 122 w 190"/>
                <a:gd name="T5" fmla="*/ 0 h 106"/>
                <a:gd name="T6" fmla="*/ 87 w 190"/>
                <a:gd name="T7" fmla="*/ 16 h 106"/>
                <a:gd name="T8" fmla="*/ 67 w 190"/>
                <a:gd name="T9" fmla="*/ 7 h 106"/>
                <a:gd name="T10" fmla="*/ 42 w 190"/>
                <a:gd name="T11" fmla="*/ 32 h 106"/>
                <a:gd name="T12" fmla="*/ 43 w 190"/>
                <a:gd name="T13" fmla="*/ 35 h 106"/>
                <a:gd name="T14" fmla="*/ 36 w 190"/>
                <a:gd name="T15" fmla="*/ 35 h 106"/>
                <a:gd name="T16" fmla="*/ 0 w 190"/>
                <a:gd name="T17" fmla="*/ 70 h 106"/>
                <a:gd name="T18" fmla="*/ 36 w 190"/>
                <a:gd name="T19" fmla="*/ 106 h 106"/>
                <a:gd name="T20" fmla="*/ 158 w 190"/>
                <a:gd name="T21" fmla="*/ 106 h 106"/>
                <a:gd name="T22" fmla="*/ 158 w 190"/>
                <a:gd name="T23" fmla="*/ 106 h 106"/>
                <a:gd name="T24" fmla="*/ 190 w 190"/>
                <a:gd name="T2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6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6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0"/>
                  </a:cubicBezTo>
                  <a:cubicBezTo>
                    <a:pt x="0" y="90"/>
                    <a:pt x="16" y="106"/>
                    <a:pt x="36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76" y="106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6" name="Freeform 18"/>
            <p:cNvSpPr>
              <a:spLocks/>
            </p:cNvSpPr>
            <p:nvPr/>
          </p:nvSpPr>
          <p:spPr bwMode="auto">
            <a:xfrm>
              <a:off x="4538" y="1666"/>
              <a:ext cx="112" cy="123"/>
            </a:xfrm>
            <a:custGeom>
              <a:avLst/>
              <a:gdLst>
                <a:gd name="T0" fmla="*/ 61 w 91"/>
                <a:gd name="T1" fmla="*/ 28 h 100"/>
                <a:gd name="T2" fmla="*/ 51 w 91"/>
                <a:gd name="T3" fmla="*/ 39 h 100"/>
                <a:gd name="T4" fmla="*/ 46 w 91"/>
                <a:gd name="T5" fmla="*/ 47 h 100"/>
                <a:gd name="T6" fmla="*/ 48 w 91"/>
                <a:gd name="T7" fmla="*/ 30 h 100"/>
                <a:gd name="T8" fmla="*/ 48 w 91"/>
                <a:gd name="T9" fmla="*/ 15 h 100"/>
                <a:gd name="T10" fmla="*/ 23 w 91"/>
                <a:gd name="T11" fmla="*/ 5 h 100"/>
                <a:gd name="T12" fmla="*/ 13 w 91"/>
                <a:gd name="T13" fmla="*/ 30 h 100"/>
                <a:gd name="T14" fmla="*/ 24 w 91"/>
                <a:gd name="T15" fmla="*/ 41 h 100"/>
                <a:gd name="T16" fmla="*/ 38 w 91"/>
                <a:gd name="T17" fmla="*/ 51 h 100"/>
                <a:gd name="T18" fmla="*/ 29 w 91"/>
                <a:gd name="T19" fmla="*/ 49 h 100"/>
                <a:gd name="T20" fmla="*/ 14 w 91"/>
                <a:gd name="T21" fmla="*/ 49 h 100"/>
                <a:gd name="T22" fmla="*/ 4 w 91"/>
                <a:gd name="T23" fmla="*/ 74 h 100"/>
                <a:gd name="T24" fmla="*/ 30 w 91"/>
                <a:gd name="T25" fmla="*/ 85 h 100"/>
                <a:gd name="T26" fmla="*/ 40 w 91"/>
                <a:gd name="T27" fmla="*/ 73 h 100"/>
                <a:gd name="T28" fmla="*/ 45 w 91"/>
                <a:gd name="T29" fmla="*/ 65 h 100"/>
                <a:gd name="T30" fmla="*/ 43 w 91"/>
                <a:gd name="T31" fmla="*/ 97 h 100"/>
                <a:gd name="T32" fmla="*/ 45 w 91"/>
                <a:gd name="T33" fmla="*/ 100 h 100"/>
                <a:gd name="T34" fmla="*/ 61 w 91"/>
                <a:gd name="T35" fmla="*/ 93 h 100"/>
                <a:gd name="T36" fmla="*/ 78 w 91"/>
                <a:gd name="T37" fmla="*/ 85 h 100"/>
                <a:gd name="T38" fmla="*/ 76 w 91"/>
                <a:gd name="T39" fmla="*/ 82 h 100"/>
                <a:gd name="T40" fmla="*/ 53 w 91"/>
                <a:gd name="T41" fmla="*/ 62 h 100"/>
                <a:gd name="T42" fmla="*/ 61 w 91"/>
                <a:gd name="T43" fmla="*/ 64 h 100"/>
                <a:gd name="T44" fmla="*/ 77 w 91"/>
                <a:gd name="T45" fmla="*/ 64 h 100"/>
                <a:gd name="T46" fmla="*/ 87 w 91"/>
                <a:gd name="T47" fmla="*/ 38 h 100"/>
                <a:gd name="T48" fmla="*/ 61 w 91"/>
                <a:gd name="T4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00">
                  <a:moveTo>
                    <a:pt x="61" y="28"/>
                  </a:moveTo>
                  <a:cubicBezTo>
                    <a:pt x="56" y="30"/>
                    <a:pt x="52" y="34"/>
                    <a:pt x="51" y="39"/>
                  </a:cubicBezTo>
                  <a:cubicBezTo>
                    <a:pt x="50" y="41"/>
                    <a:pt x="48" y="44"/>
                    <a:pt x="46" y="47"/>
                  </a:cubicBezTo>
                  <a:cubicBezTo>
                    <a:pt x="46" y="42"/>
                    <a:pt x="47" y="34"/>
                    <a:pt x="48" y="30"/>
                  </a:cubicBezTo>
                  <a:cubicBezTo>
                    <a:pt x="50" y="26"/>
                    <a:pt x="50" y="20"/>
                    <a:pt x="48" y="15"/>
                  </a:cubicBezTo>
                  <a:cubicBezTo>
                    <a:pt x="44" y="5"/>
                    <a:pt x="32" y="0"/>
                    <a:pt x="23" y="5"/>
                  </a:cubicBezTo>
                  <a:cubicBezTo>
                    <a:pt x="13" y="9"/>
                    <a:pt x="9" y="20"/>
                    <a:pt x="13" y="30"/>
                  </a:cubicBezTo>
                  <a:cubicBezTo>
                    <a:pt x="15" y="35"/>
                    <a:pt x="19" y="39"/>
                    <a:pt x="24" y="41"/>
                  </a:cubicBezTo>
                  <a:cubicBezTo>
                    <a:pt x="28" y="42"/>
                    <a:pt x="34" y="46"/>
                    <a:pt x="38" y="51"/>
                  </a:cubicBezTo>
                  <a:cubicBezTo>
                    <a:pt x="34" y="50"/>
                    <a:pt x="31" y="49"/>
                    <a:pt x="29" y="49"/>
                  </a:cubicBezTo>
                  <a:cubicBezTo>
                    <a:pt x="24" y="47"/>
                    <a:pt x="19" y="46"/>
                    <a:pt x="14" y="49"/>
                  </a:cubicBezTo>
                  <a:cubicBezTo>
                    <a:pt x="4" y="53"/>
                    <a:pt x="0" y="65"/>
                    <a:pt x="4" y="74"/>
                  </a:cubicBezTo>
                  <a:cubicBezTo>
                    <a:pt x="8" y="84"/>
                    <a:pt x="20" y="89"/>
                    <a:pt x="30" y="85"/>
                  </a:cubicBezTo>
                  <a:cubicBezTo>
                    <a:pt x="35" y="82"/>
                    <a:pt x="38" y="78"/>
                    <a:pt x="40" y="73"/>
                  </a:cubicBezTo>
                  <a:cubicBezTo>
                    <a:pt x="41" y="71"/>
                    <a:pt x="42" y="68"/>
                    <a:pt x="45" y="65"/>
                  </a:cubicBezTo>
                  <a:cubicBezTo>
                    <a:pt x="50" y="78"/>
                    <a:pt x="48" y="90"/>
                    <a:pt x="43" y="97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68" y="81"/>
                    <a:pt x="58" y="74"/>
                    <a:pt x="53" y="62"/>
                  </a:cubicBezTo>
                  <a:cubicBezTo>
                    <a:pt x="56" y="62"/>
                    <a:pt x="59" y="63"/>
                    <a:pt x="61" y="64"/>
                  </a:cubicBezTo>
                  <a:cubicBezTo>
                    <a:pt x="66" y="66"/>
                    <a:pt x="72" y="66"/>
                    <a:pt x="77" y="64"/>
                  </a:cubicBezTo>
                  <a:cubicBezTo>
                    <a:pt x="87" y="60"/>
                    <a:pt x="91" y="48"/>
                    <a:pt x="87" y="38"/>
                  </a:cubicBezTo>
                  <a:cubicBezTo>
                    <a:pt x="82" y="28"/>
                    <a:pt x="71" y="24"/>
                    <a:pt x="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7" name="Freeform 19"/>
            <p:cNvSpPr>
              <a:spLocks noEditPoints="1"/>
            </p:cNvSpPr>
            <p:nvPr/>
          </p:nvSpPr>
          <p:spPr bwMode="auto">
            <a:xfrm>
              <a:off x="4472" y="1960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8"/>
                    <a:pt x="17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8" name="Freeform 20"/>
            <p:cNvSpPr>
              <a:spLocks/>
            </p:cNvSpPr>
            <p:nvPr/>
          </p:nvSpPr>
          <p:spPr bwMode="auto">
            <a:xfrm>
              <a:off x="4520" y="1804"/>
              <a:ext cx="86" cy="87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4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9" name="Freeform 21"/>
            <p:cNvSpPr>
              <a:spLocks noEditPoints="1"/>
            </p:cNvSpPr>
            <p:nvPr/>
          </p:nvSpPr>
          <p:spPr bwMode="auto">
            <a:xfrm>
              <a:off x="4625" y="1859"/>
              <a:ext cx="30" cy="56"/>
            </a:xfrm>
            <a:custGeom>
              <a:avLst/>
              <a:gdLst>
                <a:gd name="T0" fmla="*/ 16 w 24"/>
                <a:gd name="T1" fmla="*/ 45 h 46"/>
                <a:gd name="T2" fmla="*/ 16 w 24"/>
                <a:gd name="T3" fmla="*/ 45 h 46"/>
                <a:gd name="T4" fmla="*/ 23 w 24"/>
                <a:gd name="T5" fmla="*/ 35 h 46"/>
                <a:gd name="T6" fmla="*/ 21 w 24"/>
                <a:gd name="T7" fmla="*/ 24 h 46"/>
                <a:gd name="T8" fmla="*/ 11 w 24"/>
                <a:gd name="T9" fmla="*/ 17 h 46"/>
                <a:gd name="T10" fmla="*/ 11 w 24"/>
                <a:gd name="T11" fmla="*/ 17 h 46"/>
                <a:gd name="T12" fmla="*/ 10 w 24"/>
                <a:gd name="T13" fmla="*/ 17 h 46"/>
                <a:gd name="T14" fmla="*/ 11 w 24"/>
                <a:gd name="T15" fmla="*/ 21 h 46"/>
                <a:gd name="T16" fmla="*/ 12 w 24"/>
                <a:gd name="T17" fmla="*/ 21 h 46"/>
                <a:gd name="T18" fmla="*/ 12 w 24"/>
                <a:gd name="T19" fmla="*/ 21 h 46"/>
                <a:gd name="T20" fmla="*/ 17 w 24"/>
                <a:gd name="T21" fmla="*/ 25 h 46"/>
                <a:gd name="T22" fmla="*/ 19 w 24"/>
                <a:gd name="T23" fmla="*/ 35 h 46"/>
                <a:gd name="T24" fmla="*/ 16 w 24"/>
                <a:gd name="T25" fmla="*/ 41 h 46"/>
                <a:gd name="T26" fmla="*/ 16 w 24"/>
                <a:gd name="T27" fmla="*/ 41 h 46"/>
                <a:gd name="T28" fmla="*/ 10 w 24"/>
                <a:gd name="T29" fmla="*/ 37 h 46"/>
                <a:gd name="T30" fmla="*/ 9 w 24"/>
                <a:gd name="T31" fmla="*/ 32 h 46"/>
                <a:gd name="T32" fmla="*/ 5 w 24"/>
                <a:gd name="T33" fmla="*/ 30 h 46"/>
                <a:gd name="T34" fmla="*/ 6 w 24"/>
                <a:gd name="T35" fmla="*/ 38 h 46"/>
                <a:gd name="T36" fmla="*/ 16 w 24"/>
                <a:gd name="T37" fmla="*/ 45 h 46"/>
                <a:gd name="T38" fmla="*/ 13 w 24"/>
                <a:gd name="T39" fmla="*/ 29 h 46"/>
                <a:gd name="T40" fmla="*/ 15 w 24"/>
                <a:gd name="T41" fmla="*/ 29 h 46"/>
                <a:gd name="T42" fmla="*/ 14 w 24"/>
                <a:gd name="T43" fmla="*/ 25 h 46"/>
                <a:gd name="T44" fmla="*/ 13 w 24"/>
                <a:gd name="T45" fmla="*/ 25 h 46"/>
                <a:gd name="T46" fmla="*/ 12 w 24"/>
                <a:gd name="T47" fmla="*/ 25 h 46"/>
                <a:gd name="T48" fmla="*/ 7 w 24"/>
                <a:gd name="T49" fmla="*/ 21 h 46"/>
                <a:gd name="T50" fmla="*/ 5 w 24"/>
                <a:gd name="T51" fmla="*/ 11 h 46"/>
                <a:gd name="T52" fmla="*/ 9 w 24"/>
                <a:gd name="T53" fmla="*/ 5 h 46"/>
                <a:gd name="T54" fmla="*/ 9 w 24"/>
                <a:gd name="T55" fmla="*/ 5 h 46"/>
                <a:gd name="T56" fmla="*/ 14 w 24"/>
                <a:gd name="T57" fmla="*/ 9 h 46"/>
                <a:gd name="T58" fmla="*/ 15 w 24"/>
                <a:gd name="T59" fmla="*/ 14 h 46"/>
                <a:gd name="T60" fmla="*/ 20 w 24"/>
                <a:gd name="T61" fmla="*/ 16 h 46"/>
                <a:gd name="T62" fmla="*/ 18 w 24"/>
                <a:gd name="T63" fmla="*/ 8 h 46"/>
                <a:gd name="T64" fmla="*/ 8 w 24"/>
                <a:gd name="T65" fmla="*/ 1 h 46"/>
                <a:gd name="T66" fmla="*/ 8 w 24"/>
                <a:gd name="T67" fmla="*/ 1 h 46"/>
                <a:gd name="T68" fmla="*/ 1 w 24"/>
                <a:gd name="T69" fmla="*/ 11 h 46"/>
                <a:gd name="T70" fmla="*/ 3 w 24"/>
                <a:gd name="T71" fmla="*/ 22 h 46"/>
                <a:gd name="T72" fmla="*/ 13 w 24"/>
                <a:gd name="T73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6"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21" y="44"/>
                    <a:pt x="24" y="39"/>
                    <a:pt x="23" y="3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19"/>
                    <a:pt x="16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0"/>
                    <a:pt x="17" y="22"/>
                    <a:pt x="17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8"/>
                    <a:pt x="18" y="40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1" y="40"/>
                    <a:pt x="10" y="3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6" y="31"/>
                    <a:pt x="5" y="3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43"/>
                    <a:pt x="12" y="46"/>
                    <a:pt x="16" y="45"/>
                  </a:cubicBezTo>
                  <a:close/>
                  <a:moveTo>
                    <a:pt x="13" y="29"/>
                  </a:moveTo>
                  <a:cubicBezTo>
                    <a:pt x="14" y="29"/>
                    <a:pt x="14" y="29"/>
                    <a:pt x="15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6"/>
                    <a:pt x="8" y="24"/>
                    <a:pt x="7" y="2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8"/>
                    <a:pt x="6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5"/>
                    <a:pt x="14" y="6"/>
                    <a:pt x="14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8" y="15"/>
                    <a:pt x="20" y="1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4"/>
                    <a:pt x="13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2"/>
                    <a:pt x="0" y="7"/>
                    <a:pt x="1" y="1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7"/>
                    <a:pt x="9" y="30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0" name="Freeform 22"/>
            <p:cNvSpPr>
              <a:spLocks/>
            </p:cNvSpPr>
            <p:nvPr/>
          </p:nvSpPr>
          <p:spPr bwMode="auto">
            <a:xfrm>
              <a:off x="4392" y="1845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1 h 92"/>
                <a:gd name="T12" fmla="*/ 52 w 92"/>
                <a:gd name="T13" fmla="*/ 66 h 92"/>
                <a:gd name="T14" fmla="*/ 72 w 92"/>
                <a:gd name="T15" fmla="*/ 52 h 92"/>
                <a:gd name="T16" fmla="*/ 80 w 92"/>
                <a:gd name="T17" fmla="*/ 53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3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0" y="5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0" y="63"/>
                  </a:cubicBezTo>
                  <a:cubicBezTo>
                    <a:pt x="23" y="63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1" name="Freeform 23"/>
            <p:cNvSpPr>
              <a:spLocks noEditPoints="1"/>
            </p:cNvSpPr>
            <p:nvPr/>
          </p:nvSpPr>
          <p:spPr bwMode="auto">
            <a:xfrm>
              <a:off x="4483" y="1597"/>
              <a:ext cx="80" cy="112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5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5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0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5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5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6"/>
                    <a:pt x="28" y="36"/>
                    <a:pt x="28" y="45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2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0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6"/>
                    <a:pt x="3" y="28"/>
                    <a:pt x="6" y="20"/>
                  </a:cubicBezTo>
                  <a:close/>
                  <a:moveTo>
                    <a:pt x="61" y="50"/>
                  </a:moveTo>
                  <a:cubicBezTo>
                    <a:pt x="63" y="51"/>
                    <a:pt x="65" y="48"/>
                    <a:pt x="65" y="46"/>
                  </a:cubicBezTo>
                  <a:cubicBezTo>
                    <a:pt x="65" y="43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8"/>
                    <a:pt x="58" y="50"/>
                    <a:pt x="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2" name="Freeform 24"/>
            <p:cNvSpPr>
              <a:spLocks noEditPoints="1"/>
            </p:cNvSpPr>
            <p:nvPr/>
          </p:nvSpPr>
          <p:spPr bwMode="auto">
            <a:xfrm>
              <a:off x="4453" y="1718"/>
              <a:ext cx="78" cy="77"/>
            </a:xfrm>
            <a:custGeom>
              <a:avLst/>
              <a:gdLst>
                <a:gd name="T0" fmla="*/ 48 w 78"/>
                <a:gd name="T1" fmla="*/ 19 h 77"/>
                <a:gd name="T2" fmla="*/ 50 w 78"/>
                <a:gd name="T3" fmla="*/ 0 h 77"/>
                <a:gd name="T4" fmla="*/ 15 w 78"/>
                <a:gd name="T5" fmla="*/ 0 h 77"/>
                <a:gd name="T6" fmla="*/ 2 w 78"/>
                <a:gd name="T7" fmla="*/ 14 h 77"/>
                <a:gd name="T8" fmla="*/ 0 w 78"/>
                <a:gd name="T9" fmla="*/ 57 h 77"/>
                <a:gd name="T10" fmla="*/ 30 w 78"/>
                <a:gd name="T11" fmla="*/ 57 h 77"/>
                <a:gd name="T12" fmla="*/ 29 w 78"/>
                <a:gd name="T13" fmla="*/ 76 h 77"/>
                <a:gd name="T14" fmla="*/ 77 w 78"/>
                <a:gd name="T15" fmla="*/ 77 h 77"/>
                <a:gd name="T16" fmla="*/ 78 w 78"/>
                <a:gd name="T17" fmla="*/ 19 h 77"/>
                <a:gd name="T18" fmla="*/ 48 w 78"/>
                <a:gd name="T19" fmla="*/ 19 h 77"/>
                <a:gd name="T20" fmla="*/ 15 w 78"/>
                <a:gd name="T21" fmla="*/ 7 h 77"/>
                <a:gd name="T22" fmla="*/ 15 w 78"/>
                <a:gd name="T23" fmla="*/ 14 h 77"/>
                <a:gd name="T24" fmla="*/ 8 w 78"/>
                <a:gd name="T25" fmla="*/ 14 h 77"/>
                <a:gd name="T26" fmla="*/ 15 w 78"/>
                <a:gd name="T27" fmla="*/ 7 h 77"/>
                <a:gd name="T28" fmla="*/ 5 w 78"/>
                <a:gd name="T29" fmla="*/ 52 h 77"/>
                <a:gd name="T30" fmla="*/ 5 w 78"/>
                <a:gd name="T31" fmla="*/ 19 h 77"/>
                <a:gd name="T32" fmla="*/ 20 w 78"/>
                <a:gd name="T33" fmla="*/ 19 h 77"/>
                <a:gd name="T34" fmla="*/ 20 w 78"/>
                <a:gd name="T35" fmla="*/ 5 h 77"/>
                <a:gd name="T36" fmla="*/ 45 w 78"/>
                <a:gd name="T37" fmla="*/ 5 h 77"/>
                <a:gd name="T38" fmla="*/ 45 w 78"/>
                <a:gd name="T39" fmla="*/ 19 h 77"/>
                <a:gd name="T40" fmla="*/ 30 w 78"/>
                <a:gd name="T41" fmla="*/ 33 h 77"/>
                <a:gd name="T42" fmla="*/ 30 w 78"/>
                <a:gd name="T43" fmla="*/ 52 h 77"/>
                <a:gd name="T44" fmla="*/ 5 w 78"/>
                <a:gd name="T45" fmla="*/ 52 h 77"/>
                <a:gd name="T46" fmla="*/ 43 w 78"/>
                <a:gd name="T47" fmla="*/ 25 h 77"/>
                <a:gd name="T48" fmla="*/ 43 w 78"/>
                <a:gd name="T49" fmla="*/ 34 h 77"/>
                <a:gd name="T50" fmla="*/ 36 w 78"/>
                <a:gd name="T51" fmla="*/ 33 h 77"/>
                <a:gd name="T52" fmla="*/ 43 w 78"/>
                <a:gd name="T53" fmla="*/ 25 h 77"/>
                <a:gd name="T54" fmla="*/ 72 w 78"/>
                <a:gd name="T55" fmla="*/ 72 h 77"/>
                <a:gd name="T56" fmla="*/ 34 w 78"/>
                <a:gd name="T57" fmla="*/ 71 h 77"/>
                <a:gd name="T58" fmla="*/ 35 w 78"/>
                <a:gd name="T59" fmla="*/ 38 h 77"/>
                <a:gd name="T60" fmla="*/ 48 w 78"/>
                <a:gd name="T61" fmla="*/ 38 h 77"/>
                <a:gd name="T62" fmla="*/ 48 w 78"/>
                <a:gd name="T63" fmla="*/ 24 h 77"/>
                <a:gd name="T64" fmla="*/ 73 w 78"/>
                <a:gd name="T65" fmla="*/ 24 h 77"/>
                <a:gd name="T66" fmla="*/ 72 w 78"/>
                <a:gd name="T67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7">
                  <a:moveTo>
                    <a:pt x="48" y="19"/>
                  </a:moveTo>
                  <a:lnTo>
                    <a:pt x="50" y="0"/>
                  </a:lnTo>
                  <a:lnTo>
                    <a:pt x="15" y="0"/>
                  </a:lnTo>
                  <a:lnTo>
                    <a:pt x="2" y="14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29" y="76"/>
                  </a:lnTo>
                  <a:lnTo>
                    <a:pt x="77" y="77"/>
                  </a:lnTo>
                  <a:lnTo>
                    <a:pt x="78" y="19"/>
                  </a:lnTo>
                  <a:lnTo>
                    <a:pt x="48" y="19"/>
                  </a:lnTo>
                  <a:close/>
                  <a:moveTo>
                    <a:pt x="15" y="7"/>
                  </a:moveTo>
                  <a:lnTo>
                    <a:pt x="15" y="14"/>
                  </a:lnTo>
                  <a:lnTo>
                    <a:pt x="8" y="14"/>
                  </a:lnTo>
                  <a:lnTo>
                    <a:pt x="15" y="7"/>
                  </a:lnTo>
                  <a:close/>
                  <a:moveTo>
                    <a:pt x="5" y="52"/>
                  </a:moveTo>
                  <a:lnTo>
                    <a:pt x="5" y="19"/>
                  </a:lnTo>
                  <a:lnTo>
                    <a:pt x="20" y="19"/>
                  </a:lnTo>
                  <a:lnTo>
                    <a:pt x="20" y="5"/>
                  </a:lnTo>
                  <a:lnTo>
                    <a:pt x="45" y="5"/>
                  </a:lnTo>
                  <a:lnTo>
                    <a:pt x="45" y="19"/>
                  </a:lnTo>
                  <a:lnTo>
                    <a:pt x="30" y="33"/>
                  </a:lnTo>
                  <a:lnTo>
                    <a:pt x="30" y="52"/>
                  </a:lnTo>
                  <a:lnTo>
                    <a:pt x="5" y="52"/>
                  </a:lnTo>
                  <a:close/>
                  <a:moveTo>
                    <a:pt x="43" y="25"/>
                  </a:moveTo>
                  <a:lnTo>
                    <a:pt x="43" y="34"/>
                  </a:lnTo>
                  <a:lnTo>
                    <a:pt x="36" y="33"/>
                  </a:lnTo>
                  <a:lnTo>
                    <a:pt x="43" y="25"/>
                  </a:lnTo>
                  <a:close/>
                  <a:moveTo>
                    <a:pt x="72" y="72"/>
                  </a:moveTo>
                  <a:lnTo>
                    <a:pt x="34" y="71"/>
                  </a:lnTo>
                  <a:lnTo>
                    <a:pt x="35" y="3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73" y="24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3" name="Freeform 25"/>
            <p:cNvSpPr>
              <a:spLocks noEditPoints="1"/>
            </p:cNvSpPr>
            <p:nvPr/>
          </p:nvSpPr>
          <p:spPr bwMode="auto">
            <a:xfrm>
              <a:off x="4354" y="2273"/>
              <a:ext cx="125" cy="107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1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6 h 87"/>
                <a:gd name="T22" fmla="*/ 81 w 102"/>
                <a:gd name="T23" fmla="*/ 8 h 87"/>
                <a:gd name="T24" fmla="*/ 84 w 102"/>
                <a:gd name="T25" fmla="*/ 16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2 h 87"/>
                <a:gd name="T42" fmla="*/ 95 w 102"/>
                <a:gd name="T43" fmla="*/ 56 h 87"/>
                <a:gd name="T44" fmla="*/ 94 w 102"/>
                <a:gd name="T45" fmla="*/ 60 h 87"/>
                <a:gd name="T46" fmla="*/ 22 w 102"/>
                <a:gd name="T47" fmla="*/ 63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3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69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2" y="23"/>
                    <a:pt x="0" y="27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2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58"/>
                    <a:pt x="95" y="59"/>
                    <a:pt x="94" y="60"/>
                  </a:cubicBezTo>
                  <a:close/>
                  <a:moveTo>
                    <a:pt x="22" y="63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3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4" name="Freeform 26"/>
            <p:cNvSpPr>
              <a:spLocks/>
            </p:cNvSpPr>
            <p:nvPr/>
          </p:nvSpPr>
          <p:spPr bwMode="auto">
            <a:xfrm>
              <a:off x="4401" y="1495"/>
              <a:ext cx="113" cy="118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5" name="Freeform 27"/>
            <p:cNvSpPr>
              <a:spLocks noEditPoints="1"/>
            </p:cNvSpPr>
            <p:nvPr/>
          </p:nvSpPr>
          <p:spPr bwMode="auto">
            <a:xfrm>
              <a:off x="4367" y="1585"/>
              <a:ext cx="106" cy="7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1 h 61"/>
                <a:gd name="T8" fmla="*/ 83 w 86"/>
                <a:gd name="T9" fmla="*/ 24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0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6"/>
                    <a:pt x="79" y="43"/>
                    <a:pt x="80" y="4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29"/>
                    <a:pt x="85" y="26"/>
                    <a:pt x="83" y="24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7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6" name="Freeform 28"/>
            <p:cNvSpPr>
              <a:spLocks noEditPoints="1"/>
            </p:cNvSpPr>
            <p:nvPr/>
          </p:nvSpPr>
          <p:spPr bwMode="auto">
            <a:xfrm>
              <a:off x="4294" y="2208"/>
              <a:ext cx="84" cy="74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8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8 h 60"/>
                <a:gd name="T42" fmla="*/ 10 w 69"/>
                <a:gd name="T4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8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8"/>
                    <a:pt x="58" y="8"/>
                    <a:pt x="58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7" name="Freeform 29"/>
            <p:cNvSpPr>
              <a:spLocks noEditPoints="1"/>
            </p:cNvSpPr>
            <p:nvPr/>
          </p:nvSpPr>
          <p:spPr bwMode="auto">
            <a:xfrm>
              <a:off x="4412" y="1391"/>
              <a:ext cx="70" cy="94"/>
            </a:xfrm>
            <a:custGeom>
              <a:avLst/>
              <a:gdLst>
                <a:gd name="T0" fmla="*/ 57 w 57"/>
                <a:gd name="T1" fmla="*/ 48 h 77"/>
                <a:gd name="T2" fmla="*/ 57 w 57"/>
                <a:gd name="T3" fmla="*/ 48 h 77"/>
                <a:gd name="T4" fmla="*/ 57 w 57"/>
                <a:gd name="T5" fmla="*/ 47 h 77"/>
                <a:gd name="T6" fmla="*/ 28 w 57"/>
                <a:gd name="T7" fmla="*/ 0 h 77"/>
                <a:gd name="T8" fmla="*/ 0 w 57"/>
                <a:gd name="T9" fmla="*/ 47 h 77"/>
                <a:gd name="T10" fmla="*/ 0 w 57"/>
                <a:gd name="T11" fmla="*/ 48 h 77"/>
                <a:gd name="T12" fmla="*/ 0 w 57"/>
                <a:gd name="T13" fmla="*/ 48 h 77"/>
                <a:gd name="T14" fmla="*/ 0 w 57"/>
                <a:gd name="T15" fmla="*/ 48 h 77"/>
                <a:gd name="T16" fmla="*/ 0 w 57"/>
                <a:gd name="T17" fmla="*/ 49 h 77"/>
                <a:gd name="T18" fmla="*/ 0 w 57"/>
                <a:gd name="T19" fmla="*/ 49 h 77"/>
                <a:gd name="T20" fmla="*/ 28 w 57"/>
                <a:gd name="T21" fmla="*/ 77 h 77"/>
                <a:gd name="T22" fmla="*/ 57 w 57"/>
                <a:gd name="T23" fmla="*/ 49 h 77"/>
                <a:gd name="T24" fmla="*/ 57 w 57"/>
                <a:gd name="T25" fmla="*/ 49 h 77"/>
                <a:gd name="T26" fmla="*/ 57 w 57"/>
                <a:gd name="T27" fmla="*/ 48 h 77"/>
                <a:gd name="T28" fmla="*/ 57 w 57"/>
                <a:gd name="T29" fmla="*/ 48 h 77"/>
                <a:gd name="T30" fmla="*/ 48 w 57"/>
                <a:gd name="T31" fmla="*/ 49 h 77"/>
                <a:gd name="T32" fmla="*/ 48 w 57"/>
                <a:gd name="T33" fmla="*/ 49 h 77"/>
                <a:gd name="T34" fmla="*/ 42 w 57"/>
                <a:gd name="T35" fmla="*/ 62 h 77"/>
                <a:gd name="T36" fmla="*/ 28 w 57"/>
                <a:gd name="T37" fmla="*/ 68 h 77"/>
                <a:gd name="T38" fmla="*/ 26 w 57"/>
                <a:gd name="T39" fmla="*/ 68 h 77"/>
                <a:gd name="T40" fmla="*/ 43 w 57"/>
                <a:gd name="T41" fmla="*/ 37 h 77"/>
                <a:gd name="T42" fmla="*/ 43 w 57"/>
                <a:gd name="T43" fmla="*/ 32 h 77"/>
                <a:gd name="T44" fmla="*/ 48 w 57"/>
                <a:gd name="T45" fmla="*/ 48 h 77"/>
                <a:gd name="T46" fmla="*/ 48 w 57"/>
                <a:gd name="T47" fmla="*/ 48 h 77"/>
                <a:gd name="T48" fmla="*/ 48 w 57"/>
                <a:gd name="T49" fmla="*/ 48 h 77"/>
                <a:gd name="T50" fmla="*/ 48 w 57"/>
                <a:gd name="T51" fmla="*/ 48 h 77"/>
                <a:gd name="T52" fmla="*/ 48 w 57"/>
                <a:gd name="T53" fmla="*/ 48 h 77"/>
                <a:gd name="T54" fmla="*/ 48 w 57"/>
                <a:gd name="T55" fmla="*/ 4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7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7"/>
                    <a:pt x="28" y="77"/>
                  </a:cubicBezTo>
                  <a:cubicBezTo>
                    <a:pt x="44" y="77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2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8" name="Freeform 30"/>
            <p:cNvSpPr>
              <a:spLocks noEditPoints="1"/>
            </p:cNvSpPr>
            <p:nvPr/>
          </p:nvSpPr>
          <p:spPr bwMode="auto">
            <a:xfrm>
              <a:off x="4337" y="1322"/>
              <a:ext cx="109" cy="104"/>
            </a:xfrm>
            <a:custGeom>
              <a:avLst/>
              <a:gdLst>
                <a:gd name="T0" fmla="*/ 52 w 89"/>
                <a:gd name="T1" fmla="*/ 2 h 85"/>
                <a:gd name="T2" fmla="*/ 4 w 89"/>
                <a:gd name="T3" fmla="*/ 35 h 85"/>
                <a:gd name="T4" fmla="*/ 3 w 89"/>
                <a:gd name="T5" fmla="*/ 45 h 85"/>
                <a:gd name="T6" fmla="*/ 28 w 89"/>
                <a:gd name="T7" fmla="*/ 81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2 h 85"/>
                <a:gd name="T18" fmla="*/ 38 w 89"/>
                <a:gd name="T19" fmla="*/ 48 h 85"/>
                <a:gd name="T20" fmla="*/ 31 w 89"/>
                <a:gd name="T21" fmla="*/ 70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2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0" y="84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2"/>
                  </a:cubicBezTo>
                  <a:close/>
                  <a:moveTo>
                    <a:pt x="38" y="48"/>
                  </a:moveTo>
                  <a:cubicBezTo>
                    <a:pt x="31" y="70"/>
                    <a:pt x="31" y="70"/>
                    <a:pt x="31" y="70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9" name="Freeform 31"/>
            <p:cNvSpPr>
              <a:spLocks noEditPoints="1"/>
            </p:cNvSpPr>
            <p:nvPr/>
          </p:nvSpPr>
          <p:spPr bwMode="auto">
            <a:xfrm>
              <a:off x="4294" y="1262"/>
              <a:ext cx="83" cy="85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4 h 69"/>
                <a:gd name="T4" fmla="*/ 34 w 68"/>
                <a:gd name="T5" fmla="*/ 69 h 69"/>
                <a:gd name="T6" fmla="*/ 68 w 68"/>
                <a:gd name="T7" fmla="*/ 34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4 h 69"/>
                <a:gd name="T14" fmla="*/ 34 w 68"/>
                <a:gd name="T15" fmla="*/ 7 h 69"/>
                <a:gd name="T16" fmla="*/ 62 w 68"/>
                <a:gd name="T17" fmla="*/ 34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4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4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4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0" name="Freeform 32"/>
            <p:cNvSpPr>
              <a:spLocks noEditPoints="1"/>
            </p:cNvSpPr>
            <p:nvPr/>
          </p:nvSpPr>
          <p:spPr bwMode="auto">
            <a:xfrm>
              <a:off x="4332" y="1441"/>
              <a:ext cx="66" cy="76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4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8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19 h 62"/>
                <a:gd name="T34" fmla="*/ 35 w 54"/>
                <a:gd name="T35" fmla="*/ 19 h 62"/>
                <a:gd name="T36" fmla="*/ 35 w 54"/>
                <a:gd name="T37" fmla="*/ 8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8"/>
                  </a:moveTo>
                  <a:cubicBezTo>
                    <a:pt x="35" y="8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35" y="19"/>
                    <a:pt x="35" y="19"/>
                    <a:pt x="35" y="19"/>
                  </a:cubicBezTo>
                  <a:lnTo>
                    <a:pt x="35" y="8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1" name="Freeform 33"/>
            <p:cNvSpPr>
              <a:spLocks noEditPoints="1"/>
            </p:cNvSpPr>
            <p:nvPr/>
          </p:nvSpPr>
          <p:spPr bwMode="auto">
            <a:xfrm>
              <a:off x="4327" y="1670"/>
              <a:ext cx="107" cy="1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1 h 93"/>
                <a:gd name="T24" fmla="*/ 75 w 87"/>
                <a:gd name="T25" fmla="*/ 11 h 93"/>
                <a:gd name="T26" fmla="*/ 75 w 87"/>
                <a:gd name="T27" fmla="*/ 81 h 93"/>
                <a:gd name="T28" fmla="*/ 23 w 87"/>
                <a:gd name="T29" fmla="*/ 40 h 93"/>
                <a:gd name="T30" fmla="*/ 64 w 87"/>
                <a:gd name="T31" fmla="*/ 40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0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81"/>
                  </a:ln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0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2" name="Freeform 34"/>
            <p:cNvSpPr>
              <a:spLocks noEditPoints="1"/>
            </p:cNvSpPr>
            <p:nvPr/>
          </p:nvSpPr>
          <p:spPr bwMode="auto">
            <a:xfrm>
              <a:off x="4307" y="1806"/>
              <a:ext cx="101" cy="76"/>
            </a:xfrm>
            <a:custGeom>
              <a:avLst/>
              <a:gdLst>
                <a:gd name="T0" fmla="*/ 0 w 101"/>
                <a:gd name="T1" fmla="*/ 0 h 76"/>
                <a:gd name="T2" fmla="*/ 0 w 101"/>
                <a:gd name="T3" fmla="*/ 76 h 76"/>
                <a:gd name="T4" fmla="*/ 101 w 101"/>
                <a:gd name="T5" fmla="*/ 76 h 76"/>
                <a:gd name="T6" fmla="*/ 101 w 101"/>
                <a:gd name="T7" fmla="*/ 0 h 76"/>
                <a:gd name="T8" fmla="*/ 0 w 101"/>
                <a:gd name="T9" fmla="*/ 0 h 76"/>
                <a:gd name="T10" fmla="*/ 19 w 101"/>
                <a:gd name="T11" fmla="*/ 70 h 76"/>
                <a:gd name="T12" fmla="*/ 6 w 101"/>
                <a:gd name="T13" fmla="*/ 70 h 76"/>
                <a:gd name="T14" fmla="*/ 6 w 101"/>
                <a:gd name="T15" fmla="*/ 57 h 76"/>
                <a:gd name="T16" fmla="*/ 19 w 101"/>
                <a:gd name="T17" fmla="*/ 57 h 76"/>
                <a:gd name="T18" fmla="*/ 19 w 101"/>
                <a:gd name="T19" fmla="*/ 70 h 76"/>
                <a:gd name="T20" fmla="*/ 19 w 101"/>
                <a:gd name="T21" fmla="*/ 44 h 76"/>
                <a:gd name="T22" fmla="*/ 6 w 101"/>
                <a:gd name="T23" fmla="*/ 44 h 76"/>
                <a:gd name="T24" fmla="*/ 6 w 101"/>
                <a:gd name="T25" fmla="*/ 32 h 76"/>
                <a:gd name="T26" fmla="*/ 19 w 101"/>
                <a:gd name="T27" fmla="*/ 32 h 76"/>
                <a:gd name="T28" fmla="*/ 19 w 101"/>
                <a:gd name="T29" fmla="*/ 44 h 76"/>
                <a:gd name="T30" fmla="*/ 19 w 101"/>
                <a:gd name="T31" fmla="*/ 20 h 76"/>
                <a:gd name="T32" fmla="*/ 6 w 101"/>
                <a:gd name="T33" fmla="*/ 20 h 76"/>
                <a:gd name="T34" fmla="*/ 6 w 101"/>
                <a:gd name="T35" fmla="*/ 6 h 76"/>
                <a:gd name="T36" fmla="*/ 19 w 101"/>
                <a:gd name="T37" fmla="*/ 6 h 76"/>
                <a:gd name="T38" fmla="*/ 19 w 101"/>
                <a:gd name="T39" fmla="*/ 20 h 76"/>
                <a:gd name="T40" fmla="*/ 76 w 101"/>
                <a:gd name="T41" fmla="*/ 70 h 76"/>
                <a:gd name="T42" fmla="*/ 26 w 101"/>
                <a:gd name="T43" fmla="*/ 70 h 76"/>
                <a:gd name="T44" fmla="*/ 26 w 101"/>
                <a:gd name="T45" fmla="*/ 6 h 76"/>
                <a:gd name="T46" fmla="*/ 76 w 101"/>
                <a:gd name="T47" fmla="*/ 6 h 76"/>
                <a:gd name="T48" fmla="*/ 76 w 101"/>
                <a:gd name="T49" fmla="*/ 70 h 76"/>
                <a:gd name="T50" fmla="*/ 95 w 101"/>
                <a:gd name="T51" fmla="*/ 70 h 76"/>
                <a:gd name="T52" fmla="*/ 83 w 101"/>
                <a:gd name="T53" fmla="*/ 70 h 76"/>
                <a:gd name="T54" fmla="*/ 83 w 101"/>
                <a:gd name="T55" fmla="*/ 57 h 76"/>
                <a:gd name="T56" fmla="*/ 95 w 101"/>
                <a:gd name="T57" fmla="*/ 57 h 76"/>
                <a:gd name="T58" fmla="*/ 95 w 101"/>
                <a:gd name="T59" fmla="*/ 70 h 76"/>
                <a:gd name="T60" fmla="*/ 95 w 101"/>
                <a:gd name="T61" fmla="*/ 44 h 76"/>
                <a:gd name="T62" fmla="*/ 83 w 101"/>
                <a:gd name="T63" fmla="*/ 44 h 76"/>
                <a:gd name="T64" fmla="*/ 83 w 101"/>
                <a:gd name="T65" fmla="*/ 32 h 76"/>
                <a:gd name="T66" fmla="*/ 95 w 101"/>
                <a:gd name="T67" fmla="*/ 32 h 76"/>
                <a:gd name="T68" fmla="*/ 95 w 101"/>
                <a:gd name="T69" fmla="*/ 44 h 76"/>
                <a:gd name="T70" fmla="*/ 95 w 101"/>
                <a:gd name="T71" fmla="*/ 20 h 76"/>
                <a:gd name="T72" fmla="*/ 83 w 101"/>
                <a:gd name="T73" fmla="*/ 20 h 76"/>
                <a:gd name="T74" fmla="*/ 83 w 101"/>
                <a:gd name="T75" fmla="*/ 6 h 76"/>
                <a:gd name="T76" fmla="*/ 95 w 101"/>
                <a:gd name="T77" fmla="*/ 6 h 76"/>
                <a:gd name="T78" fmla="*/ 95 w 101"/>
                <a:gd name="T79" fmla="*/ 20 h 76"/>
                <a:gd name="T80" fmla="*/ 38 w 101"/>
                <a:gd name="T81" fmla="*/ 20 h 76"/>
                <a:gd name="T82" fmla="*/ 38 w 101"/>
                <a:gd name="T83" fmla="*/ 57 h 76"/>
                <a:gd name="T84" fmla="*/ 63 w 101"/>
                <a:gd name="T85" fmla="*/ 38 h 76"/>
                <a:gd name="T86" fmla="*/ 38 w 101"/>
                <a:gd name="T87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76">
                  <a:moveTo>
                    <a:pt x="0" y="0"/>
                  </a:moveTo>
                  <a:lnTo>
                    <a:pt x="0" y="76"/>
                  </a:lnTo>
                  <a:lnTo>
                    <a:pt x="101" y="76"/>
                  </a:lnTo>
                  <a:lnTo>
                    <a:pt x="101" y="0"/>
                  </a:lnTo>
                  <a:lnTo>
                    <a:pt x="0" y="0"/>
                  </a:lnTo>
                  <a:close/>
                  <a:moveTo>
                    <a:pt x="19" y="70"/>
                  </a:moveTo>
                  <a:lnTo>
                    <a:pt x="6" y="70"/>
                  </a:lnTo>
                  <a:lnTo>
                    <a:pt x="6" y="57"/>
                  </a:lnTo>
                  <a:lnTo>
                    <a:pt x="19" y="57"/>
                  </a:lnTo>
                  <a:lnTo>
                    <a:pt x="19" y="70"/>
                  </a:lnTo>
                  <a:close/>
                  <a:moveTo>
                    <a:pt x="19" y="44"/>
                  </a:moveTo>
                  <a:lnTo>
                    <a:pt x="6" y="4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19" y="44"/>
                  </a:lnTo>
                  <a:close/>
                  <a:moveTo>
                    <a:pt x="19" y="20"/>
                  </a:moveTo>
                  <a:lnTo>
                    <a:pt x="6" y="20"/>
                  </a:lnTo>
                  <a:lnTo>
                    <a:pt x="6" y="6"/>
                  </a:lnTo>
                  <a:lnTo>
                    <a:pt x="19" y="6"/>
                  </a:lnTo>
                  <a:lnTo>
                    <a:pt x="19" y="20"/>
                  </a:lnTo>
                  <a:close/>
                  <a:moveTo>
                    <a:pt x="76" y="70"/>
                  </a:moveTo>
                  <a:lnTo>
                    <a:pt x="26" y="70"/>
                  </a:lnTo>
                  <a:lnTo>
                    <a:pt x="26" y="6"/>
                  </a:lnTo>
                  <a:lnTo>
                    <a:pt x="76" y="6"/>
                  </a:lnTo>
                  <a:lnTo>
                    <a:pt x="76" y="70"/>
                  </a:lnTo>
                  <a:close/>
                  <a:moveTo>
                    <a:pt x="95" y="70"/>
                  </a:moveTo>
                  <a:lnTo>
                    <a:pt x="83" y="70"/>
                  </a:lnTo>
                  <a:lnTo>
                    <a:pt x="83" y="57"/>
                  </a:lnTo>
                  <a:lnTo>
                    <a:pt x="95" y="57"/>
                  </a:lnTo>
                  <a:lnTo>
                    <a:pt x="95" y="70"/>
                  </a:lnTo>
                  <a:close/>
                  <a:moveTo>
                    <a:pt x="95" y="44"/>
                  </a:moveTo>
                  <a:lnTo>
                    <a:pt x="83" y="44"/>
                  </a:lnTo>
                  <a:lnTo>
                    <a:pt x="83" y="32"/>
                  </a:lnTo>
                  <a:lnTo>
                    <a:pt x="95" y="32"/>
                  </a:lnTo>
                  <a:lnTo>
                    <a:pt x="95" y="44"/>
                  </a:lnTo>
                  <a:close/>
                  <a:moveTo>
                    <a:pt x="95" y="20"/>
                  </a:moveTo>
                  <a:lnTo>
                    <a:pt x="83" y="20"/>
                  </a:lnTo>
                  <a:lnTo>
                    <a:pt x="83" y="6"/>
                  </a:lnTo>
                  <a:lnTo>
                    <a:pt x="95" y="6"/>
                  </a:lnTo>
                  <a:lnTo>
                    <a:pt x="95" y="20"/>
                  </a:lnTo>
                  <a:close/>
                  <a:moveTo>
                    <a:pt x="38" y="20"/>
                  </a:moveTo>
                  <a:lnTo>
                    <a:pt x="38" y="57"/>
                  </a:lnTo>
                  <a:lnTo>
                    <a:pt x="63" y="38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3" name="Freeform 35"/>
            <p:cNvSpPr>
              <a:spLocks noEditPoints="1"/>
            </p:cNvSpPr>
            <p:nvPr/>
          </p:nvSpPr>
          <p:spPr bwMode="auto">
            <a:xfrm>
              <a:off x="4423" y="1784"/>
              <a:ext cx="60" cy="57"/>
            </a:xfrm>
            <a:custGeom>
              <a:avLst/>
              <a:gdLst>
                <a:gd name="T0" fmla="*/ 60 w 60"/>
                <a:gd name="T1" fmla="*/ 21 h 57"/>
                <a:gd name="T2" fmla="*/ 39 w 60"/>
                <a:gd name="T3" fmla="*/ 18 h 57"/>
                <a:gd name="T4" fmla="*/ 30 w 60"/>
                <a:gd name="T5" fmla="*/ 0 h 57"/>
                <a:gd name="T6" fmla="*/ 21 w 60"/>
                <a:gd name="T7" fmla="*/ 18 h 57"/>
                <a:gd name="T8" fmla="*/ 0 w 60"/>
                <a:gd name="T9" fmla="*/ 21 h 57"/>
                <a:gd name="T10" fmla="*/ 14 w 60"/>
                <a:gd name="T11" fmla="*/ 36 h 57"/>
                <a:gd name="T12" fmla="*/ 11 w 60"/>
                <a:gd name="T13" fmla="*/ 57 h 57"/>
                <a:gd name="T14" fmla="*/ 30 w 60"/>
                <a:gd name="T15" fmla="*/ 47 h 57"/>
                <a:gd name="T16" fmla="*/ 49 w 60"/>
                <a:gd name="T17" fmla="*/ 57 h 57"/>
                <a:gd name="T18" fmla="*/ 45 w 60"/>
                <a:gd name="T19" fmla="*/ 36 h 57"/>
                <a:gd name="T20" fmla="*/ 60 w 60"/>
                <a:gd name="T21" fmla="*/ 21 h 57"/>
                <a:gd name="T22" fmla="*/ 30 w 60"/>
                <a:gd name="T23" fmla="*/ 42 h 57"/>
                <a:gd name="T24" fmla="*/ 17 w 60"/>
                <a:gd name="T25" fmla="*/ 49 h 57"/>
                <a:gd name="T26" fmla="*/ 19 w 60"/>
                <a:gd name="T27" fmla="*/ 34 h 57"/>
                <a:gd name="T28" fmla="*/ 8 w 60"/>
                <a:gd name="T29" fmla="*/ 25 h 57"/>
                <a:gd name="T30" fmla="*/ 23 w 60"/>
                <a:gd name="T31" fmla="*/ 22 h 57"/>
                <a:gd name="T32" fmla="*/ 30 w 60"/>
                <a:gd name="T33" fmla="*/ 9 h 57"/>
                <a:gd name="T34" fmla="*/ 37 w 60"/>
                <a:gd name="T35" fmla="*/ 22 h 57"/>
                <a:gd name="T36" fmla="*/ 51 w 60"/>
                <a:gd name="T37" fmla="*/ 25 h 57"/>
                <a:gd name="T38" fmla="*/ 40 w 60"/>
                <a:gd name="T39" fmla="*/ 34 h 57"/>
                <a:gd name="T40" fmla="*/ 43 w 60"/>
                <a:gd name="T41" fmla="*/ 49 h 57"/>
                <a:gd name="T42" fmla="*/ 30 w 60"/>
                <a:gd name="T43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7">
                  <a:moveTo>
                    <a:pt x="60" y="21"/>
                  </a:moveTo>
                  <a:lnTo>
                    <a:pt x="39" y="18"/>
                  </a:lnTo>
                  <a:lnTo>
                    <a:pt x="30" y="0"/>
                  </a:lnTo>
                  <a:lnTo>
                    <a:pt x="21" y="18"/>
                  </a:lnTo>
                  <a:lnTo>
                    <a:pt x="0" y="21"/>
                  </a:lnTo>
                  <a:lnTo>
                    <a:pt x="14" y="36"/>
                  </a:lnTo>
                  <a:lnTo>
                    <a:pt x="11" y="57"/>
                  </a:lnTo>
                  <a:lnTo>
                    <a:pt x="30" y="47"/>
                  </a:lnTo>
                  <a:lnTo>
                    <a:pt x="49" y="57"/>
                  </a:lnTo>
                  <a:lnTo>
                    <a:pt x="45" y="36"/>
                  </a:lnTo>
                  <a:lnTo>
                    <a:pt x="60" y="21"/>
                  </a:lnTo>
                  <a:close/>
                  <a:moveTo>
                    <a:pt x="30" y="42"/>
                  </a:moveTo>
                  <a:lnTo>
                    <a:pt x="17" y="49"/>
                  </a:lnTo>
                  <a:lnTo>
                    <a:pt x="19" y="34"/>
                  </a:lnTo>
                  <a:lnTo>
                    <a:pt x="8" y="25"/>
                  </a:lnTo>
                  <a:lnTo>
                    <a:pt x="23" y="22"/>
                  </a:lnTo>
                  <a:lnTo>
                    <a:pt x="30" y="9"/>
                  </a:lnTo>
                  <a:lnTo>
                    <a:pt x="37" y="22"/>
                  </a:lnTo>
                  <a:lnTo>
                    <a:pt x="51" y="25"/>
                  </a:lnTo>
                  <a:lnTo>
                    <a:pt x="40" y="34"/>
                  </a:lnTo>
                  <a:lnTo>
                    <a:pt x="43" y="49"/>
                  </a:lnTo>
                  <a:lnTo>
                    <a:pt x="3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4" name="Freeform 36"/>
            <p:cNvSpPr>
              <a:spLocks noEditPoints="1"/>
            </p:cNvSpPr>
            <p:nvPr/>
          </p:nvSpPr>
          <p:spPr bwMode="auto">
            <a:xfrm>
              <a:off x="4225" y="1207"/>
              <a:ext cx="74" cy="79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7 h 65"/>
                <a:gd name="T4" fmla="*/ 60 w 60"/>
                <a:gd name="T5" fmla="*/ 45 h 65"/>
                <a:gd name="T6" fmla="*/ 48 w 60"/>
                <a:gd name="T7" fmla="*/ 49 h 65"/>
                <a:gd name="T8" fmla="*/ 36 w 60"/>
                <a:gd name="T9" fmla="*/ 46 h 65"/>
                <a:gd name="T10" fmla="*/ 24 w 60"/>
                <a:gd name="T11" fmla="*/ 42 h 65"/>
                <a:gd name="T12" fmla="*/ 12 w 60"/>
                <a:gd name="T13" fmla="*/ 47 h 65"/>
                <a:gd name="T14" fmla="*/ 12 w 60"/>
                <a:gd name="T15" fmla="*/ 9 h 65"/>
                <a:gd name="T16" fmla="*/ 24 w 60"/>
                <a:gd name="T17" fmla="*/ 5 h 65"/>
                <a:gd name="T18" fmla="*/ 36 w 60"/>
                <a:gd name="T19" fmla="*/ 8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5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5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9"/>
                    <a:pt x="60" y="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8" y="47"/>
                    <a:pt x="53" y="49"/>
                    <a:pt x="48" y="49"/>
                  </a:cubicBezTo>
                  <a:cubicBezTo>
                    <a:pt x="43" y="49"/>
                    <a:pt x="39" y="48"/>
                    <a:pt x="36" y="46"/>
                  </a:cubicBezTo>
                  <a:cubicBezTo>
                    <a:pt x="33" y="44"/>
                    <a:pt x="29" y="42"/>
                    <a:pt x="24" y="42"/>
                  </a:cubicBezTo>
                  <a:cubicBezTo>
                    <a:pt x="19" y="42"/>
                    <a:pt x="15" y="45"/>
                    <a:pt x="12" y="4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9" y="5"/>
                    <a:pt x="24" y="5"/>
                  </a:cubicBezTo>
                  <a:cubicBezTo>
                    <a:pt x="29" y="5"/>
                    <a:pt x="33" y="6"/>
                    <a:pt x="36" y="8"/>
                  </a:cubicBezTo>
                  <a:cubicBezTo>
                    <a:pt x="39" y="10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2"/>
                    <a:pt x="8" y="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5" name="Freeform 37"/>
            <p:cNvSpPr>
              <a:spLocks noEditPoints="1"/>
            </p:cNvSpPr>
            <p:nvPr/>
          </p:nvSpPr>
          <p:spPr bwMode="auto">
            <a:xfrm>
              <a:off x="4132" y="1168"/>
              <a:ext cx="78" cy="80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0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0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6 h 65"/>
                <a:gd name="T22" fmla="*/ 22 w 64"/>
                <a:gd name="T23" fmla="*/ 17 h 65"/>
                <a:gd name="T24" fmla="*/ 20 w 64"/>
                <a:gd name="T25" fmla="*/ 16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6 h 65"/>
                <a:gd name="T34" fmla="*/ 14 w 64"/>
                <a:gd name="T35" fmla="*/ 17 h 65"/>
                <a:gd name="T36" fmla="*/ 12 w 64"/>
                <a:gd name="T37" fmla="*/ 16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6 h 65"/>
                <a:gd name="T46" fmla="*/ 6 w 64"/>
                <a:gd name="T47" fmla="*/ 17 h 65"/>
                <a:gd name="T48" fmla="*/ 4 w 64"/>
                <a:gd name="T49" fmla="*/ 16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6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6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3" y="17"/>
                    <a:pt x="22" y="17"/>
                  </a:cubicBezTo>
                  <a:cubicBezTo>
                    <a:pt x="21" y="17"/>
                    <a:pt x="20" y="17"/>
                    <a:pt x="20" y="1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5" y="17"/>
                    <a:pt x="14" y="17"/>
                  </a:cubicBezTo>
                  <a:cubicBezTo>
                    <a:pt x="13" y="17"/>
                    <a:pt x="12" y="17"/>
                    <a:pt x="12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5" y="17"/>
                    <a:pt x="4" y="17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6" name="Freeform 38"/>
            <p:cNvSpPr>
              <a:spLocks noEditPoints="1"/>
            </p:cNvSpPr>
            <p:nvPr/>
          </p:nvSpPr>
          <p:spPr bwMode="auto">
            <a:xfrm>
              <a:off x="4286" y="1899"/>
              <a:ext cx="91" cy="102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6 w 74"/>
                <a:gd name="T29" fmla="*/ 46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3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5"/>
                  </a:cubicBezTo>
                  <a:cubicBezTo>
                    <a:pt x="41" y="11"/>
                    <a:pt x="38" y="18"/>
                    <a:pt x="36" y="24"/>
                  </a:cubicBezTo>
                  <a:cubicBezTo>
                    <a:pt x="35" y="18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3"/>
                    <a:pt x="30" y="24"/>
                  </a:cubicBezTo>
                  <a:cubicBezTo>
                    <a:pt x="30" y="24"/>
                    <a:pt x="29" y="24"/>
                    <a:pt x="29" y="23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7" name="Freeform 39"/>
            <p:cNvSpPr>
              <a:spLocks noEditPoints="1"/>
            </p:cNvSpPr>
            <p:nvPr/>
          </p:nvSpPr>
          <p:spPr bwMode="auto">
            <a:xfrm>
              <a:off x="4259" y="2360"/>
              <a:ext cx="95" cy="78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2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0"/>
                    <a:pt x="21" y="61"/>
                  </a:cubicBezTo>
                  <a:cubicBezTo>
                    <a:pt x="23" y="62"/>
                    <a:pt x="26" y="62"/>
                    <a:pt x="29" y="62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2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0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2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9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0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6"/>
                  </a:cubicBezTo>
                  <a:cubicBezTo>
                    <a:pt x="50" y="5"/>
                    <a:pt x="45" y="5"/>
                    <a:pt x="38" y="5"/>
                  </a:cubicBezTo>
                  <a:cubicBezTo>
                    <a:pt x="32" y="5"/>
                    <a:pt x="27" y="5"/>
                    <a:pt x="23" y="6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2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29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29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29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5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5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8" name="Freeform 40"/>
            <p:cNvSpPr>
              <a:spLocks noEditPoints="1"/>
            </p:cNvSpPr>
            <p:nvPr/>
          </p:nvSpPr>
          <p:spPr bwMode="auto">
            <a:xfrm>
              <a:off x="4162" y="1351"/>
              <a:ext cx="154" cy="154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8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8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3 h 125"/>
                <a:gd name="T26" fmla="*/ 53 w 125"/>
                <a:gd name="T27" fmla="*/ 12 h 125"/>
                <a:gd name="T28" fmla="*/ 59 w 125"/>
                <a:gd name="T29" fmla="*/ 33 h 125"/>
                <a:gd name="T30" fmla="*/ 43 w 125"/>
                <a:gd name="T31" fmla="*/ 23 h 125"/>
                <a:gd name="T32" fmla="*/ 59 w 125"/>
                <a:gd name="T33" fmla="*/ 58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8 h 125"/>
                <a:gd name="T68" fmla="*/ 108 w 125"/>
                <a:gd name="T69" fmla="*/ 33 h 125"/>
                <a:gd name="T70" fmla="*/ 86 w 125"/>
                <a:gd name="T71" fmla="*/ 14 h 125"/>
                <a:gd name="T72" fmla="*/ 108 w 125"/>
                <a:gd name="T73" fmla="*/ 33 h 125"/>
                <a:gd name="T74" fmla="*/ 39 w 125"/>
                <a:gd name="T75" fmla="*/ 14 h 125"/>
                <a:gd name="T76" fmla="*/ 17 w 125"/>
                <a:gd name="T77" fmla="*/ 33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2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2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3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2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2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2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5"/>
                    <a:pt x="55" y="114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4"/>
                    <a:pt x="69" y="115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2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8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8"/>
                  </a:cubicBezTo>
                  <a:lnTo>
                    <a:pt x="100" y="58"/>
                  </a:lnTo>
                  <a:close/>
                  <a:moveTo>
                    <a:pt x="108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6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3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6"/>
                    <a:pt x="39" y="14"/>
                  </a:cubicBezTo>
                  <a:cubicBezTo>
                    <a:pt x="35" y="19"/>
                    <a:pt x="32" y="26"/>
                    <a:pt x="30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9" name="Freeform 41"/>
            <p:cNvSpPr>
              <a:spLocks noEditPoints="1"/>
            </p:cNvSpPr>
            <p:nvPr/>
          </p:nvSpPr>
          <p:spPr bwMode="auto">
            <a:xfrm>
              <a:off x="4133" y="1270"/>
              <a:ext cx="72" cy="7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29 h 59"/>
                <a:gd name="T64" fmla="*/ 25 w 59"/>
                <a:gd name="T65" fmla="*/ 29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29 h 59"/>
                <a:gd name="T72" fmla="*/ 44 w 59"/>
                <a:gd name="T73" fmla="*/ 29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44" y="29"/>
                    <a:pt x="44" y="29"/>
                    <a:pt x="44" y="29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0" name="Freeform 42"/>
            <p:cNvSpPr>
              <a:spLocks noEditPoints="1"/>
            </p:cNvSpPr>
            <p:nvPr/>
          </p:nvSpPr>
          <p:spPr bwMode="auto">
            <a:xfrm>
              <a:off x="4215" y="1285"/>
              <a:ext cx="68" cy="54"/>
            </a:xfrm>
            <a:custGeom>
              <a:avLst/>
              <a:gdLst>
                <a:gd name="T0" fmla="*/ 26 w 68"/>
                <a:gd name="T1" fmla="*/ 54 h 54"/>
                <a:gd name="T2" fmla="*/ 0 w 68"/>
                <a:gd name="T3" fmla="*/ 28 h 54"/>
                <a:gd name="T4" fmla="*/ 14 w 68"/>
                <a:gd name="T5" fmla="*/ 16 h 54"/>
                <a:gd name="T6" fmla="*/ 26 w 68"/>
                <a:gd name="T7" fmla="*/ 28 h 54"/>
                <a:gd name="T8" fmla="*/ 54 w 68"/>
                <a:gd name="T9" fmla="*/ 0 h 54"/>
                <a:gd name="T10" fmla="*/ 68 w 68"/>
                <a:gd name="T11" fmla="*/ 14 h 54"/>
                <a:gd name="T12" fmla="*/ 26 w 68"/>
                <a:gd name="T13" fmla="*/ 54 h 54"/>
                <a:gd name="T14" fmla="*/ 7 w 68"/>
                <a:gd name="T15" fmla="*/ 28 h 54"/>
                <a:gd name="T16" fmla="*/ 26 w 68"/>
                <a:gd name="T17" fmla="*/ 47 h 54"/>
                <a:gd name="T18" fmla="*/ 60 w 68"/>
                <a:gd name="T19" fmla="*/ 14 h 54"/>
                <a:gd name="T20" fmla="*/ 54 w 68"/>
                <a:gd name="T21" fmla="*/ 8 h 54"/>
                <a:gd name="T22" fmla="*/ 26 w 68"/>
                <a:gd name="T23" fmla="*/ 36 h 54"/>
                <a:gd name="T24" fmla="*/ 14 w 68"/>
                <a:gd name="T25" fmla="*/ 22 h 54"/>
                <a:gd name="T26" fmla="*/ 7 w 68"/>
                <a:gd name="T27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54">
                  <a:moveTo>
                    <a:pt x="26" y="54"/>
                  </a:moveTo>
                  <a:lnTo>
                    <a:pt x="0" y="28"/>
                  </a:lnTo>
                  <a:lnTo>
                    <a:pt x="14" y="16"/>
                  </a:lnTo>
                  <a:lnTo>
                    <a:pt x="26" y="28"/>
                  </a:lnTo>
                  <a:lnTo>
                    <a:pt x="54" y="0"/>
                  </a:lnTo>
                  <a:lnTo>
                    <a:pt x="68" y="14"/>
                  </a:lnTo>
                  <a:lnTo>
                    <a:pt x="26" y="54"/>
                  </a:lnTo>
                  <a:close/>
                  <a:moveTo>
                    <a:pt x="7" y="28"/>
                  </a:moveTo>
                  <a:lnTo>
                    <a:pt x="26" y="47"/>
                  </a:lnTo>
                  <a:lnTo>
                    <a:pt x="60" y="14"/>
                  </a:lnTo>
                  <a:lnTo>
                    <a:pt x="54" y="8"/>
                  </a:lnTo>
                  <a:lnTo>
                    <a:pt x="26" y="36"/>
                  </a:lnTo>
                  <a:lnTo>
                    <a:pt x="14" y="22"/>
                  </a:ln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1" name="Freeform 43"/>
            <p:cNvSpPr>
              <a:spLocks noEditPoints="1"/>
            </p:cNvSpPr>
            <p:nvPr/>
          </p:nvSpPr>
          <p:spPr bwMode="auto">
            <a:xfrm>
              <a:off x="4214" y="2441"/>
              <a:ext cx="97" cy="100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2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6 h 81"/>
                <a:gd name="T34" fmla="*/ 22 w 79"/>
                <a:gd name="T35" fmla="*/ 19 h 81"/>
                <a:gd name="T36" fmla="*/ 31 w 79"/>
                <a:gd name="T37" fmla="*/ 31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4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8"/>
                    <a:pt x="70" y="19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2"/>
                    <a:pt x="60" y="61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7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7"/>
                  </a:lnTo>
                  <a:close/>
                  <a:moveTo>
                    <a:pt x="22" y="19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1" y="24"/>
                    <a:pt x="21" y="24"/>
                    <a:pt x="21" y="24"/>
                  </a:cubicBezTo>
                  <a:lnTo>
                    <a:pt x="22" y="19"/>
                  </a:lnTo>
                  <a:close/>
                  <a:moveTo>
                    <a:pt x="21" y="29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29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1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1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5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4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0"/>
                  </a:cubicBezTo>
                  <a:cubicBezTo>
                    <a:pt x="49" y="81"/>
                    <a:pt x="53" y="79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7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2" name="Freeform 44"/>
            <p:cNvSpPr>
              <a:spLocks noEditPoints="1"/>
            </p:cNvSpPr>
            <p:nvPr/>
          </p:nvSpPr>
          <p:spPr bwMode="auto">
            <a:xfrm>
              <a:off x="4285" y="2294"/>
              <a:ext cx="58" cy="59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3" name="Freeform 45"/>
            <p:cNvSpPr>
              <a:spLocks noEditPoints="1"/>
            </p:cNvSpPr>
            <p:nvPr/>
          </p:nvSpPr>
          <p:spPr bwMode="auto">
            <a:xfrm>
              <a:off x="4157" y="2096"/>
              <a:ext cx="147" cy="143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79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5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5 h 116"/>
                <a:gd name="T98" fmla="*/ 78 w 119"/>
                <a:gd name="T99" fmla="*/ 94 h 116"/>
                <a:gd name="T100" fmla="*/ 92 w 119"/>
                <a:gd name="T101" fmla="*/ 59 h 116"/>
                <a:gd name="T102" fmla="*/ 88 w 119"/>
                <a:gd name="T103" fmla="*/ 54 h 116"/>
                <a:gd name="T104" fmla="*/ 83 w 119"/>
                <a:gd name="T105" fmla="*/ 20 h 116"/>
                <a:gd name="T106" fmla="*/ 79 w 119"/>
                <a:gd name="T107" fmla="*/ 11 h 116"/>
                <a:gd name="T108" fmla="*/ 70 w 119"/>
                <a:gd name="T109" fmla="*/ 15 h 116"/>
                <a:gd name="T110" fmla="*/ 67 w 119"/>
                <a:gd name="T111" fmla="*/ 36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0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0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1"/>
                    <a:pt x="22" y="80"/>
                    <a:pt x="22" y="79"/>
                  </a:cubicBezTo>
                  <a:cubicBezTo>
                    <a:pt x="21" y="76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3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5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5"/>
                    <a:pt x="32" y="57"/>
                    <a:pt x="31" y="60"/>
                  </a:cubicBezTo>
                  <a:cubicBezTo>
                    <a:pt x="31" y="62"/>
                    <a:pt x="31" y="64"/>
                    <a:pt x="32" y="65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4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4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5"/>
                  </a:cubicBezTo>
                  <a:cubicBezTo>
                    <a:pt x="64" y="94"/>
                    <a:pt x="68" y="91"/>
                    <a:pt x="78" y="94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4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1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6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0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4" name="Freeform 46"/>
            <p:cNvSpPr>
              <a:spLocks noEditPoints="1"/>
            </p:cNvSpPr>
            <p:nvPr/>
          </p:nvSpPr>
          <p:spPr bwMode="auto">
            <a:xfrm>
              <a:off x="4101" y="2246"/>
              <a:ext cx="177" cy="155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3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8"/>
                    <a:pt x="125" y="0"/>
                    <a:pt x="102" y="0"/>
                  </a:cubicBezTo>
                  <a:cubicBezTo>
                    <a:pt x="90" y="0"/>
                    <a:pt x="79" y="5"/>
                    <a:pt x="72" y="13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3"/>
                    <a:pt x="5" y="64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4"/>
                    <a:pt x="144" y="53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8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8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5" name="Freeform 47"/>
            <p:cNvSpPr>
              <a:spLocks noEditPoints="1"/>
            </p:cNvSpPr>
            <p:nvPr/>
          </p:nvSpPr>
          <p:spPr bwMode="auto">
            <a:xfrm>
              <a:off x="4125" y="2413"/>
              <a:ext cx="75" cy="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5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5 h 61"/>
                <a:gd name="T32" fmla="*/ 23 w 61"/>
                <a:gd name="T33" fmla="*/ 45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6 h 61"/>
                <a:gd name="T44" fmla="*/ 34 w 61"/>
                <a:gd name="T45" fmla="*/ 26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5"/>
                    <a:pt x="31" y="5"/>
                  </a:cubicBezTo>
                  <a:cubicBezTo>
                    <a:pt x="44" y="5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5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6" name="Freeform 48"/>
            <p:cNvSpPr>
              <a:spLocks noEditPoints="1"/>
            </p:cNvSpPr>
            <p:nvPr/>
          </p:nvSpPr>
          <p:spPr bwMode="auto">
            <a:xfrm>
              <a:off x="4144" y="2538"/>
              <a:ext cx="115" cy="116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9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0 h 94"/>
                <a:gd name="T34" fmla="*/ 66 w 94"/>
                <a:gd name="T35" fmla="*/ 79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2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0"/>
                    <a:pt x="61" y="52"/>
                  </a:cubicBezTo>
                  <a:cubicBezTo>
                    <a:pt x="58" y="60"/>
                    <a:pt x="49" y="63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0"/>
                    <a:pt x="28" y="63"/>
                    <a:pt x="39" y="67"/>
                  </a:cubicBezTo>
                  <a:cubicBezTo>
                    <a:pt x="51" y="71"/>
                    <a:pt x="63" y="66"/>
                    <a:pt x="67" y="55"/>
                  </a:cubicBezTo>
                  <a:cubicBezTo>
                    <a:pt x="68" y="53"/>
                    <a:pt x="68" y="51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2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7" name="Freeform 49"/>
            <p:cNvSpPr>
              <a:spLocks noEditPoints="1"/>
            </p:cNvSpPr>
            <p:nvPr/>
          </p:nvSpPr>
          <p:spPr bwMode="auto">
            <a:xfrm>
              <a:off x="4215" y="2015"/>
              <a:ext cx="65" cy="65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8" name="Freeform 50"/>
            <p:cNvSpPr>
              <a:spLocks noEditPoints="1"/>
            </p:cNvSpPr>
            <p:nvPr/>
          </p:nvSpPr>
          <p:spPr bwMode="auto">
            <a:xfrm>
              <a:off x="4159" y="1925"/>
              <a:ext cx="119" cy="75"/>
            </a:xfrm>
            <a:custGeom>
              <a:avLst/>
              <a:gdLst>
                <a:gd name="T0" fmla="*/ 36 w 119"/>
                <a:gd name="T1" fmla="*/ 52 h 75"/>
                <a:gd name="T2" fmla="*/ 36 w 119"/>
                <a:gd name="T3" fmla="*/ 30 h 75"/>
                <a:gd name="T4" fmla="*/ 59 w 119"/>
                <a:gd name="T5" fmla="*/ 30 h 75"/>
                <a:gd name="T6" fmla="*/ 29 w 119"/>
                <a:gd name="T7" fmla="*/ 0 h 75"/>
                <a:gd name="T8" fmla="*/ 0 w 119"/>
                <a:gd name="T9" fmla="*/ 30 h 75"/>
                <a:gd name="T10" fmla="*/ 22 w 119"/>
                <a:gd name="T11" fmla="*/ 30 h 75"/>
                <a:gd name="T12" fmla="*/ 22 w 119"/>
                <a:gd name="T13" fmla="*/ 68 h 75"/>
                <a:gd name="T14" fmla="*/ 66 w 119"/>
                <a:gd name="T15" fmla="*/ 68 h 75"/>
                <a:gd name="T16" fmla="*/ 51 w 119"/>
                <a:gd name="T17" fmla="*/ 52 h 75"/>
                <a:gd name="T18" fmla="*/ 36 w 119"/>
                <a:gd name="T19" fmla="*/ 52 h 75"/>
                <a:gd name="T20" fmla="*/ 97 w 119"/>
                <a:gd name="T21" fmla="*/ 45 h 75"/>
                <a:gd name="T22" fmla="*/ 97 w 119"/>
                <a:gd name="T23" fmla="*/ 8 h 75"/>
                <a:gd name="T24" fmla="*/ 51 w 119"/>
                <a:gd name="T25" fmla="*/ 8 h 75"/>
                <a:gd name="T26" fmla="*/ 66 w 119"/>
                <a:gd name="T27" fmla="*/ 22 h 75"/>
                <a:gd name="T28" fmla="*/ 81 w 119"/>
                <a:gd name="T29" fmla="*/ 22 h 75"/>
                <a:gd name="T30" fmla="*/ 81 w 119"/>
                <a:gd name="T31" fmla="*/ 45 h 75"/>
                <a:gd name="T32" fmla="*/ 59 w 119"/>
                <a:gd name="T33" fmla="*/ 45 h 75"/>
                <a:gd name="T34" fmla="*/ 89 w 119"/>
                <a:gd name="T35" fmla="*/ 75 h 75"/>
                <a:gd name="T36" fmla="*/ 119 w 119"/>
                <a:gd name="T37" fmla="*/ 45 h 75"/>
                <a:gd name="T38" fmla="*/ 97 w 119"/>
                <a:gd name="T3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75">
                  <a:moveTo>
                    <a:pt x="36" y="52"/>
                  </a:moveTo>
                  <a:lnTo>
                    <a:pt x="36" y="30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lnTo>
                    <a:pt x="22" y="30"/>
                  </a:lnTo>
                  <a:lnTo>
                    <a:pt x="22" y="68"/>
                  </a:lnTo>
                  <a:lnTo>
                    <a:pt x="66" y="68"/>
                  </a:lnTo>
                  <a:lnTo>
                    <a:pt x="51" y="52"/>
                  </a:lnTo>
                  <a:lnTo>
                    <a:pt x="36" y="52"/>
                  </a:lnTo>
                  <a:close/>
                  <a:moveTo>
                    <a:pt x="97" y="45"/>
                  </a:moveTo>
                  <a:lnTo>
                    <a:pt x="97" y="8"/>
                  </a:lnTo>
                  <a:lnTo>
                    <a:pt x="51" y="8"/>
                  </a:lnTo>
                  <a:lnTo>
                    <a:pt x="66" y="22"/>
                  </a:lnTo>
                  <a:lnTo>
                    <a:pt x="81" y="22"/>
                  </a:lnTo>
                  <a:lnTo>
                    <a:pt x="81" y="45"/>
                  </a:lnTo>
                  <a:lnTo>
                    <a:pt x="59" y="45"/>
                  </a:lnTo>
                  <a:lnTo>
                    <a:pt x="89" y="75"/>
                  </a:lnTo>
                  <a:lnTo>
                    <a:pt x="119" y="45"/>
                  </a:lnTo>
                  <a:lnTo>
                    <a:pt x="97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9" name="Freeform 51"/>
            <p:cNvSpPr>
              <a:spLocks noEditPoints="1"/>
            </p:cNvSpPr>
            <p:nvPr/>
          </p:nvSpPr>
          <p:spPr bwMode="auto">
            <a:xfrm>
              <a:off x="4261" y="1531"/>
              <a:ext cx="122" cy="123"/>
            </a:xfrm>
            <a:custGeom>
              <a:avLst/>
              <a:gdLst>
                <a:gd name="T0" fmla="*/ 96 w 100"/>
                <a:gd name="T1" fmla="*/ 85 h 100"/>
                <a:gd name="T2" fmla="*/ 73 w 100"/>
                <a:gd name="T3" fmla="*/ 65 h 100"/>
                <a:gd name="T4" fmla="*/ 66 w 100"/>
                <a:gd name="T5" fmla="*/ 61 h 100"/>
                <a:gd name="T6" fmla="*/ 74 w 100"/>
                <a:gd name="T7" fmla="*/ 37 h 100"/>
                <a:gd name="T8" fmla="*/ 37 w 100"/>
                <a:gd name="T9" fmla="*/ 0 h 100"/>
                <a:gd name="T10" fmla="*/ 0 w 100"/>
                <a:gd name="T11" fmla="*/ 37 h 100"/>
                <a:gd name="T12" fmla="*/ 37 w 100"/>
                <a:gd name="T13" fmla="*/ 75 h 100"/>
                <a:gd name="T14" fmla="*/ 61 w 100"/>
                <a:gd name="T15" fmla="*/ 66 h 100"/>
                <a:gd name="T16" fmla="*/ 64 w 100"/>
                <a:gd name="T17" fmla="*/ 73 h 100"/>
                <a:gd name="T18" fmla="*/ 84 w 100"/>
                <a:gd name="T19" fmla="*/ 96 h 100"/>
                <a:gd name="T20" fmla="*/ 97 w 100"/>
                <a:gd name="T21" fmla="*/ 97 h 100"/>
                <a:gd name="T22" fmla="*/ 96 w 100"/>
                <a:gd name="T23" fmla="*/ 85 h 100"/>
                <a:gd name="T24" fmla="*/ 37 w 100"/>
                <a:gd name="T25" fmla="*/ 62 h 100"/>
                <a:gd name="T26" fmla="*/ 12 w 100"/>
                <a:gd name="T27" fmla="*/ 37 h 100"/>
                <a:gd name="T28" fmla="*/ 37 w 100"/>
                <a:gd name="T29" fmla="*/ 12 h 100"/>
                <a:gd name="T30" fmla="*/ 62 w 100"/>
                <a:gd name="T31" fmla="*/ 37 h 100"/>
                <a:gd name="T32" fmla="*/ 37 w 100"/>
                <a:gd name="T33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0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1"/>
                  </a:cubicBezTo>
                  <a:cubicBezTo>
                    <a:pt x="71" y="55"/>
                    <a:pt x="74" y="46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0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3"/>
                    <a:pt x="23" y="12"/>
                    <a:pt x="37" y="12"/>
                  </a:cubicBezTo>
                  <a:cubicBezTo>
                    <a:pt x="51" y="12"/>
                    <a:pt x="62" y="23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0" name="Freeform 52"/>
            <p:cNvSpPr>
              <a:spLocks/>
            </p:cNvSpPr>
            <p:nvPr/>
          </p:nvSpPr>
          <p:spPr bwMode="auto">
            <a:xfrm>
              <a:off x="4134" y="1516"/>
              <a:ext cx="152" cy="14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1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1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1" name="Freeform 53"/>
            <p:cNvSpPr>
              <a:spLocks noEditPoints="1"/>
            </p:cNvSpPr>
            <p:nvPr/>
          </p:nvSpPr>
          <p:spPr bwMode="auto">
            <a:xfrm>
              <a:off x="4164" y="2658"/>
              <a:ext cx="50" cy="81"/>
            </a:xfrm>
            <a:custGeom>
              <a:avLst/>
              <a:gdLst>
                <a:gd name="T0" fmla="*/ 21 w 41"/>
                <a:gd name="T1" fmla="*/ 0 h 66"/>
                <a:gd name="T2" fmla="*/ 0 w 41"/>
                <a:gd name="T3" fmla="*/ 21 h 66"/>
                <a:gd name="T4" fmla="*/ 21 w 41"/>
                <a:gd name="T5" fmla="*/ 66 h 66"/>
                <a:gd name="T6" fmla="*/ 41 w 41"/>
                <a:gd name="T7" fmla="*/ 21 h 66"/>
                <a:gd name="T8" fmla="*/ 21 w 41"/>
                <a:gd name="T9" fmla="*/ 0 h 66"/>
                <a:gd name="T10" fmla="*/ 21 w 41"/>
                <a:gd name="T11" fmla="*/ 34 h 66"/>
                <a:gd name="T12" fmla="*/ 8 w 41"/>
                <a:gd name="T13" fmla="*/ 21 h 66"/>
                <a:gd name="T14" fmla="*/ 21 w 41"/>
                <a:gd name="T15" fmla="*/ 8 h 66"/>
                <a:gd name="T16" fmla="*/ 33 w 41"/>
                <a:gd name="T17" fmla="*/ 21 h 66"/>
                <a:gd name="T18" fmla="*/ 21 w 41"/>
                <a:gd name="T19" fmla="*/ 34 h 66"/>
                <a:gd name="T20" fmla="*/ 13 w 41"/>
                <a:gd name="T21" fmla="*/ 21 h 66"/>
                <a:gd name="T22" fmla="*/ 21 w 41"/>
                <a:gd name="T23" fmla="*/ 29 h 66"/>
                <a:gd name="T24" fmla="*/ 29 w 41"/>
                <a:gd name="T25" fmla="*/ 21 h 66"/>
                <a:gd name="T26" fmla="*/ 21 w 41"/>
                <a:gd name="T27" fmla="*/ 13 h 66"/>
                <a:gd name="T28" fmla="*/ 13 w 41"/>
                <a:gd name="T2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6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42"/>
                    <a:pt x="21" y="66"/>
                    <a:pt x="21" y="66"/>
                  </a:cubicBezTo>
                  <a:cubicBezTo>
                    <a:pt x="21" y="66"/>
                    <a:pt x="41" y="42"/>
                    <a:pt x="41" y="21"/>
                  </a:cubicBezTo>
                  <a:cubicBezTo>
                    <a:pt x="41" y="10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4" y="34"/>
                    <a:pt x="8" y="28"/>
                    <a:pt x="8" y="21"/>
                  </a:cubicBezTo>
                  <a:cubicBezTo>
                    <a:pt x="8" y="14"/>
                    <a:pt x="14" y="8"/>
                    <a:pt x="21" y="8"/>
                  </a:cubicBezTo>
                  <a:cubicBezTo>
                    <a:pt x="28" y="8"/>
                    <a:pt x="33" y="14"/>
                    <a:pt x="33" y="21"/>
                  </a:cubicBezTo>
                  <a:cubicBezTo>
                    <a:pt x="33" y="28"/>
                    <a:pt x="28" y="34"/>
                    <a:pt x="21" y="34"/>
                  </a:cubicBezTo>
                  <a:close/>
                  <a:moveTo>
                    <a:pt x="13" y="21"/>
                  </a:moveTo>
                  <a:cubicBezTo>
                    <a:pt x="13" y="25"/>
                    <a:pt x="16" y="29"/>
                    <a:pt x="21" y="29"/>
                  </a:cubicBezTo>
                  <a:cubicBezTo>
                    <a:pt x="25" y="29"/>
                    <a:pt x="29" y="25"/>
                    <a:pt x="29" y="21"/>
                  </a:cubicBezTo>
                  <a:cubicBezTo>
                    <a:pt x="29" y="17"/>
                    <a:pt x="25" y="13"/>
                    <a:pt x="21" y="13"/>
                  </a:cubicBezTo>
                  <a:cubicBezTo>
                    <a:pt x="16" y="13"/>
                    <a:pt x="13" y="17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2" name="Freeform 54"/>
            <p:cNvSpPr>
              <a:spLocks noEditPoints="1"/>
            </p:cNvSpPr>
            <p:nvPr/>
          </p:nvSpPr>
          <p:spPr bwMode="auto">
            <a:xfrm>
              <a:off x="4108" y="2745"/>
              <a:ext cx="79" cy="10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3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0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7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0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7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3" name="Freeform 55"/>
            <p:cNvSpPr>
              <a:spLocks noEditPoints="1"/>
            </p:cNvSpPr>
            <p:nvPr/>
          </p:nvSpPr>
          <p:spPr bwMode="auto">
            <a:xfrm>
              <a:off x="4091" y="2019"/>
              <a:ext cx="106" cy="80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59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59 h 65"/>
                <a:gd name="T20" fmla="*/ 5 w 86"/>
                <a:gd name="T21" fmla="*/ 59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59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59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59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4" name="Freeform 56"/>
            <p:cNvSpPr>
              <a:spLocks noEditPoints="1"/>
            </p:cNvSpPr>
            <p:nvPr/>
          </p:nvSpPr>
          <p:spPr bwMode="auto">
            <a:xfrm>
              <a:off x="4204" y="1684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50 h 99"/>
                <a:gd name="T26" fmla="*/ 31 w 98"/>
                <a:gd name="T27" fmla="*/ 50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50 h 99"/>
                <a:gd name="T56" fmla="*/ 6 w 98"/>
                <a:gd name="T57" fmla="*/ 50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8 w 98"/>
                <a:gd name="T83" fmla="*/ 99 h 99"/>
                <a:gd name="T84" fmla="*/ 68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50"/>
                  </a:lnTo>
                  <a:lnTo>
                    <a:pt x="31" y="50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50"/>
                  </a:lnTo>
                  <a:lnTo>
                    <a:pt x="6" y="50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8" y="99"/>
                  </a:lnTo>
                  <a:lnTo>
                    <a:pt x="68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5" name="Freeform 57"/>
            <p:cNvSpPr>
              <a:spLocks noEditPoints="1"/>
            </p:cNvSpPr>
            <p:nvPr/>
          </p:nvSpPr>
          <p:spPr bwMode="auto">
            <a:xfrm>
              <a:off x="4184" y="1805"/>
              <a:ext cx="105" cy="104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5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29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3 h 85"/>
                <a:gd name="T36" fmla="*/ 55 w 85"/>
                <a:gd name="T37" fmla="*/ 11 h 85"/>
                <a:gd name="T38" fmla="*/ 74 w 85"/>
                <a:gd name="T39" fmla="*/ 2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2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3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6" name="Freeform 58"/>
            <p:cNvSpPr>
              <a:spLocks noEditPoints="1"/>
            </p:cNvSpPr>
            <p:nvPr/>
          </p:nvSpPr>
          <p:spPr bwMode="auto">
            <a:xfrm>
              <a:off x="4090" y="1681"/>
              <a:ext cx="94" cy="94"/>
            </a:xfrm>
            <a:custGeom>
              <a:avLst/>
              <a:gdLst>
                <a:gd name="T0" fmla="*/ 53 w 77"/>
                <a:gd name="T1" fmla="*/ 29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29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7 h 77"/>
                <a:gd name="T22" fmla="*/ 72 w 77"/>
                <a:gd name="T23" fmla="*/ 57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7 h 77"/>
                <a:gd name="T30" fmla="*/ 32 w 77"/>
                <a:gd name="T31" fmla="*/ 17 h 77"/>
                <a:gd name="T32" fmla="*/ 1 w 77"/>
                <a:gd name="T33" fmla="*/ 47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7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29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29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7"/>
                  </a:moveTo>
                  <a:cubicBezTo>
                    <a:pt x="72" y="57"/>
                    <a:pt x="72" y="57"/>
                    <a:pt x="72" y="57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7"/>
                  </a:lnTo>
                  <a:close/>
                  <a:moveTo>
                    <a:pt x="32" y="17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1" y="45"/>
                    <a:pt x="0" y="41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7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7"/>
                    <a:pt x="7" y="61"/>
                    <a:pt x="4" y="54"/>
                  </a:cubicBez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7" name="Freeform 59"/>
            <p:cNvSpPr>
              <a:spLocks noEditPoints="1"/>
            </p:cNvSpPr>
            <p:nvPr/>
          </p:nvSpPr>
          <p:spPr bwMode="auto">
            <a:xfrm>
              <a:off x="4089" y="1791"/>
              <a:ext cx="88" cy="73"/>
            </a:xfrm>
            <a:custGeom>
              <a:avLst/>
              <a:gdLst>
                <a:gd name="T0" fmla="*/ 0 w 72"/>
                <a:gd name="T1" fmla="*/ 0 h 59"/>
                <a:gd name="T2" fmla="*/ 0 w 72"/>
                <a:gd name="T3" fmla="*/ 59 h 59"/>
                <a:gd name="T4" fmla="*/ 72 w 72"/>
                <a:gd name="T5" fmla="*/ 59 h 59"/>
                <a:gd name="T6" fmla="*/ 72 w 72"/>
                <a:gd name="T7" fmla="*/ 0 h 59"/>
                <a:gd name="T8" fmla="*/ 0 w 72"/>
                <a:gd name="T9" fmla="*/ 0 h 59"/>
                <a:gd name="T10" fmla="*/ 67 w 72"/>
                <a:gd name="T11" fmla="*/ 54 h 59"/>
                <a:gd name="T12" fmla="*/ 4 w 72"/>
                <a:gd name="T13" fmla="*/ 54 h 59"/>
                <a:gd name="T14" fmla="*/ 4 w 72"/>
                <a:gd name="T15" fmla="*/ 5 h 59"/>
                <a:gd name="T16" fmla="*/ 67 w 72"/>
                <a:gd name="T17" fmla="*/ 5 h 59"/>
                <a:gd name="T18" fmla="*/ 67 w 72"/>
                <a:gd name="T19" fmla="*/ 54 h 59"/>
                <a:gd name="T20" fmla="*/ 49 w 72"/>
                <a:gd name="T21" fmla="*/ 16 h 59"/>
                <a:gd name="T22" fmla="*/ 56 w 72"/>
                <a:gd name="T23" fmla="*/ 23 h 59"/>
                <a:gd name="T24" fmla="*/ 63 w 72"/>
                <a:gd name="T25" fmla="*/ 16 h 59"/>
                <a:gd name="T26" fmla="*/ 56 w 72"/>
                <a:gd name="T27" fmla="*/ 9 h 59"/>
                <a:gd name="T28" fmla="*/ 49 w 72"/>
                <a:gd name="T29" fmla="*/ 16 h 59"/>
                <a:gd name="T30" fmla="*/ 63 w 72"/>
                <a:gd name="T31" fmla="*/ 50 h 59"/>
                <a:gd name="T32" fmla="*/ 9 w 72"/>
                <a:gd name="T33" fmla="*/ 50 h 59"/>
                <a:gd name="T34" fmla="*/ 22 w 72"/>
                <a:gd name="T35" fmla="*/ 14 h 59"/>
                <a:gd name="T36" fmla="*/ 40 w 72"/>
                <a:gd name="T37" fmla="*/ 36 h 59"/>
                <a:gd name="T38" fmla="*/ 49 w 72"/>
                <a:gd name="T39" fmla="*/ 30 h 59"/>
                <a:gd name="T40" fmla="*/ 63 w 72"/>
                <a:gd name="T41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9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4"/>
                  </a:moveTo>
                  <a:cubicBezTo>
                    <a:pt x="4" y="54"/>
                    <a:pt x="4" y="54"/>
                    <a:pt x="4" y="5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7" y="5"/>
                    <a:pt x="67" y="5"/>
                    <a:pt x="67" y="5"/>
                  </a:cubicBezTo>
                  <a:lnTo>
                    <a:pt x="67" y="54"/>
                  </a:lnTo>
                  <a:close/>
                  <a:moveTo>
                    <a:pt x="49" y="16"/>
                  </a:moveTo>
                  <a:cubicBezTo>
                    <a:pt x="49" y="20"/>
                    <a:pt x="52" y="23"/>
                    <a:pt x="56" y="23"/>
                  </a:cubicBezTo>
                  <a:cubicBezTo>
                    <a:pt x="60" y="23"/>
                    <a:pt x="63" y="20"/>
                    <a:pt x="63" y="16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6"/>
                  </a:cubicBezTo>
                  <a:close/>
                  <a:moveTo>
                    <a:pt x="63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9" y="30"/>
                    <a:pt x="49" y="30"/>
                    <a:pt x="49" y="30"/>
                  </a:cubicBezTo>
                  <a:lnTo>
                    <a:pt x="6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8" name="Freeform 60"/>
            <p:cNvSpPr>
              <a:spLocks noEditPoints="1"/>
            </p:cNvSpPr>
            <p:nvPr/>
          </p:nvSpPr>
          <p:spPr bwMode="auto">
            <a:xfrm>
              <a:off x="4053" y="1891"/>
              <a:ext cx="93" cy="108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59"/>
                    <a:pt x="16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9" name="Freeform 61"/>
            <p:cNvSpPr>
              <a:spLocks noEditPoints="1"/>
            </p:cNvSpPr>
            <p:nvPr/>
          </p:nvSpPr>
          <p:spPr bwMode="auto">
            <a:xfrm>
              <a:off x="4027" y="1521"/>
              <a:ext cx="127" cy="95"/>
            </a:xfrm>
            <a:custGeom>
              <a:avLst/>
              <a:gdLst>
                <a:gd name="T0" fmla="*/ 99 w 103"/>
                <a:gd name="T1" fmla="*/ 4 h 77"/>
                <a:gd name="T2" fmla="*/ 52 w 103"/>
                <a:gd name="T3" fmla="*/ 0 h 77"/>
                <a:gd name="T4" fmla="*/ 4 w 103"/>
                <a:gd name="T5" fmla="*/ 4 h 77"/>
                <a:gd name="T6" fmla="*/ 0 w 103"/>
                <a:gd name="T7" fmla="*/ 39 h 77"/>
                <a:gd name="T8" fmla="*/ 4 w 103"/>
                <a:gd name="T9" fmla="*/ 74 h 77"/>
                <a:gd name="T10" fmla="*/ 52 w 103"/>
                <a:gd name="T11" fmla="*/ 77 h 77"/>
                <a:gd name="T12" fmla="*/ 99 w 103"/>
                <a:gd name="T13" fmla="*/ 74 h 77"/>
                <a:gd name="T14" fmla="*/ 103 w 103"/>
                <a:gd name="T15" fmla="*/ 39 h 77"/>
                <a:gd name="T16" fmla="*/ 99 w 103"/>
                <a:gd name="T17" fmla="*/ 4 h 77"/>
                <a:gd name="T18" fmla="*/ 39 w 103"/>
                <a:gd name="T19" fmla="*/ 58 h 77"/>
                <a:gd name="T20" fmla="*/ 39 w 103"/>
                <a:gd name="T21" fmla="*/ 20 h 77"/>
                <a:gd name="T22" fmla="*/ 71 w 103"/>
                <a:gd name="T23" fmla="*/ 39 h 77"/>
                <a:gd name="T24" fmla="*/ 39 w 103"/>
                <a:gd name="T25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4"/>
                  </a:moveTo>
                  <a:cubicBezTo>
                    <a:pt x="84" y="2"/>
                    <a:pt x="68" y="0"/>
                    <a:pt x="52" y="0"/>
                  </a:cubicBezTo>
                  <a:cubicBezTo>
                    <a:pt x="35" y="0"/>
                    <a:pt x="19" y="2"/>
                    <a:pt x="4" y="4"/>
                  </a:cubicBezTo>
                  <a:cubicBezTo>
                    <a:pt x="2" y="14"/>
                    <a:pt x="0" y="26"/>
                    <a:pt x="0" y="39"/>
                  </a:cubicBezTo>
                  <a:cubicBezTo>
                    <a:pt x="0" y="52"/>
                    <a:pt x="2" y="63"/>
                    <a:pt x="4" y="74"/>
                  </a:cubicBezTo>
                  <a:cubicBezTo>
                    <a:pt x="19" y="76"/>
                    <a:pt x="35" y="77"/>
                    <a:pt x="52" y="77"/>
                  </a:cubicBezTo>
                  <a:cubicBezTo>
                    <a:pt x="68" y="77"/>
                    <a:pt x="84" y="76"/>
                    <a:pt x="99" y="74"/>
                  </a:cubicBezTo>
                  <a:cubicBezTo>
                    <a:pt x="101" y="63"/>
                    <a:pt x="103" y="52"/>
                    <a:pt x="103" y="39"/>
                  </a:cubicBezTo>
                  <a:cubicBezTo>
                    <a:pt x="103" y="26"/>
                    <a:pt x="101" y="14"/>
                    <a:pt x="99" y="4"/>
                  </a:cubicBezTo>
                  <a:close/>
                  <a:moveTo>
                    <a:pt x="39" y="58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71" y="39"/>
                    <a:pt x="71" y="39"/>
                    <a:pt x="71" y="39"/>
                  </a:cubicBezTo>
                  <a:lnTo>
                    <a:pt x="3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0" name="Freeform 62"/>
            <p:cNvSpPr>
              <a:spLocks noEditPoints="1"/>
            </p:cNvSpPr>
            <p:nvPr/>
          </p:nvSpPr>
          <p:spPr bwMode="auto">
            <a:xfrm>
              <a:off x="4017" y="2130"/>
              <a:ext cx="142" cy="142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5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2"/>
                    <a:pt x="74" y="88"/>
                    <a:pt x="89" y="7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5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1" name="Freeform 63"/>
            <p:cNvSpPr>
              <a:spLocks noEditPoints="1"/>
            </p:cNvSpPr>
            <p:nvPr/>
          </p:nvSpPr>
          <p:spPr bwMode="auto">
            <a:xfrm>
              <a:off x="3994" y="2302"/>
              <a:ext cx="104" cy="121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5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8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5"/>
                    <a:pt x="43" y="85"/>
                  </a:cubicBezTo>
                  <a:cubicBezTo>
                    <a:pt x="34" y="85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8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2" name="Freeform 64"/>
            <p:cNvSpPr>
              <a:spLocks/>
            </p:cNvSpPr>
            <p:nvPr/>
          </p:nvSpPr>
          <p:spPr bwMode="auto">
            <a:xfrm>
              <a:off x="4006" y="2020"/>
              <a:ext cx="57" cy="98"/>
            </a:xfrm>
            <a:custGeom>
              <a:avLst/>
              <a:gdLst>
                <a:gd name="T0" fmla="*/ 0 w 57"/>
                <a:gd name="T1" fmla="*/ 98 h 98"/>
                <a:gd name="T2" fmla="*/ 0 w 57"/>
                <a:gd name="T3" fmla="*/ 0 h 98"/>
                <a:gd name="T4" fmla="*/ 16 w 57"/>
                <a:gd name="T5" fmla="*/ 0 h 98"/>
                <a:gd name="T6" fmla="*/ 16 w 57"/>
                <a:gd name="T7" fmla="*/ 44 h 98"/>
                <a:gd name="T8" fmla="*/ 57 w 57"/>
                <a:gd name="T9" fmla="*/ 4 h 98"/>
                <a:gd name="T10" fmla="*/ 57 w 57"/>
                <a:gd name="T11" fmla="*/ 93 h 98"/>
                <a:gd name="T12" fmla="*/ 16 w 57"/>
                <a:gd name="T13" fmla="*/ 53 h 98"/>
                <a:gd name="T14" fmla="*/ 16 w 57"/>
                <a:gd name="T15" fmla="*/ 98 h 98"/>
                <a:gd name="T16" fmla="*/ 0 w 57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8">
                  <a:moveTo>
                    <a:pt x="0" y="9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4"/>
                  </a:lnTo>
                  <a:lnTo>
                    <a:pt x="57" y="4"/>
                  </a:lnTo>
                  <a:lnTo>
                    <a:pt x="57" y="93"/>
                  </a:lnTo>
                  <a:lnTo>
                    <a:pt x="16" y="53"/>
                  </a:lnTo>
                  <a:lnTo>
                    <a:pt x="16" y="98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3" name="Freeform 65"/>
            <p:cNvSpPr>
              <a:spLocks noEditPoints="1"/>
            </p:cNvSpPr>
            <p:nvPr/>
          </p:nvSpPr>
          <p:spPr bwMode="auto">
            <a:xfrm>
              <a:off x="3971" y="1640"/>
              <a:ext cx="108" cy="96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5 h 78"/>
                <a:gd name="T20" fmla="*/ 22 w 88"/>
                <a:gd name="T21" fmla="*/ 55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5 h 78"/>
                <a:gd name="T28" fmla="*/ 83 w 88"/>
                <a:gd name="T29" fmla="*/ 55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4 h 78"/>
                <a:gd name="T42" fmla="*/ 60 w 88"/>
                <a:gd name="T43" fmla="*/ 44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5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4" name="Freeform 66"/>
            <p:cNvSpPr>
              <a:spLocks noEditPoints="1"/>
            </p:cNvSpPr>
            <p:nvPr/>
          </p:nvSpPr>
          <p:spPr bwMode="auto">
            <a:xfrm>
              <a:off x="3974" y="1756"/>
              <a:ext cx="94" cy="99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0 h 81"/>
                <a:gd name="T20" fmla="*/ 11 w 76"/>
                <a:gd name="T21" fmla="*/ 70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0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2 h 81"/>
                <a:gd name="T50" fmla="*/ 33 w 76"/>
                <a:gd name="T51" fmla="*/ 30 h 81"/>
                <a:gd name="T52" fmla="*/ 41 w 76"/>
                <a:gd name="T53" fmla="*/ 22 h 81"/>
                <a:gd name="T54" fmla="*/ 33 w 76"/>
                <a:gd name="T55" fmla="*/ 15 h 81"/>
                <a:gd name="T56" fmla="*/ 26 w 76"/>
                <a:gd name="T57" fmla="*/ 22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0"/>
                  </a:moveTo>
                  <a:cubicBezTo>
                    <a:pt x="11" y="70"/>
                    <a:pt x="11" y="70"/>
                    <a:pt x="11" y="7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0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2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2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2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5" name="Freeform 67"/>
            <p:cNvSpPr>
              <a:spLocks noEditPoints="1"/>
            </p:cNvSpPr>
            <p:nvPr/>
          </p:nvSpPr>
          <p:spPr bwMode="auto">
            <a:xfrm>
              <a:off x="4058" y="1410"/>
              <a:ext cx="96" cy="96"/>
            </a:xfrm>
            <a:custGeom>
              <a:avLst/>
              <a:gdLst>
                <a:gd name="T0" fmla="*/ 50 w 96"/>
                <a:gd name="T1" fmla="*/ 0 h 96"/>
                <a:gd name="T2" fmla="*/ 42 w 96"/>
                <a:gd name="T3" fmla="*/ 9 h 96"/>
                <a:gd name="T4" fmla="*/ 50 w 96"/>
                <a:gd name="T5" fmla="*/ 18 h 96"/>
                <a:gd name="T6" fmla="*/ 29 w 96"/>
                <a:gd name="T7" fmla="*/ 42 h 96"/>
                <a:gd name="T8" fmla="*/ 8 w 96"/>
                <a:gd name="T9" fmla="*/ 42 h 96"/>
                <a:gd name="T10" fmla="*/ 26 w 96"/>
                <a:gd name="T11" fmla="*/ 58 h 96"/>
                <a:gd name="T12" fmla="*/ 0 w 96"/>
                <a:gd name="T13" fmla="*/ 93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1 h 96"/>
                <a:gd name="T20" fmla="*/ 54 w 96"/>
                <a:gd name="T21" fmla="*/ 86 h 96"/>
                <a:gd name="T22" fmla="*/ 54 w 96"/>
                <a:gd name="T23" fmla="*/ 66 h 96"/>
                <a:gd name="T24" fmla="*/ 77 w 96"/>
                <a:gd name="T25" fmla="*/ 45 h 96"/>
                <a:gd name="T26" fmla="*/ 86 w 96"/>
                <a:gd name="T27" fmla="*/ 55 h 96"/>
                <a:gd name="T28" fmla="*/ 96 w 96"/>
                <a:gd name="T29" fmla="*/ 45 h 96"/>
                <a:gd name="T30" fmla="*/ 50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6 w 96"/>
                <a:gd name="T37" fmla="*/ 24 h 96"/>
                <a:gd name="T38" fmla="*/ 63 w 96"/>
                <a:gd name="T39" fmla="*/ 30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0" y="0"/>
                  </a:moveTo>
                  <a:lnTo>
                    <a:pt x="42" y="9"/>
                  </a:lnTo>
                  <a:lnTo>
                    <a:pt x="50" y="18"/>
                  </a:lnTo>
                  <a:lnTo>
                    <a:pt x="29" y="42"/>
                  </a:lnTo>
                  <a:lnTo>
                    <a:pt x="8" y="42"/>
                  </a:lnTo>
                  <a:lnTo>
                    <a:pt x="26" y="58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1"/>
                  </a:lnTo>
                  <a:lnTo>
                    <a:pt x="54" y="86"/>
                  </a:lnTo>
                  <a:lnTo>
                    <a:pt x="54" y="66"/>
                  </a:lnTo>
                  <a:lnTo>
                    <a:pt x="77" y="45"/>
                  </a:lnTo>
                  <a:lnTo>
                    <a:pt x="86" y="55"/>
                  </a:lnTo>
                  <a:lnTo>
                    <a:pt x="96" y="45"/>
                  </a:lnTo>
                  <a:lnTo>
                    <a:pt x="50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6" y="24"/>
                  </a:lnTo>
                  <a:lnTo>
                    <a:pt x="63" y="30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6" name="Freeform 68"/>
            <p:cNvSpPr>
              <a:spLocks noEditPoints="1"/>
            </p:cNvSpPr>
            <p:nvPr/>
          </p:nvSpPr>
          <p:spPr bwMode="auto">
            <a:xfrm>
              <a:off x="4016" y="1145"/>
              <a:ext cx="95" cy="65"/>
            </a:xfrm>
            <a:custGeom>
              <a:avLst/>
              <a:gdLst>
                <a:gd name="T0" fmla="*/ 17 w 77"/>
                <a:gd name="T1" fmla="*/ 20 h 53"/>
                <a:gd name="T2" fmla="*/ 34 w 77"/>
                <a:gd name="T3" fmla="*/ 36 h 53"/>
                <a:gd name="T4" fmla="*/ 17 w 77"/>
                <a:gd name="T5" fmla="*/ 53 h 53"/>
                <a:gd name="T6" fmla="*/ 0 w 77"/>
                <a:gd name="T7" fmla="*/ 36 h 53"/>
                <a:gd name="T8" fmla="*/ 0 w 77"/>
                <a:gd name="T9" fmla="*/ 34 h 53"/>
                <a:gd name="T10" fmla="*/ 34 w 77"/>
                <a:gd name="T11" fmla="*/ 0 h 53"/>
                <a:gd name="T12" fmla="*/ 34 w 77"/>
                <a:gd name="T13" fmla="*/ 10 h 53"/>
                <a:gd name="T14" fmla="*/ 17 w 77"/>
                <a:gd name="T15" fmla="*/ 17 h 53"/>
                <a:gd name="T16" fmla="*/ 14 w 77"/>
                <a:gd name="T17" fmla="*/ 20 h 53"/>
                <a:gd name="T18" fmla="*/ 17 w 77"/>
                <a:gd name="T19" fmla="*/ 20 h 53"/>
                <a:gd name="T20" fmla="*/ 60 w 77"/>
                <a:gd name="T21" fmla="*/ 20 h 53"/>
                <a:gd name="T22" fmla="*/ 77 w 77"/>
                <a:gd name="T23" fmla="*/ 36 h 53"/>
                <a:gd name="T24" fmla="*/ 60 w 77"/>
                <a:gd name="T25" fmla="*/ 53 h 53"/>
                <a:gd name="T26" fmla="*/ 43 w 77"/>
                <a:gd name="T27" fmla="*/ 36 h 53"/>
                <a:gd name="T28" fmla="*/ 43 w 77"/>
                <a:gd name="T29" fmla="*/ 34 h 53"/>
                <a:gd name="T30" fmla="*/ 77 w 77"/>
                <a:gd name="T31" fmla="*/ 0 h 53"/>
                <a:gd name="T32" fmla="*/ 77 w 77"/>
                <a:gd name="T33" fmla="*/ 10 h 53"/>
                <a:gd name="T34" fmla="*/ 60 w 77"/>
                <a:gd name="T35" fmla="*/ 17 h 53"/>
                <a:gd name="T36" fmla="*/ 58 w 77"/>
                <a:gd name="T37" fmla="*/ 20 h 53"/>
                <a:gd name="T38" fmla="*/ 60 w 77"/>
                <a:gd name="T3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3">
                  <a:moveTo>
                    <a:pt x="17" y="20"/>
                  </a:moveTo>
                  <a:cubicBezTo>
                    <a:pt x="26" y="20"/>
                    <a:pt x="34" y="27"/>
                    <a:pt x="34" y="36"/>
                  </a:cubicBezTo>
                  <a:cubicBezTo>
                    <a:pt x="34" y="46"/>
                    <a:pt x="26" y="53"/>
                    <a:pt x="17" y="53"/>
                  </a:cubicBezTo>
                  <a:cubicBezTo>
                    <a:pt x="8" y="53"/>
                    <a:pt x="0" y="4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7" y="10"/>
                    <a:pt x="21" y="13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5" y="20"/>
                    <a:pt x="16" y="20"/>
                    <a:pt x="17" y="20"/>
                  </a:cubicBezTo>
                  <a:close/>
                  <a:moveTo>
                    <a:pt x="60" y="20"/>
                  </a:moveTo>
                  <a:cubicBezTo>
                    <a:pt x="70" y="20"/>
                    <a:pt x="77" y="27"/>
                    <a:pt x="77" y="36"/>
                  </a:cubicBezTo>
                  <a:cubicBezTo>
                    <a:pt x="77" y="46"/>
                    <a:pt x="70" y="53"/>
                    <a:pt x="60" y="53"/>
                  </a:cubicBezTo>
                  <a:cubicBezTo>
                    <a:pt x="51" y="53"/>
                    <a:pt x="43" y="46"/>
                    <a:pt x="43" y="36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16"/>
                    <a:pt x="58" y="0"/>
                    <a:pt x="77" y="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5" y="13"/>
                    <a:pt x="60" y="17"/>
                  </a:cubicBezTo>
                  <a:cubicBezTo>
                    <a:pt x="59" y="18"/>
                    <a:pt x="58" y="19"/>
                    <a:pt x="58" y="20"/>
                  </a:cubicBezTo>
                  <a:cubicBezTo>
                    <a:pt x="58" y="20"/>
                    <a:pt x="59" y="20"/>
                    <a:pt x="6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7" name="Freeform 69"/>
            <p:cNvSpPr>
              <a:spLocks/>
            </p:cNvSpPr>
            <p:nvPr/>
          </p:nvSpPr>
          <p:spPr bwMode="auto">
            <a:xfrm>
              <a:off x="3993" y="1306"/>
              <a:ext cx="147" cy="140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8" name="Freeform 70"/>
            <p:cNvSpPr>
              <a:spLocks/>
            </p:cNvSpPr>
            <p:nvPr/>
          </p:nvSpPr>
          <p:spPr bwMode="auto">
            <a:xfrm>
              <a:off x="4025" y="1219"/>
              <a:ext cx="92" cy="97"/>
            </a:xfrm>
            <a:custGeom>
              <a:avLst/>
              <a:gdLst>
                <a:gd name="T0" fmla="*/ 44 w 92"/>
                <a:gd name="T1" fmla="*/ 97 h 97"/>
                <a:gd name="T2" fmla="*/ 44 w 92"/>
                <a:gd name="T3" fmla="*/ 53 h 97"/>
                <a:gd name="T4" fmla="*/ 0 w 92"/>
                <a:gd name="T5" fmla="*/ 97 h 97"/>
                <a:gd name="T6" fmla="*/ 0 w 92"/>
                <a:gd name="T7" fmla="*/ 0 h 97"/>
                <a:gd name="T8" fmla="*/ 44 w 92"/>
                <a:gd name="T9" fmla="*/ 44 h 97"/>
                <a:gd name="T10" fmla="*/ 44 w 92"/>
                <a:gd name="T11" fmla="*/ 0 h 97"/>
                <a:gd name="T12" fmla="*/ 92 w 92"/>
                <a:gd name="T13" fmla="*/ 49 h 97"/>
                <a:gd name="T14" fmla="*/ 44 w 92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4"/>
                  </a:lnTo>
                  <a:lnTo>
                    <a:pt x="44" y="0"/>
                  </a:lnTo>
                  <a:lnTo>
                    <a:pt x="92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9" name="Freeform 71"/>
            <p:cNvSpPr>
              <a:spLocks/>
            </p:cNvSpPr>
            <p:nvPr/>
          </p:nvSpPr>
          <p:spPr bwMode="auto">
            <a:xfrm>
              <a:off x="3930" y="1881"/>
              <a:ext cx="117" cy="116"/>
            </a:xfrm>
            <a:custGeom>
              <a:avLst/>
              <a:gdLst>
                <a:gd name="T0" fmla="*/ 95 w 95"/>
                <a:gd name="T1" fmla="*/ 35 h 94"/>
                <a:gd name="T2" fmla="*/ 60 w 95"/>
                <a:gd name="T3" fmla="*/ 35 h 94"/>
                <a:gd name="T4" fmla="*/ 73 w 95"/>
                <a:gd name="T5" fmla="*/ 22 h 94"/>
                <a:gd name="T6" fmla="*/ 48 w 95"/>
                <a:gd name="T7" fmla="*/ 12 h 94"/>
                <a:gd name="T8" fmla="*/ 23 w 95"/>
                <a:gd name="T9" fmla="*/ 22 h 94"/>
                <a:gd name="T10" fmla="*/ 12 w 95"/>
                <a:gd name="T11" fmla="*/ 47 h 94"/>
                <a:gd name="T12" fmla="*/ 23 w 95"/>
                <a:gd name="T13" fmla="*/ 72 h 94"/>
                <a:gd name="T14" fmla="*/ 48 w 95"/>
                <a:gd name="T15" fmla="*/ 83 h 94"/>
                <a:gd name="T16" fmla="*/ 73 w 95"/>
                <a:gd name="T17" fmla="*/ 72 h 94"/>
                <a:gd name="T18" fmla="*/ 74 w 95"/>
                <a:gd name="T19" fmla="*/ 70 h 94"/>
                <a:gd name="T20" fmla="*/ 83 w 95"/>
                <a:gd name="T21" fmla="*/ 78 h 94"/>
                <a:gd name="T22" fmla="*/ 48 w 95"/>
                <a:gd name="T23" fmla="*/ 94 h 94"/>
                <a:gd name="T24" fmla="*/ 0 w 95"/>
                <a:gd name="T25" fmla="*/ 47 h 94"/>
                <a:gd name="T26" fmla="*/ 48 w 95"/>
                <a:gd name="T27" fmla="*/ 0 h 94"/>
                <a:gd name="T28" fmla="*/ 81 w 95"/>
                <a:gd name="T29" fmla="*/ 14 h 94"/>
                <a:gd name="T30" fmla="*/ 95 w 95"/>
                <a:gd name="T31" fmla="*/ 0 h 94"/>
                <a:gd name="T32" fmla="*/ 95 w 95"/>
                <a:gd name="T3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4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5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0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4"/>
                    <a:pt x="48" y="94"/>
                  </a:cubicBezTo>
                  <a:cubicBezTo>
                    <a:pt x="22" y="94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0" name="Freeform 72"/>
            <p:cNvSpPr>
              <a:spLocks noEditPoints="1"/>
            </p:cNvSpPr>
            <p:nvPr/>
          </p:nvSpPr>
          <p:spPr bwMode="auto">
            <a:xfrm>
              <a:off x="3877" y="1496"/>
              <a:ext cx="128" cy="128"/>
            </a:xfrm>
            <a:custGeom>
              <a:avLst/>
              <a:gdLst>
                <a:gd name="T0" fmla="*/ 86 w 104"/>
                <a:gd name="T1" fmla="*/ 0 h 104"/>
                <a:gd name="T2" fmla="*/ 17 w 104"/>
                <a:gd name="T3" fmla="*/ 0 h 104"/>
                <a:gd name="T4" fmla="*/ 0 w 104"/>
                <a:gd name="T5" fmla="*/ 18 h 104"/>
                <a:gd name="T6" fmla="*/ 0 w 104"/>
                <a:gd name="T7" fmla="*/ 87 h 104"/>
                <a:gd name="T8" fmla="*/ 17 w 104"/>
                <a:gd name="T9" fmla="*/ 104 h 104"/>
                <a:gd name="T10" fmla="*/ 86 w 104"/>
                <a:gd name="T11" fmla="*/ 104 h 104"/>
                <a:gd name="T12" fmla="*/ 104 w 104"/>
                <a:gd name="T13" fmla="*/ 87 h 104"/>
                <a:gd name="T14" fmla="*/ 104 w 104"/>
                <a:gd name="T15" fmla="*/ 18 h 104"/>
                <a:gd name="T16" fmla="*/ 86 w 104"/>
                <a:gd name="T17" fmla="*/ 0 h 104"/>
                <a:gd name="T18" fmla="*/ 28 w 104"/>
                <a:gd name="T19" fmla="*/ 85 h 104"/>
                <a:gd name="T20" fmla="*/ 19 w 104"/>
                <a:gd name="T21" fmla="*/ 76 h 104"/>
                <a:gd name="T22" fmla="*/ 28 w 104"/>
                <a:gd name="T23" fmla="*/ 67 h 104"/>
                <a:gd name="T24" fmla="*/ 37 w 104"/>
                <a:gd name="T25" fmla="*/ 76 h 104"/>
                <a:gd name="T26" fmla="*/ 28 w 104"/>
                <a:gd name="T27" fmla="*/ 85 h 104"/>
                <a:gd name="T28" fmla="*/ 50 w 104"/>
                <a:gd name="T29" fmla="*/ 85 h 104"/>
                <a:gd name="T30" fmla="*/ 41 w 104"/>
                <a:gd name="T31" fmla="*/ 63 h 104"/>
                <a:gd name="T32" fmla="*/ 19 w 104"/>
                <a:gd name="T33" fmla="*/ 54 h 104"/>
                <a:gd name="T34" fmla="*/ 19 w 104"/>
                <a:gd name="T35" fmla="*/ 41 h 104"/>
                <a:gd name="T36" fmla="*/ 63 w 104"/>
                <a:gd name="T37" fmla="*/ 85 h 104"/>
                <a:gd name="T38" fmla="*/ 50 w 104"/>
                <a:gd name="T39" fmla="*/ 85 h 104"/>
                <a:gd name="T40" fmla="*/ 73 w 104"/>
                <a:gd name="T41" fmla="*/ 85 h 104"/>
                <a:gd name="T42" fmla="*/ 19 w 104"/>
                <a:gd name="T43" fmla="*/ 31 h 104"/>
                <a:gd name="T44" fmla="*/ 19 w 104"/>
                <a:gd name="T45" fmla="*/ 18 h 104"/>
                <a:gd name="T46" fmla="*/ 86 w 104"/>
                <a:gd name="T47" fmla="*/ 85 h 104"/>
                <a:gd name="T48" fmla="*/ 73 w 104"/>
                <a:gd name="T49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4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4"/>
                    <a:pt x="17" y="10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96" y="104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1" name="Freeform 73"/>
            <p:cNvSpPr>
              <a:spLocks noEditPoints="1"/>
            </p:cNvSpPr>
            <p:nvPr/>
          </p:nvSpPr>
          <p:spPr bwMode="auto">
            <a:xfrm>
              <a:off x="3866" y="1995"/>
              <a:ext cx="118" cy="126"/>
            </a:xfrm>
            <a:custGeom>
              <a:avLst/>
              <a:gdLst>
                <a:gd name="T0" fmla="*/ 41 w 96"/>
                <a:gd name="T1" fmla="*/ 7 h 102"/>
                <a:gd name="T2" fmla="*/ 42 w 96"/>
                <a:gd name="T3" fmla="*/ 3 h 102"/>
                <a:gd name="T4" fmla="*/ 36 w 96"/>
                <a:gd name="T5" fmla="*/ 1 h 102"/>
                <a:gd name="T6" fmla="*/ 35 w 96"/>
                <a:gd name="T7" fmla="*/ 8 h 102"/>
                <a:gd name="T8" fmla="*/ 0 w 96"/>
                <a:gd name="T9" fmla="*/ 54 h 102"/>
                <a:gd name="T10" fmla="*/ 96 w 96"/>
                <a:gd name="T11" fmla="*/ 54 h 102"/>
                <a:gd name="T12" fmla="*/ 33 w 96"/>
                <a:gd name="T13" fmla="*/ 5 h 102"/>
                <a:gd name="T14" fmla="*/ 38 w 96"/>
                <a:gd name="T15" fmla="*/ 2 h 102"/>
                <a:gd name="T16" fmla="*/ 40 w 96"/>
                <a:gd name="T17" fmla="*/ 6 h 102"/>
                <a:gd name="T18" fmla="*/ 35 w 96"/>
                <a:gd name="T19" fmla="*/ 7 h 102"/>
                <a:gd name="T20" fmla="*/ 73 w 96"/>
                <a:gd name="T21" fmla="*/ 80 h 102"/>
                <a:gd name="T22" fmla="*/ 54 w 96"/>
                <a:gd name="T23" fmla="*/ 82 h 102"/>
                <a:gd name="T24" fmla="*/ 48 w 96"/>
                <a:gd name="T25" fmla="*/ 91 h 102"/>
                <a:gd name="T26" fmla="*/ 13 w 96"/>
                <a:gd name="T27" fmla="*/ 65 h 102"/>
                <a:gd name="T28" fmla="*/ 12 w 96"/>
                <a:gd name="T29" fmla="*/ 59 h 102"/>
                <a:gd name="T30" fmla="*/ 22 w 96"/>
                <a:gd name="T31" fmla="*/ 29 h 102"/>
                <a:gd name="T32" fmla="*/ 42 w 96"/>
                <a:gd name="T33" fmla="*/ 27 h 102"/>
                <a:gd name="T34" fmla="*/ 48 w 96"/>
                <a:gd name="T35" fmla="*/ 18 h 102"/>
                <a:gd name="T36" fmla="*/ 83 w 96"/>
                <a:gd name="T37" fmla="*/ 44 h 102"/>
                <a:gd name="T38" fmla="*/ 84 w 96"/>
                <a:gd name="T39" fmla="*/ 50 h 102"/>
                <a:gd name="T40" fmla="*/ 73 w 96"/>
                <a:gd name="T41" fmla="*/ 80 h 102"/>
                <a:gd name="T42" fmla="*/ 53 w 96"/>
                <a:gd name="T43" fmla="*/ 45 h 102"/>
                <a:gd name="T44" fmla="*/ 43 w 96"/>
                <a:gd name="T45" fmla="*/ 33 h 102"/>
                <a:gd name="T46" fmla="*/ 40 w 96"/>
                <a:gd name="T47" fmla="*/ 47 h 102"/>
                <a:gd name="T48" fmla="*/ 38 w 96"/>
                <a:gd name="T49" fmla="*/ 50 h 102"/>
                <a:gd name="T50" fmla="*/ 26 w 96"/>
                <a:gd name="T51" fmla="*/ 59 h 102"/>
                <a:gd name="T52" fmla="*/ 38 w 96"/>
                <a:gd name="T53" fmla="*/ 60 h 102"/>
                <a:gd name="T54" fmla="*/ 43 w 96"/>
                <a:gd name="T55" fmla="*/ 64 h 102"/>
                <a:gd name="T56" fmla="*/ 53 w 96"/>
                <a:gd name="T57" fmla="*/ 76 h 102"/>
                <a:gd name="T58" fmla="*/ 56 w 96"/>
                <a:gd name="T59" fmla="*/ 62 h 102"/>
                <a:gd name="T60" fmla="*/ 58 w 96"/>
                <a:gd name="T61" fmla="*/ 59 h 102"/>
                <a:gd name="T62" fmla="*/ 70 w 96"/>
                <a:gd name="T63" fmla="*/ 50 h 102"/>
                <a:gd name="T64" fmla="*/ 58 w 96"/>
                <a:gd name="T65" fmla="*/ 49 h 102"/>
                <a:gd name="T66" fmla="*/ 48 w 96"/>
                <a:gd name="T67" fmla="*/ 45 h 102"/>
                <a:gd name="T68" fmla="*/ 48 w 96"/>
                <a:gd name="T69" fmla="*/ 45 h 102"/>
                <a:gd name="T70" fmla="*/ 48 w 96"/>
                <a:gd name="T71" fmla="*/ 45 h 102"/>
                <a:gd name="T72" fmla="*/ 49 w 96"/>
                <a:gd name="T73" fmla="*/ 45 h 102"/>
                <a:gd name="T74" fmla="*/ 52 w 96"/>
                <a:gd name="T75" fmla="*/ 46 h 102"/>
                <a:gd name="T76" fmla="*/ 39 w 96"/>
                <a:gd name="T77" fmla="*/ 58 h 102"/>
                <a:gd name="T78" fmla="*/ 46 w 96"/>
                <a:gd name="T79" fmla="*/ 45 h 102"/>
                <a:gd name="T80" fmla="*/ 53 w 96"/>
                <a:gd name="T81" fmla="*/ 63 h 102"/>
                <a:gd name="T82" fmla="*/ 50 w 96"/>
                <a:gd name="T83" fmla="*/ 64 h 102"/>
                <a:gd name="T84" fmla="*/ 47 w 96"/>
                <a:gd name="T85" fmla="*/ 64 h 102"/>
                <a:gd name="T86" fmla="*/ 47 w 96"/>
                <a:gd name="T87" fmla="*/ 64 h 102"/>
                <a:gd name="T88" fmla="*/ 51 w 96"/>
                <a:gd name="T89" fmla="*/ 58 h 102"/>
                <a:gd name="T90" fmla="*/ 57 w 96"/>
                <a:gd name="T9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2">
                  <a:moveTo>
                    <a:pt x="48" y="7"/>
                  </a:moveTo>
                  <a:cubicBezTo>
                    <a:pt x="46" y="7"/>
                    <a:pt x="43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3" y="5"/>
                    <a:pt x="42" y="3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7" y="0"/>
                    <a:pt x="37" y="0"/>
                    <a:pt x="36" y="1"/>
                  </a:cubicBezTo>
                  <a:cubicBezTo>
                    <a:pt x="33" y="1"/>
                    <a:pt x="31" y="3"/>
                    <a:pt x="32" y="6"/>
                  </a:cubicBezTo>
                  <a:cubicBezTo>
                    <a:pt x="32" y="7"/>
                    <a:pt x="33" y="8"/>
                    <a:pt x="35" y="8"/>
                  </a:cubicBezTo>
                  <a:cubicBezTo>
                    <a:pt x="35" y="8"/>
                    <a:pt x="35" y="8"/>
                    <a:pt x="35" y="9"/>
                  </a:cubicBezTo>
                  <a:cubicBezTo>
                    <a:pt x="15" y="14"/>
                    <a:pt x="0" y="33"/>
                    <a:pt x="0" y="54"/>
                  </a:cubicBezTo>
                  <a:cubicBezTo>
                    <a:pt x="0" y="81"/>
                    <a:pt x="22" y="102"/>
                    <a:pt x="48" y="102"/>
                  </a:cubicBezTo>
                  <a:cubicBezTo>
                    <a:pt x="74" y="102"/>
                    <a:pt x="96" y="81"/>
                    <a:pt x="96" y="54"/>
                  </a:cubicBezTo>
                  <a:cubicBezTo>
                    <a:pt x="96" y="28"/>
                    <a:pt x="74" y="7"/>
                    <a:pt x="48" y="7"/>
                  </a:cubicBezTo>
                  <a:close/>
                  <a:moveTo>
                    <a:pt x="33" y="5"/>
                  </a:moveTo>
                  <a:cubicBezTo>
                    <a:pt x="33" y="4"/>
                    <a:pt x="35" y="3"/>
                    <a:pt x="37" y="2"/>
                  </a:cubicBezTo>
                  <a:cubicBezTo>
                    <a:pt x="37" y="2"/>
                    <a:pt x="37" y="2"/>
                    <a:pt x="38" y="2"/>
                  </a:cubicBezTo>
                  <a:cubicBezTo>
                    <a:pt x="39" y="2"/>
                    <a:pt x="41" y="3"/>
                    <a:pt x="41" y="4"/>
                  </a:cubicBezTo>
                  <a:cubicBezTo>
                    <a:pt x="41" y="4"/>
                    <a:pt x="41" y="5"/>
                    <a:pt x="40" y="6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6" y="5"/>
                    <a:pt x="36" y="6"/>
                    <a:pt x="35" y="7"/>
                  </a:cubicBezTo>
                  <a:cubicBezTo>
                    <a:pt x="34" y="7"/>
                    <a:pt x="33" y="6"/>
                    <a:pt x="33" y="5"/>
                  </a:cubicBezTo>
                  <a:close/>
                  <a:moveTo>
                    <a:pt x="73" y="80"/>
                  </a:moveTo>
                  <a:cubicBezTo>
                    <a:pt x="69" y="84"/>
                    <a:pt x="64" y="88"/>
                    <a:pt x="5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1" y="91"/>
                    <a:pt x="50" y="91"/>
                    <a:pt x="48" y="91"/>
                  </a:cubicBezTo>
                  <a:cubicBezTo>
                    <a:pt x="38" y="91"/>
                    <a:pt x="29" y="87"/>
                    <a:pt x="22" y="80"/>
                  </a:cubicBezTo>
                  <a:cubicBezTo>
                    <a:pt x="18" y="76"/>
                    <a:pt x="15" y="70"/>
                    <a:pt x="13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6"/>
                    <a:pt x="12" y="54"/>
                  </a:cubicBezTo>
                  <a:cubicBezTo>
                    <a:pt x="12" y="45"/>
                    <a:pt x="15" y="36"/>
                    <a:pt x="22" y="29"/>
                  </a:cubicBezTo>
                  <a:cubicBezTo>
                    <a:pt x="27" y="24"/>
                    <a:pt x="32" y="21"/>
                    <a:pt x="38" y="2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18"/>
                    <a:pt x="46" y="18"/>
                    <a:pt x="48" y="18"/>
                  </a:cubicBezTo>
                  <a:cubicBezTo>
                    <a:pt x="58" y="18"/>
                    <a:pt x="67" y="22"/>
                    <a:pt x="73" y="29"/>
                  </a:cubicBezTo>
                  <a:cubicBezTo>
                    <a:pt x="78" y="33"/>
                    <a:pt x="81" y="39"/>
                    <a:pt x="83" y="44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4" y="53"/>
                    <a:pt x="84" y="54"/>
                  </a:cubicBezTo>
                  <a:cubicBezTo>
                    <a:pt x="84" y="64"/>
                    <a:pt x="80" y="73"/>
                    <a:pt x="73" y="80"/>
                  </a:cubicBezTo>
                  <a:close/>
                  <a:moveTo>
                    <a:pt x="73" y="30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52" y="44"/>
                    <a:pt x="50" y="43"/>
                    <a:pt x="48" y="4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5"/>
                    <a:pt x="40" y="46"/>
                    <a:pt x="40" y="47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60"/>
                    <a:pt x="38" y="60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5"/>
                    <a:pt x="46" y="66"/>
                    <a:pt x="47" y="6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8"/>
                    <a:pt x="59" y="56"/>
                    <a:pt x="59" y="55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lnTo>
                    <a:pt x="73" y="30"/>
                  </a:ln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46" y="45"/>
                  </a:moveTo>
                  <a:cubicBezTo>
                    <a:pt x="47" y="45"/>
                    <a:pt x="47" y="45"/>
                    <a:pt x="48" y="45"/>
                  </a:cubicBezTo>
                  <a:cubicBezTo>
                    <a:pt x="48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5"/>
                    <a:pt x="51" y="45"/>
                    <a:pt x="52" y="4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7" y="51"/>
                    <a:pt x="41" y="46"/>
                    <a:pt x="46" y="45"/>
                  </a:cubicBezTo>
                  <a:close/>
                  <a:moveTo>
                    <a:pt x="53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1" y="64"/>
                    <a:pt x="50" y="64"/>
                  </a:cubicBezTo>
                  <a:cubicBezTo>
                    <a:pt x="49" y="64"/>
                    <a:pt x="49" y="64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4"/>
                    <a:pt x="45" y="64"/>
                    <a:pt x="44" y="63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2"/>
                    <a:pt x="57" y="52"/>
                  </a:cubicBezTo>
                  <a:cubicBezTo>
                    <a:pt x="58" y="57"/>
                    <a:pt x="56" y="61"/>
                    <a:pt x="5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2" name="Freeform 74"/>
            <p:cNvSpPr>
              <a:spLocks/>
            </p:cNvSpPr>
            <p:nvPr/>
          </p:nvSpPr>
          <p:spPr bwMode="auto">
            <a:xfrm>
              <a:off x="3820" y="1650"/>
              <a:ext cx="131" cy="132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8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5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4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89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3" name="Freeform 75"/>
            <p:cNvSpPr>
              <a:spLocks noEditPoints="1"/>
            </p:cNvSpPr>
            <p:nvPr/>
          </p:nvSpPr>
          <p:spPr bwMode="auto">
            <a:xfrm>
              <a:off x="3863" y="1342"/>
              <a:ext cx="125" cy="135"/>
            </a:xfrm>
            <a:custGeom>
              <a:avLst/>
              <a:gdLst>
                <a:gd name="T0" fmla="*/ 13 w 102"/>
                <a:gd name="T1" fmla="*/ 99 h 110"/>
                <a:gd name="T2" fmla="*/ 24 w 102"/>
                <a:gd name="T3" fmla="*/ 110 h 110"/>
                <a:gd name="T4" fmla="*/ 34 w 102"/>
                <a:gd name="T5" fmla="*/ 99 h 110"/>
                <a:gd name="T6" fmla="*/ 34 w 102"/>
                <a:gd name="T7" fmla="*/ 99 h 110"/>
                <a:gd name="T8" fmla="*/ 24 w 102"/>
                <a:gd name="T9" fmla="*/ 89 h 110"/>
                <a:gd name="T10" fmla="*/ 13 w 102"/>
                <a:gd name="T11" fmla="*/ 99 h 110"/>
                <a:gd name="T12" fmla="*/ 82 w 102"/>
                <a:gd name="T13" fmla="*/ 99 h 110"/>
                <a:gd name="T14" fmla="*/ 92 w 102"/>
                <a:gd name="T15" fmla="*/ 110 h 110"/>
                <a:gd name="T16" fmla="*/ 102 w 102"/>
                <a:gd name="T17" fmla="*/ 99 h 110"/>
                <a:gd name="T18" fmla="*/ 102 w 102"/>
                <a:gd name="T19" fmla="*/ 99 h 110"/>
                <a:gd name="T20" fmla="*/ 92 w 102"/>
                <a:gd name="T21" fmla="*/ 89 h 110"/>
                <a:gd name="T22" fmla="*/ 82 w 102"/>
                <a:gd name="T23" fmla="*/ 99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5 h 110"/>
                <a:gd name="T46" fmla="*/ 20 w 102"/>
                <a:gd name="T47" fmla="*/ 75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99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99"/>
                  </a:cubicBezTo>
                  <a:close/>
                  <a:moveTo>
                    <a:pt x="82" y="99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99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0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6" y="75"/>
                    <a:pt x="13" y="72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4" name="Freeform 76"/>
            <p:cNvSpPr>
              <a:spLocks noEditPoints="1"/>
            </p:cNvSpPr>
            <p:nvPr/>
          </p:nvSpPr>
          <p:spPr bwMode="auto">
            <a:xfrm>
              <a:off x="3897" y="1236"/>
              <a:ext cx="106" cy="10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3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0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8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4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5"/>
                    <a:pt x="82" y="44"/>
                    <a:pt x="82" y="42"/>
                  </a:cubicBezTo>
                  <a:cubicBezTo>
                    <a:pt x="82" y="20"/>
                    <a:pt x="64" y="3"/>
                    <a:pt x="43" y="3"/>
                  </a:cubicBezTo>
                  <a:cubicBezTo>
                    <a:pt x="41" y="3"/>
                    <a:pt x="39" y="3"/>
                    <a:pt x="36" y="3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3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0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8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5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4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4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5" name="Freeform 77"/>
            <p:cNvSpPr>
              <a:spLocks noEditPoints="1"/>
            </p:cNvSpPr>
            <p:nvPr/>
          </p:nvSpPr>
          <p:spPr bwMode="auto">
            <a:xfrm>
              <a:off x="3942" y="1146"/>
              <a:ext cx="59" cy="7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0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0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1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1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6" name="Freeform 78"/>
            <p:cNvSpPr>
              <a:spLocks noEditPoints="1"/>
            </p:cNvSpPr>
            <p:nvPr/>
          </p:nvSpPr>
          <p:spPr bwMode="auto">
            <a:xfrm>
              <a:off x="3770" y="1774"/>
              <a:ext cx="160" cy="160"/>
            </a:xfrm>
            <a:custGeom>
              <a:avLst/>
              <a:gdLst>
                <a:gd name="T0" fmla="*/ 65 w 130"/>
                <a:gd name="T1" fmla="*/ 0 h 130"/>
                <a:gd name="T2" fmla="*/ 0 w 130"/>
                <a:gd name="T3" fmla="*/ 65 h 130"/>
                <a:gd name="T4" fmla="*/ 65 w 130"/>
                <a:gd name="T5" fmla="*/ 130 h 130"/>
                <a:gd name="T6" fmla="*/ 130 w 130"/>
                <a:gd name="T7" fmla="*/ 65 h 130"/>
                <a:gd name="T8" fmla="*/ 65 w 130"/>
                <a:gd name="T9" fmla="*/ 0 h 130"/>
                <a:gd name="T10" fmla="*/ 65 w 130"/>
                <a:gd name="T11" fmla="*/ 114 h 130"/>
                <a:gd name="T12" fmla="*/ 16 w 130"/>
                <a:gd name="T13" fmla="*/ 65 h 130"/>
                <a:gd name="T14" fmla="*/ 65 w 130"/>
                <a:gd name="T15" fmla="*/ 16 h 130"/>
                <a:gd name="T16" fmla="*/ 114 w 130"/>
                <a:gd name="T17" fmla="*/ 65 h 130"/>
                <a:gd name="T18" fmla="*/ 65 w 130"/>
                <a:gd name="T19" fmla="*/ 114 h 130"/>
                <a:gd name="T20" fmla="*/ 40 w 130"/>
                <a:gd name="T21" fmla="*/ 65 h 130"/>
                <a:gd name="T22" fmla="*/ 65 w 130"/>
                <a:gd name="T23" fmla="*/ 90 h 130"/>
                <a:gd name="T24" fmla="*/ 89 w 130"/>
                <a:gd name="T25" fmla="*/ 65 h 130"/>
                <a:gd name="T26" fmla="*/ 65 w 130"/>
                <a:gd name="T27" fmla="*/ 41 h 130"/>
                <a:gd name="T28" fmla="*/ 40 w 130"/>
                <a:gd name="T2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0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ubicBezTo>
                    <a:pt x="101" y="130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6"/>
                    <a:pt x="65" y="16"/>
                  </a:cubicBezTo>
                  <a:cubicBezTo>
                    <a:pt x="92" y="16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7" name="Freeform 79"/>
            <p:cNvSpPr>
              <a:spLocks noEditPoints="1"/>
            </p:cNvSpPr>
            <p:nvPr/>
          </p:nvSpPr>
          <p:spPr bwMode="auto">
            <a:xfrm>
              <a:off x="3654" y="1102"/>
              <a:ext cx="265" cy="116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8" name="Freeform 80"/>
            <p:cNvSpPr>
              <a:spLocks noEditPoints="1"/>
            </p:cNvSpPr>
            <p:nvPr/>
          </p:nvSpPr>
          <p:spPr bwMode="auto">
            <a:xfrm>
              <a:off x="3704" y="1240"/>
              <a:ext cx="148" cy="130"/>
            </a:xfrm>
            <a:custGeom>
              <a:avLst/>
              <a:gdLst>
                <a:gd name="T0" fmla="*/ 50 w 120"/>
                <a:gd name="T1" fmla="*/ 0 h 106"/>
                <a:gd name="T2" fmla="*/ 50 w 120"/>
                <a:gd name="T3" fmla="*/ 0 h 106"/>
                <a:gd name="T4" fmla="*/ 100 w 120"/>
                <a:gd name="T5" fmla="*/ 41 h 106"/>
                <a:gd name="T6" fmla="*/ 50 w 120"/>
                <a:gd name="T7" fmla="*/ 81 h 106"/>
                <a:gd name="T8" fmla="*/ 42 w 120"/>
                <a:gd name="T9" fmla="*/ 80 h 106"/>
                <a:gd name="T10" fmla="*/ 7 w 120"/>
                <a:gd name="T11" fmla="*/ 93 h 106"/>
                <a:gd name="T12" fmla="*/ 7 w 120"/>
                <a:gd name="T13" fmla="*/ 91 h 106"/>
                <a:gd name="T14" fmla="*/ 19 w 120"/>
                <a:gd name="T15" fmla="*/ 75 h 106"/>
                <a:gd name="T16" fmla="*/ 19 w 120"/>
                <a:gd name="T17" fmla="*/ 72 h 106"/>
                <a:gd name="T18" fmla="*/ 0 w 120"/>
                <a:gd name="T19" fmla="*/ 41 h 106"/>
                <a:gd name="T20" fmla="*/ 50 w 120"/>
                <a:gd name="T21" fmla="*/ 0 h 106"/>
                <a:gd name="T22" fmla="*/ 104 w 120"/>
                <a:gd name="T23" fmla="*/ 91 h 106"/>
                <a:gd name="T24" fmla="*/ 113 w 120"/>
                <a:gd name="T25" fmla="*/ 104 h 106"/>
                <a:gd name="T26" fmla="*/ 113 w 120"/>
                <a:gd name="T27" fmla="*/ 106 h 106"/>
                <a:gd name="T28" fmla="*/ 83 w 120"/>
                <a:gd name="T29" fmla="*/ 95 h 106"/>
                <a:gd name="T30" fmla="*/ 77 w 120"/>
                <a:gd name="T31" fmla="*/ 96 h 106"/>
                <a:gd name="T32" fmla="*/ 50 w 120"/>
                <a:gd name="T33" fmla="*/ 89 h 106"/>
                <a:gd name="T34" fmla="*/ 90 w 120"/>
                <a:gd name="T35" fmla="*/ 75 h 106"/>
                <a:gd name="T36" fmla="*/ 103 w 120"/>
                <a:gd name="T37" fmla="*/ 60 h 106"/>
                <a:gd name="T38" fmla="*/ 108 w 120"/>
                <a:gd name="T39" fmla="*/ 41 h 106"/>
                <a:gd name="T40" fmla="*/ 108 w 120"/>
                <a:gd name="T41" fmla="*/ 37 h 106"/>
                <a:gd name="T42" fmla="*/ 120 w 120"/>
                <a:gd name="T43" fmla="*/ 61 h 106"/>
                <a:gd name="T44" fmla="*/ 104 w 120"/>
                <a:gd name="T45" fmla="*/ 88 h 106"/>
                <a:gd name="T46" fmla="*/ 104 w 120"/>
                <a:gd name="T47" fmla="*/ 9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0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1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3" y="105"/>
                    <a:pt x="83" y="95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8"/>
                    <a:pt x="108" y="37"/>
                  </a:cubicBezTo>
                  <a:cubicBezTo>
                    <a:pt x="115" y="44"/>
                    <a:pt x="120" y="52"/>
                    <a:pt x="120" y="61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9" name="Freeform 81"/>
            <p:cNvSpPr>
              <a:spLocks noEditPoints="1"/>
            </p:cNvSpPr>
            <p:nvPr/>
          </p:nvSpPr>
          <p:spPr bwMode="auto">
            <a:xfrm>
              <a:off x="3719" y="1386"/>
              <a:ext cx="130" cy="129"/>
            </a:xfrm>
            <a:custGeom>
              <a:avLst/>
              <a:gdLst>
                <a:gd name="T0" fmla="*/ 20 w 106"/>
                <a:gd name="T1" fmla="*/ 52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2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2 h 105"/>
                <a:gd name="T14" fmla="*/ 86 w 106"/>
                <a:gd name="T15" fmla="*/ 52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2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2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2 h 105"/>
                <a:gd name="T50" fmla="*/ 53 w 106"/>
                <a:gd name="T51" fmla="*/ 85 h 105"/>
                <a:gd name="T52" fmla="*/ 39 w 106"/>
                <a:gd name="T53" fmla="*/ 82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2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2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2"/>
                  </a:cubicBezTo>
                  <a:close/>
                  <a:moveTo>
                    <a:pt x="86" y="52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2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2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2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0" name="Freeform 82"/>
            <p:cNvSpPr>
              <a:spLocks noEditPoints="1"/>
            </p:cNvSpPr>
            <p:nvPr/>
          </p:nvSpPr>
          <p:spPr bwMode="auto">
            <a:xfrm>
              <a:off x="3727" y="1542"/>
              <a:ext cx="122" cy="129"/>
            </a:xfrm>
            <a:custGeom>
              <a:avLst/>
              <a:gdLst>
                <a:gd name="T0" fmla="*/ 57 w 122"/>
                <a:gd name="T1" fmla="*/ 49 h 129"/>
                <a:gd name="T2" fmla="*/ 41 w 122"/>
                <a:gd name="T3" fmla="*/ 65 h 129"/>
                <a:gd name="T4" fmla="*/ 66 w 122"/>
                <a:gd name="T5" fmla="*/ 49 h 129"/>
                <a:gd name="T6" fmla="*/ 82 w 122"/>
                <a:gd name="T7" fmla="*/ 65 h 129"/>
                <a:gd name="T8" fmla="*/ 66 w 122"/>
                <a:gd name="T9" fmla="*/ 49 h 129"/>
                <a:gd name="T10" fmla="*/ 105 w 122"/>
                <a:gd name="T11" fmla="*/ 49 h 129"/>
                <a:gd name="T12" fmla="*/ 89 w 122"/>
                <a:gd name="T13" fmla="*/ 65 h 129"/>
                <a:gd name="T14" fmla="*/ 16 w 122"/>
                <a:gd name="T15" fmla="*/ 97 h 129"/>
                <a:gd name="T16" fmla="*/ 32 w 122"/>
                <a:gd name="T17" fmla="*/ 113 h 129"/>
                <a:gd name="T18" fmla="*/ 16 w 122"/>
                <a:gd name="T19" fmla="*/ 97 h 129"/>
                <a:gd name="T20" fmla="*/ 57 w 122"/>
                <a:gd name="T21" fmla="*/ 97 h 129"/>
                <a:gd name="T22" fmla="*/ 41 w 122"/>
                <a:gd name="T23" fmla="*/ 113 h 129"/>
                <a:gd name="T24" fmla="*/ 66 w 122"/>
                <a:gd name="T25" fmla="*/ 97 h 129"/>
                <a:gd name="T26" fmla="*/ 82 w 122"/>
                <a:gd name="T27" fmla="*/ 113 h 129"/>
                <a:gd name="T28" fmla="*/ 66 w 122"/>
                <a:gd name="T29" fmla="*/ 97 h 129"/>
                <a:gd name="T30" fmla="*/ 57 w 122"/>
                <a:gd name="T31" fmla="*/ 72 h 129"/>
                <a:gd name="T32" fmla="*/ 41 w 122"/>
                <a:gd name="T33" fmla="*/ 88 h 129"/>
                <a:gd name="T34" fmla="*/ 66 w 122"/>
                <a:gd name="T35" fmla="*/ 72 h 129"/>
                <a:gd name="T36" fmla="*/ 82 w 122"/>
                <a:gd name="T37" fmla="*/ 88 h 129"/>
                <a:gd name="T38" fmla="*/ 66 w 122"/>
                <a:gd name="T39" fmla="*/ 72 h 129"/>
                <a:gd name="T40" fmla="*/ 105 w 122"/>
                <a:gd name="T41" fmla="*/ 72 h 129"/>
                <a:gd name="T42" fmla="*/ 89 w 122"/>
                <a:gd name="T43" fmla="*/ 88 h 129"/>
                <a:gd name="T44" fmla="*/ 16 w 122"/>
                <a:gd name="T45" fmla="*/ 72 h 129"/>
                <a:gd name="T46" fmla="*/ 32 w 122"/>
                <a:gd name="T47" fmla="*/ 88 h 129"/>
                <a:gd name="T48" fmla="*/ 16 w 122"/>
                <a:gd name="T49" fmla="*/ 72 h 129"/>
                <a:gd name="T50" fmla="*/ 105 w 122"/>
                <a:gd name="T51" fmla="*/ 9 h 129"/>
                <a:gd name="T52" fmla="*/ 89 w 122"/>
                <a:gd name="T53" fmla="*/ 0 h 129"/>
                <a:gd name="T54" fmla="*/ 32 w 122"/>
                <a:gd name="T55" fmla="*/ 9 h 129"/>
                <a:gd name="T56" fmla="*/ 16 w 122"/>
                <a:gd name="T57" fmla="*/ 0 h 129"/>
                <a:gd name="T58" fmla="*/ 0 w 122"/>
                <a:gd name="T59" fmla="*/ 129 h 129"/>
                <a:gd name="T60" fmla="*/ 122 w 122"/>
                <a:gd name="T61" fmla="*/ 0 h 129"/>
                <a:gd name="T62" fmla="*/ 113 w 122"/>
                <a:gd name="T63" fmla="*/ 120 h 129"/>
                <a:gd name="T64" fmla="*/ 9 w 122"/>
                <a:gd name="T65" fmla="*/ 32 h 129"/>
                <a:gd name="T66" fmla="*/ 113 w 122"/>
                <a:gd name="T67" fmla="*/ 12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129">
                  <a:moveTo>
                    <a:pt x="41" y="49"/>
                  </a:moveTo>
                  <a:lnTo>
                    <a:pt x="57" y="49"/>
                  </a:lnTo>
                  <a:lnTo>
                    <a:pt x="57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66" y="49"/>
                  </a:moveTo>
                  <a:lnTo>
                    <a:pt x="82" y="49"/>
                  </a:lnTo>
                  <a:lnTo>
                    <a:pt x="82" y="65"/>
                  </a:lnTo>
                  <a:lnTo>
                    <a:pt x="66" y="65"/>
                  </a:lnTo>
                  <a:lnTo>
                    <a:pt x="66" y="49"/>
                  </a:lnTo>
                  <a:close/>
                  <a:moveTo>
                    <a:pt x="89" y="49"/>
                  </a:moveTo>
                  <a:lnTo>
                    <a:pt x="105" y="49"/>
                  </a:lnTo>
                  <a:lnTo>
                    <a:pt x="105" y="65"/>
                  </a:lnTo>
                  <a:lnTo>
                    <a:pt x="89" y="65"/>
                  </a:lnTo>
                  <a:lnTo>
                    <a:pt x="89" y="49"/>
                  </a:lnTo>
                  <a:close/>
                  <a:moveTo>
                    <a:pt x="16" y="97"/>
                  </a:moveTo>
                  <a:lnTo>
                    <a:pt x="32" y="97"/>
                  </a:lnTo>
                  <a:lnTo>
                    <a:pt x="32" y="113"/>
                  </a:lnTo>
                  <a:lnTo>
                    <a:pt x="16" y="113"/>
                  </a:lnTo>
                  <a:lnTo>
                    <a:pt x="16" y="97"/>
                  </a:lnTo>
                  <a:close/>
                  <a:moveTo>
                    <a:pt x="41" y="97"/>
                  </a:moveTo>
                  <a:lnTo>
                    <a:pt x="57" y="97"/>
                  </a:lnTo>
                  <a:lnTo>
                    <a:pt x="57" y="113"/>
                  </a:lnTo>
                  <a:lnTo>
                    <a:pt x="41" y="113"/>
                  </a:lnTo>
                  <a:lnTo>
                    <a:pt x="41" y="97"/>
                  </a:lnTo>
                  <a:close/>
                  <a:moveTo>
                    <a:pt x="66" y="97"/>
                  </a:moveTo>
                  <a:lnTo>
                    <a:pt x="82" y="97"/>
                  </a:lnTo>
                  <a:lnTo>
                    <a:pt x="82" y="113"/>
                  </a:lnTo>
                  <a:lnTo>
                    <a:pt x="66" y="113"/>
                  </a:lnTo>
                  <a:lnTo>
                    <a:pt x="66" y="97"/>
                  </a:lnTo>
                  <a:close/>
                  <a:moveTo>
                    <a:pt x="41" y="72"/>
                  </a:moveTo>
                  <a:lnTo>
                    <a:pt x="57" y="72"/>
                  </a:lnTo>
                  <a:lnTo>
                    <a:pt x="57" y="88"/>
                  </a:lnTo>
                  <a:lnTo>
                    <a:pt x="41" y="88"/>
                  </a:lnTo>
                  <a:lnTo>
                    <a:pt x="41" y="72"/>
                  </a:lnTo>
                  <a:close/>
                  <a:moveTo>
                    <a:pt x="66" y="72"/>
                  </a:moveTo>
                  <a:lnTo>
                    <a:pt x="82" y="72"/>
                  </a:lnTo>
                  <a:lnTo>
                    <a:pt x="82" y="88"/>
                  </a:lnTo>
                  <a:lnTo>
                    <a:pt x="66" y="88"/>
                  </a:lnTo>
                  <a:lnTo>
                    <a:pt x="66" y="72"/>
                  </a:lnTo>
                  <a:close/>
                  <a:moveTo>
                    <a:pt x="89" y="72"/>
                  </a:moveTo>
                  <a:lnTo>
                    <a:pt x="105" y="72"/>
                  </a:lnTo>
                  <a:lnTo>
                    <a:pt x="105" y="88"/>
                  </a:lnTo>
                  <a:lnTo>
                    <a:pt x="89" y="88"/>
                  </a:lnTo>
                  <a:lnTo>
                    <a:pt x="89" y="72"/>
                  </a:lnTo>
                  <a:close/>
                  <a:moveTo>
                    <a:pt x="16" y="72"/>
                  </a:moveTo>
                  <a:lnTo>
                    <a:pt x="32" y="72"/>
                  </a:lnTo>
                  <a:lnTo>
                    <a:pt x="32" y="88"/>
                  </a:lnTo>
                  <a:lnTo>
                    <a:pt x="16" y="88"/>
                  </a:lnTo>
                  <a:lnTo>
                    <a:pt x="16" y="72"/>
                  </a:lnTo>
                  <a:close/>
                  <a:moveTo>
                    <a:pt x="105" y="0"/>
                  </a:moveTo>
                  <a:lnTo>
                    <a:pt x="105" y="9"/>
                  </a:lnTo>
                  <a:lnTo>
                    <a:pt x="89" y="9"/>
                  </a:lnTo>
                  <a:lnTo>
                    <a:pt x="89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22" y="129"/>
                  </a:lnTo>
                  <a:lnTo>
                    <a:pt x="122" y="0"/>
                  </a:lnTo>
                  <a:lnTo>
                    <a:pt x="105" y="0"/>
                  </a:lnTo>
                  <a:close/>
                  <a:moveTo>
                    <a:pt x="113" y="120"/>
                  </a:moveTo>
                  <a:lnTo>
                    <a:pt x="9" y="120"/>
                  </a:lnTo>
                  <a:lnTo>
                    <a:pt x="9" y="32"/>
                  </a:lnTo>
                  <a:lnTo>
                    <a:pt x="113" y="32"/>
                  </a:lnTo>
                  <a:lnTo>
                    <a:pt x="11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1" name="Freeform 83"/>
            <p:cNvSpPr>
              <a:spLocks noEditPoints="1"/>
            </p:cNvSpPr>
            <p:nvPr/>
          </p:nvSpPr>
          <p:spPr bwMode="auto">
            <a:xfrm>
              <a:off x="3920" y="2137"/>
              <a:ext cx="103" cy="10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2" name="Freeform 84"/>
            <p:cNvSpPr>
              <a:spLocks noEditPoints="1"/>
            </p:cNvSpPr>
            <p:nvPr/>
          </p:nvSpPr>
          <p:spPr bwMode="auto">
            <a:xfrm>
              <a:off x="3770" y="2122"/>
              <a:ext cx="180" cy="179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0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5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3" name="Freeform 85"/>
            <p:cNvSpPr>
              <a:spLocks noEditPoints="1"/>
            </p:cNvSpPr>
            <p:nvPr/>
          </p:nvSpPr>
          <p:spPr bwMode="auto">
            <a:xfrm>
              <a:off x="4006" y="2444"/>
              <a:ext cx="105" cy="10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0 h 86"/>
                <a:gd name="T42" fmla="*/ 6 w 85"/>
                <a:gd name="T43" fmla="*/ 53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3 h 86"/>
                <a:gd name="T52" fmla="*/ 75 w 85"/>
                <a:gd name="T53" fmla="*/ 50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7" y="52"/>
                    <a:pt x="6" y="53"/>
                  </a:cubicBezTo>
                  <a:cubicBezTo>
                    <a:pt x="5" y="51"/>
                    <a:pt x="5" y="48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8"/>
                    <a:pt x="80" y="51"/>
                    <a:pt x="79" y="53"/>
                  </a:cubicBezTo>
                  <a:cubicBezTo>
                    <a:pt x="78" y="52"/>
                    <a:pt x="76" y="51"/>
                    <a:pt x="75" y="50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4" name="Freeform 86"/>
            <p:cNvSpPr>
              <a:spLocks noEditPoints="1"/>
            </p:cNvSpPr>
            <p:nvPr/>
          </p:nvSpPr>
          <p:spPr bwMode="auto">
            <a:xfrm>
              <a:off x="3848" y="2314"/>
              <a:ext cx="128" cy="129"/>
            </a:xfrm>
            <a:custGeom>
              <a:avLst/>
              <a:gdLst>
                <a:gd name="T0" fmla="*/ 52 w 104"/>
                <a:gd name="T1" fmla="*/ 0 h 105"/>
                <a:gd name="T2" fmla="*/ 0 w 104"/>
                <a:gd name="T3" fmla="*/ 53 h 105"/>
                <a:gd name="T4" fmla="*/ 52 w 104"/>
                <a:gd name="T5" fmla="*/ 105 h 105"/>
                <a:gd name="T6" fmla="*/ 104 w 104"/>
                <a:gd name="T7" fmla="*/ 53 h 105"/>
                <a:gd name="T8" fmla="*/ 52 w 104"/>
                <a:gd name="T9" fmla="*/ 0 h 105"/>
                <a:gd name="T10" fmla="*/ 32 w 104"/>
                <a:gd name="T11" fmla="*/ 53 h 105"/>
                <a:gd name="T12" fmla="*/ 52 w 104"/>
                <a:gd name="T13" fmla="*/ 33 h 105"/>
                <a:gd name="T14" fmla="*/ 72 w 104"/>
                <a:gd name="T15" fmla="*/ 53 h 105"/>
                <a:gd name="T16" fmla="*/ 52 w 104"/>
                <a:gd name="T17" fmla="*/ 72 h 105"/>
                <a:gd name="T18" fmla="*/ 32 w 104"/>
                <a:gd name="T19" fmla="*/ 53 h 105"/>
                <a:gd name="T20" fmla="*/ 94 w 104"/>
                <a:gd name="T21" fmla="*/ 70 h 105"/>
                <a:gd name="T22" fmla="*/ 94 w 104"/>
                <a:gd name="T23" fmla="*/ 70 h 105"/>
                <a:gd name="T24" fmla="*/ 76 w 104"/>
                <a:gd name="T25" fmla="*/ 63 h 105"/>
                <a:gd name="T26" fmla="*/ 78 w 104"/>
                <a:gd name="T27" fmla="*/ 53 h 105"/>
                <a:gd name="T28" fmla="*/ 76 w 104"/>
                <a:gd name="T29" fmla="*/ 43 h 105"/>
                <a:gd name="T30" fmla="*/ 89 w 104"/>
                <a:gd name="T31" fmla="*/ 37 h 105"/>
                <a:gd name="T32" fmla="*/ 94 w 104"/>
                <a:gd name="T33" fmla="*/ 35 h 105"/>
                <a:gd name="T34" fmla="*/ 98 w 104"/>
                <a:gd name="T35" fmla="*/ 53 h 105"/>
                <a:gd name="T36" fmla="*/ 94 w 104"/>
                <a:gd name="T37" fmla="*/ 70 h 105"/>
                <a:gd name="T38" fmla="*/ 69 w 104"/>
                <a:gd name="T39" fmla="*/ 10 h 105"/>
                <a:gd name="T40" fmla="*/ 69 w 104"/>
                <a:gd name="T41" fmla="*/ 10 h 105"/>
                <a:gd name="T42" fmla="*/ 69 w 104"/>
                <a:gd name="T43" fmla="*/ 10 h 105"/>
                <a:gd name="T44" fmla="*/ 62 w 104"/>
                <a:gd name="T45" fmla="*/ 28 h 105"/>
                <a:gd name="T46" fmla="*/ 52 w 104"/>
                <a:gd name="T47" fmla="*/ 26 h 105"/>
                <a:gd name="T48" fmla="*/ 42 w 104"/>
                <a:gd name="T49" fmla="*/ 28 h 105"/>
                <a:gd name="T50" fmla="*/ 38 w 104"/>
                <a:gd name="T51" fmla="*/ 20 h 105"/>
                <a:gd name="T52" fmla="*/ 35 w 104"/>
                <a:gd name="T53" fmla="*/ 10 h 105"/>
                <a:gd name="T54" fmla="*/ 52 w 104"/>
                <a:gd name="T55" fmla="*/ 7 h 105"/>
                <a:gd name="T56" fmla="*/ 69 w 104"/>
                <a:gd name="T57" fmla="*/ 10 h 105"/>
                <a:gd name="T58" fmla="*/ 10 w 104"/>
                <a:gd name="T59" fmla="*/ 35 h 105"/>
                <a:gd name="T60" fmla="*/ 19 w 104"/>
                <a:gd name="T61" fmla="*/ 39 h 105"/>
                <a:gd name="T62" fmla="*/ 28 w 104"/>
                <a:gd name="T63" fmla="*/ 43 h 105"/>
                <a:gd name="T64" fmla="*/ 26 w 104"/>
                <a:gd name="T65" fmla="*/ 53 h 105"/>
                <a:gd name="T66" fmla="*/ 28 w 104"/>
                <a:gd name="T67" fmla="*/ 63 h 105"/>
                <a:gd name="T68" fmla="*/ 10 w 104"/>
                <a:gd name="T69" fmla="*/ 70 h 105"/>
                <a:gd name="T70" fmla="*/ 6 w 104"/>
                <a:gd name="T71" fmla="*/ 53 h 105"/>
                <a:gd name="T72" fmla="*/ 10 w 104"/>
                <a:gd name="T73" fmla="*/ 35 h 105"/>
                <a:gd name="T74" fmla="*/ 35 w 104"/>
                <a:gd name="T75" fmla="*/ 95 h 105"/>
                <a:gd name="T76" fmla="*/ 37 w 104"/>
                <a:gd name="T77" fmla="*/ 89 h 105"/>
                <a:gd name="T78" fmla="*/ 42 w 104"/>
                <a:gd name="T79" fmla="*/ 77 h 105"/>
                <a:gd name="T80" fmla="*/ 52 w 104"/>
                <a:gd name="T81" fmla="*/ 79 h 105"/>
                <a:gd name="T82" fmla="*/ 62 w 104"/>
                <a:gd name="T83" fmla="*/ 77 h 105"/>
                <a:gd name="T84" fmla="*/ 69 w 104"/>
                <a:gd name="T85" fmla="*/ 95 h 105"/>
                <a:gd name="T86" fmla="*/ 69 w 104"/>
                <a:gd name="T87" fmla="*/ 95 h 105"/>
                <a:gd name="T88" fmla="*/ 69 w 104"/>
                <a:gd name="T89" fmla="*/ 95 h 105"/>
                <a:gd name="T90" fmla="*/ 52 w 104"/>
                <a:gd name="T91" fmla="*/ 98 h 105"/>
                <a:gd name="T92" fmla="*/ 35 w 104"/>
                <a:gd name="T93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5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4" y="81"/>
                    <a:pt x="104" y="53"/>
                  </a:cubicBezTo>
                  <a:cubicBezTo>
                    <a:pt x="104" y="24"/>
                    <a:pt x="81" y="0"/>
                    <a:pt x="52" y="0"/>
                  </a:cubicBezTo>
                  <a:close/>
                  <a:moveTo>
                    <a:pt x="32" y="53"/>
                  </a:moveTo>
                  <a:cubicBezTo>
                    <a:pt x="32" y="42"/>
                    <a:pt x="41" y="33"/>
                    <a:pt x="52" y="33"/>
                  </a:cubicBezTo>
                  <a:cubicBezTo>
                    <a:pt x="63" y="33"/>
                    <a:pt x="72" y="42"/>
                    <a:pt x="72" y="53"/>
                  </a:cubicBezTo>
                  <a:cubicBezTo>
                    <a:pt x="72" y="63"/>
                    <a:pt x="63" y="72"/>
                    <a:pt x="52" y="72"/>
                  </a:cubicBezTo>
                  <a:cubicBezTo>
                    <a:pt x="41" y="72"/>
                    <a:pt x="32" y="63"/>
                    <a:pt x="32" y="53"/>
                  </a:cubicBezTo>
                  <a:close/>
                  <a:moveTo>
                    <a:pt x="94" y="70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59"/>
                    <a:pt x="78" y="56"/>
                    <a:pt x="78" y="53"/>
                  </a:cubicBezTo>
                  <a:cubicBezTo>
                    <a:pt x="78" y="49"/>
                    <a:pt x="77" y="46"/>
                    <a:pt x="76" y="43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6" y="40"/>
                    <a:pt x="98" y="46"/>
                    <a:pt x="98" y="53"/>
                  </a:cubicBezTo>
                  <a:cubicBezTo>
                    <a:pt x="98" y="59"/>
                    <a:pt x="96" y="65"/>
                    <a:pt x="94" y="70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7"/>
                    <a:pt x="56" y="26"/>
                    <a:pt x="52" y="26"/>
                  </a:cubicBezTo>
                  <a:cubicBezTo>
                    <a:pt x="48" y="26"/>
                    <a:pt x="45" y="27"/>
                    <a:pt x="42" y="2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8"/>
                    <a:pt x="46" y="7"/>
                    <a:pt x="52" y="7"/>
                  </a:cubicBezTo>
                  <a:cubicBezTo>
                    <a:pt x="58" y="7"/>
                    <a:pt x="64" y="8"/>
                    <a:pt x="69" y="10"/>
                  </a:cubicBezTo>
                  <a:close/>
                  <a:moveTo>
                    <a:pt x="10" y="35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7" y="46"/>
                    <a:pt x="26" y="49"/>
                    <a:pt x="26" y="53"/>
                  </a:cubicBezTo>
                  <a:cubicBezTo>
                    <a:pt x="26" y="56"/>
                    <a:pt x="27" y="59"/>
                    <a:pt x="28" y="63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8" y="65"/>
                    <a:pt x="6" y="59"/>
                    <a:pt x="6" y="53"/>
                  </a:cubicBezTo>
                  <a:cubicBezTo>
                    <a:pt x="6" y="46"/>
                    <a:pt x="8" y="40"/>
                    <a:pt x="10" y="35"/>
                  </a:cubicBezTo>
                  <a:close/>
                  <a:moveTo>
                    <a:pt x="35" y="95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5" y="78"/>
                    <a:pt x="48" y="79"/>
                    <a:pt x="52" y="79"/>
                  </a:cubicBezTo>
                  <a:cubicBezTo>
                    <a:pt x="56" y="79"/>
                    <a:pt x="59" y="78"/>
                    <a:pt x="62" y="77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4" y="97"/>
                    <a:pt x="58" y="98"/>
                    <a:pt x="52" y="98"/>
                  </a:cubicBezTo>
                  <a:cubicBezTo>
                    <a:pt x="46" y="98"/>
                    <a:pt x="40" y="97"/>
                    <a:pt x="3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5" name="Freeform 87"/>
            <p:cNvSpPr>
              <a:spLocks/>
            </p:cNvSpPr>
            <p:nvPr/>
          </p:nvSpPr>
          <p:spPr bwMode="auto">
            <a:xfrm>
              <a:off x="3886" y="2470"/>
              <a:ext cx="147" cy="148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5"/>
                    <a:pt x="4" y="80"/>
                    <a:pt x="10" y="80"/>
                  </a:cubicBezTo>
                  <a:cubicBezTo>
                    <a:pt x="15" y="80"/>
                    <a:pt x="20" y="75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7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6" name="Freeform 88"/>
            <p:cNvSpPr>
              <a:spLocks noEditPoints="1"/>
            </p:cNvSpPr>
            <p:nvPr/>
          </p:nvSpPr>
          <p:spPr bwMode="auto">
            <a:xfrm>
              <a:off x="3691" y="1983"/>
              <a:ext cx="153" cy="125"/>
            </a:xfrm>
            <a:custGeom>
              <a:avLst/>
              <a:gdLst>
                <a:gd name="T0" fmla="*/ 125 w 125"/>
                <a:gd name="T1" fmla="*/ 55 h 102"/>
                <a:gd name="T2" fmla="*/ 110 w 125"/>
                <a:gd name="T3" fmla="*/ 24 h 102"/>
                <a:gd name="T4" fmla="*/ 86 w 125"/>
                <a:gd name="T5" fmla="*/ 24 h 102"/>
                <a:gd name="T6" fmla="*/ 86 w 125"/>
                <a:gd name="T7" fmla="*/ 8 h 102"/>
                <a:gd name="T8" fmla="*/ 78 w 125"/>
                <a:gd name="T9" fmla="*/ 0 h 102"/>
                <a:gd name="T10" fmla="*/ 8 w 125"/>
                <a:gd name="T11" fmla="*/ 0 h 102"/>
                <a:gd name="T12" fmla="*/ 0 w 125"/>
                <a:gd name="T13" fmla="*/ 8 h 102"/>
                <a:gd name="T14" fmla="*/ 0 w 125"/>
                <a:gd name="T15" fmla="*/ 71 h 102"/>
                <a:gd name="T16" fmla="*/ 8 w 125"/>
                <a:gd name="T17" fmla="*/ 79 h 102"/>
                <a:gd name="T18" fmla="*/ 18 w 125"/>
                <a:gd name="T19" fmla="*/ 79 h 102"/>
                <a:gd name="T20" fmla="*/ 16 w 125"/>
                <a:gd name="T21" fmla="*/ 87 h 102"/>
                <a:gd name="T22" fmla="*/ 31 w 125"/>
                <a:gd name="T23" fmla="*/ 102 h 102"/>
                <a:gd name="T24" fmla="*/ 47 w 125"/>
                <a:gd name="T25" fmla="*/ 87 h 102"/>
                <a:gd name="T26" fmla="*/ 45 w 125"/>
                <a:gd name="T27" fmla="*/ 79 h 102"/>
                <a:gd name="T28" fmla="*/ 88 w 125"/>
                <a:gd name="T29" fmla="*/ 79 h 102"/>
                <a:gd name="T30" fmla="*/ 86 w 125"/>
                <a:gd name="T31" fmla="*/ 87 h 102"/>
                <a:gd name="T32" fmla="*/ 102 w 125"/>
                <a:gd name="T33" fmla="*/ 102 h 102"/>
                <a:gd name="T34" fmla="*/ 118 w 125"/>
                <a:gd name="T35" fmla="*/ 87 h 102"/>
                <a:gd name="T36" fmla="*/ 115 w 125"/>
                <a:gd name="T37" fmla="*/ 79 h 102"/>
                <a:gd name="T38" fmla="*/ 125 w 125"/>
                <a:gd name="T39" fmla="*/ 79 h 102"/>
                <a:gd name="T40" fmla="*/ 125 w 125"/>
                <a:gd name="T41" fmla="*/ 55 h 102"/>
                <a:gd name="T42" fmla="*/ 86 w 125"/>
                <a:gd name="T43" fmla="*/ 55 h 102"/>
                <a:gd name="T44" fmla="*/ 86 w 125"/>
                <a:gd name="T45" fmla="*/ 36 h 102"/>
                <a:gd name="T46" fmla="*/ 102 w 125"/>
                <a:gd name="T47" fmla="*/ 36 h 102"/>
                <a:gd name="T48" fmla="*/ 112 w 125"/>
                <a:gd name="T49" fmla="*/ 55 h 102"/>
                <a:gd name="T50" fmla="*/ 86 w 125"/>
                <a:gd name="T51" fmla="*/ 5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2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5"/>
                    <a:pt x="23" y="102"/>
                    <a:pt x="31" y="102"/>
                  </a:cubicBezTo>
                  <a:cubicBezTo>
                    <a:pt x="40" y="102"/>
                    <a:pt x="47" y="95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5"/>
                    <a:pt x="93" y="102"/>
                    <a:pt x="102" y="102"/>
                  </a:cubicBezTo>
                  <a:cubicBezTo>
                    <a:pt x="111" y="102"/>
                    <a:pt x="118" y="95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7" name="Freeform 89"/>
            <p:cNvSpPr>
              <a:spLocks noEditPoints="1"/>
            </p:cNvSpPr>
            <p:nvPr/>
          </p:nvSpPr>
          <p:spPr bwMode="auto">
            <a:xfrm>
              <a:off x="3623" y="1836"/>
              <a:ext cx="129" cy="129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3 w 105"/>
                <a:gd name="T27" fmla="*/ 105 h 105"/>
                <a:gd name="T28" fmla="*/ 101 w 105"/>
                <a:gd name="T29" fmla="*/ 101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89 h 105"/>
                <a:gd name="T36" fmla="*/ 53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2"/>
                    <a:pt x="0" y="65"/>
                  </a:cubicBezTo>
                  <a:cubicBezTo>
                    <a:pt x="0" y="78"/>
                    <a:pt x="2" y="90"/>
                    <a:pt x="4" y="101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1"/>
                  </a:cubicBezTo>
                  <a:cubicBezTo>
                    <a:pt x="104" y="90"/>
                    <a:pt x="105" y="78"/>
                    <a:pt x="105" y="65"/>
                  </a:cubicBezTo>
                  <a:cubicBezTo>
                    <a:pt x="105" y="52"/>
                    <a:pt x="104" y="40"/>
                    <a:pt x="101" y="29"/>
                  </a:cubicBezTo>
                  <a:close/>
                  <a:moveTo>
                    <a:pt x="89" y="89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8" name="Freeform 90"/>
            <p:cNvSpPr>
              <a:spLocks/>
            </p:cNvSpPr>
            <p:nvPr/>
          </p:nvSpPr>
          <p:spPr bwMode="auto">
            <a:xfrm>
              <a:off x="3632" y="1687"/>
              <a:ext cx="164" cy="13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7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5 h 109"/>
                <a:gd name="T26" fmla="*/ 20 w 134"/>
                <a:gd name="T27" fmla="*/ 66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8"/>
                    <a:pt x="130" y="2"/>
                  </a:cubicBezTo>
                  <a:cubicBezTo>
                    <a:pt x="125" y="5"/>
                    <a:pt x="119" y="7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7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1"/>
                    <a:pt x="9" y="40"/>
                    <a:pt x="6" y="38"/>
                  </a:cubicBezTo>
                  <a:cubicBezTo>
                    <a:pt x="6" y="38"/>
                    <a:pt x="6" y="38"/>
                    <a:pt x="6" y="39"/>
                  </a:cubicBezTo>
                  <a:cubicBezTo>
                    <a:pt x="6" y="52"/>
                    <a:pt x="15" y="63"/>
                    <a:pt x="28" y="65"/>
                  </a:cubicBezTo>
                  <a:cubicBezTo>
                    <a:pt x="25" y="66"/>
                    <a:pt x="23" y="66"/>
                    <a:pt x="20" y="66"/>
                  </a:cubicBezTo>
                  <a:cubicBezTo>
                    <a:pt x="19" y="66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29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9" name="Freeform 91"/>
            <p:cNvSpPr>
              <a:spLocks noEditPoints="1"/>
            </p:cNvSpPr>
            <p:nvPr/>
          </p:nvSpPr>
          <p:spPr bwMode="auto">
            <a:xfrm>
              <a:off x="3705" y="2373"/>
              <a:ext cx="160" cy="149"/>
            </a:xfrm>
            <a:custGeom>
              <a:avLst/>
              <a:gdLst>
                <a:gd name="T0" fmla="*/ 70 w 160"/>
                <a:gd name="T1" fmla="*/ 79 h 149"/>
                <a:gd name="T2" fmla="*/ 90 w 160"/>
                <a:gd name="T3" fmla="*/ 79 h 149"/>
                <a:gd name="T4" fmla="*/ 90 w 160"/>
                <a:gd name="T5" fmla="*/ 40 h 149"/>
                <a:gd name="T6" fmla="*/ 120 w 160"/>
                <a:gd name="T7" fmla="*/ 40 h 149"/>
                <a:gd name="T8" fmla="*/ 80 w 160"/>
                <a:gd name="T9" fmla="*/ 0 h 149"/>
                <a:gd name="T10" fmla="*/ 40 w 160"/>
                <a:gd name="T11" fmla="*/ 40 h 149"/>
                <a:gd name="T12" fmla="*/ 70 w 160"/>
                <a:gd name="T13" fmla="*/ 40 h 149"/>
                <a:gd name="T14" fmla="*/ 70 w 160"/>
                <a:gd name="T15" fmla="*/ 79 h 149"/>
                <a:gd name="T16" fmla="*/ 100 w 160"/>
                <a:gd name="T17" fmla="*/ 57 h 149"/>
                <a:gd name="T18" fmla="*/ 100 w 160"/>
                <a:gd name="T19" fmla="*/ 72 h 149"/>
                <a:gd name="T20" fmla="*/ 145 w 160"/>
                <a:gd name="T21" fmla="*/ 89 h 149"/>
                <a:gd name="T22" fmla="*/ 80 w 160"/>
                <a:gd name="T23" fmla="*/ 114 h 149"/>
                <a:gd name="T24" fmla="*/ 14 w 160"/>
                <a:gd name="T25" fmla="*/ 89 h 149"/>
                <a:gd name="T26" fmla="*/ 59 w 160"/>
                <a:gd name="T27" fmla="*/ 72 h 149"/>
                <a:gd name="T28" fmla="*/ 59 w 160"/>
                <a:gd name="T29" fmla="*/ 57 h 149"/>
                <a:gd name="T30" fmla="*/ 0 w 160"/>
                <a:gd name="T31" fmla="*/ 79 h 149"/>
                <a:gd name="T32" fmla="*/ 0 w 160"/>
                <a:gd name="T33" fmla="*/ 120 h 149"/>
                <a:gd name="T34" fmla="*/ 80 w 160"/>
                <a:gd name="T35" fmla="*/ 149 h 149"/>
                <a:gd name="T36" fmla="*/ 160 w 160"/>
                <a:gd name="T37" fmla="*/ 120 h 149"/>
                <a:gd name="T38" fmla="*/ 160 w 160"/>
                <a:gd name="T39" fmla="*/ 79 h 149"/>
                <a:gd name="T40" fmla="*/ 100 w 160"/>
                <a:gd name="T4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49">
                  <a:moveTo>
                    <a:pt x="70" y="79"/>
                  </a:moveTo>
                  <a:lnTo>
                    <a:pt x="90" y="79"/>
                  </a:lnTo>
                  <a:lnTo>
                    <a:pt x="90" y="40"/>
                  </a:lnTo>
                  <a:lnTo>
                    <a:pt x="120" y="40"/>
                  </a:lnTo>
                  <a:lnTo>
                    <a:pt x="80" y="0"/>
                  </a:lnTo>
                  <a:lnTo>
                    <a:pt x="40" y="40"/>
                  </a:lnTo>
                  <a:lnTo>
                    <a:pt x="70" y="40"/>
                  </a:lnTo>
                  <a:lnTo>
                    <a:pt x="70" y="79"/>
                  </a:lnTo>
                  <a:close/>
                  <a:moveTo>
                    <a:pt x="100" y="57"/>
                  </a:moveTo>
                  <a:lnTo>
                    <a:pt x="100" y="72"/>
                  </a:lnTo>
                  <a:lnTo>
                    <a:pt x="145" y="89"/>
                  </a:lnTo>
                  <a:lnTo>
                    <a:pt x="80" y="114"/>
                  </a:lnTo>
                  <a:lnTo>
                    <a:pt x="14" y="89"/>
                  </a:lnTo>
                  <a:lnTo>
                    <a:pt x="59" y="72"/>
                  </a:lnTo>
                  <a:lnTo>
                    <a:pt x="59" y="57"/>
                  </a:lnTo>
                  <a:lnTo>
                    <a:pt x="0" y="79"/>
                  </a:lnTo>
                  <a:lnTo>
                    <a:pt x="0" y="120"/>
                  </a:lnTo>
                  <a:lnTo>
                    <a:pt x="80" y="149"/>
                  </a:lnTo>
                  <a:lnTo>
                    <a:pt x="160" y="120"/>
                  </a:lnTo>
                  <a:lnTo>
                    <a:pt x="160" y="79"/>
                  </a:lnTo>
                  <a:lnTo>
                    <a:pt x="10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0" name="Freeform 92"/>
            <p:cNvSpPr>
              <a:spLocks noEditPoints="1"/>
            </p:cNvSpPr>
            <p:nvPr/>
          </p:nvSpPr>
          <p:spPr bwMode="auto">
            <a:xfrm>
              <a:off x="3698" y="2535"/>
              <a:ext cx="122" cy="91"/>
            </a:xfrm>
            <a:custGeom>
              <a:avLst/>
              <a:gdLst>
                <a:gd name="T0" fmla="*/ 37 w 99"/>
                <a:gd name="T1" fmla="*/ 16 h 74"/>
                <a:gd name="T2" fmla="*/ 53 w 99"/>
                <a:gd name="T3" fmla="*/ 31 h 74"/>
                <a:gd name="T4" fmla="*/ 68 w 99"/>
                <a:gd name="T5" fmla="*/ 16 h 74"/>
                <a:gd name="T6" fmla="*/ 53 w 99"/>
                <a:gd name="T7" fmla="*/ 0 h 74"/>
                <a:gd name="T8" fmla="*/ 37 w 99"/>
                <a:gd name="T9" fmla="*/ 16 h 74"/>
                <a:gd name="T10" fmla="*/ 0 w 99"/>
                <a:gd name="T11" fmla="*/ 16 h 74"/>
                <a:gd name="T12" fmla="*/ 16 w 99"/>
                <a:gd name="T13" fmla="*/ 31 h 74"/>
                <a:gd name="T14" fmla="*/ 31 w 99"/>
                <a:gd name="T15" fmla="*/ 16 h 74"/>
                <a:gd name="T16" fmla="*/ 16 w 99"/>
                <a:gd name="T17" fmla="*/ 0 h 74"/>
                <a:gd name="T18" fmla="*/ 0 w 99"/>
                <a:gd name="T19" fmla="*/ 16 h 74"/>
                <a:gd name="T20" fmla="*/ 74 w 99"/>
                <a:gd name="T21" fmla="*/ 47 h 74"/>
                <a:gd name="T22" fmla="*/ 74 w 99"/>
                <a:gd name="T23" fmla="*/ 37 h 74"/>
                <a:gd name="T24" fmla="*/ 68 w 99"/>
                <a:gd name="T25" fmla="*/ 31 h 74"/>
                <a:gd name="T26" fmla="*/ 53 w 99"/>
                <a:gd name="T27" fmla="*/ 31 h 74"/>
                <a:gd name="T28" fmla="*/ 16 w 99"/>
                <a:gd name="T29" fmla="*/ 31 h 74"/>
                <a:gd name="T30" fmla="*/ 6 w 99"/>
                <a:gd name="T31" fmla="*/ 31 h 74"/>
                <a:gd name="T32" fmla="*/ 0 w 99"/>
                <a:gd name="T33" fmla="*/ 37 h 74"/>
                <a:gd name="T34" fmla="*/ 0 w 99"/>
                <a:gd name="T35" fmla="*/ 68 h 74"/>
                <a:gd name="T36" fmla="*/ 6 w 99"/>
                <a:gd name="T37" fmla="*/ 74 h 74"/>
                <a:gd name="T38" fmla="*/ 68 w 99"/>
                <a:gd name="T39" fmla="*/ 74 h 74"/>
                <a:gd name="T40" fmla="*/ 74 w 99"/>
                <a:gd name="T41" fmla="*/ 68 h 74"/>
                <a:gd name="T42" fmla="*/ 74 w 99"/>
                <a:gd name="T43" fmla="*/ 59 h 74"/>
                <a:gd name="T44" fmla="*/ 99 w 99"/>
                <a:gd name="T45" fmla="*/ 74 h 74"/>
                <a:gd name="T46" fmla="*/ 99 w 99"/>
                <a:gd name="T47" fmla="*/ 31 h 74"/>
                <a:gd name="T48" fmla="*/ 74 w 99"/>
                <a:gd name="T49" fmla="*/ 47 h 74"/>
                <a:gd name="T50" fmla="*/ 62 w 99"/>
                <a:gd name="T51" fmla="*/ 62 h 74"/>
                <a:gd name="T52" fmla="*/ 13 w 99"/>
                <a:gd name="T53" fmla="*/ 62 h 74"/>
                <a:gd name="T54" fmla="*/ 13 w 99"/>
                <a:gd name="T55" fmla="*/ 43 h 74"/>
                <a:gd name="T56" fmla="*/ 62 w 99"/>
                <a:gd name="T57" fmla="*/ 43 h 74"/>
                <a:gd name="T58" fmla="*/ 62 w 99"/>
                <a:gd name="T59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4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4"/>
                    <a:pt x="6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2" y="74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1" name="Freeform 93"/>
            <p:cNvSpPr>
              <a:spLocks noEditPoints="1"/>
            </p:cNvSpPr>
            <p:nvPr/>
          </p:nvSpPr>
          <p:spPr bwMode="auto">
            <a:xfrm>
              <a:off x="3670" y="2235"/>
              <a:ext cx="129" cy="129"/>
            </a:xfrm>
            <a:custGeom>
              <a:avLst/>
              <a:gdLst>
                <a:gd name="T0" fmla="*/ 53 w 105"/>
                <a:gd name="T1" fmla="*/ 0 h 105"/>
                <a:gd name="T2" fmla="*/ 0 w 105"/>
                <a:gd name="T3" fmla="*/ 53 h 105"/>
                <a:gd name="T4" fmla="*/ 53 w 105"/>
                <a:gd name="T5" fmla="*/ 105 h 105"/>
                <a:gd name="T6" fmla="*/ 105 w 105"/>
                <a:gd name="T7" fmla="*/ 53 h 105"/>
                <a:gd name="T8" fmla="*/ 53 w 105"/>
                <a:gd name="T9" fmla="*/ 0 h 105"/>
                <a:gd name="T10" fmla="*/ 84 w 105"/>
                <a:gd name="T11" fmla="*/ 45 h 105"/>
                <a:gd name="T12" fmla="*/ 55 w 105"/>
                <a:gd name="T13" fmla="*/ 85 h 105"/>
                <a:gd name="T14" fmla="*/ 41 w 105"/>
                <a:gd name="T15" fmla="*/ 80 h 105"/>
                <a:gd name="T16" fmla="*/ 31 w 105"/>
                <a:gd name="T17" fmla="*/ 48 h 105"/>
                <a:gd name="T18" fmla="*/ 24 w 105"/>
                <a:gd name="T19" fmla="*/ 50 h 105"/>
                <a:gd name="T20" fmla="*/ 21 w 105"/>
                <a:gd name="T21" fmla="*/ 47 h 105"/>
                <a:gd name="T22" fmla="*/ 40 w 105"/>
                <a:gd name="T23" fmla="*/ 33 h 105"/>
                <a:gd name="T24" fmla="*/ 51 w 105"/>
                <a:gd name="T25" fmla="*/ 54 h 105"/>
                <a:gd name="T26" fmla="*/ 56 w 105"/>
                <a:gd name="T27" fmla="*/ 67 h 105"/>
                <a:gd name="T28" fmla="*/ 64 w 105"/>
                <a:gd name="T29" fmla="*/ 55 h 105"/>
                <a:gd name="T30" fmla="*/ 57 w 105"/>
                <a:gd name="T31" fmla="*/ 47 h 105"/>
                <a:gd name="T32" fmla="*/ 84 w 105"/>
                <a:gd name="T33" fmla="*/ 4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5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3" y="105"/>
                  </a:cubicBezTo>
                  <a:cubicBezTo>
                    <a:pt x="82" y="105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8"/>
                    <a:pt x="64" y="42"/>
                    <a:pt x="57" y="47"/>
                  </a:cubicBezTo>
                  <a:cubicBezTo>
                    <a:pt x="60" y="30"/>
                    <a:pt x="87" y="25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2" name="Freeform 94"/>
            <p:cNvSpPr>
              <a:spLocks noEditPoints="1"/>
            </p:cNvSpPr>
            <p:nvPr/>
          </p:nvSpPr>
          <p:spPr bwMode="auto">
            <a:xfrm>
              <a:off x="3629" y="2119"/>
              <a:ext cx="126" cy="107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3 h 87"/>
                <a:gd name="T8" fmla="*/ 81 w 102"/>
                <a:gd name="T9" fmla="*/ 12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3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3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3 h 87"/>
                <a:gd name="T34" fmla="*/ 71 w 102"/>
                <a:gd name="T35" fmla="*/ 72 h 87"/>
                <a:gd name="T36" fmla="*/ 68 w 102"/>
                <a:gd name="T37" fmla="*/ 73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4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1 h 87"/>
                <a:gd name="T64" fmla="*/ 0 w 102"/>
                <a:gd name="T65" fmla="*/ 61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3"/>
                  </a:cubicBezTo>
                  <a:cubicBezTo>
                    <a:pt x="93" y="32"/>
                    <a:pt x="89" y="21"/>
                    <a:pt x="81" y="12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3"/>
                  </a:cubicBezTo>
                  <a:cubicBezTo>
                    <a:pt x="102" y="57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3"/>
                  </a:moveTo>
                  <a:cubicBezTo>
                    <a:pt x="67" y="73"/>
                    <a:pt x="65" y="73"/>
                    <a:pt x="65" y="72"/>
                  </a:cubicBezTo>
                  <a:cubicBezTo>
                    <a:pt x="63" y="70"/>
                    <a:pt x="63" y="67"/>
                    <a:pt x="65" y="66"/>
                  </a:cubicBezTo>
                  <a:cubicBezTo>
                    <a:pt x="77" y="53"/>
                    <a:pt x="77" y="33"/>
                    <a:pt x="65" y="21"/>
                  </a:cubicBezTo>
                  <a:cubicBezTo>
                    <a:pt x="63" y="19"/>
                    <a:pt x="63" y="16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3"/>
                  </a:cubicBezTo>
                  <a:cubicBezTo>
                    <a:pt x="83" y="54"/>
                    <a:pt x="79" y="64"/>
                    <a:pt x="71" y="72"/>
                  </a:cubicBezTo>
                  <a:cubicBezTo>
                    <a:pt x="70" y="73"/>
                    <a:pt x="69" y="73"/>
                    <a:pt x="68" y="73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4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1"/>
                    <a:pt x="53" y="21"/>
                    <a:pt x="55" y="23"/>
                  </a:cubicBezTo>
                  <a:cubicBezTo>
                    <a:pt x="66" y="34"/>
                    <a:pt x="66" y="52"/>
                    <a:pt x="55" y="64"/>
                  </a:cubicBezTo>
                  <a:cubicBezTo>
                    <a:pt x="54" y="64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4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3" name="Freeform 95"/>
            <p:cNvSpPr>
              <a:spLocks noEditPoints="1"/>
            </p:cNvSpPr>
            <p:nvPr/>
          </p:nvSpPr>
          <p:spPr bwMode="auto">
            <a:xfrm>
              <a:off x="3521" y="1983"/>
              <a:ext cx="143" cy="125"/>
            </a:xfrm>
            <a:custGeom>
              <a:avLst/>
              <a:gdLst>
                <a:gd name="T0" fmla="*/ 93 w 143"/>
                <a:gd name="T1" fmla="*/ 17 h 125"/>
                <a:gd name="T2" fmla="*/ 49 w 143"/>
                <a:gd name="T3" fmla="*/ 0 h 125"/>
                <a:gd name="T4" fmla="*/ 0 w 143"/>
                <a:gd name="T5" fmla="*/ 17 h 125"/>
                <a:gd name="T6" fmla="*/ 0 w 143"/>
                <a:gd name="T7" fmla="*/ 125 h 125"/>
                <a:gd name="T8" fmla="*/ 49 w 143"/>
                <a:gd name="T9" fmla="*/ 107 h 125"/>
                <a:gd name="T10" fmla="*/ 93 w 143"/>
                <a:gd name="T11" fmla="*/ 125 h 125"/>
                <a:gd name="T12" fmla="*/ 143 w 143"/>
                <a:gd name="T13" fmla="*/ 107 h 125"/>
                <a:gd name="T14" fmla="*/ 143 w 143"/>
                <a:gd name="T15" fmla="*/ 0 h 125"/>
                <a:gd name="T16" fmla="*/ 93 w 143"/>
                <a:gd name="T17" fmla="*/ 17 h 125"/>
                <a:gd name="T18" fmla="*/ 53 w 143"/>
                <a:gd name="T19" fmla="*/ 11 h 125"/>
                <a:gd name="T20" fmla="*/ 90 w 143"/>
                <a:gd name="T21" fmla="*/ 26 h 125"/>
                <a:gd name="T22" fmla="*/ 90 w 143"/>
                <a:gd name="T23" fmla="*/ 114 h 125"/>
                <a:gd name="T24" fmla="*/ 53 w 143"/>
                <a:gd name="T25" fmla="*/ 100 h 125"/>
                <a:gd name="T26" fmla="*/ 53 w 143"/>
                <a:gd name="T27" fmla="*/ 11 h 125"/>
                <a:gd name="T28" fmla="*/ 9 w 143"/>
                <a:gd name="T29" fmla="*/ 23 h 125"/>
                <a:gd name="T30" fmla="*/ 44 w 143"/>
                <a:gd name="T31" fmla="*/ 11 h 125"/>
                <a:gd name="T32" fmla="*/ 44 w 143"/>
                <a:gd name="T33" fmla="*/ 100 h 125"/>
                <a:gd name="T34" fmla="*/ 9 w 143"/>
                <a:gd name="T35" fmla="*/ 112 h 125"/>
                <a:gd name="T36" fmla="*/ 9 w 143"/>
                <a:gd name="T37" fmla="*/ 23 h 125"/>
                <a:gd name="T38" fmla="*/ 134 w 143"/>
                <a:gd name="T39" fmla="*/ 101 h 125"/>
                <a:gd name="T40" fmla="*/ 98 w 143"/>
                <a:gd name="T41" fmla="*/ 114 h 125"/>
                <a:gd name="T42" fmla="*/ 98 w 143"/>
                <a:gd name="T43" fmla="*/ 26 h 125"/>
                <a:gd name="T44" fmla="*/ 134 w 143"/>
                <a:gd name="T45" fmla="*/ 12 h 125"/>
                <a:gd name="T46" fmla="*/ 134 w 143"/>
                <a:gd name="T47" fmla="*/ 10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25">
                  <a:moveTo>
                    <a:pt x="93" y="17"/>
                  </a:moveTo>
                  <a:lnTo>
                    <a:pt x="49" y="0"/>
                  </a:lnTo>
                  <a:lnTo>
                    <a:pt x="0" y="17"/>
                  </a:lnTo>
                  <a:lnTo>
                    <a:pt x="0" y="125"/>
                  </a:lnTo>
                  <a:lnTo>
                    <a:pt x="49" y="107"/>
                  </a:lnTo>
                  <a:lnTo>
                    <a:pt x="93" y="125"/>
                  </a:lnTo>
                  <a:lnTo>
                    <a:pt x="143" y="107"/>
                  </a:lnTo>
                  <a:lnTo>
                    <a:pt x="143" y="0"/>
                  </a:lnTo>
                  <a:lnTo>
                    <a:pt x="93" y="17"/>
                  </a:lnTo>
                  <a:close/>
                  <a:moveTo>
                    <a:pt x="53" y="11"/>
                  </a:moveTo>
                  <a:lnTo>
                    <a:pt x="90" y="26"/>
                  </a:lnTo>
                  <a:lnTo>
                    <a:pt x="90" y="114"/>
                  </a:lnTo>
                  <a:lnTo>
                    <a:pt x="53" y="100"/>
                  </a:lnTo>
                  <a:lnTo>
                    <a:pt x="53" y="11"/>
                  </a:lnTo>
                  <a:close/>
                  <a:moveTo>
                    <a:pt x="9" y="23"/>
                  </a:moveTo>
                  <a:lnTo>
                    <a:pt x="44" y="11"/>
                  </a:lnTo>
                  <a:lnTo>
                    <a:pt x="44" y="100"/>
                  </a:lnTo>
                  <a:lnTo>
                    <a:pt x="9" y="112"/>
                  </a:lnTo>
                  <a:lnTo>
                    <a:pt x="9" y="23"/>
                  </a:lnTo>
                  <a:close/>
                  <a:moveTo>
                    <a:pt x="134" y="101"/>
                  </a:moveTo>
                  <a:lnTo>
                    <a:pt x="98" y="114"/>
                  </a:lnTo>
                  <a:lnTo>
                    <a:pt x="98" y="26"/>
                  </a:lnTo>
                  <a:lnTo>
                    <a:pt x="134" y="12"/>
                  </a:lnTo>
                  <a:lnTo>
                    <a:pt x="13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4" name="Freeform 96"/>
            <p:cNvSpPr>
              <a:spLocks noEditPoints="1"/>
            </p:cNvSpPr>
            <p:nvPr/>
          </p:nvSpPr>
          <p:spPr bwMode="auto">
            <a:xfrm>
              <a:off x="3557" y="1514"/>
              <a:ext cx="156" cy="157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8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8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5" name="Freeform 97"/>
            <p:cNvSpPr>
              <a:spLocks noEditPoints="1"/>
            </p:cNvSpPr>
            <p:nvPr/>
          </p:nvSpPr>
          <p:spPr bwMode="auto">
            <a:xfrm>
              <a:off x="4010" y="2615"/>
              <a:ext cx="118" cy="118"/>
            </a:xfrm>
            <a:custGeom>
              <a:avLst/>
              <a:gdLst>
                <a:gd name="T0" fmla="*/ 0 w 118"/>
                <a:gd name="T1" fmla="*/ 55 h 118"/>
                <a:gd name="T2" fmla="*/ 0 w 118"/>
                <a:gd name="T3" fmla="*/ 16 h 118"/>
                <a:gd name="T4" fmla="*/ 48 w 118"/>
                <a:gd name="T5" fmla="*/ 9 h 118"/>
                <a:gd name="T6" fmla="*/ 48 w 118"/>
                <a:gd name="T7" fmla="*/ 55 h 118"/>
                <a:gd name="T8" fmla="*/ 0 w 118"/>
                <a:gd name="T9" fmla="*/ 55 h 118"/>
                <a:gd name="T10" fmla="*/ 55 w 118"/>
                <a:gd name="T11" fmla="*/ 8 h 118"/>
                <a:gd name="T12" fmla="*/ 118 w 118"/>
                <a:gd name="T13" fmla="*/ 0 h 118"/>
                <a:gd name="T14" fmla="*/ 118 w 118"/>
                <a:gd name="T15" fmla="*/ 55 h 118"/>
                <a:gd name="T16" fmla="*/ 55 w 118"/>
                <a:gd name="T17" fmla="*/ 55 h 118"/>
                <a:gd name="T18" fmla="*/ 55 w 118"/>
                <a:gd name="T19" fmla="*/ 8 h 118"/>
                <a:gd name="T20" fmla="*/ 118 w 118"/>
                <a:gd name="T21" fmla="*/ 62 h 118"/>
                <a:gd name="T22" fmla="*/ 118 w 118"/>
                <a:gd name="T23" fmla="*/ 118 h 118"/>
                <a:gd name="T24" fmla="*/ 55 w 118"/>
                <a:gd name="T25" fmla="*/ 109 h 118"/>
                <a:gd name="T26" fmla="*/ 55 w 118"/>
                <a:gd name="T27" fmla="*/ 62 h 118"/>
                <a:gd name="T28" fmla="*/ 118 w 118"/>
                <a:gd name="T29" fmla="*/ 62 h 118"/>
                <a:gd name="T30" fmla="*/ 48 w 118"/>
                <a:gd name="T31" fmla="*/ 108 h 118"/>
                <a:gd name="T32" fmla="*/ 0 w 118"/>
                <a:gd name="T33" fmla="*/ 102 h 118"/>
                <a:gd name="T34" fmla="*/ 0 w 118"/>
                <a:gd name="T35" fmla="*/ 62 h 118"/>
                <a:gd name="T36" fmla="*/ 48 w 118"/>
                <a:gd name="T37" fmla="*/ 62 h 118"/>
                <a:gd name="T38" fmla="*/ 48 w 118"/>
                <a:gd name="T39" fmla="*/ 10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18">
                  <a:moveTo>
                    <a:pt x="0" y="55"/>
                  </a:moveTo>
                  <a:lnTo>
                    <a:pt x="0" y="16"/>
                  </a:lnTo>
                  <a:lnTo>
                    <a:pt x="48" y="9"/>
                  </a:lnTo>
                  <a:lnTo>
                    <a:pt x="48" y="55"/>
                  </a:lnTo>
                  <a:lnTo>
                    <a:pt x="0" y="55"/>
                  </a:lnTo>
                  <a:close/>
                  <a:moveTo>
                    <a:pt x="55" y="8"/>
                  </a:moveTo>
                  <a:lnTo>
                    <a:pt x="118" y="0"/>
                  </a:lnTo>
                  <a:lnTo>
                    <a:pt x="118" y="55"/>
                  </a:lnTo>
                  <a:lnTo>
                    <a:pt x="55" y="55"/>
                  </a:lnTo>
                  <a:lnTo>
                    <a:pt x="55" y="8"/>
                  </a:lnTo>
                  <a:close/>
                  <a:moveTo>
                    <a:pt x="118" y="62"/>
                  </a:moveTo>
                  <a:lnTo>
                    <a:pt x="118" y="118"/>
                  </a:lnTo>
                  <a:lnTo>
                    <a:pt x="55" y="109"/>
                  </a:lnTo>
                  <a:lnTo>
                    <a:pt x="55" y="62"/>
                  </a:lnTo>
                  <a:lnTo>
                    <a:pt x="118" y="62"/>
                  </a:lnTo>
                  <a:close/>
                  <a:moveTo>
                    <a:pt x="48" y="108"/>
                  </a:moveTo>
                  <a:lnTo>
                    <a:pt x="0" y="102"/>
                  </a:lnTo>
                  <a:lnTo>
                    <a:pt x="0" y="62"/>
                  </a:lnTo>
                  <a:lnTo>
                    <a:pt x="48" y="62"/>
                  </a:lnTo>
                  <a:lnTo>
                    <a:pt x="4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6" name="Freeform 98"/>
            <p:cNvSpPr>
              <a:spLocks noEditPoints="1"/>
            </p:cNvSpPr>
            <p:nvPr/>
          </p:nvSpPr>
          <p:spPr bwMode="auto">
            <a:xfrm>
              <a:off x="3881" y="2589"/>
              <a:ext cx="104" cy="104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19 h 85"/>
                <a:gd name="T16" fmla="*/ 64 w 85"/>
                <a:gd name="T17" fmla="*/ 19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7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7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7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1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7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7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4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3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7"/>
                    <a:pt x="59" y="25"/>
                  </a:cubicBezTo>
                  <a:cubicBezTo>
                    <a:pt x="59" y="22"/>
                    <a:pt x="61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4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7"/>
                  </a:cubicBezTo>
                  <a:cubicBezTo>
                    <a:pt x="27" y="27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7"/>
                    <a:pt x="34" y="27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7"/>
                  </a:cubicBezTo>
                  <a:cubicBezTo>
                    <a:pt x="51" y="27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6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7"/>
                  </a:moveTo>
                  <a:cubicBezTo>
                    <a:pt x="71" y="28"/>
                    <a:pt x="71" y="29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7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7" name="Freeform 99"/>
            <p:cNvSpPr>
              <a:spLocks/>
            </p:cNvSpPr>
            <p:nvPr/>
          </p:nvSpPr>
          <p:spPr bwMode="auto">
            <a:xfrm>
              <a:off x="4010" y="2780"/>
              <a:ext cx="140" cy="139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6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2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99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3"/>
                    <a:pt x="23" y="43"/>
                    <a:pt x="20" y="4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0" y="28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4" y="97"/>
                    <a:pt x="113" y="92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8" name="Freeform 100"/>
            <p:cNvSpPr>
              <a:spLocks noEditPoints="1"/>
            </p:cNvSpPr>
            <p:nvPr/>
          </p:nvSpPr>
          <p:spPr bwMode="auto">
            <a:xfrm>
              <a:off x="3589" y="2647"/>
              <a:ext cx="137" cy="212"/>
            </a:xfrm>
            <a:custGeom>
              <a:avLst/>
              <a:gdLst>
                <a:gd name="T0" fmla="*/ 84 w 112"/>
                <a:gd name="T1" fmla="*/ 3 h 173"/>
                <a:gd name="T2" fmla="*/ 111 w 112"/>
                <a:gd name="T3" fmla="*/ 20 h 173"/>
                <a:gd name="T4" fmla="*/ 110 w 112"/>
                <a:gd name="T5" fmla="*/ 34 h 173"/>
                <a:gd name="T6" fmla="*/ 103 w 112"/>
                <a:gd name="T7" fmla="*/ 45 h 173"/>
                <a:gd name="T8" fmla="*/ 65 w 112"/>
                <a:gd name="T9" fmla="*/ 22 h 173"/>
                <a:gd name="T10" fmla="*/ 72 w 112"/>
                <a:gd name="T11" fmla="*/ 11 h 173"/>
                <a:gd name="T12" fmla="*/ 84 w 112"/>
                <a:gd name="T13" fmla="*/ 3 h 173"/>
                <a:gd name="T14" fmla="*/ 0 w 112"/>
                <a:gd name="T15" fmla="*/ 131 h 173"/>
                <a:gd name="T16" fmla="*/ 1 w 112"/>
                <a:gd name="T17" fmla="*/ 173 h 173"/>
                <a:gd name="T18" fmla="*/ 38 w 112"/>
                <a:gd name="T19" fmla="*/ 154 h 173"/>
                <a:gd name="T20" fmla="*/ 98 w 112"/>
                <a:gd name="T21" fmla="*/ 53 h 173"/>
                <a:gd name="T22" fmla="*/ 60 w 112"/>
                <a:gd name="T23" fmla="*/ 30 h 173"/>
                <a:gd name="T24" fmla="*/ 0 w 112"/>
                <a:gd name="T25" fmla="*/ 131 h 173"/>
                <a:gd name="T26" fmla="*/ 76 w 112"/>
                <a:gd name="T27" fmla="*/ 58 h 173"/>
                <a:gd name="T28" fmla="*/ 30 w 112"/>
                <a:gd name="T29" fmla="*/ 135 h 173"/>
                <a:gd name="T30" fmla="*/ 20 w 112"/>
                <a:gd name="T31" fmla="*/ 129 h 173"/>
                <a:gd name="T32" fmla="*/ 66 w 112"/>
                <a:gd name="T33" fmla="*/ 52 h 173"/>
                <a:gd name="T34" fmla="*/ 76 w 112"/>
                <a:gd name="T35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3">
                  <a:moveTo>
                    <a:pt x="84" y="3"/>
                  </a:moveTo>
                  <a:cubicBezTo>
                    <a:pt x="96" y="0"/>
                    <a:pt x="108" y="8"/>
                    <a:pt x="111" y="20"/>
                  </a:cubicBezTo>
                  <a:cubicBezTo>
                    <a:pt x="112" y="25"/>
                    <a:pt x="112" y="30"/>
                    <a:pt x="110" y="3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5" y="7"/>
                    <a:pt x="79" y="5"/>
                    <a:pt x="84" y="3"/>
                  </a:cubicBezTo>
                  <a:close/>
                  <a:moveTo>
                    <a:pt x="0" y="131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60" y="30"/>
                    <a:pt x="60" y="30"/>
                    <a:pt x="60" y="30"/>
                  </a:cubicBezTo>
                  <a:lnTo>
                    <a:pt x="0" y="131"/>
                  </a:lnTo>
                  <a:close/>
                  <a:moveTo>
                    <a:pt x="76" y="58"/>
                  </a:moveTo>
                  <a:cubicBezTo>
                    <a:pt x="30" y="135"/>
                    <a:pt x="30" y="135"/>
                    <a:pt x="30" y="135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9" name="Freeform 101"/>
            <p:cNvSpPr>
              <a:spLocks noEditPoints="1"/>
            </p:cNvSpPr>
            <p:nvPr/>
          </p:nvSpPr>
          <p:spPr bwMode="auto">
            <a:xfrm>
              <a:off x="3753" y="2655"/>
              <a:ext cx="117" cy="133"/>
            </a:xfrm>
            <a:custGeom>
              <a:avLst/>
              <a:gdLst>
                <a:gd name="T0" fmla="*/ 40 w 95"/>
                <a:gd name="T1" fmla="*/ 61 h 108"/>
                <a:gd name="T2" fmla="*/ 34 w 95"/>
                <a:gd name="T3" fmla="*/ 54 h 108"/>
                <a:gd name="T4" fmla="*/ 13 w 95"/>
                <a:gd name="T5" fmla="*/ 74 h 108"/>
                <a:gd name="T6" fmla="*/ 34 w 95"/>
                <a:gd name="T7" fmla="*/ 95 h 108"/>
                <a:gd name="T8" fmla="*/ 40 w 95"/>
                <a:gd name="T9" fmla="*/ 88 h 108"/>
                <a:gd name="T10" fmla="*/ 27 w 95"/>
                <a:gd name="T11" fmla="*/ 74 h 108"/>
                <a:gd name="T12" fmla="*/ 40 w 95"/>
                <a:gd name="T13" fmla="*/ 61 h 108"/>
                <a:gd name="T14" fmla="*/ 54 w 95"/>
                <a:gd name="T15" fmla="*/ 88 h 108"/>
                <a:gd name="T16" fmla="*/ 61 w 95"/>
                <a:gd name="T17" fmla="*/ 95 h 108"/>
                <a:gd name="T18" fmla="*/ 81 w 95"/>
                <a:gd name="T19" fmla="*/ 74 h 108"/>
                <a:gd name="T20" fmla="*/ 61 w 95"/>
                <a:gd name="T21" fmla="*/ 54 h 108"/>
                <a:gd name="T22" fmla="*/ 54 w 95"/>
                <a:gd name="T23" fmla="*/ 61 h 108"/>
                <a:gd name="T24" fmla="*/ 68 w 95"/>
                <a:gd name="T25" fmla="*/ 74 h 108"/>
                <a:gd name="T26" fmla="*/ 54 w 95"/>
                <a:gd name="T27" fmla="*/ 88 h 108"/>
                <a:gd name="T28" fmla="*/ 89 w 95"/>
                <a:gd name="T29" fmla="*/ 21 h 108"/>
                <a:gd name="T30" fmla="*/ 74 w 95"/>
                <a:gd name="T31" fmla="*/ 6 h 108"/>
                <a:gd name="T32" fmla="*/ 59 w 95"/>
                <a:gd name="T33" fmla="*/ 0 h 108"/>
                <a:gd name="T34" fmla="*/ 8 w 95"/>
                <a:gd name="T35" fmla="*/ 0 h 108"/>
                <a:gd name="T36" fmla="*/ 0 w 95"/>
                <a:gd name="T37" fmla="*/ 8 h 108"/>
                <a:gd name="T38" fmla="*/ 0 w 95"/>
                <a:gd name="T39" fmla="*/ 100 h 108"/>
                <a:gd name="T40" fmla="*/ 8 w 95"/>
                <a:gd name="T41" fmla="*/ 108 h 108"/>
                <a:gd name="T42" fmla="*/ 86 w 95"/>
                <a:gd name="T43" fmla="*/ 108 h 108"/>
                <a:gd name="T44" fmla="*/ 95 w 95"/>
                <a:gd name="T45" fmla="*/ 100 h 108"/>
                <a:gd name="T46" fmla="*/ 95 w 95"/>
                <a:gd name="T47" fmla="*/ 35 h 108"/>
                <a:gd name="T48" fmla="*/ 89 w 95"/>
                <a:gd name="T49" fmla="*/ 21 h 108"/>
                <a:gd name="T50" fmla="*/ 84 w 95"/>
                <a:gd name="T51" fmla="*/ 26 h 108"/>
                <a:gd name="T52" fmla="*/ 85 w 95"/>
                <a:gd name="T53" fmla="*/ 27 h 108"/>
                <a:gd name="T54" fmla="*/ 68 w 95"/>
                <a:gd name="T55" fmla="*/ 27 h 108"/>
                <a:gd name="T56" fmla="*/ 68 w 95"/>
                <a:gd name="T57" fmla="*/ 10 h 108"/>
                <a:gd name="T58" fmla="*/ 69 w 95"/>
                <a:gd name="T59" fmla="*/ 11 h 108"/>
                <a:gd name="T60" fmla="*/ 84 w 95"/>
                <a:gd name="T61" fmla="*/ 26 h 108"/>
                <a:gd name="T62" fmla="*/ 88 w 95"/>
                <a:gd name="T63" fmla="*/ 100 h 108"/>
                <a:gd name="T64" fmla="*/ 86 w 95"/>
                <a:gd name="T65" fmla="*/ 102 h 108"/>
                <a:gd name="T66" fmla="*/ 8 w 95"/>
                <a:gd name="T67" fmla="*/ 102 h 108"/>
                <a:gd name="T68" fmla="*/ 6 w 95"/>
                <a:gd name="T69" fmla="*/ 100 h 108"/>
                <a:gd name="T70" fmla="*/ 6 w 95"/>
                <a:gd name="T71" fmla="*/ 8 h 108"/>
                <a:gd name="T72" fmla="*/ 8 w 95"/>
                <a:gd name="T73" fmla="*/ 7 h 108"/>
                <a:gd name="T74" fmla="*/ 59 w 95"/>
                <a:gd name="T75" fmla="*/ 7 h 108"/>
                <a:gd name="T76" fmla="*/ 61 w 95"/>
                <a:gd name="T77" fmla="*/ 7 h 108"/>
                <a:gd name="T78" fmla="*/ 61 w 95"/>
                <a:gd name="T79" fmla="*/ 34 h 108"/>
                <a:gd name="T80" fmla="*/ 88 w 95"/>
                <a:gd name="T81" fmla="*/ 34 h 108"/>
                <a:gd name="T82" fmla="*/ 88 w 95"/>
                <a:gd name="T83" fmla="*/ 35 h 108"/>
                <a:gd name="T84" fmla="*/ 88 w 95"/>
                <a:gd name="T85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8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4"/>
                    <a:pt x="27" y="74"/>
                    <a:pt x="27" y="74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4"/>
                    <a:pt x="68" y="74"/>
                    <a:pt x="68" y="74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2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8"/>
                    <a:pt x="8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91" y="108"/>
                    <a:pt x="95" y="105"/>
                    <a:pt x="95" y="10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6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5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0" name="Freeform 102"/>
            <p:cNvSpPr>
              <a:spLocks noEditPoints="1"/>
            </p:cNvSpPr>
            <p:nvPr/>
          </p:nvSpPr>
          <p:spPr bwMode="auto">
            <a:xfrm>
              <a:off x="3538" y="1369"/>
              <a:ext cx="154" cy="1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7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2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2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7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1" name="Freeform 103"/>
            <p:cNvSpPr>
              <a:spLocks noEditPoints="1"/>
            </p:cNvSpPr>
            <p:nvPr/>
          </p:nvSpPr>
          <p:spPr bwMode="auto">
            <a:xfrm>
              <a:off x="3348" y="2296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5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30" y="45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2" name="Freeform 104"/>
            <p:cNvSpPr>
              <a:spLocks/>
            </p:cNvSpPr>
            <p:nvPr/>
          </p:nvSpPr>
          <p:spPr bwMode="auto">
            <a:xfrm>
              <a:off x="3484" y="2201"/>
              <a:ext cx="108" cy="104"/>
            </a:xfrm>
            <a:custGeom>
              <a:avLst/>
              <a:gdLst>
                <a:gd name="T0" fmla="*/ 55 w 88"/>
                <a:gd name="T1" fmla="*/ 60 h 85"/>
                <a:gd name="T2" fmla="*/ 53 w 88"/>
                <a:gd name="T3" fmla="*/ 54 h 85"/>
                <a:gd name="T4" fmla="*/ 61 w 88"/>
                <a:gd name="T5" fmla="*/ 39 h 85"/>
                <a:gd name="T6" fmla="*/ 63 w 88"/>
                <a:gd name="T7" fmla="*/ 27 h 85"/>
                <a:gd name="T8" fmla="*/ 44 w 88"/>
                <a:gd name="T9" fmla="*/ 0 h 85"/>
                <a:gd name="T10" fmla="*/ 25 w 88"/>
                <a:gd name="T11" fmla="*/ 27 h 85"/>
                <a:gd name="T12" fmla="*/ 28 w 88"/>
                <a:gd name="T13" fmla="*/ 39 h 85"/>
                <a:gd name="T14" fmla="*/ 36 w 88"/>
                <a:gd name="T15" fmla="*/ 54 h 85"/>
                <a:gd name="T16" fmla="*/ 33 w 88"/>
                <a:gd name="T17" fmla="*/ 60 h 85"/>
                <a:gd name="T18" fmla="*/ 0 w 88"/>
                <a:gd name="T19" fmla="*/ 85 h 85"/>
                <a:gd name="T20" fmla="*/ 44 w 88"/>
                <a:gd name="T21" fmla="*/ 85 h 85"/>
                <a:gd name="T22" fmla="*/ 88 w 88"/>
                <a:gd name="T23" fmla="*/ 85 h 85"/>
                <a:gd name="T24" fmla="*/ 55 w 88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5">
                  <a:moveTo>
                    <a:pt x="55" y="60"/>
                  </a:moveTo>
                  <a:cubicBezTo>
                    <a:pt x="53" y="60"/>
                    <a:pt x="53" y="54"/>
                    <a:pt x="53" y="54"/>
                  </a:cubicBezTo>
                  <a:cubicBezTo>
                    <a:pt x="53" y="54"/>
                    <a:pt x="59" y="47"/>
                    <a:pt x="61" y="39"/>
                  </a:cubicBezTo>
                  <a:cubicBezTo>
                    <a:pt x="64" y="39"/>
                    <a:pt x="67" y="30"/>
                    <a:pt x="63" y="27"/>
                  </a:cubicBezTo>
                  <a:cubicBezTo>
                    <a:pt x="63" y="23"/>
                    <a:pt x="68" y="0"/>
                    <a:pt x="44" y="0"/>
                  </a:cubicBezTo>
                  <a:cubicBezTo>
                    <a:pt x="21" y="0"/>
                    <a:pt x="25" y="23"/>
                    <a:pt x="25" y="27"/>
                  </a:cubicBezTo>
                  <a:cubicBezTo>
                    <a:pt x="22" y="30"/>
                    <a:pt x="24" y="39"/>
                    <a:pt x="28" y="39"/>
                  </a:cubicBezTo>
                  <a:cubicBezTo>
                    <a:pt x="29" y="47"/>
                    <a:pt x="36" y="54"/>
                    <a:pt x="36" y="54"/>
                  </a:cubicBezTo>
                  <a:cubicBezTo>
                    <a:pt x="36" y="54"/>
                    <a:pt x="35" y="60"/>
                    <a:pt x="33" y="60"/>
                  </a:cubicBezTo>
                  <a:cubicBezTo>
                    <a:pt x="26" y="61"/>
                    <a:pt x="0" y="73"/>
                    <a:pt x="0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73"/>
                    <a:pt x="62" y="61"/>
                    <a:pt x="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3" name="Freeform 105"/>
            <p:cNvSpPr>
              <a:spLocks noEditPoints="1"/>
            </p:cNvSpPr>
            <p:nvPr/>
          </p:nvSpPr>
          <p:spPr bwMode="auto">
            <a:xfrm>
              <a:off x="3158" y="2380"/>
              <a:ext cx="100" cy="102"/>
            </a:xfrm>
            <a:custGeom>
              <a:avLst/>
              <a:gdLst>
                <a:gd name="T0" fmla="*/ 0 w 82"/>
                <a:gd name="T1" fmla="*/ 42 h 83"/>
                <a:gd name="T2" fmla="*/ 82 w 82"/>
                <a:gd name="T3" fmla="*/ 42 h 83"/>
                <a:gd name="T4" fmla="*/ 64 w 82"/>
                <a:gd name="T5" fmla="*/ 55 h 83"/>
                <a:gd name="T6" fmla="*/ 77 w 82"/>
                <a:gd name="T7" fmla="*/ 44 h 83"/>
                <a:gd name="T8" fmla="*/ 64 w 82"/>
                <a:gd name="T9" fmla="*/ 55 h 83"/>
                <a:gd name="T10" fmla="*/ 16 w 82"/>
                <a:gd name="T11" fmla="*/ 39 h 83"/>
                <a:gd name="T12" fmla="*/ 8 w 82"/>
                <a:gd name="T13" fmla="*/ 28 h 83"/>
                <a:gd name="T14" fmla="*/ 59 w 82"/>
                <a:gd name="T15" fmla="*/ 28 h 83"/>
                <a:gd name="T16" fmla="*/ 44 w 82"/>
                <a:gd name="T17" fmla="*/ 39 h 83"/>
                <a:gd name="T18" fmla="*/ 59 w 82"/>
                <a:gd name="T19" fmla="*/ 28 h 83"/>
                <a:gd name="T20" fmla="*/ 44 w 82"/>
                <a:gd name="T21" fmla="*/ 6 h 83"/>
                <a:gd name="T22" fmla="*/ 54 w 82"/>
                <a:gd name="T23" fmla="*/ 15 h 83"/>
                <a:gd name="T24" fmla="*/ 44 w 82"/>
                <a:gd name="T25" fmla="*/ 22 h 83"/>
                <a:gd name="T26" fmla="*/ 35 w 82"/>
                <a:gd name="T27" fmla="*/ 8 h 83"/>
                <a:gd name="T28" fmla="*/ 38 w 82"/>
                <a:gd name="T29" fmla="*/ 22 h 83"/>
                <a:gd name="T30" fmla="*/ 28 w 82"/>
                <a:gd name="T31" fmla="*/ 15 h 83"/>
                <a:gd name="T32" fmla="*/ 38 w 82"/>
                <a:gd name="T33" fmla="*/ 39 h 83"/>
                <a:gd name="T34" fmla="*/ 23 w 82"/>
                <a:gd name="T35" fmla="*/ 28 h 83"/>
                <a:gd name="T36" fmla="*/ 8 w 82"/>
                <a:gd name="T37" fmla="*/ 55 h 83"/>
                <a:gd name="T38" fmla="*/ 16 w 82"/>
                <a:gd name="T39" fmla="*/ 44 h 83"/>
                <a:gd name="T40" fmla="*/ 8 w 82"/>
                <a:gd name="T41" fmla="*/ 55 h 83"/>
                <a:gd name="T42" fmla="*/ 38 w 82"/>
                <a:gd name="T43" fmla="*/ 44 h 83"/>
                <a:gd name="T44" fmla="*/ 23 w 82"/>
                <a:gd name="T45" fmla="*/ 55 h 83"/>
                <a:gd name="T46" fmla="*/ 38 w 82"/>
                <a:gd name="T47" fmla="*/ 61 h 83"/>
                <a:gd name="T48" fmla="*/ 35 w 82"/>
                <a:gd name="T49" fmla="*/ 75 h 83"/>
                <a:gd name="T50" fmla="*/ 25 w 82"/>
                <a:gd name="T51" fmla="*/ 61 h 83"/>
                <a:gd name="T52" fmla="*/ 54 w 82"/>
                <a:gd name="T53" fmla="*/ 68 h 83"/>
                <a:gd name="T54" fmla="*/ 44 w 82"/>
                <a:gd name="T55" fmla="*/ 77 h 83"/>
                <a:gd name="T56" fmla="*/ 57 w 82"/>
                <a:gd name="T57" fmla="*/ 61 h 83"/>
                <a:gd name="T58" fmla="*/ 44 w 82"/>
                <a:gd name="T59" fmla="*/ 55 h 83"/>
                <a:gd name="T60" fmla="*/ 60 w 82"/>
                <a:gd name="T61" fmla="*/ 44 h 83"/>
                <a:gd name="T62" fmla="*/ 44 w 82"/>
                <a:gd name="T63" fmla="*/ 55 h 83"/>
                <a:gd name="T64" fmla="*/ 64 w 82"/>
                <a:gd name="T65" fmla="*/ 28 h 83"/>
                <a:gd name="T66" fmla="*/ 77 w 82"/>
                <a:gd name="T67" fmla="*/ 39 h 83"/>
                <a:gd name="T68" fmla="*/ 71 w 82"/>
                <a:gd name="T69" fmla="*/ 22 h 83"/>
                <a:gd name="T70" fmla="*/ 57 w 82"/>
                <a:gd name="T71" fmla="*/ 9 h 83"/>
                <a:gd name="T72" fmla="*/ 71 w 82"/>
                <a:gd name="T73" fmla="*/ 22 h 83"/>
                <a:gd name="T74" fmla="*/ 26 w 82"/>
                <a:gd name="T75" fmla="*/ 9 h 83"/>
                <a:gd name="T76" fmla="*/ 11 w 82"/>
                <a:gd name="T77" fmla="*/ 22 h 83"/>
                <a:gd name="T78" fmla="*/ 11 w 82"/>
                <a:gd name="T79" fmla="*/ 61 h 83"/>
                <a:gd name="T80" fmla="*/ 26 w 82"/>
                <a:gd name="T81" fmla="*/ 74 h 83"/>
                <a:gd name="T82" fmla="*/ 11 w 82"/>
                <a:gd name="T83" fmla="*/ 61 h 83"/>
                <a:gd name="T84" fmla="*/ 57 w 82"/>
                <a:gd name="T85" fmla="*/ 74 h 83"/>
                <a:gd name="T86" fmla="*/ 71 w 82"/>
                <a:gd name="T87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3">
                  <a:moveTo>
                    <a:pt x="41" y="0"/>
                  </a:moveTo>
                  <a:cubicBezTo>
                    <a:pt x="18" y="0"/>
                    <a:pt x="0" y="19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2"/>
                    <a:pt x="66" y="48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8"/>
                    <a:pt x="76" y="52"/>
                    <a:pt x="74" y="55"/>
                  </a:cubicBezTo>
                  <a:lnTo>
                    <a:pt x="64" y="55"/>
                  </a:lnTo>
                  <a:close/>
                  <a:moveTo>
                    <a:pt x="18" y="28"/>
                  </a:moveTo>
                  <a:cubicBezTo>
                    <a:pt x="17" y="31"/>
                    <a:pt x="17" y="35"/>
                    <a:pt x="1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7" y="31"/>
                    <a:pt x="8" y="28"/>
                  </a:cubicBezTo>
                  <a:lnTo>
                    <a:pt x="18" y="28"/>
                  </a:lnTo>
                  <a:close/>
                  <a:moveTo>
                    <a:pt x="59" y="28"/>
                  </a:moveTo>
                  <a:cubicBezTo>
                    <a:pt x="60" y="31"/>
                    <a:pt x="60" y="35"/>
                    <a:pt x="60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28"/>
                    <a:pt x="44" y="28"/>
                    <a:pt x="44" y="28"/>
                  </a:cubicBezTo>
                  <a:lnTo>
                    <a:pt x="59" y="28"/>
                  </a:lnTo>
                  <a:close/>
                  <a:moveTo>
                    <a:pt x="44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7"/>
                    <a:pt x="46" y="7"/>
                    <a:pt x="48" y="8"/>
                  </a:cubicBezTo>
                  <a:cubicBezTo>
                    <a:pt x="50" y="10"/>
                    <a:pt x="52" y="12"/>
                    <a:pt x="54" y="15"/>
                  </a:cubicBezTo>
                  <a:cubicBezTo>
                    <a:pt x="55" y="17"/>
                    <a:pt x="56" y="20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5"/>
                  </a:moveTo>
                  <a:cubicBezTo>
                    <a:pt x="30" y="12"/>
                    <a:pt x="32" y="10"/>
                    <a:pt x="35" y="8"/>
                  </a:cubicBezTo>
                  <a:cubicBezTo>
                    <a:pt x="36" y="7"/>
                    <a:pt x="37" y="7"/>
                    <a:pt x="38" y="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7" y="17"/>
                    <a:pt x="28" y="15"/>
                  </a:cubicBezTo>
                  <a:close/>
                  <a:moveTo>
                    <a:pt x="38" y="28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5"/>
                    <a:pt x="23" y="31"/>
                    <a:pt x="23" y="28"/>
                  </a:cubicBezTo>
                  <a:lnTo>
                    <a:pt x="38" y="28"/>
                  </a:lnTo>
                  <a:close/>
                  <a:moveTo>
                    <a:pt x="8" y="55"/>
                  </a:moveTo>
                  <a:cubicBezTo>
                    <a:pt x="7" y="52"/>
                    <a:pt x="6" y="48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8"/>
                    <a:pt x="17" y="52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2"/>
                    <a:pt x="22" y="48"/>
                    <a:pt x="22" y="44"/>
                  </a:cubicBezTo>
                  <a:close/>
                  <a:moveTo>
                    <a:pt x="38" y="61"/>
                  </a:moveTo>
                  <a:cubicBezTo>
                    <a:pt x="38" y="77"/>
                    <a:pt x="38" y="77"/>
                    <a:pt x="38" y="77"/>
                  </a:cubicBezTo>
                  <a:cubicBezTo>
                    <a:pt x="37" y="77"/>
                    <a:pt x="36" y="76"/>
                    <a:pt x="35" y="75"/>
                  </a:cubicBezTo>
                  <a:cubicBezTo>
                    <a:pt x="32" y="74"/>
                    <a:pt x="30" y="71"/>
                    <a:pt x="28" y="68"/>
                  </a:cubicBezTo>
                  <a:cubicBezTo>
                    <a:pt x="27" y="66"/>
                    <a:pt x="26" y="63"/>
                    <a:pt x="25" y="61"/>
                  </a:cubicBezTo>
                  <a:cubicBezTo>
                    <a:pt x="38" y="61"/>
                    <a:pt x="38" y="61"/>
                    <a:pt x="38" y="61"/>
                  </a:cubicBezTo>
                  <a:close/>
                  <a:moveTo>
                    <a:pt x="54" y="68"/>
                  </a:moveTo>
                  <a:cubicBezTo>
                    <a:pt x="52" y="71"/>
                    <a:pt x="50" y="74"/>
                    <a:pt x="48" y="75"/>
                  </a:cubicBezTo>
                  <a:cubicBezTo>
                    <a:pt x="46" y="76"/>
                    <a:pt x="45" y="77"/>
                    <a:pt x="44" y="77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3"/>
                    <a:pt x="55" y="66"/>
                    <a:pt x="54" y="68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8"/>
                    <a:pt x="60" y="52"/>
                    <a:pt x="59" y="55"/>
                  </a:cubicBezTo>
                  <a:lnTo>
                    <a:pt x="44" y="55"/>
                  </a:lnTo>
                  <a:close/>
                  <a:moveTo>
                    <a:pt x="66" y="39"/>
                  </a:moveTo>
                  <a:cubicBezTo>
                    <a:pt x="66" y="35"/>
                    <a:pt x="65" y="31"/>
                    <a:pt x="6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31"/>
                    <a:pt x="76" y="35"/>
                    <a:pt x="77" y="39"/>
                  </a:cubicBezTo>
                  <a:lnTo>
                    <a:pt x="66" y="39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3"/>
                    <a:pt x="57" y="9"/>
                  </a:cubicBezTo>
                  <a:cubicBezTo>
                    <a:pt x="60" y="11"/>
                    <a:pt x="63" y="14"/>
                    <a:pt x="66" y="16"/>
                  </a:cubicBezTo>
                  <a:cubicBezTo>
                    <a:pt x="68" y="18"/>
                    <a:pt x="70" y="20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4"/>
                    <a:pt x="22" y="11"/>
                    <a:pt x="26" y="9"/>
                  </a:cubicBezTo>
                  <a:cubicBezTo>
                    <a:pt x="23" y="13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0"/>
                    <a:pt x="14" y="18"/>
                    <a:pt x="16" y="16"/>
                  </a:cubicBezTo>
                  <a:close/>
                  <a:moveTo>
                    <a:pt x="11" y="61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21" y="66"/>
                    <a:pt x="23" y="70"/>
                    <a:pt x="26" y="74"/>
                  </a:cubicBezTo>
                  <a:cubicBezTo>
                    <a:pt x="22" y="72"/>
                    <a:pt x="19" y="70"/>
                    <a:pt x="16" y="67"/>
                  </a:cubicBezTo>
                  <a:cubicBezTo>
                    <a:pt x="14" y="65"/>
                    <a:pt x="12" y="63"/>
                    <a:pt x="11" y="61"/>
                  </a:cubicBezTo>
                  <a:close/>
                  <a:moveTo>
                    <a:pt x="66" y="67"/>
                  </a:moveTo>
                  <a:cubicBezTo>
                    <a:pt x="63" y="70"/>
                    <a:pt x="60" y="72"/>
                    <a:pt x="57" y="74"/>
                  </a:cubicBezTo>
                  <a:cubicBezTo>
                    <a:pt x="59" y="70"/>
                    <a:pt x="61" y="66"/>
                    <a:pt x="63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4" name="Freeform 106"/>
            <p:cNvSpPr>
              <a:spLocks noEditPoints="1"/>
            </p:cNvSpPr>
            <p:nvPr/>
          </p:nvSpPr>
          <p:spPr bwMode="auto">
            <a:xfrm>
              <a:off x="3457" y="1747"/>
              <a:ext cx="85" cy="90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6 h 73"/>
                <a:gd name="T34" fmla="*/ 19 w 69"/>
                <a:gd name="T35" fmla="*/ 36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5" name="Freeform 107"/>
            <p:cNvSpPr>
              <a:spLocks noEditPoints="1"/>
            </p:cNvSpPr>
            <p:nvPr/>
          </p:nvSpPr>
          <p:spPr bwMode="auto">
            <a:xfrm>
              <a:off x="3526" y="1211"/>
              <a:ext cx="93" cy="10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2"/>
                    <a:pt x="30" y="11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6" name="Freeform 108"/>
            <p:cNvSpPr>
              <a:spLocks noEditPoints="1"/>
            </p:cNvSpPr>
            <p:nvPr/>
          </p:nvSpPr>
          <p:spPr bwMode="auto">
            <a:xfrm>
              <a:off x="3406" y="1914"/>
              <a:ext cx="94" cy="95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1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7" name="Freeform 109"/>
            <p:cNvSpPr>
              <a:spLocks noEditPoints="1"/>
            </p:cNvSpPr>
            <p:nvPr/>
          </p:nvSpPr>
          <p:spPr bwMode="auto">
            <a:xfrm>
              <a:off x="3242" y="2169"/>
              <a:ext cx="89" cy="77"/>
            </a:xfrm>
            <a:custGeom>
              <a:avLst/>
              <a:gdLst>
                <a:gd name="T0" fmla="*/ 18 w 72"/>
                <a:gd name="T1" fmla="*/ 0 h 63"/>
                <a:gd name="T2" fmla="*/ 54 w 72"/>
                <a:gd name="T3" fmla="*/ 0 h 63"/>
                <a:gd name="T4" fmla="*/ 54 w 72"/>
                <a:gd name="T5" fmla="*/ 9 h 63"/>
                <a:gd name="T6" fmla="*/ 18 w 72"/>
                <a:gd name="T7" fmla="*/ 9 h 63"/>
                <a:gd name="T8" fmla="*/ 18 w 72"/>
                <a:gd name="T9" fmla="*/ 0 h 63"/>
                <a:gd name="T10" fmla="*/ 67 w 72"/>
                <a:gd name="T11" fmla="*/ 14 h 63"/>
                <a:gd name="T12" fmla="*/ 4 w 72"/>
                <a:gd name="T13" fmla="*/ 14 h 63"/>
                <a:gd name="T14" fmla="*/ 0 w 72"/>
                <a:gd name="T15" fmla="*/ 18 h 63"/>
                <a:gd name="T16" fmla="*/ 0 w 72"/>
                <a:gd name="T17" fmla="*/ 41 h 63"/>
                <a:gd name="T18" fmla="*/ 4 w 72"/>
                <a:gd name="T19" fmla="*/ 45 h 63"/>
                <a:gd name="T20" fmla="*/ 18 w 72"/>
                <a:gd name="T21" fmla="*/ 45 h 63"/>
                <a:gd name="T22" fmla="*/ 18 w 72"/>
                <a:gd name="T23" fmla="*/ 63 h 63"/>
                <a:gd name="T24" fmla="*/ 54 w 72"/>
                <a:gd name="T25" fmla="*/ 63 h 63"/>
                <a:gd name="T26" fmla="*/ 54 w 72"/>
                <a:gd name="T27" fmla="*/ 45 h 63"/>
                <a:gd name="T28" fmla="*/ 67 w 72"/>
                <a:gd name="T29" fmla="*/ 45 h 63"/>
                <a:gd name="T30" fmla="*/ 72 w 72"/>
                <a:gd name="T31" fmla="*/ 41 h 63"/>
                <a:gd name="T32" fmla="*/ 72 w 72"/>
                <a:gd name="T33" fmla="*/ 18 h 63"/>
                <a:gd name="T34" fmla="*/ 67 w 72"/>
                <a:gd name="T35" fmla="*/ 14 h 63"/>
                <a:gd name="T36" fmla="*/ 49 w 72"/>
                <a:gd name="T37" fmla="*/ 59 h 63"/>
                <a:gd name="T38" fmla="*/ 22 w 72"/>
                <a:gd name="T39" fmla="*/ 59 h 63"/>
                <a:gd name="T40" fmla="*/ 22 w 72"/>
                <a:gd name="T41" fmla="*/ 36 h 63"/>
                <a:gd name="T42" fmla="*/ 49 w 72"/>
                <a:gd name="T43" fmla="*/ 36 h 63"/>
                <a:gd name="T44" fmla="*/ 49 w 72"/>
                <a:gd name="T45" fmla="*/ 59 h 63"/>
                <a:gd name="T46" fmla="*/ 68 w 72"/>
                <a:gd name="T47" fmla="*/ 21 h 63"/>
                <a:gd name="T48" fmla="*/ 65 w 72"/>
                <a:gd name="T49" fmla="*/ 24 h 63"/>
                <a:gd name="T50" fmla="*/ 62 w 72"/>
                <a:gd name="T51" fmla="*/ 21 h 63"/>
                <a:gd name="T52" fmla="*/ 65 w 72"/>
                <a:gd name="T53" fmla="*/ 17 h 63"/>
                <a:gd name="T54" fmla="*/ 68 w 72"/>
                <a:gd name="T55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3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0" y="45"/>
                    <a:pt x="72" y="43"/>
                    <a:pt x="72" y="4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6"/>
                    <a:pt x="70" y="14"/>
                    <a:pt x="67" y="14"/>
                  </a:cubicBezTo>
                  <a:close/>
                  <a:moveTo>
                    <a:pt x="49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9" y="36"/>
                    <a:pt x="49" y="36"/>
                    <a:pt x="49" y="36"/>
                  </a:cubicBezTo>
                  <a:lnTo>
                    <a:pt x="49" y="59"/>
                  </a:lnTo>
                  <a:close/>
                  <a:moveTo>
                    <a:pt x="68" y="21"/>
                  </a:moveTo>
                  <a:cubicBezTo>
                    <a:pt x="68" y="22"/>
                    <a:pt x="67" y="24"/>
                    <a:pt x="65" y="24"/>
                  </a:cubicBezTo>
                  <a:cubicBezTo>
                    <a:pt x="63" y="24"/>
                    <a:pt x="62" y="22"/>
                    <a:pt x="62" y="21"/>
                  </a:cubicBezTo>
                  <a:cubicBezTo>
                    <a:pt x="62" y="19"/>
                    <a:pt x="63" y="17"/>
                    <a:pt x="65" y="17"/>
                  </a:cubicBezTo>
                  <a:cubicBezTo>
                    <a:pt x="67" y="17"/>
                    <a:pt x="68" y="19"/>
                    <a:pt x="6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8" name="Freeform 110"/>
            <p:cNvSpPr>
              <a:spLocks noEditPoints="1"/>
            </p:cNvSpPr>
            <p:nvPr/>
          </p:nvSpPr>
          <p:spPr bwMode="auto">
            <a:xfrm>
              <a:off x="3377" y="2097"/>
              <a:ext cx="89" cy="89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5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9" name="Freeform 111"/>
            <p:cNvSpPr>
              <a:spLocks noEditPoints="1"/>
            </p:cNvSpPr>
            <p:nvPr/>
          </p:nvSpPr>
          <p:spPr bwMode="auto">
            <a:xfrm>
              <a:off x="3557" y="1037"/>
              <a:ext cx="85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4 h 69"/>
                <a:gd name="T14" fmla="*/ 35 w 69"/>
                <a:gd name="T15" fmla="*/ 7 h 69"/>
                <a:gd name="T16" fmla="*/ 62 w 69"/>
                <a:gd name="T17" fmla="*/ 34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4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4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0" name="Freeform 112"/>
            <p:cNvSpPr>
              <a:spLocks/>
            </p:cNvSpPr>
            <p:nvPr/>
          </p:nvSpPr>
          <p:spPr bwMode="auto">
            <a:xfrm>
              <a:off x="3274" y="1807"/>
              <a:ext cx="94" cy="97"/>
            </a:xfrm>
            <a:custGeom>
              <a:avLst/>
              <a:gdLst>
                <a:gd name="T0" fmla="*/ 44 w 94"/>
                <a:gd name="T1" fmla="*/ 97 h 97"/>
                <a:gd name="T2" fmla="*/ 44 w 94"/>
                <a:gd name="T3" fmla="*/ 53 h 97"/>
                <a:gd name="T4" fmla="*/ 0 w 94"/>
                <a:gd name="T5" fmla="*/ 97 h 97"/>
                <a:gd name="T6" fmla="*/ 0 w 94"/>
                <a:gd name="T7" fmla="*/ 0 h 97"/>
                <a:gd name="T8" fmla="*/ 44 w 94"/>
                <a:gd name="T9" fmla="*/ 45 h 97"/>
                <a:gd name="T10" fmla="*/ 44 w 94"/>
                <a:gd name="T11" fmla="*/ 0 h 97"/>
                <a:gd name="T12" fmla="*/ 94 w 94"/>
                <a:gd name="T13" fmla="*/ 49 h 97"/>
                <a:gd name="T14" fmla="*/ 44 w 94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5"/>
                  </a:lnTo>
                  <a:lnTo>
                    <a:pt x="44" y="0"/>
                  </a:lnTo>
                  <a:lnTo>
                    <a:pt x="94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1" name="Freeform 113"/>
            <p:cNvSpPr>
              <a:spLocks noEditPoints="1"/>
            </p:cNvSpPr>
            <p:nvPr/>
          </p:nvSpPr>
          <p:spPr bwMode="auto">
            <a:xfrm>
              <a:off x="3364" y="1468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49 h 99"/>
                <a:gd name="T26" fmla="*/ 31 w 98"/>
                <a:gd name="T27" fmla="*/ 49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49 h 99"/>
                <a:gd name="T56" fmla="*/ 6 w 98"/>
                <a:gd name="T57" fmla="*/ 49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7 w 98"/>
                <a:gd name="T83" fmla="*/ 99 h 99"/>
                <a:gd name="T84" fmla="*/ 67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49"/>
                  </a:lnTo>
                  <a:lnTo>
                    <a:pt x="31" y="49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49"/>
                  </a:lnTo>
                  <a:lnTo>
                    <a:pt x="6" y="49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7" y="99"/>
                  </a:lnTo>
                  <a:lnTo>
                    <a:pt x="67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2" name="Freeform 114"/>
            <p:cNvSpPr>
              <a:spLocks noEditPoints="1"/>
            </p:cNvSpPr>
            <p:nvPr/>
          </p:nvSpPr>
          <p:spPr bwMode="auto">
            <a:xfrm>
              <a:off x="3407" y="1634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3" name="Freeform 115"/>
            <p:cNvSpPr>
              <a:spLocks noEditPoints="1"/>
            </p:cNvSpPr>
            <p:nvPr/>
          </p:nvSpPr>
          <p:spPr bwMode="auto">
            <a:xfrm>
              <a:off x="3217" y="1628"/>
              <a:ext cx="90" cy="102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1 h 83"/>
                <a:gd name="T4" fmla="*/ 68 w 74"/>
                <a:gd name="T5" fmla="*/ 12 h 83"/>
                <a:gd name="T6" fmla="*/ 65 w 74"/>
                <a:gd name="T7" fmla="*/ 2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3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6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3 h 83"/>
                <a:gd name="T82" fmla="*/ 32 w 74"/>
                <a:gd name="T83" fmla="*/ 43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3 h 83"/>
                <a:gd name="T102" fmla="*/ 63 w 74"/>
                <a:gd name="T103" fmla="*/ 43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1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2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0"/>
                    <a:pt x="37" y="18"/>
                    <a:pt x="36" y="23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6"/>
                  </a:cubicBezTo>
                  <a:cubicBezTo>
                    <a:pt x="15" y="15"/>
                    <a:pt x="14" y="13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32" y="43"/>
                    <a:pt x="32" y="43"/>
                    <a:pt x="32" y="43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63" y="43"/>
                    <a:pt x="63" y="43"/>
                    <a:pt x="63" y="43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4" name="Freeform 116"/>
            <p:cNvSpPr>
              <a:spLocks noEditPoints="1"/>
            </p:cNvSpPr>
            <p:nvPr/>
          </p:nvSpPr>
          <p:spPr bwMode="auto">
            <a:xfrm>
              <a:off x="3285" y="1992"/>
              <a:ext cx="42" cy="79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49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8 h 65"/>
                <a:gd name="T26" fmla="*/ 22 w 34"/>
                <a:gd name="T27" fmla="*/ 58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3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1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2 h 65"/>
                <a:gd name="T58" fmla="*/ 21 w 34"/>
                <a:gd name="T59" fmla="*/ 19 h 65"/>
                <a:gd name="T60" fmla="*/ 28 w 34"/>
                <a:gd name="T61" fmla="*/ 22 h 65"/>
                <a:gd name="T62" fmla="*/ 26 w 34"/>
                <a:gd name="T63" fmla="*/ 11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4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1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1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6"/>
                    <a:pt x="19" y="9"/>
                    <a:pt x="20" y="1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5" name="Freeform 117"/>
            <p:cNvSpPr>
              <a:spLocks/>
            </p:cNvSpPr>
            <p:nvPr/>
          </p:nvSpPr>
          <p:spPr bwMode="auto">
            <a:xfrm>
              <a:off x="3315" y="1226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7 h 92"/>
                <a:gd name="T24" fmla="*/ 21 w 92"/>
                <a:gd name="T25" fmla="*/ 92 h 92"/>
                <a:gd name="T26" fmla="*/ 0 w 92"/>
                <a:gd name="T27" fmla="*/ 77 h 92"/>
                <a:gd name="T28" fmla="*/ 21 w 92"/>
                <a:gd name="T29" fmla="*/ 63 h 92"/>
                <a:gd name="T30" fmla="*/ 29 w 92"/>
                <a:gd name="T31" fmla="*/ 64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85"/>
                    <a:pt x="32" y="92"/>
                    <a:pt x="21" y="92"/>
                  </a:cubicBezTo>
                  <a:cubicBezTo>
                    <a:pt x="9" y="92"/>
                    <a:pt x="0" y="85"/>
                    <a:pt x="0" y="77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6" name="Freeform 118"/>
            <p:cNvSpPr>
              <a:spLocks noEditPoints="1"/>
            </p:cNvSpPr>
            <p:nvPr/>
          </p:nvSpPr>
          <p:spPr bwMode="auto">
            <a:xfrm>
              <a:off x="3052" y="2198"/>
              <a:ext cx="87" cy="77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4 h 63"/>
                <a:gd name="T6" fmla="*/ 30 w 71"/>
                <a:gd name="T7" fmla="*/ 48 h 63"/>
                <a:gd name="T8" fmla="*/ 25 w 71"/>
                <a:gd name="T9" fmla="*/ 48 h 63"/>
                <a:gd name="T10" fmla="*/ 4 w 71"/>
                <a:gd name="T11" fmla="*/ 56 h 63"/>
                <a:gd name="T12" fmla="*/ 4 w 71"/>
                <a:gd name="T13" fmla="*/ 54 h 63"/>
                <a:gd name="T14" fmla="*/ 11 w 71"/>
                <a:gd name="T15" fmla="*/ 45 h 63"/>
                <a:gd name="T16" fmla="*/ 11 w 71"/>
                <a:gd name="T17" fmla="*/ 43 h 63"/>
                <a:gd name="T18" fmla="*/ 0 w 71"/>
                <a:gd name="T19" fmla="*/ 24 h 63"/>
                <a:gd name="T20" fmla="*/ 30 w 71"/>
                <a:gd name="T21" fmla="*/ 0 h 63"/>
                <a:gd name="T22" fmla="*/ 62 w 71"/>
                <a:gd name="T23" fmla="*/ 54 h 63"/>
                <a:gd name="T24" fmla="*/ 67 w 71"/>
                <a:gd name="T25" fmla="*/ 62 h 63"/>
                <a:gd name="T26" fmla="*/ 67 w 71"/>
                <a:gd name="T27" fmla="*/ 63 h 63"/>
                <a:gd name="T28" fmla="*/ 50 w 71"/>
                <a:gd name="T29" fmla="*/ 57 h 63"/>
                <a:gd name="T30" fmla="*/ 46 w 71"/>
                <a:gd name="T31" fmla="*/ 57 h 63"/>
                <a:gd name="T32" fmla="*/ 30 w 71"/>
                <a:gd name="T33" fmla="*/ 53 h 63"/>
                <a:gd name="T34" fmla="*/ 54 w 71"/>
                <a:gd name="T35" fmla="*/ 45 h 63"/>
                <a:gd name="T36" fmla="*/ 61 w 71"/>
                <a:gd name="T37" fmla="*/ 36 h 63"/>
                <a:gd name="T38" fmla="*/ 64 w 71"/>
                <a:gd name="T39" fmla="*/ 24 h 63"/>
                <a:gd name="T40" fmla="*/ 64 w 71"/>
                <a:gd name="T41" fmla="*/ 22 h 63"/>
                <a:gd name="T42" fmla="*/ 71 w 71"/>
                <a:gd name="T43" fmla="*/ 37 h 63"/>
                <a:gd name="T44" fmla="*/ 62 w 71"/>
                <a:gd name="T45" fmla="*/ 53 h 63"/>
                <a:gd name="T46" fmla="*/ 62 w 71"/>
                <a:gd name="T47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1"/>
                    <a:pt x="59" y="24"/>
                  </a:cubicBezTo>
                  <a:cubicBezTo>
                    <a:pt x="59" y="38"/>
                    <a:pt x="46" y="48"/>
                    <a:pt x="30" y="48"/>
                  </a:cubicBezTo>
                  <a:cubicBezTo>
                    <a:pt x="28" y="48"/>
                    <a:pt x="27" y="48"/>
                    <a:pt x="25" y="48"/>
                  </a:cubicBezTo>
                  <a:cubicBezTo>
                    <a:pt x="19" y="54"/>
                    <a:pt x="11" y="55"/>
                    <a:pt x="4" y="5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8" y="52"/>
                    <a:pt x="11" y="49"/>
                    <a:pt x="11" y="45"/>
                  </a:cubicBezTo>
                  <a:cubicBezTo>
                    <a:pt x="11" y="44"/>
                    <a:pt x="11" y="43"/>
                    <a:pt x="11" y="43"/>
                  </a:cubicBezTo>
                  <a:cubicBezTo>
                    <a:pt x="4" y="39"/>
                    <a:pt x="0" y="32"/>
                    <a:pt x="0" y="24"/>
                  </a:cubicBezTo>
                  <a:cubicBezTo>
                    <a:pt x="0" y="11"/>
                    <a:pt x="13" y="0"/>
                    <a:pt x="30" y="0"/>
                  </a:cubicBezTo>
                  <a:close/>
                  <a:moveTo>
                    <a:pt x="62" y="54"/>
                  </a:moveTo>
                  <a:cubicBezTo>
                    <a:pt x="62" y="57"/>
                    <a:pt x="64" y="60"/>
                    <a:pt x="67" y="62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3"/>
                    <a:pt x="55" y="62"/>
                    <a:pt x="50" y="57"/>
                  </a:cubicBezTo>
                  <a:cubicBezTo>
                    <a:pt x="48" y="57"/>
                    <a:pt x="47" y="57"/>
                    <a:pt x="46" y="57"/>
                  </a:cubicBezTo>
                  <a:cubicBezTo>
                    <a:pt x="40" y="57"/>
                    <a:pt x="34" y="56"/>
                    <a:pt x="30" y="53"/>
                  </a:cubicBezTo>
                  <a:cubicBezTo>
                    <a:pt x="39" y="53"/>
                    <a:pt x="47" y="50"/>
                    <a:pt x="54" y="45"/>
                  </a:cubicBezTo>
                  <a:cubicBezTo>
                    <a:pt x="57" y="42"/>
                    <a:pt x="59" y="39"/>
                    <a:pt x="61" y="36"/>
                  </a:cubicBezTo>
                  <a:cubicBezTo>
                    <a:pt x="63" y="32"/>
                    <a:pt x="64" y="28"/>
                    <a:pt x="64" y="24"/>
                  </a:cubicBezTo>
                  <a:cubicBezTo>
                    <a:pt x="64" y="24"/>
                    <a:pt x="64" y="23"/>
                    <a:pt x="64" y="22"/>
                  </a:cubicBezTo>
                  <a:cubicBezTo>
                    <a:pt x="68" y="26"/>
                    <a:pt x="71" y="31"/>
                    <a:pt x="71" y="37"/>
                  </a:cubicBezTo>
                  <a:cubicBezTo>
                    <a:pt x="71" y="43"/>
                    <a:pt x="67" y="49"/>
                    <a:pt x="62" y="53"/>
                  </a:cubicBezTo>
                  <a:cubicBezTo>
                    <a:pt x="62" y="53"/>
                    <a:pt x="62" y="54"/>
                    <a:pt x="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7" name="Freeform 119"/>
            <p:cNvSpPr>
              <a:spLocks/>
            </p:cNvSpPr>
            <p:nvPr/>
          </p:nvSpPr>
          <p:spPr bwMode="auto">
            <a:xfrm>
              <a:off x="3122" y="2035"/>
              <a:ext cx="80" cy="78"/>
            </a:xfrm>
            <a:custGeom>
              <a:avLst/>
              <a:gdLst>
                <a:gd name="T0" fmla="*/ 65 w 65"/>
                <a:gd name="T1" fmla="*/ 24 h 64"/>
                <a:gd name="T2" fmla="*/ 41 w 65"/>
                <a:gd name="T3" fmla="*/ 24 h 64"/>
                <a:gd name="T4" fmla="*/ 50 w 65"/>
                <a:gd name="T5" fmla="*/ 15 h 64"/>
                <a:gd name="T6" fmla="*/ 33 w 65"/>
                <a:gd name="T7" fmla="*/ 8 h 64"/>
                <a:gd name="T8" fmla="*/ 16 w 65"/>
                <a:gd name="T9" fmla="*/ 15 h 64"/>
                <a:gd name="T10" fmla="*/ 9 w 65"/>
                <a:gd name="T11" fmla="*/ 32 h 64"/>
                <a:gd name="T12" fmla="*/ 16 w 65"/>
                <a:gd name="T13" fmla="*/ 49 h 64"/>
                <a:gd name="T14" fmla="*/ 33 w 65"/>
                <a:gd name="T15" fmla="*/ 56 h 64"/>
                <a:gd name="T16" fmla="*/ 50 w 65"/>
                <a:gd name="T17" fmla="*/ 49 h 64"/>
                <a:gd name="T18" fmla="*/ 51 w 65"/>
                <a:gd name="T19" fmla="*/ 48 h 64"/>
                <a:gd name="T20" fmla="*/ 57 w 65"/>
                <a:gd name="T21" fmla="*/ 53 h 64"/>
                <a:gd name="T22" fmla="*/ 33 w 65"/>
                <a:gd name="T23" fmla="*/ 64 h 64"/>
                <a:gd name="T24" fmla="*/ 0 w 65"/>
                <a:gd name="T25" fmla="*/ 32 h 64"/>
                <a:gd name="T26" fmla="*/ 33 w 65"/>
                <a:gd name="T27" fmla="*/ 0 h 64"/>
                <a:gd name="T28" fmla="*/ 56 w 65"/>
                <a:gd name="T29" fmla="*/ 9 h 64"/>
                <a:gd name="T30" fmla="*/ 65 w 65"/>
                <a:gd name="T31" fmla="*/ 0 h 64"/>
                <a:gd name="T32" fmla="*/ 65 w 65"/>
                <a:gd name="T33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4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8"/>
                    <a:pt x="51" y="48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1" y="60"/>
                    <a:pt x="43" y="64"/>
                    <a:pt x="33" y="64"/>
                  </a:cubicBezTo>
                  <a:cubicBezTo>
                    <a:pt x="15" y="64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3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8" name="Freeform 120"/>
            <p:cNvSpPr>
              <a:spLocks noEditPoints="1"/>
            </p:cNvSpPr>
            <p:nvPr/>
          </p:nvSpPr>
          <p:spPr bwMode="auto">
            <a:xfrm>
              <a:off x="3175" y="1404"/>
              <a:ext cx="116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2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4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4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4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9" name="Freeform 121"/>
            <p:cNvSpPr>
              <a:spLocks noEditPoints="1"/>
            </p:cNvSpPr>
            <p:nvPr/>
          </p:nvSpPr>
          <p:spPr bwMode="auto">
            <a:xfrm>
              <a:off x="3413" y="1074"/>
              <a:ext cx="66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1"/>
                    <a:pt x="17" y="40"/>
                    <a:pt x="17" y="38"/>
                  </a:cubicBezTo>
                  <a:cubicBezTo>
                    <a:pt x="17" y="31"/>
                    <a:pt x="13" y="26"/>
                    <a:pt x="7" y="24"/>
                  </a:cubicBezTo>
                  <a:cubicBezTo>
                    <a:pt x="7" y="19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19"/>
                    <a:pt x="47" y="24"/>
                  </a:cubicBezTo>
                  <a:cubicBezTo>
                    <a:pt x="41" y="26"/>
                    <a:pt x="37" y="31"/>
                    <a:pt x="37" y="38"/>
                  </a:cubicBezTo>
                  <a:cubicBezTo>
                    <a:pt x="37" y="40"/>
                    <a:pt x="37" y="41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0" name="Freeform 122"/>
            <p:cNvSpPr>
              <a:spLocks noEditPoints="1"/>
            </p:cNvSpPr>
            <p:nvPr/>
          </p:nvSpPr>
          <p:spPr bwMode="auto">
            <a:xfrm>
              <a:off x="2859" y="740"/>
              <a:ext cx="295" cy="1141"/>
            </a:xfrm>
            <a:custGeom>
              <a:avLst/>
              <a:gdLst>
                <a:gd name="T0" fmla="*/ 187 w 240"/>
                <a:gd name="T1" fmla="*/ 868 h 929"/>
                <a:gd name="T2" fmla="*/ 198 w 240"/>
                <a:gd name="T3" fmla="*/ 838 h 929"/>
                <a:gd name="T4" fmla="*/ 221 w 240"/>
                <a:gd name="T5" fmla="*/ 871 h 929"/>
                <a:gd name="T6" fmla="*/ 222 w 240"/>
                <a:gd name="T7" fmla="*/ 863 h 929"/>
                <a:gd name="T8" fmla="*/ 237 w 240"/>
                <a:gd name="T9" fmla="*/ 925 h 929"/>
                <a:gd name="T10" fmla="*/ 219 w 240"/>
                <a:gd name="T11" fmla="*/ 919 h 929"/>
                <a:gd name="T12" fmla="*/ 202 w 240"/>
                <a:gd name="T13" fmla="*/ 927 h 929"/>
                <a:gd name="T14" fmla="*/ 182 w 240"/>
                <a:gd name="T15" fmla="*/ 929 h 929"/>
                <a:gd name="T16" fmla="*/ 170 w 240"/>
                <a:gd name="T17" fmla="*/ 918 h 929"/>
                <a:gd name="T18" fmla="*/ 168 w 240"/>
                <a:gd name="T19" fmla="*/ 907 h 929"/>
                <a:gd name="T20" fmla="*/ 166 w 240"/>
                <a:gd name="T21" fmla="*/ 896 h 929"/>
                <a:gd name="T22" fmla="*/ 153 w 240"/>
                <a:gd name="T23" fmla="*/ 891 h 929"/>
                <a:gd name="T24" fmla="*/ 154 w 240"/>
                <a:gd name="T25" fmla="*/ 867 h 929"/>
                <a:gd name="T26" fmla="*/ 232 w 240"/>
                <a:gd name="T27" fmla="*/ 916 h 929"/>
                <a:gd name="T28" fmla="*/ 226 w 240"/>
                <a:gd name="T29" fmla="*/ 915 h 929"/>
                <a:gd name="T30" fmla="*/ 154 w 240"/>
                <a:gd name="T31" fmla="*/ 885 h 929"/>
                <a:gd name="T32" fmla="*/ 179 w 240"/>
                <a:gd name="T33" fmla="*/ 886 h 929"/>
                <a:gd name="T34" fmla="*/ 178 w 240"/>
                <a:gd name="T35" fmla="*/ 892 h 929"/>
                <a:gd name="T36" fmla="*/ 175 w 240"/>
                <a:gd name="T37" fmla="*/ 901 h 929"/>
                <a:gd name="T38" fmla="*/ 176 w 240"/>
                <a:gd name="T39" fmla="*/ 905 h 929"/>
                <a:gd name="T40" fmla="*/ 177 w 240"/>
                <a:gd name="T41" fmla="*/ 911 h 929"/>
                <a:gd name="T42" fmla="*/ 178 w 240"/>
                <a:gd name="T43" fmla="*/ 915 h 929"/>
                <a:gd name="T44" fmla="*/ 182 w 240"/>
                <a:gd name="T45" fmla="*/ 923 h 929"/>
                <a:gd name="T46" fmla="*/ 188 w 240"/>
                <a:gd name="T47" fmla="*/ 923 h 929"/>
                <a:gd name="T48" fmla="*/ 220 w 240"/>
                <a:gd name="T49" fmla="*/ 912 h 929"/>
                <a:gd name="T50" fmla="*/ 217 w 240"/>
                <a:gd name="T51" fmla="*/ 877 h 929"/>
                <a:gd name="T52" fmla="*/ 198 w 240"/>
                <a:gd name="T53" fmla="*/ 845 h 929"/>
                <a:gd name="T54" fmla="*/ 195 w 240"/>
                <a:gd name="T55" fmla="*/ 868 h 929"/>
                <a:gd name="T56" fmla="*/ 155 w 240"/>
                <a:gd name="T57" fmla="*/ 873 h 929"/>
                <a:gd name="T58" fmla="*/ 154 w 240"/>
                <a:gd name="T59" fmla="*/ 885 h 929"/>
                <a:gd name="T60" fmla="*/ 75 w 240"/>
                <a:gd name="T61" fmla="*/ 0 h 929"/>
                <a:gd name="T62" fmla="*/ 75 w 240"/>
                <a:gd name="T63" fmla="*/ 14 h 929"/>
                <a:gd name="T64" fmla="*/ 59 w 240"/>
                <a:gd name="T65" fmla="*/ 66 h 929"/>
                <a:gd name="T66" fmla="*/ 59 w 240"/>
                <a:gd name="T67" fmla="*/ 42 h 929"/>
                <a:gd name="T68" fmla="*/ 66 w 240"/>
                <a:gd name="T69" fmla="*/ 19 h 929"/>
                <a:gd name="T70" fmla="*/ 33 w 240"/>
                <a:gd name="T71" fmla="*/ 64 h 929"/>
                <a:gd name="T72" fmla="*/ 0 w 240"/>
                <a:gd name="T73" fmla="*/ 64 h 929"/>
                <a:gd name="T74" fmla="*/ 24 w 240"/>
                <a:gd name="T75" fmla="*/ 53 h 929"/>
                <a:gd name="T76" fmla="*/ 24 w 240"/>
                <a:gd name="T77" fmla="*/ 1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929">
                  <a:moveTo>
                    <a:pt x="154" y="867"/>
                  </a:moveTo>
                  <a:cubicBezTo>
                    <a:pt x="187" y="868"/>
                    <a:pt x="187" y="868"/>
                    <a:pt x="187" y="868"/>
                  </a:cubicBezTo>
                  <a:cubicBezTo>
                    <a:pt x="186" y="860"/>
                    <a:pt x="185" y="858"/>
                    <a:pt x="185" y="850"/>
                  </a:cubicBezTo>
                  <a:cubicBezTo>
                    <a:pt x="185" y="843"/>
                    <a:pt x="191" y="838"/>
                    <a:pt x="198" y="838"/>
                  </a:cubicBezTo>
                  <a:cubicBezTo>
                    <a:pt x="205" y="838"/>
                    <a:pt x="211" y="844"/>
                    <a:pt x="210" y="851"/>
                  </a:cubicBezTo>
                  <a:cubicBezTo>
                    <a:pt x="210" y="861"/>
                    <a:pt x="214" y="866"/>
                    <a:pt x="221" y="871"/>
                  </a:cubicBezTo>
                  <a:cubicBezTo>
                    <a:pt x="221" y="871"/>
                    <a:pt x="221" y="872"/>
                    <a:pt x="221" y="872"/>
                  </a:cubicBezTo>
                  <a:cubicBezTo>
                    <a:pt x="222" y="863"/>
                    <a:pt x="222" y="863"/>
                    <a:pt x="222" y="863"/>
                  </a:cubicBezTo>
                  <a:cubicBezTo>
                    <a:pt x="240" y="864"/>
                    <a:pt x="240" y="864"/>
                    <a:pt x="240" y="864"/>
                  </a:cubicBezTo>
                  <a:cubicBezTo>
                    <a:pt x="237" y="925"/>
                    <a:pt x="237" y="925"/>
                    <a:pt x="237" y="925"/>
                  </a:cubicBezTo>
                  <a:cubicBezTo>
                    <a:pt x="219" y="924"/>
                    <a:pt x="219" y="924"/>
                    <a:pt x="219" y="924"/>
                  </a:cubicBezTo>
                  <a:cubicBezTo>
                    <a:pt x="219" y="919"/>
                    <a:pt x="219" y="919"/>
                    <a:pt x="219" y="919"/>
                  </a:cubicBezTo>
                  <a:cubicBezTo>
                    <a:pt x="213" y="919"/>
                    <a:pt x="212" y="921"/>
                    <a:pt x="209" y="923"/>
                  </a:cubicBezTo>
                  <a:cubicBezTo>
                    <a:pt x="208" y="924"/>
                    <a:pt x="206" y="926"/>
                    <a:pt x="202" y="927"/>
                  </a:cubicBezTo>
                  <a:cubicBezTo>
                    <a:pt x="198" y="929"/>
                    <a:pt x="194" y="929"/>
                    <a:pt x="187" y="929"/>
                  </a:cubicBezTo>
                  <a:cubicBezTo>
                    <a:pt x="182" y="929"/>
                    <a:pt x="182" y="929"/>
                    <a:pt x="182" y="929"/>
                  </a:cubicBezTo>
                  <a:cubicBezTo>
                    <a:pt x="181" y="929"/>
                    <a:pt x="181" y="929"/>
                    <a:pt x="181" y="929"/>
                  </a:cubicBezTo>
                  <a:cubicBezTo>
                    <a:pt x="175" y="929"/>
                    <a:pt x="170" y="924"/>
                    <a:pt x="170" y="918"/>
                  </a:cubicBezTo>
                  <a:cubicBezTo>
                    <a:pt x="170" y="917"/>
                    <a:pt x="171" y="916"/>
                    <a:pt x="171" y="915"/>
                  </a:cubicBezTo>
                  <a:cubicBezTo>
                    <a:pt x="169" y="913"/>
                    <a:pt x="168" y="910"/>
                    <a:pt x="168" y="907"/>
                  </a:cubicBezTo>
                  <a:cubicBezTo>
                    <a:pt x="168" y="906"/>
                    <a:pt x="169" y="905"/>
                    <a:pt x="169" y="904"/>
                  </a:cubicBezTo>
                  <a:cubicBezTo>
                    <a:pt x="167" y="902"/>
                    <a:pt x="166" y="899"/>
                    <a:pt x="166" y="896"/>
                  </a:cubicBezTo>
                  <a:cubicBezTo>
                    <a:pt x="166" y="895"/>
                    <a:pt x="167" y="893"/>
                    <a:pt x="167" y="892"/>
                  </a:cubicBezTo>
                  <a:cubicBezTo>
                    <a:pt x="153" y="891"/>
                    <a:pt x="153" y="891"/>
                    <a:pt x="153" y="891"/>
                  </a:cubicBezTo>
                  <a:cubicBezTo>
                    <a:pt x="147" y="891"/>
                    <a:pt x="141" y="885"/>
                    <a:pt x="142" y="878"/>
                  </a:cubicBezTo>
                  <a:cubicBezTo>
                    <a:pt x="142" y="872"/>
                    <a:pt x="148" y="866"/>
                    <a:pt x="154" y="867"/>
                  </a:cubicBezTo>
                  <a:close/>
                  <a:moveTo>
                    <a:pt x="229" y="919"/>
                  </a:moveTo>
                  <a:cubicBezTo>
                    <a:pt x="230" y="919"/>
                    <a:pt x="232" y="917"/>
                    <a:pt x="232" y="916"/>
                  </a:cubicBezTo>
                  <a:cubicBezTo>
                    <a:pt x="232" y="914"/>
                    <a:pt x="230" y="913"/>
                    <a:pt x="229" y="913"/>
                  </a:cubicBezTo>
                  <a:cubicBezTo>
                    <a:pt x="227" y="912"/>
                    <a:pt x="226" y="914"/>
                    <a:pt x="226" y="915"/>
                  </a:cubicBezTo>
                  <a:cubicBezTo>
                    <a:pt x="226" y="917"/>
                    <a:pt x="227" y="919"/>
                    <a:pt x="229" y="919"/>
                  </a:cubicBezTo>
                  <a:close/>
                  <a:moveTo>
                    <a:pt x="154" y="885"/>
                  </a:moveTo>
                  <a:cubicBezTo>
                    <a:pt x="178" y="886"/>
                    <a:pt x="178" y="886"/>
                    <a:pt x="178" y="886"/>
                  </a:cubicBezTo>
                  <a:cubicBezTo>
                    <a:pt x="179" y="886"/>
                    <a:pt x="179" y="886"/>
                    <a:pt x="179" y="886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5" y="892"/>
                    <a:pt x="173" y="894"/>
                    <a:pt x="173" y="897"/>
                  </a:cubicBezTo>
                  <a:cubicBezTo>
                    <a:pt x="173" y="898"/>
                    <a:pt x="174" y="900"/>
                    <a:pt x="175" y="901"/>
                  </a:cubicBezTo>
                  <a:cubicBezTo>
                    <a:pt x="177" y="903"/>
                    <a:pt x="177" y="903"/>
                    <a:pt x="177" y="903"/>
                  </a:cubicBezTo>
                  <a:cubicBezTo>
                    <a:pt x="176" y="905"/>
                    <a:pt x="176" y="905"/>
                    <a:pt x="176" y="905"/>
                  </a:cubicBezTo>
                  <a:cubicBezTo>
                    <a:pt x="175" y="906"/>
                    <a:pt x="175" y="906"/>
                    <a:pt x="175" y="907"/>
                  </a:cubicBezTo>
                  <a:cubicBezTo>
                    <a:pt x="175" y="909"/>
                    <a:pt x="176" y="910"/>
                    <a:pt x="177" y="911"/>
                  </a:cubicBezTo>
                  <a:cubicBezTo>
                    <a:pt x="179" y="913"/>
                    <a:pt x="179" y="913"/>
                    <a:pt x="179" y="913"/>
                  </a:cubicBezTo>
                  <a:cubicBezTo>
                    <a:pt x="178" y="915"/>
                    <a:pt x="178" y="915"/>
                    <a:pt x="178" y="915"/>
                  </a:cubicBezTo>
                  <a:cubicBezTo>
                    <a:pt x="177" y="916"/>
                    <a:pt x="177" y="917"/>
                    <a:pt x="177" y="918"/>
                  </a:cubicBezTo>
                  <a:cubicBezTo>
                    <a:pt x="177" y="920"/>
                    <a:pt x="179" y="923"/>
                    <a:pt x="182" y="923"/>
                  </a:cubicBezTo>
                  <a:cubicBezTo>
                    <a:pt x="183" y="923"/>
                    <a:pt x="183" y="923"/>
                    <a:pt x="183" y="923"/>
                  </a:cubicBezTo>
                  <a:cubicBezTo>
                    <a:pt x="188" y="923"/>
                    <a:pt x="188" y="923"/>
                    <a:pt x="188" y="923"/>
                  </a:cubicBezTo>
                  <a:cubicBezTo>
                    <a:pt x="200" y="924"/>
                    <a:pt x="202" y="920"/>
                    <a:pt x="205" y="917"/>
                  </a:cubicBezTo>
                  <a:cubicBezTo>
                    <a:pt x="208" y="915"/>
                    <a:pt x="211" y="912"/>
                    <a:pt x="220" y="912"/>
                  </a:cubicBezTo>
                  <a:cubicBezTo>
                    <a:pt x="221" y="880"/>
                    <a:pt x="221" y="880"/>
                    <a:pt x="221" y="880"/>
                  </a:cubicBezTo>
                  <a:cubicBezTo>
                    <a:pt x="219" y="879"/>
                    <a:pt x="218" y="878"/>
                    <a:pt x="217" y="877"/>
                  </a:cubicBezTo>
                  <a:cubicBezTo>
                    <a:pt x="208" y="870"/>
                    <a:pt x="203" y="863"/>
                    <a:pt x="204" y="851"/>
                  </a:cubicBezTo>
                  <a:cubicBezTo>
                    <a:pt x="204" y="848"/>
                    <a:pt x="201" y="845"/>
                    <a:pt x="198" y="845"/>
                  </a:cubicBezTo>
                  <a:cubicBezTo>
                    <a:pt x="195" y="845"/>
                    <a:pt x="192" y="847"/>
                    <a:pt x="192" y="851"/>
                  </a:cubicBezTo>
                  <a:cubicBezTo>
                    <a:pt x="192" y="859"/>
                    <a:pt x="193" y="861"/>
                    <a:pt x="195" y="868"/>
                  </a:cubicBezTo>
                  <a:cubicBezTo>
                    <a:pt x="195" y="871"/>
                    <a:pt x="196" y="873"/>
                    <a:pt x="196" y="874"/>
                  </a:cubicBezTo>
                  <a:cubicBezTo>
                    <a:pt x="155" y="873"/>
                    <a:pt x="155" y="873"/>
                    <a:pt x="155" y="873"/>
                  </a:cubicBezTo>
                  <a:cubicBezTo>
                    <a:pt x="151" y="873"/>
                    <a:pt x="148" y="875"/>
                    <a:pt x="148" y="879"/>
                  </a:cubicBezTo>
                  <a:cubicBezTo>
                    <a:pt x="148" y="882"/>
                    <a:pt x="151" y="885"/>
                    <a:pt x="154" y="885"/>
                  </a:cubicBezTo>
                  <a:close/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2"/>
                    <a:pt x="59" y="42"/>
                  </a:cubicBezTo>
                  <a:cubicBezTo>
                    <a:pt x="61" y="42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4" y="53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1" name="Freeform 123"/>
            <p:cNvSpPr>
              <a:spLocks/>
            </p:cNvSpPr>
            <p:nvPr/>
          </p:nvSpPr>
          <p:spPr bwMode="auto">
            <a:xfrm>
              <a:off x="3047" y="1560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6 h 91"/>
                <a:gd name="T4" fmla="*/ 63 w 91"/>
                <a:gd name="T5" fmla="*/ 46 h 91"/>
                <a:gd name="T6" fmla="*/ 63 w 91"/>
                <a:gd name="T7" fmla="*/ 0 h 91"/>
                <a:gd name="T8" fmla="*/ 28 w 91"/>
                <a:gd name="T9" fmla="*/ 0 h 91"/>
                <a:gd name="T10" fmla="*/ 28 w 91"/>
                <a:gd name="T11" fmla="*/ 46 h 91"/>
                <a:gd name="T12" fmla="*/ 0 w 91"/>
                <a:gd name="T13" fmla="*/ 46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6"/>
                  </a:lnTo>
                  <a:lnTo>
                    <a:pt x="63" y="46"/>
                  </a:lnTo>
                  <a:lnTo>
                    <a:pt x="63" y="0"/>
                  </a:lnTo>
                  <a:lnTo>
                    <a:pt x="28" y="0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2" name="Freeform 124"/>
            <p:cNvSpPr>
              <a:spLocks noEditPoints="1"/>
            </p:cNvSpPr>
            <p:nvPr/>
          </p:nvSpPr>
          <p:spPr bwMode="auto">
            <a:xfrm>
              <a:off x="2946" y="1963"/>
              <a:ext cx="78" cy="77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5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5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1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0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5 h 62"/>
                <a:gd name="T54" fmla="*/ 35 w 63"/>
                <a:gd name="T55" fmla="*/ 21 h 62"/>
                <a:gd name="T56" fmla="*/ 49 w 63"/>
                <a:gd name="T57" fmla="*/ 11 h 62"/>
                <a:gd name="T58" fmla="*/ 32 w 63"/>
                <a:gd name="T59" fmla="*/ 5 h 62"/>
                <a:gd name="T60" fmla="*/ 25 w 63"/>
                <a:gd name="T61" fmla="*/ 5 h 62"/>
                <a:gd name="T62" fmla="*/ 52 w 63"/>
                <a:gd name="T63" fmla="*/ 14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2" y="62"/>
                  </a:cubicBezTo>
                  <a:close/>
                  <a:moveTo>
                    <a:pt x="58" y="35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5"/>
                  </a:cubicBezTo>
                  <a:close/>
                  <a:moveTo>
                    <a:pt x="42" y="56"/>
                  </a:moveTo>
                  <a:cubicBezTo>
                    <a:pt x="41" y="53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5"/>
                  </a:moveTo>
                  <a:cubicBezTo>
                    <a:pt x="26" y="6"/>
                    <a:pt x="31" y="13"/>
                    <a:pt x="35" y="21"/>
                  </a:cubicBezTo>
                  <a:cubicBezTo>
                    <a:pt x="45" y="17"/>
                    <a:pt x="49" y="12"/>
                    <a:pt x="49" y="11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5"/>
                  </a:cubicBezTo>
                  <a:close/>
                  <a:moveTo>
                    <a:pt x="52" y="14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7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3" name="Freeform 125"/>
            <p:cNvSpPr>
              <a:spLocks noEditPoints="1"/>
            </p:cNvSpPr>
            <p:nvPr/>
          </p:nvSpPr>
          <p:spPr bwMode="auto">
            <a:xfrm>
              <a:off x="2922" y="2371"/>
              <a:ext cx="80" cy="70"/>
            </a:xfrm>
            <a:custGeom>
              <a:avLst/>
              <a:gdLst>
                <a:gd name="T0" fmla="*/ 65 w 65"/>
                <a:gd name="T1" fmla="*/ 18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8 h 57"/>
                <a:gd name="T10" fmla="*/ 6 w 65"/>
                <a:gd name="T11" fmla="*/ 32 h 57"/>
                <a:gd name="T12" fmla="*/ 6 w 65"/>
                <a:gd name="T13" fmla="*/ 32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2 h 57"/>
                <a:gd name="T22" fmla="*/ 59 w 65"/>
                <a:gd name="T23" fmla="*/ 32 h 57"/>
                <a:gd name="T24" fmla="*/ 65 w 65"/>
                <a:gd name="T25" fmla="*/ 18 h 57"/>
                <a:gd name="T26" fmla="*/ 54 w 65"/>
                <a:gd name="T27" fmla="*/ 26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6 h 57"/>
                <a:gd name="T36" fmla="*/ 8 w 65"/>
                <a:gd name="T37" fmla="*/ 18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8 h 57"/>
                <a:gd name="T50" fmla="*/ 54 w 65"/>
                <a:gd name="T51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8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2" y="29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3" y="29"/>
                    <a:pt x="65" y="24"/>
                    <a:pt x="65" y="18"/>
                  </a:cubicBezTo>
                  <a:close/>
                  <a:moveTo>
                    <a:pt x="54" y="26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4"/>
                    <a:pt x="8" y="21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8"/>
                  </a:cubicBezTo>
                  <a:cubicBezTo>
                    <a:pt x="57" y="21"/>
                    <a:pt x="56" y="24"/>
                    <a:pt x="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4" name="Freeform 126"/>
            <p:cNvSpPr>
              <a:spLocks noEditPoints="1"/>
            </p:cNvSpPr>
            <p:nvPr/>
          </p:nvSpPr>
          <p:spPr bwMode="auto">
            <a:xfrm>
              <a:off x="2844" y="2149"/>
              <a:ext cx="79" cy="58"/>
            </a:xfrm>
            <a:custGeom>
              <a:avLst/>
              <a:gdLst>
                <a:gd name="T0" fmla="*/ 56 w 64"/>
                <a:gd name="T1" fmla="*/ 8 h 47"/>
                <a:gd name="T2" fmla="*/ 56 w 64"/>
                <a:gd name="T3" fmla="*/ 0 h 47"/>
                <a:gd name="T4" fmla="*/ 0 w 64"/>
                <a:gd name="T5" fmla="*/ 0 h 47"/>
                <a:gd name="T6" fmla="*/ 0 w 64"/>
                <a:gd name="T7" fmla="*/ 43 h 47"/>
                <a:gd name="T8" fmla="*/ 4 w 64"/>
                <a:gd name="T9" fmla="*/ 47 h 47"/>
                <a:gd name="T10" fmla="*/ 58 w 64"/>
                <a:gd name="T11" fmla="*/ 47 h 47"/>
                <a:gd name="T12" fmla="*/ 64 w 64"/>
                <a:gd name="T13" fmla="*/ 41 h 47"/>
                <a:gd name="T14" fmla="*/ 64 w 64"/>
                <a:gd name="T15" fmla="*/ 8 h 47"/>
                <a:gd name="T16" fmla="*/ 56 w 64"/>
                <a:gd name="T17" fmla="*/ 8 h 47"/>
                <a:gd name="T18" fmla="*/ 52 w 64"/>
                <a:gd name="T19" fmla="*/ 43 h 47"/>
                <a:gd name="T20" fmla="*/ 4 w 64"/>
                <a:gd name="T21" fmla="*/ 43 h 47"/>
                <a:gd name="T22" fmla="*/ 4 w 64"/>
                <a:gd name="T23" fmla="*/ 4 h 47"/>
                <a:gd name="T24" fmla="*/ 52 w 64"/>
                <a:gd name="T25" fmla="*/ 4 h 47"/>
                <a:gd name="T26" fmla="*/ 52 w 64"/>
                <a:gd name="T27" fmla="*/ 43 h 47"/>
                <a:gd name="T28" fmla="*/ 8 w 64"/>
                <a:gd name="T29" fmla="*/ 12 h 47"/>
                <a:gd name="T30" fmla="*/ 48 w 64"/>
                <a:gd name="T31" fmla="*/ 12 h 47"/>
                <a:gd name="T32" fmla="*/ 48 w 64"/>
                <a:gd name="T33" fmla="*/ 16 h 47"/>
                <a:gd name="T34" fmla="*/ 8 w 64"/>
                <a:gd name="T35" fmla="*/ 16 h 47"/>
                <a:gd name="T36" fmla="*/ 8 w 64"/>
                <a:gd name="T37" fmla="*/ 12 h 47"/>
                <a:gd name="T38" fmla="*/ 32 w 64"/>
                <a:gd name="T39" fmla="*/ 20 h 47"/>
                <a:gd name="T40" fmla="*/ 48 w 64"/>
                <a:gd name="T41" fmla="*/ 20 h 47"/>
                <a:gd name="T42" fmla="*/ 48 w 64"/>
                <a:gd name="T43" fmla="*/ 24 h 47"/>
                <a:gd name="T44" fmla="*/ 32 w 64"/>
                <a:gd name="T45" fmla="*/ 24 h 47"/>
                <a:gd name="T46" fmla="*/ 32 w 64"/>
                <a:gd name="T47" fmla="*/ 20 h 47"/>
                <a:gd name="T48" fmla="*/ 32 w 64"/>
                <a:gd name="T49" fmla="*/ 28 h 47"/>
                <a:gd name="T50" fmla="*/ 48 w 64"/>
                <a:gd name="T51" fmla="*/ 28 h 47"/>
                <a:gd name="T52" fmla="*/ 48 w 64"/>
                <a:gd name="T53" fmla="*/ 32 h 47"/>
                <a:gd name="T54" fmla="*/ 32 w 64"/>
                <a:gd name="T55" fmla="*/ 32 h 47"/>
                <a:gd name="T56" fmla="*/ 32 w 64"/>
                <a:gd name="T57" fmla="*/ 28 h 47"/>
                <a:gd name="T58" fmla="*/ 32 w 64"/>
                <a:gd name="T59" fmla="*/ 36 h 47"/>
                <a:gd name="T60" fmla="*/ 44 w 64"/>
                <a:gd name="T61" fmla="*/ 36 h 47"/>
                <a:gd name="T62" fmla="*/ 44 w 64"/>
                <a:gd name="T63" fmla="*/ 40 h 47"/>
                <a:gd name="T64" fmla="*/ 32 w 64"/>
                <a:gd name="T65" fmla="*/ 40 h 47"/>
                <a:gd name="T66" fmla="*/ 32 w 64"/>
                <a:gd name="T67" fmla="*/ 36 h 47"/>
                <a:gd name="T68" fmla="*/ 8 w 64"/>
                <a:gd name="T69" fmla="*/ 20 h 47"/>
                <a:gd name="T70" fmla="*/ 28 w 64"/>
                <a:gd name="T71" fmla="*/ 20 h 47"/>
                <a:gd name="T72" fmla="*/ 28 w 64"/>
                <a:gd name="T73" fmla="*/ 40 h 47"/>
                <a:gd name="T74" fmla="*/ 8 w 64"/>
                <a:gd name="T75" fmla="*/ 40 h 47"/>
                <a:gd name="T76" fmla="*/ 8 w 64"/>
                <a:gd name="T7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7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1" y="47"/>
                    <a:pt x="64" y="45"/>
                    <a:pt x="64" y="41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3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5" name="Freeform 127"/>
            <p:cNvSpPr>
              <a:spLocks noEditPoints="1"/>
            </p:cNvSpPr>
            <p:nvPr/>
          </p:nvSpPr>
          <p:spPr bwMode="auto">
            <a:xfrm>
              <a:off x="3037" y="2531"/>
              <a:ext cx="58" cy="59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19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8" y="3"/>
                    <a:pt x="18" y="5"/>
                  </a:cubicBezTo>
                  <a:cubicBezTo>
                    <a:pt x="15" y="9"/>
                    <a:pt x="9" y="10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19"/>
                  </a:cubicBezTo>
                  <a:cubicBezTo>
                    <a:pt x="6" y="24"/>
                    <a:pt x="5" y="29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39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29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6" name="Freeform 128"/>
            <p:cNvSpPr>
              <a:spLocks noEditPoints="1"/>
            </p:cNvSpPr>
            <p:nvPr/>
          </p:nvSpPr>
          <p:spPr bwMode="auto">
            <a:xfrm>
              <a:off x="2715" y="2514"/>
              <a:ext cx="96" cy="96"/>
            </a:xfrm>
            <a:custGeom>
              <a:avLst/>
              <a:gdLst>
                <a:gd name="T0" fmla="*/ 51 w 96"/>
                <a:gd name="T1" fmla="*/ 0 h 96"/>
                <a:gd name="T2" fmla="*/ 42 w 96"/>
                <a:gd name="T3" fmla="*/ 10 h 96"/>
                <a:gd name="T4" fmla="*/ 51 w 96"/>
                <a:gd name="T5" fmla="*/ 18 h 96"/>
                <a:gd name="T6" fmla="*/ 30 w 96"/>
                <a:gd name="T7" fmla="*/ 42 h 96"/>
                <a:gd name="T8" fmla="*/ 9 w 96"/>
                <a:gd name="T9" fmla="*/ 42 h 96"/>
                <a:gd name="T10" fmla="*/ 25 w 96"/>
                <a:gd name="T11" fmla="*/ 59 h 96"/>
                <a:gd name="T12" fmla="*/ 0 w 96"/>
                <a:gd name="T13" fmla="*/ 92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0 h 96"/>
                <a:gd name="T20" fmla="*/ 54 w 96"/>
                <a:gd name="T21" fmla="*/ 87 h 96"/>
                <a:gd name="T22" fmla="*/ 54 w 96"/>
                <a:gd name="T23" fmla="*/ 66 h 96"/>
                <a:gd name="T24" fmla="*/ 78 w 96"/>
                <a:gd name="T25" fmla="*/ 45 h 96"/>
                <a:gd name="T26" fmla="*/ 86 w 96"/>
                <a:gd name="T27" fmla="*/ 54 h 96"/>
                <a:gd name="T28" fmla="*/ 96 w 96"/>
                <a:gd name="T29" fmla="*/ 45 h 96"/>
                <a:gd name="T30" fmla="*/ 51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7 w 96"/>
                <a:gd name="T37" fmla="*/ 24 h 96"/>
                <a:gd name="T38" fmla="*/ 63 w 96"/>
                <a:gd name="T39" fmla="*/ 31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1" y="0"/>
                  </a:moveTo>
                  <a:lnTo>
                    <a:pt x="42" y="10"/>
                  </a:lnTo>
                  <a:lnTo>
                    <a:pt x="51" y="18"/>
                  </a:lnTo>
                  <a:lnTo>
                    <a:pt x="30" y="42"/>
                  </a:lnTo>
                  <a:lnTo>
                    <a:pt x="9" y="42"/>
                  </a:lnTo>
                  <a:lnTo>
                    <a:pt x="25" y="59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0"/>
                  </a:lnTo>
                  <a:lnTo>
                    <a:pt x="54" y="87"/>
                  </a:lnTo>
                  <a:lnTo>
                    <a:pt x="54" y="66"/>
                  </a:lnTo>
                  <a:lnTo>
                    <a:pt x="78" y="45"/>
                  </a:lnTo>
                  <a:lnTo>
                    <a:pt x="86" y="54"/>
                  </a:lnTo>
                  <a:lnTo>
                    <a:pt x="96" y="45"/>
                  </a:lnTo>
                  <a:lnTo>
                    <a:pt x="51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7" y="24"/>
                  </a:lnTo>
                  <a:lnTo>
                    <a:pt x="63" y="31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7" name="Freeform 129"/>
            <p:cNvSpPr>
              <a:spLocks noEditPoints="1"/>
            </p:cNvSpPr>
            <p:nvPr/>
          </p:nvSpPr>
          <p:spPr bwMode="auto">
            <a:xfrm>
              <a:off x="2708" y="2294"/>
              <a:ext cx="70" cy="70"/>
            </a:xfrm>
            <a:custGeom>
              <a:avLst/>
              <a:gdLst>
                <a:gd name="T0" fmla="*/ 57 w 57"/>
                <a:gd name="T1" fmla="*/ 29 h 57"/>
                <a:gd name="T2" fmla="*/ 28 w 57"/>
                <a:gd name="T3" fmla="*/ 57 h 57"/>
                <a:gd name="T4" fmla="*/ 0 w 57"/>
                <a:gd name="T5" fmla="*/ 29 h 57"/>
                <a:gd name="T6" fmla="*/ 28 w 57"/>
                <a:gd name="T7" fmla="*/ 0 h 57"/>
                <a:gd name="T8" fmla="*/ 57 w 57"/>
                <a:gd name="T9" fmla="*/ 29 h 57"/>
                <a:gd name="T10" fmla="*/ 5 w 57"/>
                <a:gd name="T11" fmla="*/ 29 h 57"/>
                <a:gd name="T12" fmla="*/ 28 w 57"/>
                <a:gd name="T13" fmla="*/ 52 h 57"/>
                <a:gd name="T14" fmla="*/ 52 w 57"/>
                <a:gd name="T15" fmla="*/ 29 h 57"/>
                <a:gd name="T16" fmla="*/ 28 w 57"/>
                <a:gd name="T17" fmla="*/ 5 h 57"/>
                <a:gd name="T18" fmla="*/ 5 w 57"/>
                <a:gd name="T19" fmla="*/ 29 h 57"/>
                <a:gd name="T20" fmla="*/ 31 w 57"/>
                <a:gd name="T21" fmla="*/ 12 h 57"/>
                <a:gd name="T22" fmla="*/ 45 w 57"/>
                <a:gd name="T23" fmla="*/ 26 h 57"/>
                <a:gd name="T24" fmla="*/ 45 w 57"/>
                <a:gd name="T25" fmla="*/ 31 h 57"/>
                <a:gd name="T26" fmla="*/ 40 w 57"/>
                <a:gd name="T27" fmla="*/ 31 h 57"/>
                <a:gd name="T28" fmla="*/ 32 w 57"/>
                <a:gd name="T29" fmla="*/ 23 h 57"/>
                <a:gd name="T30" fmla="*/ 32 w 57"/>
                <a:gd name="T31" fmla="*/ 43 h 57"/>
                <a:gd name="T32" fmla="*/ 28 w 57"/>
                <a:gd name="T33" fmla="*/ 47 h 57"/>
                <a:gd name="T34" fmla="*/ 25 w 57"/>
                <a:gd name="T35" fmla="*/ 43 h 57"/>
                <a:gd name="T36" fmla="*/ 25 w 57"/>
                <a:gd name="T37" fmla="*/ 23 h 57"/>
                <a:gd name="T38" fmla="*/ 17 w 57"/>
                <a:gd name="T39" fmla="*/ 31 h 57"/>
                <a:gd name="T40" fmla="*/ 12 w 57"/>
                <a:gd name="T41" fmla="*/ 31 h 57"/>
                <a:gd name="T42" fmla="*/ 11 w 57"/>
                <a:gd name="T43" fmla="*/ 29 h 57"/>
                <a:gd name="T44" fmla="*/ 12 w 57"/>
                <a:gd name="T45" fmla="*/ 26 h 57"/>
                <a:gd name="T46" fmla="*/ 26 w 57"/>
                <a:gd name="T47" fmla="*/ 12 h 57"/>
                <a:gd name="T48" fmla="*/ 31 w 57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5"/>
                    <a:pt x="28" y="5"/>
                  </a:cubicBezTo>
                  <a:cubicBezTo>
                    <a:pt x="16" y="5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8" name="Freeform 130"/>
            <p:cNvSpPr>
              <a:spLocks noEditPoints="1"/>
            </p:cNvSpPr>
            <p:nvPr/>
          </p:nvSpPr>
          <p:spPr bwMode="auto">
            <a:xfrm>
              <a:off x="3164" y="1144"/>
              <a:ext cx="94" cy="94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6 h 77"/>
                <a:gd name="T12" fmla="*/ 77 w 77"/>
                <a:gd name="T13" fmla="*/ 64 h 77"/>
                <a:gd name="T14" fmla="*/ 77 w 77"/>
                <a:gd name="T15" fmla="*/ 12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3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2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2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8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9 h 77"/>
                <a:gd name="T72" fmla="*/ 65 w 77"/>
                <a:gd name="T73" fmla="*/ 9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5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53" y="35"/>
                    <a:pt x="53" y="36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6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2"/>
                    <a:pt x="67" y="52"/>
                    <a:pt x="67" y="5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8"/>
                  </a:cubicBezTo>
                  <a:cubicBezTo>
                    <a:pt x="17" y="50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6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0"/>
                    <a:pt x="59" y="9"/>
                    <a:pt x="60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7" y="10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9" name="Freeform 131"/>
            <p:cNvSpPr>
              <a:spLocks noEditPoints="1"/>
            </p:cNvSpPr>
            <p:nvPr/>
          </p:nvSpPr>
          <p:spPr bwMode="auto">
            <a:xfrm>
              <a:off x="2986" y="1284"/>
              <a:ext cx="97" cy="72"/>
            </a:xfrm>
            <a:custGeom>
              <a:avLst/>
              <a:gdLst>
                <a:gd name="T0" fmla="*/ 76 w 79"/>
                <a:gd name="T1" fmla="*/ 3 h 59"/>
                <a:gd name="T2" fmla="*/ 40 w 79"/>
                <a:gd name="T3" fmla="*/ 0 h 59"/>
                <a:gd name="T4" fmla="*/ 4 w 79"/>
                <a:gd name="T5" fmla="*/ 3 h 59"/>
                <a:gd name="T6" fmla="*/ 0 w 79"/>
                <a:gd name="T7" fmla="*/ 30 h 59"/>
                <a:gd name="T8" fmla="*/ 4 w 79"/>
                <a:gd name="T9" fmla="*/ 57 h 59"/>
                <a:gd name="T10" fmla="*/ 40 w 79"/>
                <a:gd name="T11" fmla="*/ 59 h 59"/>
                <a:gd name="T12" fmla="*/ 76 w 79"/>
                <a:gd name="T13" fmla="*/ 57 h 59"/>
                <a:gd name="T14" fmla="*/ 79 w 79"/>
                <a:gd name="T15" fmla="*/ 30 h 59"/>
                <a:gd name="T16" fmla="*/ 76 w 79"/>
                <a:gd name="T17" fmla="*/ 3 h 59"/>
                <a:gd name="T18" fmla="*/ 30 w 79"/>
                <a:gd name="T19" fmla="*/ 45 h 59"/>
                <a:gd name="T20" fmla="*/ 30 w 79"/>
                <a:gd name="T21" fmla="*/ 15 h 59"/>
                <a:gd name="T22" fmla="*/ 55 w 79"/>
                <a:gd name="T23" fmla="*/ 30 h 59"/>
                <a:gd name="T24" fmla="*/ 30 w 79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59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39"/>
                    <a:pt x="2" y="49"/>
                    <a:pt x="4" y="57"/>
                  </a:cubicBezTo>
                  <a:cubicBezTo>
                    <a:pt x="15" y="59"/>
                    <a:pt x="27" y="59"/>
                    <a:pt x="40" y="59"/>
                  </a:cubicBezTo>
                  <a:cubicBezTo>
                    <a:pt x="53" y="59"/>
                    <a:pt x="65" y="59"/>
                    <a:pt x="76" y="57"/>
                  </a:cubicBezTo>
                  <a:cubicBezTo>
                    <a:pt x="78" y="49"/>
                    <a:pt x="79" y="39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0" name="Freeform 132"/>
            <p:cNvSpPr>
              <a:spLocks/>
            </p:cNvSpPr>
            <p:nvPr/>
          </p:nvSpPr>
          <p:spPr bwMode="auto">
            <a:xfrm>
              <a:off x="2763" y="1127"/>
              <a:ext cx="95" cy="76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9 h 62"/>
                <a:gd name="T4" fmla="*/ 75 w 77"/>
                <a:gd name="T5" fmla="*/ 1 h 62"/>
                <a:gd name="T6" fmla="*/ 65 w 77"/>
                <a:gd name="T7" fmla="*/ 4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2 h 62"/>
                <a:gd name="T16" fmla="*/ 3 w 77"/>
                <a:gd name="T17" fmla="*/ 10 h 62"/>
                <a:gd name="T18" fmla="*/ 10 w 77"/>
                <a:gd name="T19" fmla="*/ 23 h 62"/>
                <a:gd name="T20" fmla="*/ 3 w 77"/>
                <a:gd name="T21" fmla="*/ 21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7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9"/>
                  </a:cubicBezTo>
                  <a:cubicBezTo>
                    <a:pt x="71" y="7"/>
                    <a:pt x="74" y="4"/>
                    <a:pt x="75" y="1"/>
                  </a:cubicBezTo>
                  <a:cubicBezTo>
                    <a:pt x="72" y="2"/>
                    <a:pt x="68" y="4"/>
                    <a:pt x="65" y="4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2"/>
                  </a:cubicBezTo>
                  <a:cubicBezTo>
                    <a:pt x="4" y="5"/>
                    <a:pt x="3" y="7"/>
                    <a:pt x="3" y="10"/>
                  </a:cubicBezTo>
                  <a:cubicBezTo>
                    <a:pt x="3" y="16"/>
                    <a:pt x="6" y="21"/>
                    <a:pt x="10" y="23"/>
                  </a:cubicBezTo>
                  <a:cubicBezTo>
                    <a:pt x="8" y="23"/>
                    <a:pt x="5" y="23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7"/>
                    <a:pt x="13" y="38"/>
                    <a:pt x="12" y="38"/>
                  </a:cubicBezTo>
                  <a:cubicBezTo>
                    <a:pt x="11" y="38"/>
                    <a:pt x="10" y="38"/>
                    <a:pt x="9" y="37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6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1" name="Freeform 133"/>
            <p:cNvSpPr>
              <a:spLocks noEditPoints="1"/>
            </p:cNvSpPr>
            <p:nvPr/>
          </p:nvSpPr>
          <p:spPr bwMode="auto">
            <a:xfrm>
              <a:off x="2887" y="1660"/>
              <a:ext cx="84" cy="82"/>
            </a:xfrm>
            <a:custGeom>
              <a:avLst/>
              <a:gdLst>
                <a:gd name="T0" fmla="*/ 34 w 68"/>
                <a:gd name="T1" fmla="*/ 0 h 67"/>
                <a:gd name="T2" fmla="*/ 0 w 68"/>
                <a:gd name="T3" fmla="*/ 34 h 67"/>
                <a:gd name="T4" fmla="*/ 34 w 68"/>
                <a:gd name="T5" fmla="*/ 67 h 67"/>
                <a:gd name="T6" fmla="*/ 68 w 68"/>
                <a:gd name="T7" fmla="*/ 34 h 67"/>
                <a:gd name="T8" fmla="*/ 34 w 68"/>
                <a:gd name="T9" fmla="*/ 0 h 67"/>
                <a:gd name="T10" fmla="*/ 34 w 68"/>
                <a:gd name="T11" fmla="*/ 61 h 67"/>
                <a:gd name="T12" fmla="*/ 7 w 68"/>
                <a:gd name="T13" fmla="*/ 34 h 67"/>
                <a:gd name="T14" fmla="*/ 34 w 68"/>
                <a:gd name="T15" fmla="*/ 6 h 67"/>
                <a:gd name="T16" fmla="*/ 62 w 68"/>
                <a:gd name="T17" fmla="*/ 34 h 67"/>
                <a:gd name="T18" fmla="*/ 34 w 68"/>
                <a:gd name="T19" fmla="*/ 61 h 67"/>
                <a:gd name="T20" fmla="*/ 21 w 68"/>
                <a:gd name="T21" fmla="*/ 21 h 67"/>
                <a:gd name="T22" fmla="*/ 47 w 68"/>
                <a:gd name="T23" fmla="*/ 21 h 67"/>
                <a:gd name="T24" fmla="*/ 47 w 68"/>
                <a:gd name="T25" fmla="*/ 46 h 67"/>
                <a:gd name="T26" fmla="*/ 21 w 68"/>
                <a:gd name="T27" fmla="*/ 46 h 67"/>
                <a:gd name="T28" fmla="*/ 21 w 68"/>
                <a:gd name="T2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7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3" y="67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2" name="Freeform 134"/>
            <p:cNvSpPr>
              <a:spLocks noEditPoints="1"/>
            </p:cNvSpPr>
            <p:nvPr/>
          </p:nvSpPr>
          <p:spPr bwMode="auto">
            <a:xfrm>
              <a:off x="2853" y="1420"/>
              <a:ext cx="95" cy="95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8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6 h 77"/>
                <a:gd name="T80" fmla="*/ 38 w 77"/>
                <a:gd name="T81" fmla="*/ 58 h 77"/>
                <a:gd name="T82" fmla="*/ 46 w 77"/>
                <a:gd name="T83" fmla="*/ 56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6" y="24"/>
                    <a:pt x="53" y="30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3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5"/>
                    <a:pt x="34" y="5"/>
                    <a:pt x="38" y="5"/>
                  </a:cubicBezTo>
                  <a:cubicBezTo>
                    <a:pt x="43" y="5"/>
                    <a:pt x="47" y="5"/>
                    <a:pt x="51" y="7"/>
                  </a:cubicBezTo>
                  <a:close/>
                  <a:moveTo>
                    <a:pt x="7" y="26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3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3" y="57"/>
                    <a:pt x="36" y="58"/>
                    <a:pt x="38" y="58"/>
                  </a:cubicBezTo>
                  <a:cubicBezTo>
                    <a:pt x="41" y="58"/>
                    <a:pt x="43" y="57"/>
                    <a:pt x="46" y="56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3" name="Freeform 135"/>
            <p:cNvSpPr>
              <a:spLocks noEditPoints="1"/>
            </p:cNvSpPr>
            <p:nvPr/>
          </p:nvSpPr>
          <p:spPr bwMode="auto">
            <a:xfrm>
              <a:off x="2742" y="1872"/>
              <a:ext cx="111" cy="63"/>
            </a:xfrm>
            <a:custGeom>
              <a:avLst/>
              <a:gdLst>
                <a:gd name="T0" fmla="*/ 83 w 90"/>
                <a:gd name="T1" fmla="*/ 47 h 51"/>
                <a:gd name="T2" fmla="*/ 85 w 90"/>
                <a:gd name="T3" fmla="*/ 37 h 51"/>
                <a:gd name="T4" fmla="*/ 87 w 90"/>
                <a:gd name="T5" fmla="*/ 27 h 51"/>
                <a:gd name="T6" fmla="*/ 89 w 90"/>
                <a:gd name="T7" fmla="*/ 17 h 51"/>
                <a:gd name="T8" fmla="*/ 86 w 90"/>
                <a:gd name="T9" fmla="*/ 11 h 51"/>
                <a:gd name="T10" fmla="*/ 64 w 90"/>
                <a:gd name="T11" fmla="*/ 1 h 51"/>
                <a:gd name="T12" fmla="*/ 57 w 90"/>
                <a:gd name="T13" fmla="*/ 4 h 51"/>
                <a:gd name="T14" fmla="*/ 52 w 90"/>
                <a:gd name="T15" fmla="*/ 13 h 51"/>
                <a:gd name="T16" fmla="*/ 51 w 90"/>
                <a:gd name="T17" fmla="*/ 14 h 51"/>
                <a:gd name="T18" fmla="*/ 15 w 90"/>
                <a:gd name="T19" fmla="*/ 7 h 51"/>
                <a:gd name="T20" fmla="*/ 0 w 90"/>
                <a:gd name="T21" fmla="*/ 14 h 51"/>
                <a:gd name="T22" fmla="*/ 8 w 90"/>
                <a:gd name="T23" fmla="*/ 26 h 51"/>
                <a:gd name="T24" fmla="*/ 12 w 90"/>
                <a:gd name="T25" fmla="*/ 23 h 51"/>
                <a:gd name="T26" fmla="*/ 17 w 90"/>
                <a:gd name="T27" fmla="*/ 31 h 51"/>
                <a:gd name="T28" fmla="*/ 25 w 90"/>
                <a:gd name="T29" fmla="*/ 26 h 51"/>
                <a:gd name="T30" fmla="*/ 30 w 90"/>
                <a:gd name="T31" fmla="*/ 33 h 51"/>
                <a:gd name="T32" fmla="*/ 38 w 90"/>
                <a:gd name="T33" fmla="*/ 28 h 51"/>
                <a:gd name="T34" fmla="*/ 43 w 90"/>
                <a:gd name="T35" fmla="*/ 36 h 51"/>
                <a:gd name="T36" fmla="*/ 47 w 90"/>
                <a:gd name="T37" fmla="*/ 33 h 51"/>
                <a:gd name="T38" fmla="*/ 47 w 90"/>
                <a:gd name="T39" fmla="*/ 35 h 51"/>
                <a:gd name="T40" fmla="*/ 48 w 90"/>
                <a:gd name="T41" fmla="*/ 46 h 51"/>
                <a:gd name="T42" fmla="*/ 54 w 90"/>
                <a:gd name="T43" fmla="*/ 51 h 51"/>
                <a:gd name="T44" fmla="*/ 78 w 90"/>
                <a:gd name="T45" fmla="*/ 51 h 51"/>
                <a:gd name="T46" fmla="*/ 83 w 90"/>
                <a:gd name="T47" fmla="*/ 47 h 51"/>
                <a:gd name="T48" fmla="*/ 17 w 90"/>
                <a:gd name="T49" fmla="*/ 16 h 51"/>
                <a:gd name="T50" fmla="*/ 18 w 90"/>
                <a:gd name="T51" fmla="*/ 12 h 51"/>
                <a:gd name="T52" fmla="*/ 49 w 90"/>
                <a:gd name="T53" fmla="*/ 18 h 51"/>
                <a:gd name="T54" fmla="*/ 48 w 90"/>
                <a:gd name="T55" fmla="*/ 23 h 51"/>
                <a:gd name="T56" fmla="*/ 17 w 90"/>
                <a:gd name="T57" fmla="*/ 16 h 51"/>
                <a:gd name="T58" fmla="*/ 73 w 90"/>
                <a:gd name="T59" fmla="*/ 46 h 51"/>
                <a:gd name="T60" fmla="*/ 69 w 90"/>
                <a:gd name="T61" fmla="*/ 45 h 51"/>
                <a:gd name="T62" fmla="*/ 67 w 90"/>
                <a:gd name="T63" fmla="*/ 42 h 51"/>
                <a:gd name="T64" fmla="*/ 73 w 90"/>
                <a:gd name="T65" fmla="*/ 15 h 51"/>
                <a:gd name="T66" fmla="*/ 75 w 90"/>
                <a:gd name="T67" fmla="*/ 13 h 51"/>
                <a:gd name="T68" fmla="*/ 80 w 90"/>
                <a:gd name="T69" fmla="*/ 14 h 51"/>
                <a:gd name="T70" fmla="*/ 82 w 90"/>
                <a:gd name="T71" fmla="*/ 17 h 51"/>
                <a:gd name="T72" fmla="*/ 76 w 90"/>
                <a:gd name="T73" fmla="*/ 44 h 51"/>
                <a:gd name="T74" fmla="*/ 73 w 90"/>
                <a:gd name="T7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1">
                  <a:moveTo>
                    <a:pt x="83" y="47"/>
                  </a:moveTo>
                  <a:cubicBezTo>
                    <a:pt x="85" y="37"/>
                    <a:pt x="85" y="37"/>
                    <a:pt x="85" y="37"/>
                  </a:cubicBezTo>
                  <a:cubicBezTo>
                    <a:pt x="86" y="34"/>
                    <a:pt x="87" y="30"/>
                    <a:pt x="87" y="2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5"/>
                    <a:pt x="88" y="12"/>
                    <a:pt x="86" y="1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7" y="34"/>
                    <a:pt x="47" y="3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9"/>
                    <a:pt x="51" y="51"/>
                    <a:pt x="54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0" y="51"/>
                    <a:pt x="83" y="49"/>
                    <a:pt x="83" y="47"/>
                  </a:cubicBezTo>
                  <a:close/>
                  <a:moveTo>
                    <a:pt x="17" y="16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23"/>
                    <a:pt x="48" y="23"/>
                    <a:pt x="48" y="23"/>
                  </a:cubicBezTo>
                  <a:lnTo>
                    <a:pt x="17" y="16"/>
                  </a:lnTo>
                  <a:close/>
                  <a:moveTo>
                    <a:pt x="73" y="46"/>
                  </a:move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3"/>
                    <a:pt x="67" y="42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4"/>
                    <a:pt x="74" y="13"/>
                    <a:pt x="75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4"/>
                    <a:pt x="82" y="16"/>
                    <a:pt x="82" y="17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5"/>
                    <a:pt x="74" y="46"/>
                    <a:pt x="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4" name="Freeform 136"/>
            <p:cNvSpPr>
              <a:spLocks noEditPoints="1"/>
            </p:cNvSpPr>
            <p:nvPr/>
          </p:nvSpPr>
          <p:spPr bwMode="auto">
            <a:xfrm>
              <a:off x="3026" y="942"/>
              <a:ext cx="80" cy="7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29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29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29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29 h 64"/>
                <a:gd name="T68" fmla="*/ 56 w 65"/>
                <a:gd name="T69" fmla="*/ 17 h 64"/>
                <a:gd name="T70" fmla="*/ 44 w 65"/>
                <a:gd name="T71" fmla="*/ 6 h 64"/>
                <a:gd name="T72" fmla="*/ 56 w 65"/>
                <a:gd name="T73" fmla="*/ 17 h 64"/>
                <a:gd name="T74" fmla="*/ 20 w 65"/>
                <a:gd name="T75" fmla="*/ 6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6"/>
                    <a:pt x="1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6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6"/>
                    <a:pt x="4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4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6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6"/>
                    <a:pt x="24" y="54"/>
                    <a:pt x="23" y="52"/>
                  </a:cubicBezTo>
                  <a:cubicBezTo>
                    <a:pt x="22" y="50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4"/>
                    <a:pt x="39" y="56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0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29"/>
                  </a:moveTo>
                  <a:cubicBezTo>
                    <a:pt x="52" y="26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6"/>
                    <a:pt x="60" y="29"/>
                  </a:cubicBezTo>
                  <a:lnTo>
                    <a:pt x="52" y="29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6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3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6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3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0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0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5" name="Freeform 137"/>
            <p:cNvSpPr>
              <a:spLocks noEditPoints="1"/>
            </p:cNvSpPr>
            <p:nvPr/>
          </p:nvSpPr>
          <p:spPr bwMode="auto">
            <a:xfrm>
              <a:off x="2611" y="1498"/>
              <a:ext cx="81" cy="66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2 h 54"/>
                <a:gd name="T4" fmla="*/ 46 w 66"/>
                <a:gd name="T5" fmla="*/ 12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5 h 54"/>
                <a:gd name="T22" fmla="*/ 17 w 66"/>
                <a:gd name="T23" fmla="*/ 54 h 54"/>
                <a:gd name="T24" fmla="*/ 25 w 66"/>
                <a:gd name="T25" fmla="*/ 45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5 h 54"/>
                <a:gd name="T32" fmla="*/ 54 w 66"/>
                <a:gd name="T33" fmla="*/ 54 h 54"/>
                <a:gd name="T34" fmla="*/ 62 w 66"/>
                <a:gd name="T35" fmla="*/ 45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2"/>
                    <a:pt x="58" y="12"/>
                    <a:pt x="5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5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5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5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6" name="Freeform 138"/>
            <p:cNvSpPr>
              <a:spLocks noEditPoints="1"/>
            </p:cNvSpPr>
            <p:nvPr/>
          </p:nvSpPr>
          <p:spPr bwMode="auto">
            <a:xfrm>
              <a:off x="2595" y="2003"/>
              <a:ext cx="88" cy="88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7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1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3"/>
                    <a:pt x="44" y="29"/>
                    <a:pt x="39" y="32"/>
                  </a:cubicBezTo>
                  <a:cubicBezTo>
                    <a:pt x="41" y="20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7" name="Freeform 139"/>
            <p:cNvSpPr>
              <a:spLocks noEditPoints="1"/>
            </p:cNvSpPr>
            <p:nvPr/>
          </p:nvSpPr>
          <p:spPr bwMode="auto">
            <a:xfrm>
              <a:off x="2460" y="2725"/>
              <a:ext cx="58" cy="58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1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3" y="41"/>
                    <a:pt x="5" y="33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8" name="Freeform 140"/>
            <p:cNvSpPr>
              <a:spLocks noEditPoints="1"/>
            </p:cNvSpPr>
            <p:nvPr/>
          </p:nvSpPr>
          <p:spPr bwMode="auto">
            <a:xfrm>
              <a:off x="2482" y="2423"/>
              <a:ext cx="82" cy="76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4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5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29"/>
                    <a:pt x="9" y="32"/>
                    <a:pt x="11" y="34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4"/>
                    <a:pt x="21" y="47"/>
                  </a:cubicBezTo>
                  <a:cubicBezTo>
                    <a:pt x="21" y="47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1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8"/>
                    <a:pt x="13" y="54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5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9" name="Freeform 141"/>
            <p:cNvSpPr>
              <a:spLocks noEditPoints="1"/>
            </p:cNvSpPr>
            <p:nvPr/>
          </p:nvSpPr>
          <p:spPr bwMode="auto">
            <a:xfrm>
              <a:off x="2494" y="1730"/>
              <a:ext cx="80" cy="79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2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7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1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6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2"/>
                    <a:pt x="33" y="2"/>
                  </a:cubicBezTo>
                  <a:cubicBezTo>
                    <a:pt x="31" y="2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7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1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2"/>
                    <a:pt x="17" y="49"/>
                  </a:cubicBezTo>
                  <a:cubicBezTo>
                    <a:pt x="13" y="44"/>
                    <a:pt x="15" y="40"/>
                    <a:pt x="18" y="39"/>
                  </a:cubicBezTo>
                  <a:cubicBezTo>
                    <a:pt x="22" y="39"/>
                    <a:pt x="24" y="43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6"/>
                  </a:cubicBezTo>
                  <a:cubicBezTo>
                    <a:pt x="37" y="29"/>
                    <a:pt x="47" y="29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0" name="Freeform 142"/>
            <p:cNvSpPr>
              <a:spLocks noEditPoints="1"/>
            </p:cNvSpPr>
            <p:nvPr/>
          </p:nvSpPr>
          <p:spPr bwMode="auto">
            <a:xfrm>
              <a:off x="2322" y="2132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7 w 65"/>
                <a:gd name="T17" fmla="*/ 62 h 66"/>
                <a:gd name="T18" fmla="*/ 24 w 65"/>
                <a:gd name="T19" fmla="*/ 45 h 66"/>
                <a:gd name="T20" fmla="*/ 26 w 65"/>
                <a:gd name="T21" fmla="*/ 45 h 66"/>
                <a:gd name="T22" fmla="*/ 33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6" y="45"/>
                    <a:pt x="26" y="45"/>
                  </a:cubicBezTo>
                  <a:cubicBezTo>
                    <a:pt x="30" y="45"/>
                    <a:pt x="33" y="43"/>
                    <a:pt x="33" y="39"/>
                  </a:cubicBezTo>
                  <a:cubicBezTo>
                    <a:pt x="33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1" name="Freeform 143"/>
            <p:cNvSpPr>
              <a:spLocks noEditPoints="1"/>
            </p:cNvSpPr>
            <p:nvPr/>
          </p:nvSpPr>
          <p:spPr bwMode="auto">
            <a:xfrm>
              <a:off x="2223" y="1892"/>
              <a:ext cx="47" cy="63"/>
            </a:xfrm>
            <a:custGeom>
              <a:avLst/>
              <a:gdLst>
                <a:gd name="T0" fmla="*/ 38 w 38"/>
                <a:gd name="T1" fmla="*/ 31 h 51"/>
                <a:gd name="T2" fmla="*/ 38 w 38"/>
                <a:gd name="T3" fmla="*/ 31 h 51"/>
                <a:gd name="T4" fmla="*/ 38 w 38"/>
                <a:gd name="T5" fmla="*/ 31 h 51"/>
                <a:gd name="T6" fmla="*/ 19 w 38"/>
                <a:gd name="T7" fmla="*/ 0 h 51"/>
                <a:gd name="T8" fmla="*/ 0 w 38"/>
                <a:gd name="T9" fmla="*/ 31 h 51"/>
                <a:gd name="T10" fmla="*/ 0 w 38"/>
                <a:gd name="T11" fmla="*/ 31 h 51"/>
                <a:gd name="T12" fmla="*/ 0 w 38"/>
                <a:gd name="T13" fmla="*/ 31 h 51"/>
                <a:gd name="T14" fmla="*/ 0 w 38"/>
                <a:gd name="T15" fmla="*/ 32 h 51"/>
                <a:gd name="T16" fmla="*/ 0 w 38"/>
                <a:gd name="T17" fmla="*/ 32 h 51"/>
                <a:gd name="T18" fmla="*/ 0 w 38"/>
                <a:gd name="T19" fmla="*/ 32 h 51"/>
                <a:gd name="T20" fmla="*/ 19 w 38"/>
                <a:gd name="T21" fmla="*/ 51 h 51"/>
                <a:gd name="T22" fmla="*/ 38 w 38"/>
                <a:gd name="T23" fmla="*/ 32 h 51"/>
                <a:gd name="T24" fmla="*/ 38 w 38"/>
                <a:gd name="T25" fmla="*/ 32 h 51"/>
                <a:gd name="T26" fmla="*/ 38 w 38"/>
                <a:gd name="T27" fmla="*/ 32 h 51"/>
                <a:gd name="T28" fmla="*/ 38 w 38"/>
                <a:gd name="T29" fmla="*/ 31 h 51"/>
                <a:gd name="T30" fmla="*/ 32 w 38"/>
                <a:gd name="T31" fmla="*/ 32 h 51"/>
                <a:gd name="T32" fmla="*/ 32 w 38"/>
                <a:gd name="T33" fmla="*/ 32 h 51"/>
                <a:gd name="T34" fmla="*/ 28 w 38"/>
                <a:gd name="T35" fmla="*/ 41 h 51"/>
                <a:gd name="T36" fmla="*/ 19 w 38"/>
                <a:gd name="T37" fmla="*/ 44 h 51"/>
                <a:gd name="T38" fmla="*/ 17 w 38"/>
                <a:gd name="T39" fmla="*/ 44 h 51"/>
                <a:gd name="T40" fmla="*/ 29 w 38"/>
                <a:gd name="T41" fmla="*/ 24 h 51"/>
                <a:gd name="T42" fmla="*/ 29 w 38"/>
                <a:gd name="T43" fmla="*/ 21 h 51"/>
                <a:gd name="T44" fmla="*/ 32 w 38"/>
                <a:gd name="T45" fmla="*/ 31 h 51"/>
                <a:gd name="T46" fmla="*/ 32 w 38"/>
                <a:gd name="T47" fmla="*/ 31 h 51"/>
                <a:gd name="T48" fmla="*/ 32 w 38"/>
                <a:gd name="T49" fmla="*/ 31 h 51"/>
                <a:gd name="T50" fmla="*/ 32 w 38"/>
                <a:gd name="T51" fmla="*/ 32 h 51"/>
                <a:gd name="T52" fmla="*/ 32 w 38"/>
                <a:gd name="T53" fmla="*/ 32 h 51"/>
                <a:gd name="T54" fmla="*/ 32 w 38"/>
                <a:gd name="T55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51">
                  <a:moveTo>
                    <a:pt x="38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6"/>
                    <a:pt x="19" y="0"/>
                    <a:pt x="19" y="0"/>
                  </a:cubicBezTo>
                  <a:cubicBezTo>
                    <a:pt x="19" y="0"/>
                    <a:pt x="1" y="16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9" y="51"/>
                    <a:pt x="19" y="51"/>
                  </a:cubicBezTo>
                  <a:cubicBezTo>
                    <a:pt x="30" y="51"/>
                    <a:pt x="38" y="4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1"/>
                  </a:cubicBezTo>
                  <a:close/>
                  <a:moveTo>
                    <a:pt x="32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0" y="38"/>
                    <a:pt x="28" y="41"/>
                  </a:cubicBezTo>
                  <a:cubicBezTo>
                    <a:pt x="26" y="43"/>
                    <a:pt x="23" y="44"/>
                    <a:pt x="19" y="44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24" y="40"/>
                    <a:pt x="29" y="33"/>
                    <a:pt x="29" y="24"/>
                  </a:cubicBezTo>
                  <a:cubicBezTo>
                    <a:pt x="29" y="23"/>
                    <a:pt x="29" y="22"/>
                    <a:pt x="29" y="21"/>
                  </a:cubicBezTo>
                  <a:cubicBezTo>
                    <a:pt x="31" y="25"/>
                    <a:pt x="32" y="28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2" name="Freeform 144"/>
            <p:cNvSpPr>
              <a:spLocks noEditPoints="1"/>
            </p:cNvSpPr>
            <p:nvPr/>
          </p:nvSpPr>
          <p:spPr bwMode="auto">
            <a:xfrm>
              <a:off x="3226" y="2560"/>
              <a:ext cx="74" cy="7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0 h 61"/>
                <a:gd name="T4" fmla="*/ 30 w 60"/>
                <a:gd name="T5" fmla="*/ 61 h 61"/>
                <a:gd name="T6" fmla="*/ 60 w 60"/>
                <a:gd name="T7" fmla="*/ 30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0 h 61"/>
                <a:gd name="T14" fmla="*/ 30 w 60"/>
                <a:gd name="T15" fmla="*/ 6 h 61"/>
                <a:gd name="T16" fmla="*/ 55 w 60"/>
                <a:gd name="T17" fmla="*/ 30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0 h 61"/>
                <a:gd name="T40" fmla="*/ 22 w 60"/>
                <a:gd name="T41" fmla="*/ 30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0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3" name="Freeform 145"/>
            <p:cNvSpPr>
              <a:spLocks noEditPoints="1"/>
            </p:cNvSpPr>
            <p:nvPr/>
          </p:nvSpPr>
          <p:spPr bwMode="auto">
            <a:xfrm>
              <a:off x="2196" y="2438"/>
              <a:ext cx="101" cy="107"/>
            </a:xfrm>
            <a:custGeom>
              <a:avLst/>
              <a:gdLst>
                <a:gd name="T0" fmla="*/ 78 w 82"/>
                <a:gd name="T1" fmla="*/ 22 h 87"/>
                <a:gd name="T2" fmla="*/ 50 w 82"/>
                <a:gd name="T3" fmla="*/ 2 h 87"/>
                <a:gd name="T4" fmla="*/ 40 w 82"/>
                <a:gd name="T5" fmla="*/ 4 h 87"/>
                <a:gd name="T6" fmla="*/ 3 w 82"/>
                <a:gd name="T7" fmla="*/ 55 h 87"/>
                <a:gd name="T8" fmla="*/ 4 w 82"/>
                <a:gd name="T9" fmla="*/ 65 h 87"/>
                <a:gd name="T10" fmla="*/ 32 w 82"/>
                <a:gd name="T11" fmla="*/ 85 h 87"/>
                <a:gd name="T12" fmla="*/ 42 w 82"/>
                <a:gd name="T13" fmla="*/ 84 h 87"/>
                <a:gd name="T14" fmla="*/ 80 w 82"/>
                <a:gd name="T15" fmla="*/ 32 h 87"/>
                <a:gd name="T16" fmla="*/ 78 w 82"/>
                <a:gd name="T17" fmla="*/ 22 h 87"/>
                <a:gd name="T18" fmla="*/ 54 w 82"/>
                <a:gd name="T19" fmla="*/ 9 h 87"/>
                <a:gd name="T20" fmla="*/ 70 w 82"/>
                <a:gd name="T21" fmla="*/ 21 h 87"/>
                <a:gd name="T22" fmla="*/ 68 w 82"/>
                <a:gd name="T23" fmla="*/ 23 h 87"/>
                <a:gd name="T24" fmla="*/ 53 w 82"/>
                <a:gd name="T25" fmla="*/ 11 h 87"/>
                <a:gd name="T26" fmla="*/ 54 w 82"/>
                <a:gd name="T27" fmla="*/ 9 h 87"/>
                <a:gd name="T28" fmla="*/ 21 w 82"/>
                <a:gd name="T29" fmla="*/ 71 h 87"/>
                <a:gd name="T30" fmla="*/ 20 w 82"/>
                <a:gd name="T31" fmla="*/ 64 h 87"/>
                <a:gd name="T32" fmla="*/ 27 w 82"/>
                <a:gd name="T33" fmla="*/ 63 h 87"/>
                <a:gd name="T34" fmla="*/ 28 w 82"/>
                <a:gd name="T35" fmla="*/ 70 h 87"/>
                <a:gd name="T36" fmla="*/ 21 w 82"/>
                <a:gd name="T37" fmla="*/ 71 h 87"/>
                <a:gd name="T38" fmla="*/ 45 w 82"/>
                <a:gd name="T39" fmla="*/ 71 h 87"/>
                <a:gd name="T40" fmla="*/ 14 w 82"/>
                <a:gd name="T41" fmla="*/ 48 h 87"/>
                <a:gd name="T42" fmla="*/ 43 w 82"/>
                <a:gd name="T43" fmla="*/ 9 h 87"/>
                <a:gd name="T44" fmla="*/ 74 w 82"/>
                <a:gd name="T45" fmla="*/ 31 h 87"/>
                <a:gd name="T46" fmla="*/ 45 w 82"/>
                <a:gd name="T4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7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0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7"/>
                    <a:pt x="40" y="87"/>
                    <a:pt x="42" y="8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1"/>
                    <a:pt x="74" y="31"/>
                    <a:pt x="74" y="31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4" name="Freeform 146"/>
            <p:cNvSpPr>
              <a:spLocks noEditPoints="1"/>
            </p:cNvSpPr>
            <p:nvPr/>
          </p:nvSpPr>
          <p:spPr bwMode="auto">
            <a:xfrm>
              <a:off x="2792" y="2724"/>
              <a:ext cx="84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5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3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0"/>
                    <a:pt x="32" y="30"/>
                    <a:pt x="34" y="35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5" name="Freeform 147"/>
            <p:cNvSpPr>
              <a:spLocks noEditPoints="1"/>
            </p:cNvSpPr>
            <p:nvPr/>
          </p:nvSpPr>
          <p:spPr bwMode="auto">
            <a:xfrm>
              <a:off x="2467" y="1247"/>
              <a:ext cx="81" cy="71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8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8"/>
                    <a:pt x="57" y="0"/>
                    <a:pt x="47" y="0"/>
                  </a:cubicBezTo>
                  <a:cubicBezTo>
                    <a:pt x="41" y="0"/>
                    <a:pt x="36" y="2"/>
                    <a:pt x="33" y="6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6" y="24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9"/>
                    <a:pt x="27" y="1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9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6" name="Freeform 148"/>
            <p:cNvSpPr>
              <a:spLocks noEditPoints="1"/>
            </p:cNvSpPr>
            <p:nvPr/>
          </p:nvSpPr>
          <p:spPr bwMode="auto">
            <a:xfrm>
              <a:off x="2224" y="1466"/>
              <a:ext cx="92" cy="108"/>
            </a:xfrm>
            <a:custGeom>
              <a:avLst/>
              <a:gdLst>
                <a:gd name="T0" fmla="*/ 54 w 75"/>
                <a:gd name="T1" fmla="*/ 0 h 88"/>
                <a:gd name="T2" fmla="*/ 13 w 75"/>
                <a:gd name="T3" fmla="*/ 28 h 88"/>
                <a:gd name="T4" fmla="*/ 16 w 75"/>
                <a:gd name="T5" fmla="*/ 65 h 88"/>
                <a:gd name="T6" fmla="*/ 48 w 75"/>
                <a:gd name="T7" fmla="*/ 27 h 88"/>
                <a:gd name="T8" fmla="*/ 32 w 75"/>
                <a:gd name="T9" fmla="*/ 75 h 88"/>
                <a:gd name="T10" fmla="*/ 69 w 75"/>
                <a:gd name="T11" fmla="*/ 57 h 88"/>
                <a:gd name="T12" fmla="*/ 54 w 75"/>
                <a:gd name="T13" fmla="*/ 0 h 88"/>
                <a:gd name="T14" fmla="*/ 4 w 75"/>
                <a:gd name="T15" fmla="*/ 78 h 88"/>
                <a:gd name="T16" fmla="*/ 10 w 75"/>
                <a:gd name="T17" fmla="*/ 83 h 88"/>
                <a:gd name="T18" fmla="*/ 46 w 75"/>
                <a:gd name="T19" fmla="*/ 41 h 88"/>
                <a:gd name="T20" fmla="*/ 4 w 75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88">
                  <a:moveTo>
                    <a:pt x="54" y="0"/>
                  </a:moveTo>
                  <a:cubicBezTo>
                    <a:pt x="40" y="23"/>
                    <a:pt x="29" y="12"/>
                    <a:pt x="13" y="28"/>
                  </a:cubicBezTo>
                  <a:cubicBezTo>
                    <a:pt x="0" y="42"/>
                    <a:pt x="4" y="59"/>
                    <a:pt x="16" y="65"/>
                  </a:cubicBezTo>
                  <a:cubicBezTo>
                    <a:pt x="28" y="59"/>
                    <a:pt x="40" y="46"/>
                    <a:pt x="48" y="27"/>
                  </a:cubicBezTo>
                  <a:cubicBezTo>
                    <a:pt x="48" y="27"/>
                    <a:pt x="56" y="51"/>
                    <a:pt x="32" y="75"/>
                  </a:cubicBezTo>
                  <a:cubicBezTo>
                    <a:pt x="44" y="88"/>
                    <a:pt x="64" y="79"/>
                    <a:pt x="69" y="57"/>
                  </a:cubicBezTo>
                  <a:cubicBezTo>
                    <a:pt x="75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5" y="71"/>
                    <a:pt x="46" y="41"/>
                  </a:cubicBezTo>
                  <a:cubicBezTo>
                    <a:pt x="30" y="70"/>
                    <a:pt x="5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7" name="Freeform 149"/>
            <p:cNvSpPr>
              <a:spLocks noEditPoints="1"/>
            </p:cNvSpPr>
            <p:nvPr/>
          </p:nvSpPr>
          <p:spPr bwMode="auto">
            <a:xfrm>
              <a:off x="1648" y="2519"/>
              <a:ext cx="61" cy="62"/>
            </a:xfrm>
            <a:custGeom>
              <a:avLst/>
              <a:gdLst>
                <a:gd name="T0" fmla="*/ 6 w 50"/>
                <a:gd name="T1" fmla="*/ 25 h 51"/>
                <a:gd name="T2" fmla="*/ 17 w 50"/>
                <a:gd name="T3" fmla="*/ 42 h 51"/>
                <a:gd name="T4" fmla="*/ 8 w 50"/>
                <a:gd name="T5" fmla="*/ 18 h 51"/>
                <a:gd name="T6" fmla="*/ 6 w 50"/>
                <a:gd name="T7" fmla="*/ 25 h 51"/>
                <a:gd name="T8" fmla="*/ 38 w 50"/>
                <a:gd name="T9" fmla="*/ 24 h 51"/>
                <a:gd name="T10" fmla="*/ 36 w 50"/>
                <a:gd name="T11" fmla="*/ 19 h 51"/>
                <a:gd name="T12" fmla="*/ 34 w 50"/>
                <a:gd name="T13" fmla="*/ 15 h 51"/>
                <a:gd name="T14" fmla="*/ 38 w 50"/>
                <a:gd name="T15" fmla="*/ 11 h 51"/>
                <a:gd name="T16" fmla="*/ 38 w 50"/>
                <a:gd name="T17" fmla="*/ 11 h 51"/>
                <a:gd name="T18" fmla="*/ 25 w 50"/>
                <a:gd name="T19" fmla="*/ 7 h 51"/>
                <a:gd name="T20" fmla="*/ 9 w 50"/>
                <a:gd name="T21" fmla="*/ 15 h 51"/>
                <a:gd name="T22" fmla="*/ 10 w 50"/>
                <a:gd name="T23" fmla="*/ 15 h 51"/>
                <a:gd name="T24" fmla="*/ 15 w 50"/>
                <a:gd name="T25" fmla="*/ 15 h 51"/>
                <a:gd name="T26" fmla="*/ 15 w 50"/>
                <a:gd name="T27" fmla="*/ 16 h 51"/>
                <a:gd name="T28" fmla="*/ 13 w 50"/>
                <a:gd name="T29" fmla="*/ 16 h 51"/>
                <a:gd name="T30" fmla="*/ 20 w 50"/>
                <a:gd name="T31" fmla="*/ 37 h 51"/>
                <a:gd name="T32" fmla="*/ 24 w 50"/>
                <a:gd name="T33" fmla="*/ 24 h 51"/>
                <a:gd name="T34" fmla="*/ 21 w 50"/>
                <a:gd name="T35" fmla="*/ 16 h 51"/>
                <a:gd name="T36" fmla="*/ 19 w 50"/>
                <a:gd name="T37" fmla="*/ 16 h 51"/>
                <a:gd name="T38" fmla="*/ 20 w 50"/>
                <a:gd name="T39" fmla="*/ 15 h 51"/>
                <a:gd name="T40" fmla="*/ 25 w 50"/>
                <a:gd name="T41" fmla="*/ 15 h 51"/>
                <a:gd name="T42" fmla="*/ 30 w 50"/>
                <a:gd name="T43" fmla="*/ 15 h 51"/>
                <a:gd name="T44" fmla="*/ 30 w 50"/>
                <a:gd name="T45" fmla="*/ 16 h 51"/>
                <a:gd name="T46" fmla="*/ 28 w 50"/>
                <a:gd name="T47" fmla="*/ 16 h 51"/>
                <a:gd name="T48" fmla="*/ 34 w 50"/>
                <a:gd name="T49" fmla="*/ 36 h 51"/>
                <a:gd name="T50" fmla="*/ 36 w 50"/>
                <a:gd name="T51" fmla="*/ 30 h 51"/>
                <a:gd name="T52" fmla="*/ 38 w 50"/>
                <a:gd name="T53" fmla="*/ 24 h 51"/>
                <a:gd name="T54" fmla="*/ 25 w 50"/>
                <a:gd name="T55" fmla="*/ 27 h 51"/>
                <a:gd name="T56" fmla="*/ 20 w 50"/>
                <a:gd name="T57" fmla="*/ 43 h 51"/>
                <a:gd name="T58" fmla="*/ 25 w 50"/>
                <a:gd name="T59" fmla="*/ 44 h 51"/>
                <a:gd name="T60" fmla="*/ 31 w 50"/>
                <a:gd name="T61" fmla="*/ 43 h 51"/>
                <a:gd name="T62" fmla="*/ 31 w 50"/>
                <a:gd name="T63" fmla="*/ 42 h 51"/>
                <a:gd name="T64" fmla="*/ 25 w 50"/>
                <a:gd name="T65" fmla="*/ 27 h 51"/>
                <a:gd name="T66" fmla="*/ 42 w 50"/>
                <a:gd name="T67" fmla="*/ 16 h 51"/>
                <a:gd name="T68" fmla="*/ 42 w 50"/>
                <a:gd name="T69" fmla="*/ 18 h 51"/>
                <a:gd name="T70" fmla="*/ 40 w 50"/>
                <a:gd name="T71" fmla="*/ 25 h 51"/>
                <a:gd name="T72" fmla="*/ 35 w 50"/>
                <a:gd name="T73" fmla="*/ 41 h 51"/>
                <a:gd name="T74" fmla="*/ 44 w 50"/>
                <a:gd name="T75" fmla="*/ 25 h 51"/>
                <a:gd name="T76" fmla="*/ 42 w 50"/>
                <a:gd name="T77" fmla="*/ 16 h 51"/>
                <a:gd name="T78" fmla="*/ 25 w 50"/>
                <a:gd name="T79" fmla="*/ 0 h 51"/>
                <a:gd name="T80" fmla="*/ 0 w 50"/>
                <a:gd name="T81" fmla="*/ 25 h 51"/>
                <a:gd name="T82" fmla="*/ 25 w 50"/>
                <a:gd name="T83" fmla="*/ 51 h 51"/>
                <a:gd name="T84" fmla="*/ 50 w 50"/>
                <a:gd name="T85" fmla="*/ 25 h 51"/>
                <a:gd name="T86" fmla="*/ 25 w 50"/>
                <a:gd name="T87" fmla="*/ 0 h 51"/>
                <a:gd name="T88" fmla="*/ 25 w 50"/>
                <a:gd name="T89" fmla="*/ 47 h 51"/>
                <a:gd name="T90" fmla="*/ 3 w 50"/>
                <a:gd name="T91" fmla="*/ 25 h 51"/>
                <a:gd name="T92" fmla="*/ 25 w 50"/>
                <a:gd name="T93" fmla="*/ 3 h 51"/>
                <a:gd name="T94" fmla="*/ 47 w 50"/>
                <a:gd name="T95" fmla="*/ 25 h 51"/>
                <a:gd name="T96" fmla="*/ 25 w 50"/>
                <a:gd name="T9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1">
                  <a:moveTo>
                    <a:pt x="6" y="25"/>
                  </a:moveTo>
                  <a:cubicBezTo>
                    <a:pt x="6" y="32"/>
                    <a:pt x="10" y="39"/>
                    <a:pt x="17" y="4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0"/>
                    <a:pt x="6" y="22"/>
                    <a:pt x="6" y="25"/>
                  </a:cubicBezTo>
                  <a:close/>
                  <a:moveTo>
                    <a:pt x="38" y="24"/>
                  </a:moveTo>
                  <a:cubicBezTo>
                    <a:pt x="38" y="22"/>
                    <a:pt x="37" y="20"/>
                    <a:pt x="36" y="19"/>
                  </a:cubicBezTo>
                  <a:cubicBezTo>
                    <a:pt x="35" y="18"/>
                    <a:pt x="34" y="16"/>
                    <a:pt x="34" y="15"/>
                  </a:cubicBezTo>
                  <a:cubicBezTo>
                    <a:pt x="34" y="13"/>
                    <a:pt x="36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5" y="7"/>
                  </a:cubicBezTo>
                  <a:cubicBezTo>
                    <a:pt x="18" y="7"/>
                    <a:pt x="12" y="10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2" y="15"/>
                    <a:pt x="15" y="15"/>
                    <a:pt x="15" y="15"/>
                  </a:cubicBezTo>
                  <a:cubicBezTo>
                    <a:pt x="16" y="15"/>
                    <a:pt x="16" y="16"/>
                    <a:pt x="15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8" y="16"/>
                    <a:pt x="19" y="15"/>
                    <a:pt x="20" y="15"/>
                  </a:cubicBezTo>
                  <a:cubicBezTo>
                    <a:pt x="20" y="15"/>
                    <a:pt x="23" y="15"/>
                    <a:pt x="25" y="15"/>
                  </a:cubicBezTo>
                  <a:cubicBezTo>
                    <a:pt x="27" y="15"/>
                    <a:pt x="30" y="15"/>
                    <a:pt x="30" y="15"/>
                  </a:cubicBezTo>
                  <a:cubicBezTo>
                    <a:pt x="31" y="15"/>
                    <a:pt x="31" y="16"/>
                    <a:pt x="30" y="16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8"/>
                    <a:pt x="38" y="26"/>
                    <a:pt x="38" y="24"/>
                  </a:cubicBezTo>
                  <a:close/>
                  <a:moveTo>
                    <a:pt x="25" y="27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3" y="44"/>
                    <a:pt x="25" y="44"/>
                  </a:cubicBezTo>
                  <a:cubicBezTo>
                    <a:pt x="27" y="44"/>
                    <a:pt x="29" y="43"/>
                    <a:pt x="31" y="43"/>
                  </a:cubicBezTo>
                  <a:cubicBezTo>
                    <a:pt x="31" y="43"/>
                    <a:pt x="31" y="42"/>
                    <a:pt x="31" y="42"/>
                  </a:cubicBezTo>
                  <a:lnTo>
                    <a:pt x="25" y="27"/>
                  </a:lnTo>
                  <a:close/>
                  <a:moveTo>
                    <a:pt x="42" y="16"/>
                  </a:moveTo>
                  <a:cubicBezTo>
                    <a:pt x="42" y="17"/>
                    <a:pt x="42" y="17"/>
                    <a:pt x="42" y="18"/>
                  </a:cubicBezTo>
                  <a:cubicBezTo>
                    <a:pt x="42" y="20"/>
                    <a:pt x="41" y="22"/>
                    <a:pt x="40" y="2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40" y="38"/>
                    <a:pt x="44" y="32"/>
                    <a:pt x="44" y="25"/>
                  </a:cubicBezTo>
                  <a:cubicBezTo>
                    <a:pt x="44" y="22"/>
                    <a:pt x="43" y="19"/>
                    <a:pt x="42" y="16"/>
                  </a:cubicBezTo>
                  <a:close/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7"/>
                  </a:moveTo>
                  <a:cubicBezTo>
                    <a:pt x="13" y="47"/>
                    <a:pt x="3" y="37"/>
                    <a:pt x="3" y="25"/>
                  </a:cubicBezTo>
                  <a:cubicBezTo>
                    <a:pt x="3" y="13"/>
                    <a:pt x="13" y="3"/>
                    <a:pt x="25" y="3"/>
                  </a:cubicBezTo>
                  <a:cubicBezTo>
                    <a:pt x="37" y="3"/>
                    <a:pt x="47" y="13"/>
                    <a:pt x="47" y="25"/>
                  </a:cubicBezTo>
                  <a:cubicBezTo>
                    <a:pt x="47" y="37"/>
                    <a:pt x="37" y="47"/>
                    <a:pt x="2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8" name="Freeform 150"/>
            <p:cNvSpPr>
              <a:spLocks noEditPoints="1"/>
            </p:cNvSpPr>
            <p:nvPr/>
          </p:nvSpPr>
          <p:spPr bwMode="auto">
            <a:xfrm>
              <a:off x="1857" y="1775"/>
              <a:ext cx="101" cy="101"/>
            </a:xfrm>
            <a:custGeom>
              <a:avLst/>
              <a:gdLst>
                <a:gd name="T0" fmla="*/ 79 w 82"/>
                <a:gd name="T1" fmla="*/ 69 h 82"/>
                <a:gd name="T2" fmla="*/ 60 w 82"/>
                <a:gd name="T3" fmla="*/ 53 h 82"/>
                <a:gd name="T4" fmla="*/ 54 w 82"/>
                <a:gd name="T5" fmla="*/ 50 h 82"/>
                <a:gd name="T6" fmla="*/ 61 w 82"/>
                <a:gd name="T7" fmla="*/ 30 h 82"/>
                <a:gd name="T8" fmla="*/ 30 w 82"/>
                <a:gd name="T9" fmla="*/ 0 h 82"/>
                <a:gd name="T10" fmla="*/ 0 w 82"/>
                <a:gd name="T11" fmla="*/ 30 h 82"/>
                <a:gd name="T12" fmla="*/ 30 w 82"/>
                <a:gd name="T13" fmla="*/ 61 h 82"/>
                <a:gd name="T14" fmla="*/ 50 w 82"/>
                <a:gd name="T15" fmla="*/ 54 h 82"/>
                <a:gd name="T16" fmla="*/ 53 w 82"/>
                <a:gd name="T17" fmla="*/ 60 h 82"/>
                <a:gd name="T18" fmla="*/ 69 w 82"/>
                <a:gd name="T19" fmla="*/ 79 h 82"/>
                <a:gd name="T20" fmla="*/ 80 w 82"/>
                <a:gd name="T21" fmla="*/ 79 h 82"/>
                <a:gd name="T22" fmla="*/ 79 w 82"/>
                <a:gd name="T23" fmla="*/ 69 h 82"/>
                <a:gd name="T24" fmla="*/ 30 w 82"/>
                <a:gd name="T25" fmla="*/ 51 h 82"/>
                <a:gd name="T26" fmla="*/ 10 w 82"/>
                <a:gd name="T27" fmla="*/ 30 h 82"/>
                <a:gd name="T28" fmla="*/ 30 w 82"/>
                <a:gd name="T29" fmla="*/ 10 h 82"/>
                <a:gd name="T30" fmla="*/ 51 w 82"/>
                <a:gd name="T31" fmla="*/ 30 h 82"/>
                <a:gd name="T32" fmla="*/ 30 w 82"/>
                <a:gd name="T33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2">
                  <a:moveTo>
                    <a:pt x="79" y="69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58" y="51"/>
                    <a:pt x="56" y="50"/>
                    <a:pt x="54" y="50"/>
                  </a:cubicBezTo>
                  <a:cubicBezTo>
                    <a:pt x="58" y="45"/>
                    <a:pt x="61" y="38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38" y="61"/>
                    <a:pt x="45" y="58"/>
                    <a:pt x="50" y="54"/>
                  </a:cubicBezTo>
                  <a:cubicBezTo>
                    <a:pt x="50" y="55"/>
                    <a:pt x="51" y="58"/>
                    <a:pt x="53" y="60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2" y="82"/>
                    <a:pt x="77" y="82"/>
                    <a:pt x="80" y="79"/>
                  </a:cubicBezTo>
                  <a:cubicBezTo>
                    <a:pt x="82" y="77"/>
                    <a:pt x="82" y="72"/>
                    <a:pt x="79" y="69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0"/>
                  </a:cubicBezTo>
                  <a:cubicBezTo>
                    <a:pt x="10" y="19"/>
                    <a:pt x="19" y="10"/>
                    <a:pt x="30" y="10"/>
                  </a:cubicBezTo>
                  <a:cubicBezTo>
                    <a:pt x="42" y="10"/>
                    <a:pt x="51" y="19"/>
                    <a:pt x="51" y="30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9" name="Freeform 151"/>
            <p:cNvSpPr>
              <a:spLocks/>
            </p:cNvSpPr>
            <p:nvPr/>
          </p:nvSpPr>
          <p:spPr bwMode="auto">
            <a:xfrm>
              <a:off x="2223" y="1048"/>
              <a:ext cx="76" cy="74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7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7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7"/>
                    <a:pt x="37" y="37"/>
                  </a:cubicBezTo>
                  <a:cubicBezTo>
                    <a:pt x="37" y="37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7"/>
                    <a:pt x="25" y="37"/>
                  </a:cubicBezTo>
                  <a:cubicBezTo>
                    <a:pt x="25" y="37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0" name="Freeform 152"/>
            <p:cNvSpPr>
              <a:spLocks/>
            </p:cNvSpPr>
            <p:nvPr/>
          </p:nvSpPr>
          <p:spPr bwMode="auto">
            <a:xfrm>
              <a:off x="1698" y="1222"/>
              <a:ext cx="93" cy="93"/>
            </a:xfrm>
            <a:custGeom>
              <a:avLst/>
              <a:gdLst>
                <a:gd name="T0" fmla="*/ 24 w 75"/>
                <a:gd name="T1" fmla="*/ 14 h 75"/>
                <a:gd name="T2" fmla="*/ 75 w 75"/>
                <a:gd name="T3" fmla="*/ 0 h 75"/>
                <a:gd name="T4" fmla="*/ 75 w 75"/>
                <a:gd name="T5" fmla="*/ 4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5 h 75"/>
                <a:gd name="T12" fmla="*/ 42 w 75"/>
                <a:gd name="T13" fmla="*/ 54 h 75"/>
                <a:gd name="T14" fmla="*/ 59 w 75"/>
                <a:gd name="T15" fmla="*/ 42 h 75"/>
                <a:gd name="T16" fmla="*/ 66 w 75"/>
                <a:gd name="T17" fmla="*/ 43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3 h 75"/>
                <a:gd name="T24" fmla="*/ 16 w 75"/>
                <a:gd name="T25" fmla="*/ 75 h 75"/>
                <a:gd name="T26" fmla="*/ 0 w 75"/>
                <a:gd name="T27" fmla="*/ 63 h 75"/>
                <a:gd name="T28" fmla="*/ 16 w 75"/>
                <a:gd name="T29" fmla="*/ 51 h 75"/>
                <a:gd name="T30" fmla="*/ 24 w 75"/>
                <a:gd name="T31" fmla="*/ 52 h 75"/>
                <a:gd name="T32" fmla="*/ 24 w 75"/>
                <a:gd name="T33" fmla="*/ 28 h 75"/>
                <a:gd name="T34" fmla="*/ 24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0"/>
                    <a:pt x="68" y="65"/>
                    <a:pt x="59" y="65"/>
                  </a:cubicBezTo>
                  <a:cubicBezTo>
                    <a:pt x="50" y="65"/>
                    <a:pt x="42" y="60"/>
                    <a:pt x="42" y="54"/>
                  </a:cubicBezTo>
                  <a:cubicBezTo>
                    <a:pt x="42" y="47"/>
                    <a:pt x="50" y="42"/>
                    <a:pt x="59" y="42"/>
                  </a:cubicBezTo>
                  <a:cubicBezTo>
                    <a:pt x="61" y="42"/>
                    <a:pt x="64" y="42"/>
                    <a:pt x="66" y="4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3"/>
                  </a:cubicBezTo>
                  <a:cubicBezTo>
                    <a:pt x="0" y="57"/>
                    <a:pt x="7" y="51"/>
                    <a:pt x="16" y="51"/>
                  </a:cubicBezTo>
                  <a:cubicBezTo>
                    <a:pt x="19" y="51"/>
                    <a:pt x="21" y="52"/>
                    <a:pt x="24" y="52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1" name="Freeform 153"/>
            <p:cNvSpPr>
              <a:spLocks/>
            </p:cNvSpPr>
            <p:nvPr/>
          </p:nvSpPr>
          <p:spPr bwMode="auto">
            <a:xfrm>
              <a:off x="1336" y="1472"/>
              <a:ext cx="48" cy="52"/>
            </a:xfrm>
            <a:custGeom>
              <a:avLst/>
              <a:gdLst>
                <a:gd name="T0" fmla="*/ 31 w 39"/>
                <a:gd name="T1" fmla="*/ 16 h 42"/>
                <a:gd name="T2" fmla="*/ 25 w 39"/>
                <a:gd name="T3" fmla="*/ 19 h 42"/>
                <a:gd name="T4" fmla="*/ 22 w 39"/>
                <a:gd name="T5" fmla="*/ 21 h 42"/>
                <a:gd name="T6" fmla="*/ 25 w 39"/>
                <a:gd name="T7" fmla="*/ 15 h 42"/>
                <a:gd name="T8" fmla="*/ 28 w 39"/>
                <a:gd name="T9" fmla="*/ 9 h 42"/>
                <a:gd name="T10" fmla="*/ 19 w 39"/>
                <a:gd name="T11" fmla="*/ 0 h 42"/>
                <a:gd name="T12" fmla="*/ 11 w 39"/>
                <a:gd name="T13" fmla="*/ 9 h 42"/>
                <a:gd name="T14" fmla="*/ 14 w 39"/>
                <a:gd name="T15" fmla="*/ 15 h 42"/>
                <a:gd name="T16" fmla="*/ 18 w 39"/>
                <a:gd name="T17" fmla="*/ 21 h 42"/>
                <a:gd name="T18" fmla="*/ 14 w 39"/>
                <a:gd name="T19" fmla="*/ 19 h 42"/>
                <a:gd name="T20" fmla="*/ 8 w 39"/>
                <a:gd name="T21" fmla="*/ 17 h 42"/>
                <a:gd name="T22" fmla="*/ 0 w 39"/>
                <a:gd name="T23" fmla="*/ 25 h 42"/>
                <a:gd name="T24" fmla="*/ 9 w 39"/>
                <a:gd name="T25" fmla="*/ 34 h 42"/>
                <a:gd name="T26" fmla="*/ 15 w 39"/>
                <a:gd name="T27" fmla="*/ 31 h 42"/>
                <a:gd name="T28" fmla="*/ 18 w 39"/>
                <a:gd name="T29" fmla="*/ 28 h 42"/>
                <a:gd name="T30" fmla="*/ 12 w 39"/>
                <a:gd name="T31" fmla="*/ 41 h 42"/>
                <a:gd name="T32" fmla="*/ 12 w 39"/>
                <a:gd name="T33" fmla="*/ 42 h 42"/>
                <a:gd name="T34" fmla="*/ 20 w 39"/>
                <a:gd name="T35" fmla="*/ 42 h 42"/>
                <a:gd name="T36" fmla="*/ 28 w 39"/>
                <a:gd name="T37" fmla="*/ 42 h 42"/>
                <a:gd name="T38" fmla="*/ 28 w 39"/>
                <a:gd name="T39" fmla="*/ 40 h 42"/>
                <a:gd name="T40" fmla="*/ 22 w 39"/>
                <a:gd name="T41" fmla="*/ 28 h 42"/>
                <a:gd name="T42" fmla="*/ 25 w 39"/>
                <a:gd name="T43" fmla="*/ 31 h 42"/>
                <a:gd name="T44" fmla="*/ 31 w 39"/>
                <a:gd name="T45" fmla="*/ 33 h 42"/>
                <a:gd name="T46" fmla="*/ 39 w 39"/>
                <a:gd name="T47" fmla="*/ 24 h 42"/>
                <a:gd name="T48" fmla="*/ 31 w 39"/>
                <a:gd name="T4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2">
                  <a:moveTo>
                    <a:pt x="31" y="16"/>
                  </a:moveTo>
                  <a:cubicBezTo>
                    <a:pt x="28" y="16"/>
                    <a:pt x="26" y="17"/>
                    <a:pt x="25" y="19"/>
                  </a:cubicBezTo>
                  <a:cubicBezTo>
                    <a:pt x="24" y="20"/>
                    <a:pt x="23" y="20"/>
                    <a:pt x="22" y="21"/>
                  </a:cubicBezTo>
                  <a:cubicBezTo>
                    <a:pt x="22" y="19"/>
                    <a:pt x="24" y="16"/>
                    <a:pt x="25" y="15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7" y="4"/>
                    <a:pt x="24" y="0"/>
                    <a:pt x="19" y="0"/>
                  </a:cubicBezTo>
                  <a:cubicBezTo>
                    <a:pt x="14" y="1"/>
                    <a:pt x="11" y="5"/>
                    <a:pt x="11" y="9"/>
                  </a:cubicBezTo>
                  <a:cubicBezTo>
                    <a:pt x="11" y="12"/>
                    <a:pt x="12" y="14"/>
                    <a:pt x="14" y="15"/>
                  </a:cubicBezTo>
                  <a:cubicBezTo>
                    <a:pt x="15" y="16"/>
                    <a:pt x="17" y="19"/>
                    <a:pt x="18" y="21"/>
                  </a:cubicBezTo>
                  <a:cubicBezTo>
                    <a:pt x="16" y="21"/>
                    <a:pt x="15" y="20"/>
                    <a:pt x="14" y="19"/>
                  </a:cubicBezTo>
                  <a:cubicBezTo>
                    <a:pt x="13" y="18"/>
                    <a:pt x="11" y="17"/>
                    <a:pt x="8" y="17"/>
                  </a:cubicBezTo>
                  <a:cubicBezTo>
                    <a:pt x="4" y="17"/>
                    <a:pt x="0" y="21"/>
                    <a:pt x="0" y="25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1" y="34"/>
                    <a:pt x="13" y="33"/>
                    <a:pt x="15" y="31"/>
                  </a:cubicBezTo>
                  <a:cubicBezTo>
                    <a:pt x="15" y="30"/>
                    <a:pt x="17" y="29"/>
                    <a:pt x="18" y="28"/>
                  </a:cubicBezTo>
                  <a:cubicBezTo>
                    <a:pt x="18" y="34"/>
                    <a:pt x="15" y="39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39"/>
                    <a:pt x="22" y="34"/>
                    <a:pt x="22" y="28"/>
                  </a:cubicBezTo>
                  <a:cubicBezTo>
                    <a:pt x="23" y="29"/>
                    <a:pt x="24" y="30"/>
                    <a:pt x="25" y="31"/>
                  </a:cubicBezTo>
                  <a:cubicBezTo>
                    <a:pt x="27" y="32"/>
                    <a:pt x="29" y="33"/>
                    <a:pt x="31" y="33"/>
                  </a:cubicBezTo>
                  <a:cubicBezTo>
                    <a:pt x="36" y="33"/>
                    <a:pt x="39" y="29"/>
                    <a:pt x="39" y="24"/>
                  </a:cubicBezTo>
                  <a:cubicBezTo>
                    <a:pt x="39" y="20"/>
                    <a:pt x="35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2" name="Freeform 154"/>
            <p:cNvSpPr>
              <a:spLocks noEditPoints="1"/>
            </p:cNvSpPr>
            <p:nvPr/>
          </p:nvSpPr>
          <p:spPr bwMode="auto">
            <a:xfrm>
              <a:off x="1888" y="2187"/>
              <a:ext cx="72" cy="71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3 w 59"/>
                <a:gd name="T15" fmla="*/ 44 h 58"/>
                <a:gd name="T16" fmla="*/ 17 w 59"/>
                <a:gd name="T17" fmla="*/ 26 h 58"/>
                <a:gd name="T18" fmla="*/ 13 w 59"/>
                <a:gd name="T19" fmla="*/ 28 h 58"/>
                <a:gd name="T20" fmla="*/ 12 w 59"/>
                <a:gd name="T21" fmla="*/ 26 h 58"/>
                <a:gd name="T22" fmla="*/ 22 w 59"/>
                <a:gd name="T23" fmla="*/ 18 h 58"/>
                <a:gd name="T24" fmla="*/ 28 w 59"/>
                <a:gd name="T25" fmla="*/ 30 h 58"/>
                <a:gd name="T26" fmla="*/ 31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7" y="49"/>
                    <a:pt x="24" y="46"/>
                    <a:pt x="23" y="44"/>
                  </a:cubicBezTo>
                  <a:cubicBezTo>
                    <a:pt x="22" y="41"/>
                    <a:pt x="18" y="28"/>
                    <a:pt x="17" y="26"/>
                  </a:cubicBezTo>
                  <a:cubicBezTo>
                    <a:pt x="16" y="25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2" y="18"/>
                  </a:cubicBezTo>
                  <a:cubicBezTo>
                    <a:pt x="27" y="17"/>
                    <a:pt x="27" y="25"/>
                    <a:pt x="28" y="30"/>
                  </a:cubicBezTo>
                  <a:cubicBezTo>
                    <a:pt x="29" y="34"/>
                    <a:pt x="30" y="37"/>
                    <a:pt x="31" y="37"/>
                  </a:cubicBezTo>
                  <a:cubicBezTo>
                    <a:pt x="32" y="37"/>
                    <a:pt x="34" y="34"/>
                    <a:pt x="36" y="30"/>
                  </a:cubicBezTo>
                  <a:cubicBezTo>
                    <a:pt x="38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3" name="Freeform 155"/>
            <p:cNvSpPr>
              <a:spLocks noEditPoints="1"/>
            </p:cNvSpPr>
            <p:nvPr/>
          </p:nvSpPr>
          <p:spPr bwMode="auto">
            <a:xfrm>
              <a:off x="2064" y="2751"/>
              <a:ext cx="53" cy="59"/>
            </a:xfrm>
            <a:custGeom>
              <a:avLst/>
              <a:gdLst>
                <a:gd name="T0" fmla="*/ 34 w 43"/>
                <a:gd name="T1" fmla="*/ 14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3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2 h 48"/>
                <a:gd name="T20" fmla="*/ 7 w 43"/>
                <a:gd name="T21" fmla="*/ 12 h 48"/>
                <a:gd name="T22" fmla="*/ 10 w 43"/>
                <a:gd name="T23" fmla="*/ 14 h 48"/>
                <a:gd name="T24" fmla="*/ 0 w 43"/>
                <a:gd name="T25" fmla="*/ 14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4 h 48"/>
                <a:gd name="T40" fmla="*/ 34 w 43"/>
                <a:gd name="T41" fmla="*/ 14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4 h 48"/>
                <a:gd name="T52" fmla="*/ 24 w 43"/>
                <a:gd name="T53" fmla="*/ 14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9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7 h 48"/>
                <a:gd name="T92" fmla="*/ 18 w 43"/>
                <a:gd name="T93" fmla="*/ 17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7 h 48"/>
                <a:gd name="T112" fmla="*/ 40 w 43"/>
                <a:gd name="T113" fmla="*/ 17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3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34" y="14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3"/>
                    <a:pt x="2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2"/>
                    <a:pt x="11" y="11"/>
                    <a:pt x="9" y="9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4" name="Freeform 156"/>
            <p:cNvSpPr>
              <a:spLocks noEditPoints="1"/>
            </p:cNvSpPr>
            <p:nvPr/>
          </p:nvSpPr>
          <p:spPr bwMode="auto">
            <a:xfrm>
              <a:off x="3988" y="2920"/>
              <a:ext cx="146" cy="131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0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1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5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59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2"/>
                    <a:pt x="77" y="80"/>
                    <a:pt x="50" y="80"/>
                  </a:cubicBezTo>
                  <a:cubicBezTo>
                    <a:pt x="47" y="80"/>
                    <a:pt x="44" y="80"/>
                    <a:pt x="42" y="80"/>
                  </a:cubicBezTo>
                  <a:cubicBezTo>
                    <a:pt x="31" y="91"/>
                    <a:pt x="19" y="92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1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5"/>
                    <a:pt x="76" y="95"/>
                  </a:cubicBezTo>
                  <a:cubicBezTo>
                    <a:pt x="66" y="95"/>
                    <a:pt x="57" y="93"/>
                    <a:pt x="50" y="88"/>
                  </a:cubicBezTo>
                  <a:cubicBezTo>
                    <a:pt x="65" y="88"/>
                    <a:pt x="79" y="83"/>
                    <a:pt x="90" y="75"/>
                  </a:cubicBezTo>
                  <a:cubicBezTo>
                    <a:pt x="95" y="70"/>
                    <a:pt x="100" y="65"/>
                    <a:pt x="103" y="59"/>
                  </a:cubicBezTo>
                  <a:cubicBezTo>
                    <a:pt x="106" y="53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1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5" name="Freeform 157"/>
            <p:cNvSpPr>
              <a:spLocks noEditPoints="1"/>
            </p:cNvSpPr>
            <p:nvPr/>
          </p:nvSpPr>
          <p:spPr bwMode="auto">
            <a:xfrm>
              <a:off x="3902" y="2731"/>
              <a:ext cx="86" cy="86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6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6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6" name="Freeform 158"/>
            <p:cNvSpPr>
              <a:spLocks noEditPoints="1"/>
            </p:cNvSpPr>
            <p:nvPr/>
          </p:nvSpPr>
          <p:spPr bwMode="auto">
            <a:xfrm>
              <a:off x="3486" y="2874"/>
              <a:ext cx="105" cy="120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6 h 98"/>
                <a:gd name="T10" fmla="*/ 43 w 86"/>
                <a:gd name="T11" fmla="*/ 85 h 98"/>
                <a:gd name="T12" fmla="*/ 22 w 86"/>
                <a:gd name="T13" fmla="*/ 76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0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6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6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0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5"/>
                    <a:pt x="0" y="55"/>
                  </a:cubicBezTo>
                  <a:cubicBezTo>
                    <a:pt x="0" y="78"/>
                    <a:pt x="20" y="98"/>
                    <a:pt x="43" y="98"/>
                  </a:cubicBezTo>
                  <a:cubicBezTo>
                    <a:pt x="67" y="98"/>
                    <a:pt x="86" y="78"/>
                    <a:pt x="86" y="55"/>
                  </a:cubicBezTo>
                  <a:cubicBezTo>
                    <a:pt x="86" y="35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7" name="Freeform 159"/>
            <p:cNvSpPr>
              <a:spLocks/>
            </p:cNvSpPr>
            <p:nvPr/>
          </p:nvSpPr>
          <p:spPr bwMode="auto">
            <a:xfrm>
              <a:off x="3354" y="2998"/>
              <a:ext cx="143" cy="118"/>
            </a:xfrm>
            <a:custGeom>
              <a:avLst/>
              <a:gdLst>
                <a:gd name="T0" fmla="*/ 57 w 116"/>
                <a:gd name="T1" fmla="*/ 1 h 96"/>
                <a:gd name="T2" fmla="*/ 48 w 116"/>
                <a:gd name="T3" fmla="*/ 8 h 96"/>
                <a:gd name="T4" fmla="*/ 55 w 116"/>
                <a:gd name="T5" fmla="*/ 18 h 96"/>
                <a:gd name="T6" fmla="*/ 85 w 116"/>
                <a:gd name="T7" fmla="*/ 22 h 96"/>
                <a:gd name="T8" fmla="*/ 5 w 116"/>
                <a:gd name="T9" fmla="*/ 81 h 96"/>
                <a:gd name="T10" fmla="*/ 3 w 116"/>
                <a:gd name="T11" fmla="*/ 93 h 96"/>
                <a:gd name="T12" fmla="*/ 8 w 116"/>
                <a:gd name="T13" fmla="*/ 96 h 96"/>
                <a:gd name="T14" fmla="*/ 15 w 116"/>
                <a:gd name="T15" fmla="*/ 95 h 96"/>
                <a:gd name="T16" fmla="*/ 95 w 116"/>
                <a:gd name="T17" fmla="*/ 36 h 96"/>
                <a:gd name="T18" fmla="*/ 90 w 116"/>
                <a:gd name="T19" fmla="*/ 66 h 96"/>
                <a:gd name="T20" fmla="*/ 97 w 116"/>
                <a:gd name="T21" fmla="*/ 76 h 96"/>
                <a:gd name="T22" fmla="*/ 107 w 116"/>
                <a:gd name="T23" fmla="*/ 69 h 96"/>
                <a:gd name="T24" fmla="*/ 116 w 116"/>
                <a:gd name="T25" fmla="*/ 10 h 96"/>
                <a:gd name="T26" fmla="*/ 57 w 116"/>
                <a:gd name="T27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6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2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6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8" name="Freeform 160"/>
            <p:cNvSpPr>
              <a:spLocks noEditPoints="1"/>
            </p:cNvSpPr>
            <p:nvPr/>
          </p:nvSpPr>
          <p:spPr bwMode="auto">
            <a:xfrm>
              <a:off x="3672" y="2822"/>
              <a:ext cx="123" cy="130"/>
            </a:xfrm>
            <a:custGeom>
              <a:avLst/>
              <a:gdLst>
                <a:gd name="T0" fmla="*/ 90 w 100"/>
                <a:gd name="T1" fmla="*/ 0 h 106"/>
                <a:gd name="T2" fmla="*/ 10 w 100"/>
                <a:gd name="T3" fmla="*/ 0 h 106"/>
                <a:gd name="T4" fmla="*/ 0 w 100"/>
                <a:gd name="T5" fmla="*/ 10 h 106"/>
                <a:gd name="T6" fmla="*/ 0 w 100"/>
                <a:gd name="T7" fmla="*/ 96 h 106"/>
                <a:gd name="T8" fmla="*/ 10 w 100"/>
                <a:gd name="T9" fmla="*/ 106 h 106"/>
                <a:gd name="T10" fmla="*/ 90 w 100"/>
                <a:gd name="T11" fmla="*/ 106 h 106"/>
                <a:gd name="T12" fmla="*/ 100 w 100"/>
                <a:gd name="T13" fmla="*/ 96 h 106"/>
                <a:gd name="T14" fmla="*/ 100 w 100"/>
                <a:gd name="T15" fmla="*/ 10 h 106"/>
                <a:gd name="T16" fmla="*/ 90 w 100"/>
                <a:gd name="T17" fmla="*/ 0 h 106"/>
                <a:gd name="T18" fmla="*/ 86 w 100"/>
                <a:gd name="T19" fmla="*/ 93 h 106"/>
                <a:gd name="T20" fmla="*/ 13 w 100"/>
                <a:gd name="T21" fmla="*/ 93 h 106"/>
                <a:gd name="T22" fmla="*/ 13 w 100"/>
                <a:gd name="T23" fmla="*/ 13 h 106"/>
                <a:gd name="T24" fmla="*/ 86 w 100"/>
                <a:gd name="T25" fmla="*/ 13 h 106"/>
                <a:gd name="T26" fmla="*/ 86 w 100"/>
                <a:gd name="T27" fmla="*/ 93 h 106"/>
                <a:gd name="T28" fmla="*/ 26 w 100"/>
                <a:gd name="T29" fmla="*/ 47 h 106"/>
                <a:gd name="T30" fmla="*/ 73 w 100"/>
                <a:gd name="T31" fmla="*/ 47 h 106"/>
                <a:gd name="T32" fmla="*/ 73 w 100"/>
                <a:gd name="T33" fmla="*/ 53 h 106"/>
                <a:gd name="T34" fmla="*/ 26 w 100"/>
                <a:gd name="T35" fmla="*/ 53 h 106"/>
                <a:gd name="T36" fmla="*/ 26 w 100"/>
                <a:gd name="T37" fmla="*/ 47 h 106"/>
                <a:gd name="T38" fmla="*/ 26 w 100"/>
                <a:gd name="T39" fmla="*/ 60 h 106"/>
                <a:gd name="T40" fmla="*/ 73 w 100"/>
                <a:gd name="T41" fmla="*/ 60 h 106"/>
                <a:gd name="T42" fmla="*/ 73 w 100"/>
                <a:gd name="T43" fmla="*/ 66 h 106"/>
                <a:gd name="T44" fmla="*/ 26 w 100"/>
                <a:gd name="T45" fmla="*/ 66 h 106"/>
                <a:gd name="T46" fmla="*/ 26 w 100"/>
                <a:gd name="T47" fmla="*/ 60 h 106"/>
                <a:gd name="T48" fmla="*/ 26 w 100"/>
                <a:gd name="T49" fmla="*/ 73 h 106"/>
                <a:gd name="T50" fmla="*/ 73 w 100"/>
                <a:gd name="T51" fmla="*/ 73 h 106"/>
                <a:gd name="T52" fmla="*/ 73 w 100"/>
                <a:gd name="T53" fmla="*/ 80 h 106"/>
                <a:gd name="T54" fmla="*/ 26 w 100"/>
                <a:gd name="T55" fmla="*/ 80 h 106"/>
                <a:gd name="T56" fmla="*/ 26 w 100"/>
                <a:gd name="T57" fmla="*/ 73 h 106"/>
                <a:gd name="T58" fmla="*/ 26 w 100"/>
                <a:gd name="T59" fmla="*/ 33 h 106"/>
                <a:gd name="T60" fmla="*/ 73 w 100"/>
                <a:gd name="T61" fmla="*/ 33 h 106"/>
                <a:gd name="T62" fmla="*/ 73 w 100"/>
                <a:gd name="T63" fmla="*/ 40 h 106"/>
                <a:gd name="T64" fmla="*/ 26 w 100"/>
                <a:gd name="T65" fmla="*/ 40 h 106"/>
                <a:gd name="T66" fmla="*/ 26 w 100"/>
                <a:gd name="T67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6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6"/>
                    <a:pt x="1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5" y="106"/>
                    <a:pt x="100" y="102"/>
                    <a:pt x="100" y="96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4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26" y="66"/>
                    <a:pt x="26" y="66"/>
                    <a:pt x="26" y="66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9" name="Freeform 161"/>
            <p:cNvSpPr>
              <a:spLocks/>
            </p:cNvSpPr>
            <p:nvPr/>
          </p:nvSpPr>
          <p:spPr bwMode="auto">
            <a:xfrm>
              <a:off x="3827" y="2838"/>
              <a:ext cx="140" cy="140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0" name="Freeform 162"/>
            <p:cNvSpPr>
              <a:spLocks/>
            </p:cNvSpPr>
            <p:nvPr/>
          </p:nvSpPr>
          <p:spPr bwMode="auto">
            <a:xfrm>
              <a:off x="3836" y="3011"/>
              <a:ext cx="132" cy="109"/>
            </a:xfrm>
            <a:custGeom>
              <a:avLst/>
              <a:gdLst>
                <a:gd name="T0" fmla="*/ 108 w 108"/>
                <a:gd name="T1" fmla="*/ 10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0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7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3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3"/>
                    <a:pt x="13" y="53"/>
                  </a:cubicBezTo>
                  <a:cubicBezTo>
                    <a:pt x="15" y="62"/>
                    <a:pt x="23" y="68"/>
                    <a:pt x="33" y="69"/>
                  </a:cubicBezTo>
                  <a:cubicBezTo>
                    <a:pt x="26" y="74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1" name="Freeform 163"/>
            <p:cNvSpPr>
              <a:spLocks/>
            </p:cNvSpPr>
            <p:nvPr/>
          </p:nvSpPr>
          <p:spPr bwMode="auto">
            <a:xfrm>
              <a:off x="4032" y="3079"/>
              <a:ext cx="93" cy="97"/>
            </a:xfrm>
            <a:custGeom>
              <a:avLst/>
              <a:gdLst>
                <a:gd name="T0" fmla="*/ 49 w 93"/>
                <a:gd name="T1" fmla="*/ 0 h 97"/>
                <a:gd name="T2" fmla="*/ 49 w 93"/>
                <a:gd name="T3" fmla="*/ 44 h 97"/>
                <a:gd name="T4" fmla="*/ 93 w 93"/>
                <a:gd name="T5" fmla="*/ 0 h 97"/>
                <a:gd name="T6" fmla="*/ 93 w 93"/>
                <a:gd name="T7" fmla="*/ 97 h 97"/>
                <a:gd name="T8" fmla="*/ 49 w 93"/>
                <a:gd name="T9" fmla="*/ 53 h 97"/>
                <a:gd name="T10" fmla="*/ 49 w 93"/>
                <a:gd name="T11" fmla="*/ 97 h 97"/>
                <a:gd name="T12" fmla="*/ 0 w 93"/>
                <a:gd name="T13" fmla="*/ 48 h 97"/>
                <a:gd name="T14" fmla="*/ 49 w 93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7">
                  <a:moveTo>
                    <a:pt x="49" y="0"/>
                  </a:moveTo>
                  <a:lnTo>
                    <a:pt x="49" y="44"/>
                  </a:lnTo>
                  <a:lnTo>
                    <a:pt x="93" y="0"/>
                  </a:lnTo>
                  <a:lnTo>
                    <a:pt x="93" y="97"/>
                  </a:lnTo>
                  <a:lnTo>
                    <a:pt x="49" y="53"/>
                  </a:lnTo>
                  <a:lnTo>
                    <a:pt x="49" y="97"/>
                  </a:lnTo>
                  <a:lnTo>
                    <a:pt x="0" y="48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2" name="Freeform 164"/>
            <p:cNvSpPr>
              <a:spLocks noEditPoints="1"/>
            </p:cNvSpPr>
            <p:nvPr/>
          </p:nvSpPr>
          <p:spPr bwMode="auto">
            <a:xfrm>
              <a:off x="3864" y="3097"/>
              <a:ext cx="140" cy="142"/>
            </a:xfrm>
            <a:custGeom>
              <a:avLst/>
              <a:gdLst>
                <a:gd name="T0" fmla="*/ 0 w 114"/>
                <a:gd name="T1" fmla="*/ 83 h 115"/>
                <a:gd name="T2" fmla="*/ 10 w 114"/>
                <a:gd name="T3" fmla="*/ 94 h 115"/>
                <a:gd name="T4" fmla="*/ 30 w 114"/>
                <a:gd name="T5" fmla="*/ 74 h 115"/>
                <a:gd name="T6" fmla="*/ 41 w 114"/>
                <a:gd name="T7" fmla="*/ 85 h 115"/>
                <a:gd name="T8" fmla="*/ 21 w 114"/>
                <a:gd name="T9" fmla="*/ 105 h 115"/>
                <a:gd name="T10" fmla="*/ 31 w 114"/>
                <a:gd name="T11" fmla="*/ 115 h 115"/>
                <a:gd name="T12" fmla="*/ 51 w 114"/>
                <a:gd name="T13" fmla="*/ 95 h 115"/>
                <a:gd name="T14" fmla="*/ 64 w 114"/>
                <a:gd name="T15" fmla="*/ 108 h 115"/>
                <a:gd name="T16" fmla="*/ 74 w 114"/>
                <a:gd name="T17" fmla="*/ 98 h 115"/>
                <a:gd name="T18" fmla="*/ 17 w 114"/>
                <a:gd name="T19" fmla="*/ 41 h 115"/>
                <a:gd name="T20" fmla="*/ 7 w 114"/>
                <a:gd name="T21" fmla="*/ 51 h 115"/>
                <a:gd name="T22" fmla="*/ 20 w 114"/>
                <a:gd name="T23" fmla="*/ 63 h 115"/>
                <a:gd name="T24" fmla="*/ 0 w 114"/>
                <a:gd name="T25" fmla="*/ 83 h 115"/>
                <a:gd name="T26" fmla="*/ 84 w 114"/>
                <a:gd name="T27" fmla="*/ 31 h 115"/>
                <a:gd name="T28" fmla="*/ 26 w 114"/>
                <a:gd name="T29" fmla="*/ 40 h 115"/>
                <a:gd name="T30" fmla="*/ 75 w 114"/>
                <a:gd name="T31" fmla="*/ 89 h 115"/>
                <a:gd name="T32" fmla="*/ 84 w 114"/>
                <a:gd name="T33" fmla="*/ 31 h 115"/>
                <a:gd name="T34" fmla="*/ 93 w 114"/>
                <a:gd name="T35" fmla="*/ 36 h 115"/>
                <a:gd name="T36" fmla="*/ 79 w 114"/>
                <a:gd name="T37" fmla="*/ 22 h 115"/>
                <a:gd name="T38" fmla="*/ 100 w 114"/>
                <a:gd name="T39" fmla="*/ 0 h 115"/>
                <a:gd name="T40" fmla="*/ 114 w 114"/>
                <a:gd name="T41" fmla="*/ 15 h 115"/>
                <a:gd name="T42" fmla="*/ 93 w 114"/>
                <a:gd name="T43" fmla="*/ 3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5">
                  <a:moveTo>
                    <a:pt x="0" y="83"/>
                  </a:moveTo>
                  <a:cubicBezTo>
                    <a:pt x="10" y="94"/>
                    <a:pt x="10" y="94"/>
                    <a:pt x="10" y="9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1"/>
                  </a:moveTo>
                  <a:cubicBezTo>
                    <a:pt x="65" y="13"/>
                    <a:pt x="41" y="27"/>
                    <a:pt x="26" y="40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8" y="74"/>
                    <a:pt x="102" y="50"/>
                    <a:pt x="84" y="31"/>
                  </a:cubicBezTo>
                  <a:close/>
                  <a:moveTo>
                    <a:pt x="93" y="36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9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3" name="Freeform 165"/>
            <p:cNvSpPr>
              <a:spLocks noEditPoints="1"/>
            </p:cNvSpPr>
            <p:nvPr/>
          </p:nvSpPr>
          <p:spPr bwMode="auto">
            <a:xfrm>
              <a:off x="3521" y="2982"/>
              <a:ext cx="141" cy="139"/>
            </a:xfrm>
            <a:custGeom>
              <a:avLst/>
              <a:gdLst>
                <a:gd name="T0" fmla="*/ 110 w 115"/>
                <a:gd name="T1" fmla="*/ 37 h 113"/>
                <a:gd name="T2" fmla="*/ 86 w 115"/>
                <a:gd name="T3" fmla="*/ 2 h 113"/>
                <a:gd name="T4" fmla="*/ 86 w 115"/>
                <a:gd name="T5" fmla="*/ 2 h 113"/>
                <a:gd name="T6" fmla="*/ 77 w 115"/>
                <a:gd name="T7" fmla="*/ 5 h 113"/>
                <a:gd name="T8" fmla="*/ 32 w 115"/>
                <a:gd name="T9" fmla="*/ 40 h 113"/>
                <a:gd name="T10" fmla="*/ 36 w 115"/>
                <a:gd name="T11" fmla="*/ 57 h 113"/>
                <a:gd name="T12" fmla="*/ 42 w 115"/>
                <a:gd name="T13" fmla="*/ 74 h 113"/>
                <a:gd name="T14" fmla="*/ 98 w 115"/>
                <a:gd name="T15" fmla="*/ 82 h 113"/>
                <a:gd name="T16" fmla="*/ 106 w 115"/>
                <a:gd name="T17" fmla="*/ 79 h 113"/>
                <a:gd name="T18" fmla="*/ 106 w 115"/>
                <a:gd name="T19" fmla="*/ 79 h 113"/>
                <a:gd name="T20" fmla="*/ 110 w 115"/>
                <a:gd name="T21" fmla="*/ 37 h 113"/>
                <a:gd name="T22" fmla="*/ 102 w 115"/>
                <a:gd name="T23" fmla="*/ 74 h 113"/>
                <a:gd name="T24" fmla="*/ 99 w 115"/>
                <a:gd name="T25" fmla="*/ 73 h 113"/>
                <a:gd name="T26" fmla="*/ 93 w 115"/>
                <a:gd name="T27" fmla="*/ 68 h 113"/>
                <a:gd name="T28" fmla="*/ 83 w 115"/>
                <a:gd name="T29" fmla="*/ 44 h 113"/>
                <a:gd name="T30" fmla="*/ 80 w 115"/>
                <a:gd name="T31" fmla="*/ 19 h 113"/>
                <a:gd name="T32" fmla="*/ 82 w 115"/>
                <a:gd name="T33" fmla="*/ 11 h 113"/>
                <a:gd name="T34" fmla="*/ 84 w 115"/>
                <a:gd name="T35" fmla="*/ 9 h 113"/>
                <a:gd name="T36" fmla="*/ 87 w 115"/>
                <a:gd name="T37" fmla="*/ 10 h 113"/>
                <a:gd name="T38" fmla="*/ 93 w 115"/>
                <a:gd name="T39" fmla="*/ 16 h 113"/>
                <a:gd name="T40" fmla="*/ 103 w 115"/>
                <a:gd name="T41" fmla="*/ 39 h 113"/>
                <a:gd name="T42" fmla="*/ 106 w 115"/>
                <a:gd name="T43" fmla="*/ 64 h 113"/>
                <a:gd name="T44" fmla="*/ 104 w 115"/>
                <a:gd name="T45" fmla="*/ 72 h 113"/>
                <a:gd name="T46" fmla="*/ 102 w 115"/>
                <a:gd name="T47" fmla="*/ 74 h 113"/>
                <a:gd name="T48" fmla="*/ 28 w 115"/>
                <a:gd name="T49" fmla="*/ 59 h 113"/>
                <a:gd name="T50" fmla="*/ 25 w 115"/>
                <a:gd name="T51" fmla="*/ 43 h 113"/>
                <a:gd name="T52" fmla="*/ 11 w 115"/>
                <a:gd name="T53" fmla="*/ 48 h 113"/>
                <a:gd name="T54" fmla="*/ 4 w 115"/>
                <a:gd name="T55" fmla="*/ 50 h 113"/>
                <a:gd name="T56" fmla="*/ 0 w 115"/>
                <a:gd name="T57" fmla="*/ 61 h 113"/>
                <a:gd name="T58" fmla="*/ 3 w 115"/>
                <a:gd name="T59" fmla="*/ 71 h 113"/>
                <a:gd name="T60" fmla="*/ 11 w 115"/>
                <a:gd name="T61" fmla="*/ 79 h 113"/>
                <a:gd name="T62" fmla="*/ 19 w 115"/>
                <a:gd name="T63" fmla="*/ 77 h 113"/>
                <a:gd name="T64" fmla="*/ 34 w 115"/>
                <a:gd name="T65" fmla="*/ 74 h 113"/>
                <a:gd name="T66" fmla="*/ 28 w 115"/>
                <a:gd name="T67" fmla="*/ 59 h 113"/>
                <a:gd name="T68" fmla="*/ 47 w 115"/>
                <a:gd name="T69" fmla="*/ 78 h 113"/>
                <a:gd name="T70" fmla="*/ 32 w 115"/>
                <a:gd name="T71" fmla="*/ 79 h 113"/>
                <a:gd name="T72" fmla="*/ 50 w 115"/>
                <a:gd name="T73" fmla="*/ 111 h 113"/>
                <a:gd name="T74" fmla="*/ 54 w 115"/>
                <a:gd name="T75" fmla="*/ 112 h 113"/>
                <a:gd name="T76" fmla="*/ 66 w 115"/>
                <a:gd name="T77" fmla="*/ 103 h 113"/>
                <a:gd name="T78" fmla="*/ 66 w 115"/>
                <a:gd name="T79" fmla="*/ 99 h 113"/>
                <a:gd name="T80" fmla="*/ 47 w 115"/>
                <a:gd name="T81" fmla="*/ 78 h 113"/>
                <a:gd name="T82" fmla="*/ 96 w 115"/>
                <a:gd name="T83" fmla="*/ 54 h 113"/>
                <a:gd name="T84" fmla="*/ 95 w 115"/>
                <a:gd name="T85" fmla="*/ 54 h 113"/>
                <a:gd name="T86" fmla="*/ 93 w 115"/>
                <a:gd name="T87" fmla="*/ 52 h 113"/>
                <a:gd name="T88" fmla="*/ 89 w 115"/>
                <a:gd name="T89" fmla="*/ 43 h 113"/>
                <a:gd name="T90" fmla="*/ 88 w 115"/>
                <a:gd name="T91" fmla="*/ 33 h 113"/>
                <a:gd name="T92" fmla="*/ 89 w 115"/>
                <a:gd name="T93" fmla="*/ 30 h 113"/>
                <a:gd name="T94" fmla="*/ 90 w 115"/>
                <a:gd name="T95" fmla="*/ 29 h 113"/>
                <a:gd name="T96" fmla="*/ 91 w 115"/>
                <a:gd name="T97" fmla="*/ 29 h 113"/>
                <a:gd name="T98" fmla="*/ 93 w 115"/>
                <a:gd name="T99" fmla="*/ 32 h 113"/>
                <a:gd name="T100" fmla="*/ 97 w 115"/>
                <a:gd name="T101" fmla="*/ 41 h 113"/>
                <a:gd name="T102" fmla="*/ 98 w 115"/>
                <a:gd name="T103" fmla="*/ 50 h 113"/>
                <a:gd name="T104" fmla="*/ 97 w 115"/>
                <a:gd name="T105" fmla="*/ 53 h 113"/>
                <a:gd name="T106" fmla="*/ 96 w 115"/>
                <a:gd name="T107" fmla="*/ 5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3">
                  <a:moveTo>
                    <a:pt x="110" y="37"/>
                  </a:moveTo>
                  <a:cubicBezTo>
                    <a:pt x="104" y="16"/>
                    <a:pt x="93" y="0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60" y="26"/>
                    <a:pt x="32" y="40"/>
                  </a:cubicBezTo>
                  <a:cubicBezTo>
                    <a:pt x="33" y="45"/>
                    <a:pt x="34" y="50"/>
                    <a:pt x="36" y="57"/>
                  </a:cubicBezTo>
                  <a:cubicBezTo>
                    <a:pt x="37" y="64"/>
                    <a:pt x="39" y="69"/>
                    <a:pt x="42" y="74"/>
                  </a:cubicBezTo>
                  <a:cubicBezTo>
                    <a:pt x="73" y="72"/>
                    <a:pt x="98" y="82"/>
                    <a:pt x="98" y="82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4" y="77"/>
                    <a:pt x="115" y="58"/>
                    <a:pt x="110" y="37"/>
                  </a:cubicBezTo>
                  <a:close/>
                  <a:moveTo>
                    <a:pt x="102" y="74"/>
                  </a:moveTo>
                  <a:cubicBezTo>
                    <a:pt x="101" y="75"/>
                    <a:pt x="99" y="74"/>
                    <a:pt x="99" y="73"/>
                  </a:cubicBezTo>
                  <a:cubicBezTo>
                    <a:pt x="97" y="72"/>
                    <a:pt x="95" y="70"/>
                    <a:pt x="93" y="68"/>
                  </a:cubicBezTo>
                  <a:cubicBezTo>
                    <a:pt x="89" y="62"/>
                    <a:pt x="85" y="54"/>
                    <a:pt x="83" y="44"/>
                  </a:cubicBezTo>
                  <a:cubicBezTo>
                    <a:pt x="80" y="35"/>
                    <a:pt x="79" y="26"/>
                    <a:pt x="80" y="19"/>
                  </a:cubicBezTo>
                  <a:cubicBezTo>
                    <a:pt x="80" y="16"/>
                    <a:pt x="81" y="13"/>
                    <a:pt x="82" y="11"/>
                  </a:cubicBezTo>
                  <a:cubicBezTo>
                    <a:pt x="82" y="10"/>
                    <a:pt x="83" y="9"/>
                    <a:pt x="84" y="9"/>
                  </a:cubicBezTo>
                  <a:cubicBezTo>
                    <a:pt x="85" y="9"/>
                    <a:pt x="87" y="9"/>
                    <a:pt x="87" y="10"/>
                  </a:cubicBezTo>
                  <a:cubicBezTo>
                    <a:pt x="89" y="11"/>
                    <a:pt x="91" y="13"/>
                    <a:pt x="93" y="16"/>
                  </a:cubicBezTo>
                  <a:cubicBezTo>
                    <a:pt x="97" y="21"/>
                    <a:pt x="101" y="30"/>
                    <a:pt x="103" y="39"/>
                  </a:cubicBezTo>
                  <a:cubicBezTo>
                    <a:pt x="106" y="48"/>
                    <a:pt x="107" y="57"/>
                    <a:pt x="106" y="64"/>
                  </a:cubicBezTo>
                  <a:cubicBezTo>
                    <a:pt x="105" y="67"/>
                    <a:pt x="105" y="70"/>
                    <a:pt x="104" y="72"/>
                  </a:cubicBezTo>
                  <a:cubicBezTo>
                    <a:pt x="103" y="73"/>
                    <a:pt x="103" y="74"/>
                    <a:pt x="102" y="74"/>
                  </a:cubicBezTo>
                  <a:close/>
                  <a:moveTo>
                    <a:pt x="28" y="59"/>
                  </a:moveTo>
                  <a:cubicBezTo>
                    <a:pt x="27" y="53"/>
                    <a:pt x="26" y="48"/>
                    <a:pt x="25" y="43"/>
                  </a:cubicBezTo>
                  <a:cubicBezTo>
                    <a:pt x="20" y="45"/>
                    <a:pt x="16" y="46"/>
                    <a:pt x="11" y="48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9" y="77"/>
                  </a:cubicBezTo>
                  <a:cubicBezTo>
                    <a:pt x="24" y="76"/>
                    <a:pt x="28" y="75"/>
                    <a:pt x="34" y="74"/>
                  </a:cubicBezTo>
                  <a:cubicBezTo>
                    <a:pt x="32" y="70"/>
                    <a:pt x="30" y="64"/>
                    <a:pt x="28" y="59"/>
                  </a:cubicBezTo>
                  <a:close/>
                  <a:moveTo>
                    <a:pt x="47" y="78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1" y="112"/>
                    <a:pt x="53" y="113"/>
                    <a:pt x="54" y="112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2"/>
                    <a:pt x="67" y="100"/>
                    <a:pt x="66" y="99"/>
                  </a:cubicBezTo>
                  <a:lnTo>
                    <a:pt x="47" y="78"/>
                  </a:lnTo>
                  <a:close/>
                  <a:moveTo>
                    <a:pt x="96" y="54"/>
                  </a:moveTo>
                  <a:cubicBezTo>
                    <a:pt x="96" y="54"/>
                    <a:pt x="95" y="54"/>
                    <a:pt x="95" y="54"/>
                  </a:cubicBezTo>
                  <a:cubicBezTo>
                    <a:pt x="94" y="53"/>
                    <a:pt x="94" y="53"/>
                    <a:pt x="93" y="52"/>
                  </a:cubicBezTo>
                  <a:cubicBezTo>
                    <a:pt x="91" y="49"/>
                    <a:pt x="90" y="46"/>
                    <a:pt x="89" y="43"/>
                  </a:cubicBezTo>
                  <a:cubicBezTo>
                    <a:pt x="88" y="39"/>
                    <a:pt x="88" y="36"/>
                    <a:pt x="88" y="33"/>
                  </a:cubicBezTo>
                  <a:cubicBezTo>
                    <a:pt x="88" y="32"/>
                    <a:pt x="88" y="31"/>
                    <a:pt x="89" y="30"/>
                  </a:cubicBezTo>
                  <a:cubicBezTo>
                    <a:pt x="89" y="30"/>
                    <a:pt x="89" y="29"/>
                    <a:pt x="90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1" y="30"/>
                    <a:pt x="92" y="31"/>
                    <a:pt x="93" y="32"/>
                  </a:cubicBezTo>
                  <a:cubicBezTo>
                    <a:pt x="94" y="34"/>
                    <a:pt x="96" y="37"/>
                    <a:pt x="97" y="41"/>
                  </a:cubicBezTo>
                  <a:cubicBezTo>
                    <a:pt x="98" y="44"/>
                    <a:pt x="98" y="48"/>
                    <a:pt x="98" y="50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4"/>
                    <a:pt x="97" y="54"/>
                    <a:pt x="9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4" name="Freeform 166"/>
            <p:cNvSpPr>
              <a:spLocks noEditPoints="1"/>
            </p:cNvSpPr>
            <p:nvPr/>
          </p:nvSpPr>
          <p:spPr bwMode="auto">
            <a:xfrm>
              <a:off x="3688" y="2986"/>
              <a:ext cx="129" cy="130"/>
            </a:xfrm>
            <a:custGeom>
              <a:avLst/>
              <a:gdLst>
                <a:gd name="T0" fmla="*/ 100 w 105"/>
                <a:gd name="T1" fmla="*/ 30 h 106"/>
                <a:gd name="T2" fmla="*/ 71 w 105"/>
                <a:gd name="T3" fmla="*/ 27 h 106"/>
                <a:gd name="T4" fmla="*/ 88 w 105"/>
                <a:gd name="T5" fmla="*/ 10 h 106"/>
                <a:gd name="T6" fmla="*/ 82 w 105"/>
                <a:gd name="T7" fmla="*/ 4 h 106"/>
                <a:gd name="T8" fmla="*/ 59 w 105"/>
                <a:gd name="T9" fmla="*/ 27 h 106"/>
                <a:gd name="T10" fmla="*/ 52 w 105"/>
                <a:gd name="T11" fmla="*/ 27 h 106"/>
                <a:gd name="T12" fmla="*/ 52 w 105"/>
                <a:gd name="T13" fmla="*/ 27 h 106"/>
                <a:gd name="T14" fmla="*/ 26 w 105"/>
                <a:gd name="T15" fmla="*/ 0 h 106"/>
                <a:gd name="T16" fmla="*/ 19 w 105"/>
                <a:gd name="T17" fmla="*/ 7 h 106"/>
                <a:gd name="T18" fmla="*/ 39 w 105"/>
                <a:gd name="T19" fmla="*/ 27 h 106"/>
                <a:gd name="T20" fmla="*/ 4 w 105"/>
                <a:gd name="T21" fmla="*/ 30 h 106"/>
                <a:gd name="T22" fmla="*/ 0 w 105"/>
                <a:gd name="T23" fmla="*/ 66 h 106"/>
                <a:gd name="T24" fmla="*/ 4 w 105"/>
                <a:gd name="T25" fmla="*/ 102 h 106"/>
                <a:gd name="T26" fmla="*/ 52 w 105"/>
                <a:gd name="T27" fmla="*/ 106 h 106"/>
                <a:gd name="T28" fmla="*/ 100 w 105"/>
                <a:gd name="T29" fmla="*/ 102 h 106"/>
                <a:gd name="T30" fmla="*/ 105 w 105"/>
                <a:gd name="T31" fmla="*/ 66 h 106"/>
                <a:gd name="T32" fmla="*/ 100 w 105"/>
                <a:gd name="T33" fmla="*/ 30 h 106"/>
                <a:gd name="T34" fmla="*/ 88 w 105"/>
                <a:gd name="T35" fmla="*/ 90 h 106"/>
                <a:gd name="T36" fmla="*/ 52 w 105"/>
                <a:gd name="T37" fmla="*/ 92 h 106"/>
                <a:gd name="T38" fmla="*/ 16 w 105"/>
                <a:gd name="T39" fmla="*/ 90 h 106"/>
                <a:gd name="T40" fmla="*/ 13 w 105"/>
                <a:gd name="T41" fmla="*/ 66 h 106"/>
                <a:gd name="T42" fmla="*/ 16 w 105"/>
                <a:gd name="T43" fmla="*/ 42 h 106"/>
                <a:gd name="T44" fmla="*/ 52 w 105"/>
                <a:gd name="T45" fmla="*/ 40 h 106"/>
                <a:gd name="T46" fmla="*/ 88 w 105"/>
                <a:gd name="T47" fmla="*/ 42 h 106"/>
                <a:gd name="T48" fmla="*/ 92 w 105"/>
                <a:gd name="T49" fmla="*/ 66 h 106"/>
                <a:gd name="T50" fmla="*/ 88 w 105"/>
                <a:gd name="T51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6">
                  <a:moveTo>
                    <a:pt x="100" y="30"/>
                  </a:moveTo>
                  <a:cubicBezTo>
                    <a:pt x="91" y="29"/>
                    <a:pt x="82" y="28"/>
                    <a:pt x="71" y="27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4" y="27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27" y="27"/>
                    <a:pt x="15" y="28"/>
                    <a:pt x="4" y="30"/>
                  </a:cubicBezTo>
                  <a:cubicBezTo>
                    <a:pt x="1" y="41"/>
                    <a:pt x="0" y="53"/>
                    <a:pt x="0" y="66"/>
                  </a:cubicBezTo>
                  <a:cubicBezTo>
                    <a:pt x="0" y="79"/>
                    <a:pt x="1" y="91"/>
                    <a:pt x="4" y="102"/>
                  </a:cubicBezTo>
                  <a:cubicBezTo>
                    <a:pt x="19" y="104"/>
                    <a:pt x="35" y="106"/>
                    <a:pt x="52" y="106"/>
                  </a:cubicBezTo>
                  <a:cubicBezTo>
                    <a:pt x="69" y="106"/>
                    <a:pt x="86" y="104"/>
                    <a:pt x="100" y="102"/>
                  </a:cubicBezTo>
                  <a:cubicBezTo>
                    <a:pt x="103" y="91"/>
                    <a:pt x="105" y="79"/>
                    <a:pt x="105" y="66"/>
                  </a:cubicBezTo>
                  <a:cubicBezTo>
                    <a:pt x="105" y="53"/>
                    <a:pt x="103" y="41"/>
                    <a:pt x="100" y="30"/>
                  </a:cubicBezTo>
                  <a:close/>
                  <a:moveTo>
                    <a:pt x="88" y="90"/>
                  </a:moveTo>
                  <a:cubicBezTo>
                    <a:pt x="77" y="92"/>
                    <a:pt x="65" y="92"/>
                    <a:pt x="52" y="92"/>
                  </a:cubicBezTo>
                  <a:cubicBezTo>
                    <a:pt x="39" y="92"/>
                    <a:pt x="27" y="92"/>
                    <a:pt x="16" y="90"/>
                  </a:cubicBezTo>
                  <a:cubicBezTo>
                    <a:pt x="14" y="83"/>
                    <a:pt x="13" y="75"/>
                    <a:pt x="13" y="66"/>
                  </a:cubicBezTo>
                  <a:cubicBezTo>
                    <a:pt x="13" y="58"/>
                    <a:pt x="14" y="49"/>
                    <a:pt x="16" y="42"/>
                  </a:cubicBezTo>
                  <a:cubicBezTo>
                    <a:pt x="27" y="41"/>
                    <a:pt x="39" y="40"/>
                    <a:pt x="52" y="40"/>
                  </a:cubicBezTo>
                  <a:cubicBezTo>
                    <a:pt x="65" y="40"/>
                    <a:pt x="77" y="41"/>
                    <a:pt x="88" y="42"/>
                  </a:cubicBezTo>
                  <a:cubicBezTo>
                    <a:pt x="90" y="49"/>
                    <a:pt x="92" y="58"/>
                    <a:pt x="92" y="66"/>
                  </a:cubicBezTo>
                  <a:cubicBezTo>
                    <a:pt x="92" y="75"/>
                    <a:pt x="90" y="83"/>
                    <a:pt x="8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5" name="Freeform 167"/>
            <p:cNvSpPr>
              <a:spLocks/>
            </p:cNvSpPr>
            <p:nvPr/>
          </p:nvSpPr>
          <p:spPr bwMode="auto">
            <a:xfrm>
              <a:off x="3670" y="3140"/>
              <a:ext cx="157" cy="89"/>
            </a:xfrm>
            <a:custGeom>
              <a:avLst/>
              <a:gdLst>
                <a:gd name="T0" fmla="*/ 128 w 128"/>
                <a:gd name="T1" fmla="*/ 51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2 h 72"/>
                <a:gd name="T8" fmla="*/ 45 w 128"/>
                <a:gd name="T9" fmla="*/ 5 h 72"/>
                <a:gd name="T10" fmla="*/ 29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1"/>
                  </a:moveTo>
                  <a:cubicBezTo>
                    <a:pt x="128" y="40"/>
                    <a:pt x="121" y="32"/>
                    <a:pt x="112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5"/>
                    <a:pt x="58" y="12"/>
                  </a:cubicBezTo>
                  <a:cubicBezTo>
                    <a:pt x="55" y="8"/>
                    <a:pt x="51" y="5"/>
                    <a:pt x="45" y="5"/>
                  </a:cubicBezTo>
                  <a:cubicBezTo>
                    <a:pt x="36" y="5"/>
                    <a:pt x="29" y="13"/>
                    <a:pt x="29" y="22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5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3"/>
                    <a:pt x="1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6" name="Freeform 168"/>
            <p:cNvSpPr>
              <a:spLocks noEditPoints="1"/>
            </p:cNvSpPr>
            <p:nvPr/>
          </p:nvSpPr>
          <p:spPr bwMode="auto">
            <a:xfrm>
              <a:off x="3524" y="3140"/>
              <a:ext cx="108" cy="89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7 h 72"/>
                <a:gd name="T12" fmla="*/ 5 w 88"/>
                <a:gd name="T13" fmla="*/ 67 h 72"/>
                <a:gd name="T14" fmla="*/ 5 w 88"/>
                <a:gd name="T15" fmla="*/ 6 h 72"/>
                <a:gd name="T16" fmla="*/ 83 w 88"/>
                <a:gd name="T17" fmla="*/ 6 h 72"/>
                <a:gd name="T18" fmla="*/ 83 w 88"/>
                <a:gd name="T19" fmla="*/ 67 h 72"/>
                <a:gd name="T20" fmla="*/ 61 w 88"/>
                <a:gd name="T21" fmla="*/ 20 h 72"/>
                <a:gd name="T22" fmla="*/ 69 w 88"/>
                <a:gd name="T23" fmla="*/ 28 h 72"/>
                <a:gd name="T24" fmla="*/ 77 w 88"/>
                <a:gd name="T25" fmla="*/ 20 h 72"/>
                <a:gd name="T26" fmla="*/ 69 w 88"/>
                <a:gd name="T27" fmla="*/ 11 h 72"/>
                <a:gd name="T28" fmla="*/ 61 w 88"/>
                <a:gd name="T29" fmla="*/ 20 h 72"/>
                <a:gd name="T30" fmla="*/ 77 w 88"/>
                <a:gd name="T31" fmla="*/ 61 h 72"/>
                <a:gd name="T32" fmla="*/ 11 w 88"/>
                <a:gd name="T33" fmla="*/ 61 h 72"/>
                <a:gd name="T34" fmla="*/ 27 w 88"/>
                <a:gd name="T35" fmla="*/ 17 h 72"/>
                <a:gd name="T36" fmla="*/ 50 w 88"/>
                <a:gd name="T37" fmla="*/ 45 h 72"/>
                <a:gd name="T38" fmla="*/ 61 w 88"/>
                <a:gd name="T39" fmla="*/ 36 h 72"/>
                <a:gd name="T40" fmla="*/ 77 w 88"/>
                <a:gd name="T41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7"/>
                  </a:moveTo>
                  <a:cubicBezTo>
                    <a:pt x="5" y="67"/>
                    <a:pt x="5" y="67"/>
                    <a:pt x="5" y="6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3" y="6"/>
                    <a:pt x="83" y="6"/>
                    <a:pt x="83" y="6"/>
                  </a:cubicBezTo>
                  <a:lnTo>
                    <a:pt x="83" y="67"/>
                  </a:lnTo>
                  <a:close/>
                  <a:moveTo>
                    <a:pt x="61" y="20"/>
                  </a:moveTo>
                  <a:cubicBezTo>
                    <a:pt x="61" y="24"/>
                    <a:pt x="64" y="28"/>
                    <a:pt x="69" y="28"/>
                  </a:cubicBezTo>
                  <a:cubicBezTo>
                    <a:pt x="74" y="28"/>
                    <a:pt x="77" y="24"/>
                    <a:pt x="77" y="20"/>
                  </a:cubicBezTo>
                  <a:cubicBezTo>
                    <a:pt x="77" y="15"/>
                    <a:pt x="74" y="11"/>
                    <a:pt x="69" y="11"/>
                  </a:cubicBezTo>
                  <a:cubicBezTo>
                    <a:pt x="64" y="11"/>
                    <a:pt x="61" y="15"/>
                    <a:pt x="61" y="20"/>
                  </a:cubicBezTo>
                  <a:close/>
                  <a:moveTo>
                    <a:pt x="77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7" name="Freeform 169"/>
            <p:cNvSpPr>
              <a:spLocks noEditPoints="1"/>
            </p:cNvSpPr>
            <p:nvPr/>
          </p:nvSpPr>
          <p:spPr bwMode="auto">
            <a:xfrm>
              <a:off x="3366" y="3121"/>
              <a:ext cx="105" cy="105"/>
            </a:xfrm>
            <a:custGeom>
              <a:avLst/>
              <a:gdLst>
                <a:gd name="T0" fmla="*/ 57 w 85"/>
                <a:gd name="T1" fmla="*/ 58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8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0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1 h 86"/>
                <a:gd name="T38" fmla="*/ 31 w 85"/>
                <a:gd name="T39" fmla="*/ 34 h 86"/>
                <a:gd name="T40" fmla="*/ 12 w 85"/>
                <a:gd name="T41" fmla="*/ 85 h 86"/>
                <a:gd name="T42" fmla="*/ 0 w 85"/>
                <a:gd name="T43" fmla="*/ 86 h 86"/>
                <a:gd name="T44" fmla="*/ 5 w 85"/>
                <a:gd name="T45" fmla="*/ 54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8"/>
                  </a:moveTo>
                  <a:cubicBezTo>
                    <a:pt x="64" y="51"/>
                    <a:pt x="73" y="47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8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0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2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6"/>
                    <a:pt x="12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4"/>
                  </a:cubicBezTo>
                  <a:cubicBezTo>
                    <a:pt x="9" y="44"/>
                    <a:pt x="14" y="34"/>
                    <a:pt x="22" y="26"/>
                  </a:cubicBezTo>
                  <a:cubicBezTo>
                    <a:pt x="30" y="18"/>
                    <a:pt x="39" y="11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6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8" name="Freeform 170"/>
            <p:cNvSpPr>
              <a:spLocks noEditPoints="1"/>
            </p:cNvSpPr>
            <p:nvPr/>
          </p:nvSpPr>
          <p:spPr bwMode="auto">
            <a:xfrm>
              <a:off x="1907" y="1484"/>
              <a:ext cx="59" cy="80"/>
            </a:xfrm>
            <a:custGeom>
              <a:avLst/>
              <a:gdLst>
                <a:gd name="T0" fmla="*/ 46 w 48"/>
                <a:gd name="T1" fmla="*/ 8 h 65"/>
                <a:gd name="T2" fmla="*/ 42 w 48"/>
                <a:gd name="T3" fmla="*/ 8 h 65"/>
                <a:gd name="T4" fmla="*/ 42 w 48"/>
                <a:gd name="T5" fmla="*/ 12 h 65"/>
                <a:gd name="T6" fmla="*/ 44 w 48"/>
                <a:gd name="T7" fmla="*/ 12 h 65"/>
                <a:gd name="T8" fmla="*/ 44 w 48"/>
                <a:gd name="T9" fmla="*/ 44 h 65"/>
                <a:gd name="T10" fmla="*/ 28 w 48"/>
                <a:gd name="T11" fmla="*/ 44 h 65"/>
                <a:gd name="T12" fmla="*/ 28 w 48"/>
                <a:gd name="T13" fmla="*/ 61 h 65"/>
                <a:gd name="T14" fmla="*/ 4 w 48"/>
                <a:gd name="T15" fmla="*/ 61 h 65"/>
                <a:gd name="T16" fmla="*/ 4 w 48"/>
                <a:gd name="T17" fmla="*/ 12 h 65"/>
                <a:gd name="T18" fmla="*/ 6 w 48"/>
                <a:gd name="T19" fmla="*/ 12 h 65"/>
                <a:gd name="T20" fmla="*/ 6 w 48"/>
                <a:gd name="T21" fmla="*/ 8 h 65"/>
                <a:gd name="T22" fmla="*/ 2 w 48"/>
                <a:gd name="T23" fmla="*/ 8 h 65"/>
                <a:gd name="T24" fmla="*/ 0 w 48"/>
                <a:gd name="T25" fmla="*/ 10 h 65"/>
                <a:gd name="T26" fmla="*/ 0 w 48"/>
                <a:gd name="T27" fmla="*/ 63 h 65"/>
                <a:gd name="T28" fmla="*/ 2 w 48"/>
                <a:gd name="T29" fmla="*/ 65 h 65"/>
                <a:gd name="T30" fmla="*/ 34 w 48"/>
                <a:gd name="T31" fmla="*/ 65 h 65"/>
                <a:gd name="T32" fmla="*/ 48 w 48"/>
                <a:gd name="T33" fmla="*/ 50 h 65"/>
                <a:gd name="T34" fmla="*/ 48 w 48"/>
                <a:gd name="T35" fmla="*/ 10 h 65"/>
                <a:gd name="T36" fmla="*/ 46 w 48"/>
                <a:gd name="T37" fmla="*/ 8 h 65"/>
                <a:gd name="T38" fmla="*/ 32 w 48"/>
                <a:gd name="T39" fmla="*/ 61 h 65"/>
                <a:gd name="T40" fmla="*/ 32 w 48"/>
                <a:gd name="T41" fmla="*/ 49 h 65"/>
                <a:gd name="T42" fmla="*/ 44 w 48"/>
                <a:gd name="T43" fmla="*/ 49 h 65"/>
                <a:gd name="T44" fmla="*/ 32 w 48"/>
                <a:gd name="T45" fmla="*/ 61 h 65"/>
                <a:gd name="T46" fmla="*/ 40 w 48"/>
                <a:gd name="T47" fmla="*/ 8 h 65"/>
                <a:gd name="T48" fmla="*/ 32 w 48"/>
                <a:gd name="T49" fmla="*/ 8 h 65"/>
                <a:gd name="T50" fmla="*/ 32 w 48"/>
                <a:gd name="T51" fmla="*/ 4 h 65"/>
                <a:gd name="T52" fmla="*/ 28 w 48"/>
                <a:gd name="T53" fmla="*/ 0 h 65"/>
                <a:gd name="T54" fmla="*/ 20 w 48"/>
                <a:gd name="T55" fmla="*/ 0 h 65"/>
                <a:gd name="T56" fmla="*/ 16 w 48"/>
                <a:gd name="T57" fmla="*/ 4 h 65"/>
                <a:gd name="T58" fmla="*/ 16 w 48"/>
                <a:gd name="T59" fmla="*/ 8 h 65"/>
                <a:gd name="T60" fmla="*/ 8 w 48"/>
                <a:gd name="T61" fmla="*/ 8 h 65"/>
                <a:gd name="T62" fmla="*/ 8 w 48"/>
                <a:gd name="T63" fmla="*/ 16 h 65"/>
                <a:gd name="T64" fmla="*/ 40 w 48"/>
                <a:gd name="T65" fmla="*/ 16 h 65"/>
                <a:gd name="T66" fmla="*/ 40 w 48"/>
                <a:gd name="T67" fmla="*/ 8 h 65"/>
                <a:gd name="T68" fmla="*/ 28 w 48"/>
                <a:gd name="T69" fmla="*/ 8 h 65"/>
                <a:gd name="T70" fmla="*/ 20 w 48"/>
                <a:gd name="T71" fmla="*/ 8 h 65"/>
                <a:gd name="T72" fmla="*/ 20 w 48"/>
                <a:gd name="T73" fmla="*/ 4 h 65"/>
                <a:gd name="T74" fmla="*/ 20 w 48"/>
                <a:gd name="T75" fmla="*/ 4 h 65"/>
                <a:gd name="T76" fmla="*/ 28 w 48"/>
                <a:gd name="T77" fmla="*/ 4 h 65"/>
                <a:gd name="T78" fmla="*/ 28 w 48"/>
                <a:gd name="T79" fmla="*/ 4 h 65"/>
                <a:gd name="T80" fmla="*/ 28 w 48"/>
                <a:gd name="T8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5">
                  <a:moveTo>
                    <a:pt x="46" y="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lose/>
                  <a:moveTo>
                    <a:pt x="32" y="61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44" y="49"/>
                    <a:pt x="44" y="49"/>
                    <a:pt x="44" y="49"/>
                  </a:cubicBezTo>
                  <a:lnTo>
                    <a:pt x="32" y="61"/>
                  </a:lnTo>
                  <a:close/>
                  <a:moveTo>
                    <a:pt x="40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28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9" name="Freeform 171"/>
            <p:cNvSpPr>
              <a:spLocks noEditPoints="1"/>
            </p:cNvSpPr>
            <p:nvPr/>
          </p:nvSpPr>
          <p:spPr bwMode="auto">
            <a:xfrm>
              <a:off x="1423" y="1972"/>
              <a:ext cx="81" cy="81"/>
            </a:xfrm>
            <a:custGeom>
              <a:avLst/>
              <a:gdLst>
                <a:gd name="T0" fmla="*/ 55 w 66"/>
                <a:gd name="T1" fmla="*/ 0 h 66"/>
                <a:gd name="T2" fmla="*/ 11 w 66"/>
                <a:gd name="T3" fmla="*/ 0 h 66"/>
                <a:gd name="T4" fmla="*/ 0 w 66"/>
                <a:gd name="T5" fmla="*/ 11 h 66"/>
                <a:gd name="T6" fmla="*/ 1 w 66"/>
                <a:gd name="T7" fmla="*/ 55 h 66"/>
                <a:gd name="T8" fmla="*/ 12 w 66"/>
                <a:gd name="T9" fmla="*/ 66 h 66"/>
                <a:gd name="T10" fmla="*/ 55 w 66"/>
                <a:gd name="T11" fmla="*/ 66 h 66"/>
                <a:gd name="T12" fmla="*/ 66 w 66"/>
                <a:gd name="T13" fmla="*/ 55 h 66"/>
                <a:gd name="T14" fmla="*/ 66 w 66"/>
                <a:gd name="T15" fmla="*/ 11 h 66"/>
                <a:gd name="T16" fmla="*/ 55 w 66"/>
                <a:gd name="T17" fmla="*/ 0 h 66"/>
                <a:gd name="T18" fmla="*/ 22 w 66"/>
                <a:gd name="T19" fmla="*/ 29 h 66"/>
                <a:gd name="T20" fmla="*/ 45 w 66"/>
                <a:gd name="T21" fmla="*/ 29 h 66"/>
                <a:gd name="T22" fmla="*/ 46 w 66"/>
                <a:gd name="T23" fmla="*/ 33 h 66"/>
                <a:gd name="T24" fmla="*/ 33 w 66"/>
                <a:gd name="T25" fmla="*/ 46 h 66"/>
                <a:gd name="T26" fmla="*/ 21 w 66"/>
                <a:gd name="T27" fmla="*/ 33 h 66"/>
                <a:gd name="T28" fmla="*/ 22 w 66"/>
                <a:gd name="T29" fmla="*/ 29 h 66"/>
                <a:gd name="T30" fmla="*/ 58 w 66"/>
                <a:gd name="T31" fmla="*/ 29 h 66"/>
                <a:gd name="T32" fmla="*/ 58 w 66"/>
                <a:gd name="T33" fmla="*/ 45 h 66"/>
                <a:gd name="T34" fmla="*/ 58 w 66"/>
                <a:gd name="T35" fmla="*/ 53 h 66"/>
                <a:gd name="T36" fmla="*/ 54 w 66"/>
                <a:gd name="T37" fmla="*/ 58 h 66"/>
                <a:gd name="T38" fmla="*/ 13 w 66"/>
                <a:gd name="T39" fmla="*/ 58 h 66"/>
                <a:gd name="T40" fmla="*/ 9 w 66"/>
                <a:gd name="T41" fmla="*/ 54 h 66"/>
                <a:gd name="T42" fmla="*/ 9 w 66"/>
                <a:gd name="T43" fmla="*/ 46 h 66"/>
                <a:gd name="T44" fmla="*/ 9 w 66"/>
                <a:gd name="T45" fmla="*/ 29 h 66"/>
                <a:gd name="T46" fmla="*/ 9 w 66"/>
                <a:gd name="T47" fmla="*/ 29 h 66"/>
                <a:gd name="T48" fmla="*/ 15 w 66"/>
                <a:gd name="T49" fmla="*/ 29 h 66"/>
                <a:gd name="T50" fmla="*/ 15 w 66"/>
                <a:gd name="T51" fmla="*/ 33 h 66"/>
                <a:gd name="T52" fmla="*/ 33 w 66"/>
                <a:gd name="T53" fmla="*/ 52 h 66"/>
                <a:gd name="T54" fmla="*/ 52 w 66"/>
                <a:gd name="T55" fmla="*/ 33 h 66"/>
                <a:gd name="T56" fmla="*/ 51 w 66"/>
                <a:gd name="T57" fmla="*/ 29 h 66"/>
                <a:gd name="T58" fmla="*/ 58 w 66"/>
                <a:gd name="T59" fmla="*/ 29 h 66"/>
                <a:gd name="T60" fmla="*/ 58 w 66"/>
                <a:gd name="T61" fmla="*/ 15 h 66"/>
                <a:gd name="T62" fmla="*/ 56 w 66"/>
                <a:gd name="T63" fmla="*/ 17 h 66"/>
                <a:gd name="T64" fmla="*/ 52 w 66"/>
                <a:gd name="T65" fmla="*/ 17 h 66"/>
                <a:gd name="T66" fmla="*/ 50 w 66"/>
                <a:gd name="T67" fmla="*/ 15 h 66"/>
                <a:gd name="T68" fmla="*/ 50 w 66"/>
                <a:gd name="T69" fmla="*/ 10 h 66"/>
                <a:gd name="T70" fmla="*/ 52 w 66"/>
                <a:gd name="T71" fmla="*/ 8 h 66"/>
                <a:gd name="T72" fmla="*/ 56 w 66"/>
                <a:gd name="T73" fmla="*/ 8 h 66"/>
                <a:gd name="T74" fmla="*/ 58 w 66"/>
                <a:gd name="T75" fmla="*/ 10 h 66"/>
                <a:gd name="T76" fmla="*/ 58 w 66"/>
                <a:gd name="T7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5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5"/>
                    <a:pt x="0" y="1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61"/>
                    <a:pt x="6" y="66"/>
                    <a:pt x="12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1" y="66"/>
                    <a:pt x="66" y="61"/>
                    <a:pt x="66" y="55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5"/>
                    <a:pt x="61" y="0"/>
                    <a:pt x="55" y="0"/>
                  </a:cubicBezTo>
                  <a:close/>
                  <a:moveTo>
                    <a:pt x="22" y="29"/>
                  </a:moveTo>
                  <a:cubicBezTo>
                    <a:pt x="45" y="29"/>
                    <a:pt x="45" y="29"/>
                    <a:pt x="45" y="29"/>
                  </a:cubicBezTo>
                  <a:cubicBezTo>
                    <a:pt x="46" y="30"/>
                    <a:pt x="46" y="32"/>
                    <a:pt x="46" y="33"/>
                  </a:cubicBezTo>
                  <a:cubicBezTo>
                    <a:pt x="46" y="40"/>
                    <a:pt x="40" y="46"/>
                    <a:pt x="33" y="46"/>
                  </a:cubicBezTo>
                  <a:cubicBezTo>
                    <a:pt x="27" y="46"/>
                    <a:pt x="21" y="40"/>
                    <a:pt x="21" y="33"/>
                  </a:cubicBezTo>
                  <a:cubicBezTo>
                    <a:pt x="21" y="32"/>
                    <a:pt x="21" y="30"/>
                    <a:pt x="22" y="29"/>
                  </a:cubicBezTo>
                  <a:close/>
                  <a:moveTo>
                    <a:pt x="58" y="29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6"/>
                    <a:pt x="56" y="57"/>
                    <a:pt x="54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1" y="58"/>
                    <a:pt x="9" y="56"/>
                    <a:pt x="9" y="54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43"/>
                    <a:pt x="23" y="52"/>
                    <a:pt x="33" y="52"/>
                  </a:cubicBezTo>
                  <a:cubicBezTo>
                    <a:pt x="44" y="52"/>
                    <a:pt x="52" y="43"/>
                    <a:pt x="52" y="33"/>
                  </a:cubicBezTo>
                  <a:cubicBezTo>
                    <a:pt x="52" y="32"/>
                    <a:pt x="52" y="30"/>
                    <a:pt x="51" y="29"/>
                  </a:cubicBezTo>
                  <a:cubicBezTo>
                    <a:pt x="58" y="29"/>
                    <a:pt x="58" y="29"/>
                    <a:pt x="58" y="29"/>
                  </a:cubicBezTo>
                  <a:close/>
                  <a:moveTo>
                    <a:pt x="58" y="15"/>
                  </a:moveTo>
                  <a:cubicBezTo>
                    <a:pt x="58" y="16"/>
                    <a:pt x="57" y="17"/>
                    <a:pt x="56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50" y="8"/>
                    <a:pt x="5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8"/>
                    <a:pt x="58" y="9"/>
                    <a:pt x="58" y="10"/>
                  </a:cubicBezTo>
                  <a:lnTo>
                    <a:pt x="5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0" name="Freeform 172"/>
            <p:cNvSpPr>
              <a:spLocks noEditPoints="1"/>
            </p:cNvSpPr>
            <p:nvPr/>
          </p:nvSpPr>
          <p:spPr bwMode="auto">
            <a:xfrm>
              <a:off x="1440" y="960"/>
              <a:ext cx="75" cy="75"/>
            </a:xfrm>
            <a:custGeom>
              <a:avLst/>
              <a:gdLst>
                <a:gd name="T0" fmla="*/ 30 w 61"/>
                <a:gd name="T1" fmla="*/ 0 h 61"/>
                <a:gd name="T2" fmla="*/ 0 w 61"/>
                <a:gd name="T3" fmla="*/ 30 h 61"/>
                <a:gd name="T4" fmla="*/ 30 w 61"/>
                <a:gd name="T5" fmla="*/ 61 h 61"/>
                <a:gd name="T6" fmla="*/ 61 w 61"/>
                <a:gd name="T7" fmla="*/ 30 h 61"/>
                <a:gd name="T8" fmla="*/ 30 w 61"/>
                <a:gd name="T9" fmla="*/ 0 h 61"/>
                <a:gd name="T10" fmla="*/ 30 w 61"/>
                <a:gd name="T11" fmla="*/ 55 h 61"/>
                <a:gd name="T12" fmla="*/ 6 w 61"/>
                <a:gd name="T13" fmla="*/ 30 h 61"/>
                <a:gd name="T14" fmla="*/ 30 w 61"/>
                <a:gd name="T15" fmla="*/ 6 h 61"/>
                <a:gd name="T16" fmla="*/ 55 w 61"/>
                <a:gd name="T17" fmla="*/ 30 h 61"/>
                <a:gd name="T18" fmla="*/ 30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1" name="Freeform 173"/>
            <p:cNvSpPr>
              <a:spLocks noEditPoints="1"/>
            </p:cNvSpPr>
            <p:nvPr/>
          </p:nvSpPr>
          <p:spPr bwMode="auto">
            <a:xfrm>
              <a:off x="1471" y="2896"/>
              <a:ext cx="87" cy="76"/>
            </a:xfrm>
            <a:custGeom>
              <a:avLst/>
              <a:gdLst>
                <a:gd name="T0" fmla="*/ 58 w 87"/>
                <a:gd name="T1" fmla="*/ 10 h 76"/>
                <a:gd name="T2" fmla="*/ 31 w 87"/>
                <a:gd name="T3" fmla="*/ 0 h 76"/>
                <a:gd name="T4" fmla="*/ 0 w 87"/>
                <a:gd name="T5" fmla="*/ 10 h 76"/>
                <a:gd name="T6" fmla="*/ 0 w 87"/>
                <a:gd name="T7" fmla="*/ 76 h 76"/>
                <a:gd name="T8" fmla="*/ 31 w 87"/>
                <a:gd name="T9" fmla="*/ 65 h 76"/>
                <a:gd name="T10" fmla="*/ 58 w 87"/>
                <a:gd name="T11" fmla="*/ 76 h 76"/>
                <a:gd name="T12" fmla="*/ 87 w 87"/>
                <a:gd name="T13" fmla="*/ 65 h 76"/>
                <a:gd name="T14" fmla="*/ 87 w 87"/>
                <a:gd name="T15" fmla="*/ 0 h 76"/>
                <a:gd name="T16" fmla="*/ 58 w 87"/>
                <a:gd name="T17" fmla="*/ 10 h 76"/>
                <a:gd name="T18" fmla="*/ 33 w 87"/>
                <a:gd name="T19" fmla="*/ 6 h 76"/>
                <a:gd name="T20" fmla="*/ 55 w 87"/>
                <a:gd name="T21" fmla="*/ 15 h 76"/>
                <a:gd name="T22" fmla="*/ 55 w 87"/>
                <a:gd name="T23" fmla="*/ 69 h 76"/>
                <a:gd name="T24" fmla="*/ 33 w 87"/>
                <a:gd name="T25" fmla="*/ 60 h 76"/>
                <a:gd name="T26" fmla="*/ 33 w 87"/>
                <a:gd name="T27" fmla="*/ 6 h 76"/>
                <a:gd name="T28" fmla="*/ 6 w 87"/>
                <a:gd name="T29" fmla="*/ 15 h 76"/>
                <a:gd name="T30" fmla="*/ 28 w 87"/>
                <a:gd name="T31" fmla="*/ 6 h 76"/>
                <a:gd name="T32" fmla="*/ 28 w 87"/>
                <a:gd name="T33" fmla="*/ 60 h 76"/>
                <a:gd name="T34" fmla="*/ 6 w 87"/>
                <a:gd name="T35" fmla="*/ 67 h 76"/>
                <a:gd name="T36" fmla="*/ 6 w 87"/>
                <a:gd name="T37" fmla="*/ 15 h 76"/>
                <a:gd name="T38" fmla="*/ 82 w 87"/>
                <a:gd name="T39" fmla="*/ 61 h 76"/>
                <a:gd name="T40" fmla="*/ 60 w 87"/>
                <a:gd name="T41" fmla="*/ 69 h 76"/>
                <a:gd name="T42" fmla="*/ 60 w 87"/>
                <a:gd name="T43" fmla="*/ 15 h 76"/>
                <a:gd name="T44" fmla="*/ 82 w 87"/>
                <a:gd name="T45" fmla="*/ 7 h 76"/>
                <a:gd name="T46" fmla="*/ 82 w 87"/>
                <a:gd name="T4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76">
                  <a:moveTo>
                    <a:pt x="58" y="10"/>
                  </a:moveTo>
                  <a:lnTo>
                    <a:pt x="31" y="0"/>
                  </a:lnTo>
                  <a:lnTo>
                    <a:pt x="0" y="10"/>
                  </a:lnTo>
                  <a:lnTo>
                    <a:pt x="0" y="76"/>
                  </a:lnTo>
                  <a:lnTo>
                    <a:pt x="31" y="65"/>
                  </a:lnTo>
                  <a:lnTo>
                    <a:pt x="58" y="76"/>
                  </a:lnTo>
                  <a:lnTo>
                    <a:pt x="87" y="65"/>
                  </a:lnTo>
                  <a:lnTo>
                    <a:pt x="87" y="0"/>
                  </a:lnTo>
                  <a:lnTo>
                    <a:pt x="58" y="10"/>
                  </a:lnTo>
                  <a:close/>
                  <a:moveTo>
                    <a:pt x="33" y="6"/>
                  </a:moveTo>
                  <a:lnTo>
                    <a:pt x="55" y="15"/>
                  </a:lnTo>
                  <a:lnTo>
                    <a:pt x="55" y="69"/>
                  </a:lnTo>
                  <a:lnTo>
                    <a:pt x="33" y="60"/>
                  </a:lnTo>
                  <a:lnTo>
                    <a:pt x="33" y="6"/>
                  </a:lnTo>
                  <a:close/>
                  <a:moveTo>
                    <a:pt x="6" y="15"/>
                  </a:moveTo>
                  <a:lnTo>
                    <a:pt x="28" y="6"/>
                  </a:lnTo>
                  <a:lnTo>
                    <a:pt x="28" y="60"/>
                  </a:lnTo>
                  <a:lnTo>
                    <a:pt x="6" y="67"/>
                  </a:lnTo>
                  <a:lnTo>
                    <a:pt x="6" y="15"/>
                  </a:lnTo>
                  <a:close/>
                  <a:moveTo>
                    <a:pt x="82" y="61"/>
                  </a:moveTo>
                  <a:lnTo>
                    <a:pt x="60" y="69"/>
                  </a:lnTo>
                  <a:lnTo>
                    <a:pt x="60" y="15"/>
                  </a:lnTo>
                  <a:lnTo>
                    <a:pt x="82" y="7"/>
                  </a:lnTo>
                  <a:lnTo>
                    <a:pt x="8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2" name="Freeform 174"/>
            <p:cNvSpPr>
              <a:spLocks noEditPoints="1"/>
            </p:cNvSpPr>
            <p:nvPr/>
          </p:nvSpPr>
          <p:spPr bwMode="auto">
            <a:xfrm>
              <a:off x="2534" y="832"/>
              <a:ext cx="57" cy="58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3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3 h 47"/>
                <a:gd name="T50" fmla="*/ 21 w 47"/>
                <a:gd name="T51" fmla="*/ 26 h 47"/>
                <a:gd name="T52" fmla="*/ 26 w 47"/>
                <a:gd name="T53" fmla="*/ 26 h 47"/>
                <a:gd name="T54" fmla="*/ 26 w 47"/>
                <a:gd name="T55" fmla="*/ 43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3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3 h 47"/>
                <a:gd name="T82" fmla="*/ 22 w 47"/>
                <a:gd name="T83" fmla="*/ 23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3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3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3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1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1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3"/>
                    <a:pt x="25" y="23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1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1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3" name="Freeform 175"/>
            <p:cNvSpPr>
              <a:spLocks noEditPoints="1"/>
            </p:cNvSpPr>
            <p:nvPr/>
          </p:nvSpPr>
          <p:spPr bwMode="auto">
            <a:xfrm>
              <a:off x="1852" y="819"/>
              <a:ext cx="71" cy="72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53 h 58"/>
                <a:gd name="T12" fmla="*/ 5 w 58"/>
                <a:gd name="T13" fmla="*/ 29 h 58"/>
                <a:gd name="T14" fmla="*/ 29 w 58"/>
                <a:gd name="T15" fmla="*/ 6 h 58"/>
                <a:gd name="T16" fmla="*/ 53 w 58"/>
                <a:gd name="T17" fmla="*/ 29 h 58"/>
                <a:gd name="T18" fmla="*/ 29 w 58"/>
                <a:gd name="T19" fmla="*/ 53 h 58"/>
                <a:gd name="T20" fmla="*/ 18 w 58"/>
                <a:gd name="T21" fmla="*/ 18 h 58"/>
                <a:gd name="T22" fmla="*/ 40 w 58"/>
                <a:gd name="T23" fmla="*/ 18 h 58"/>
                <a:gd name="T24" fmla="*/ 40 w 58"/>
                <a:gd name="T25" fmla="*/ 40 h 58"/>
                <a:gd name="T26" fmla="*/ 18 w 58"/>
                <a:gd name="T27" fmla="*/ 40 h 58"/>
                <a:gd name="T28" fmla="*/ 18 w 58"/>
                <a:gd name="T2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3"/>
                  </a:moveTo>
                  <a:cubicBezTo>
                    <a:pt x="16" y="53"/>
                    <a:pt x="5" y="42"/>
                    <a:pt x="5" y="29"/>
                  </a:cubicBezTo>
                  <a:cubicBezTo>
                    <a:pt x="5" y="16"/>
                    <a:pt x="16" y="6"/>
                    <a:pt x="29" y="6"/>
                  </a:cubicBezTo>
                  <a:cubicBezTo>
                    <a:pt x="42" y="6"/>
                    <a:pt x="53" y="16"/>
                    <a:pt x="53" y="29"/>
                  </a:cubicBezTo>
                  <a:cubicBezTo>
                    <a:pt x="53" y="42"/>
                    <a:pt x="42" y="53"/>
                    <a:pt x="29" y="53"/>
                  </a:cubicBezTo>
                  <a:close/>
                  <a:moveTo>
                    <a:pt x="18" y="18"/>
                  </a:moveTo>
                  <a:cubicBezTo>
                    <a:pt x="40" y="18"/>
                    <a:pt x="40" y="18"/>
                    <a:pt x="40" y="1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18" y="40"/>
                    <a:pt x="18" y="40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4" name="Freeform 176"/>
            <p:cNvSpPr>
              <a:spLocks noEditPoints="1"/>
            </p:cNvSpPr>
            <p:nvPr/>
          </p:nvSpPr>
          <p:spPr bwMode="auto">
            <a:xfrm>
              <a:off x="1108" y="2334"/>
              <a:ext cx="70" cy="62"/>
            </a:xfrm>
            <a:custGeom>
              <a:avLst/>
              <a:gdLst>
                <a:gd name="T0" fmla="*/ 24 w 57"/>
                <a:gd name="T1" fmla="*/ 0 h 50"/>
                <a:gd name="T2" fmla="*/ 24 w 57"/>
                <a:gd name="T3" fmla="*/ 0 h 50"/>
                <a:gd name="T4" fmla="*/ 47 w 57"/>
                <a:gd name="T5" fmla="*/ 19 h 50"/>
                <a:gd name="T6" fmla="*/ 24 w 57"/>
                <a:gd name="T7" fmla="*/ 38 h 50"/>
                <a:gd name="T8" fmla="*/ 20 w 57"/>
                <a:gd name="T9" fmla="*/ 38 h 50"/>
                <a:gd name="T10" fmla="*/ 3 w 57"/>
                <a:gd name="T11" fmla="*/ 44 h 50"/>
                <a:gd name="T12" fmla="*/ 3 w 57"/>
                <a:gd name="T13" fmla="*/ 43 h 50"/>
                <a:gd name="T14" fmla="*/ 9 w 57"/>
                <a:gd name="T15" fmla="*/ 35 h 50"/>
                <a:gd name="T16" fmla="*/ 9 w 57"/>
                <a:gd name="T17" fmla="*/ 34 h 50"/>
                <a:gd name="T18" fmla="*/ 0 w 57"/>
                <a:gd name="T19" fmla="*/ 19 h 50"/>
                <a:gd name="T20" fmla="*/ 24 w 57"/>
                <a:gd name="T21" fmla="*/ 0 h 50"/>
                <a:gd name="T22" fmla="*/ 49 w 57"/>
                <a:gd name="T23" fmla="*/ 43 h 50"/>
                <a:gd name="T24" fmla="*/ 54 w 57"/>
                <a:gd name="T25" fmla="*/ 49 h 50"/>
                <a:gd name="T26" fmla="*/ 54 w 57"/>
                <a:gd name="T27" fmla="*/ 50 h 50"/>
                <a:gd name="T28" fmla="*/ 40 w 57"/>
                <a:gd name="T29" fmla="*/ 45 h 50"/>
                <a:gd name="T30" fmla="*/ 36 w 57"/>
                <a:gd name="T31" fmla="*/ 45 h 50"/>
                <a:gd name="T32" fmla="*/ 24 w 57"/>
                <a:gd name="T33" fmla="*/ 42 h 50"/>
                <a:gd name="T34" fmla="*/ 43 w 57"/>
                <a:gd name="T35" fmla="*/ 35 h 50"/>
                <a:gd name="T36" fmla="*/ 49 w 57"/>
                <a:gd name="T37" fmla="*/ 28 h 50"/>
                <a:gd name="T38" fmla="*/ 51 w 57"/>
                <a:gd name="T39" fmla="*/ 19 h 50"/>
                <a:gd name="T40" fmla="*/ 51 w 57"/>
                <a:gd name="T41" fmla="*/ 17 h 50"/>
                <a:gd name="T42" fmla="*/ 57 w 57"/>
                <a:gd name="T43" fmla="*/ 29 h 50"/>
                <a:gd name="T44" fmla="*/ 49 w 57"/>
                <a:gd name="T45" fmla="*/ 42 h 50"/>
                <a:gd name="T46" fmla="*/ 49 w 57"/>
                <a:gd name="T4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5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8"/>
                    <a:pt x="47" y="19"/>
                  </a:cubicBezTo>
                  <a:cubicBezTo>
                    <a:pt x="47" y="30"/>
                    <a:pt x="37" y="38"/>
                    <a:pt x="24" y="38"/>
                  </a:cubicBezTo>
                  <a:cubicBezTo>
                    <a:pt x="23" y="38"/>
                    <a:pt x="21" y="38"/>
                    <a:pt x="20" y="38"/>
                  </a:cubicBezTo>
                  <a:cubicBezTo>
                    <a:pt x="15" y="43"/>
                    <a:pt x="9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6" y="41"/>
                    <a:pt x="9" y="38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4" y="30"/>
                    <a:pt x="0" y="25"/>
                    <a:pt x="0" y="19"/>
                  </a:cubicBezTo>
                  <a:cubicBezTo>
                    <a:pt x="0" y="8"/>
                    <a:pt x="11" y="0"/>
                    <a:pt x="24" y="0"/>
                  </a:cubicBezTo>
                  <a:close/>
                  <a:moveTo>
                    <a:pt x="49" y="43"/>
                  </a:moveTo>
                  <a:cubicBezTo>
                    <a:pt x="49" y="45"/>
                    <a:pt x="51" y="48"/>
                    <a:pt x="54" y="49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9" y="50"/>
                    <a:pt x="44" y="49"/>
                    <a:pt x="40" y="45"/>
                  </a:cubicBezTo>
                  <a:cubicBezTo>
                    <a:pt x="39" y="45"/>
                    <a:pt x="38" y="45"/>
                    <a:pt x="36" y="45"/>
                  </a:cubicBezTo>
                  <a:cubicBezTo>
                    <a:pt x="32" y="45"/>
                    <a:pt x="27" y="44"/>
                    <a:pt x="24" y="42"/>
                  </a:cubicBezTo>
                  <a:cubicBezTo>
                    <a:pt x="31" y="42"/>
                    <a:pt x="38" y="40"/>
                    <a:pt x="43" y="35"/>
                  </a:cubicBezTo>
                  <a:cubicBezTo>
                    <a:pt x="45" y="33"/>
                    <a:pt x="47" y="31"/>
                    <a:pt x="49" y="28"/>
                  </a:cubicBezTo>
                  <a:cubicBezTo>
                    <a:pt x="50" y="25"/>
                    <a:pt x="51" y="22"/>
                    <a:pt x="51" y="19"/>
                  </a:cubicBezTo>
                  <a:cubicBezTo>
                    <a:pt x="51" y="18"/>
                    <a:pt x="51" y="18"/>
                    <a:pt x="51" y="17"/>
                  </a:cubicBezTo>
                  <a:cubicBezTo>
                    <a:pt x="55" y="20"/>
                    <a:pt x="57" y="24"/>
                    <a:pt x="57" y="29"/>
                  </a:cubicBezTo>
                  <a:cubicBezTo>
                    <a:pt x="57" y="34"/>
                    <a:pt x="54" y="39"/>
                    <a:pt x="49" y="42"/>
                  </a:cubicBezTo>
                  <a:cubicBezTo>
                    <a:pt x="49" y="42"/>
                    <a:pt x="49" y="42"/>
                    <a:pt x="4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5" name="Freeform 177"/>
            <p:cNvSpPr>
              <a:spLocks noEditPoints="1"/>
            </p:cNvSpPr>
            <p:nvPr/>
          </p:nvSpPr>
          <p:spPr bwMode="auto">
            <a:xfrm>
              <a:off x="3247" y="673"/>
              <a:ext cx="89" cy="88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0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0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6" y="46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6"/>
                    <a:pt x="53" y="5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4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6" name="Freeform 178"/>
            <p:cNvSpPr>
              <a:spLocks noEditPoints="1"/>
            </p:cNvSpPr>
            <p:nvPr/>
          </p:nvSpPr>
          <p:spPr bwMode="auto">
            <a:xfrm>
              <a:off x="2762" y="463"/>
              <a:ext cx="97" cy="74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3 w 79"/>
                <a:gd name="T5" fmla="*/ 3 h 60"/>
                <a:gd name="T6" fmla="*/ 0 w 79"/>
                <a:gd name="T7" fmla="*/ 30 h 60"/>
                <a:gd name="T8" fmla="*/ 3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4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2" y="0"/>
                    <a:pt x="40" y="0"/>
                  </a:cubicBezTo>
                  <a:cubicBezTo>
                    <a:pt x="27" y="0"/>
                    <a:pt x="14" y="1"/>
                    <a:pt x="3" y="3"/>
                  </a:cubicBezTo>
                  <a:cubicBezTo>
                    <a:pt x="1" y="11"/>
                    <a:pt x="0" y="20"/>
                    <a:pt x="0" y="30"/>
                  </a:cubicBezTo>
                  <a:cubicBezTo>
                    <a:pt x="0" y="40"/>
                    <a:pt x="1" y="49"/>
                    <a:pt x="3" y="57"/>
                  </a:cubicBezTo>
                  <a:cubicBezTo>
                    <a:pt x="14" y="59"/>
                    <a:pt x="27" y="60"/>
                    <a:pt x="40" y="60"/>
                  </a:cubicBezTo>
                  <a:cubicBezTo>
                    <a:pt x="52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4" y="30"/>
                    <a:pt x="54" y="30"/>
                    <a:pt x="54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7" name="Freeform 179"/>
            <p:cNvSpPr>
              <a:spLocks noEditPoints="1"/>
            </p:cNvSpPr>
            <p:nvPr/>
          </p:nvSpPr>
          <p:spPr bwMode="auto">
            <a:xfrm>
              <a:off x="3300" y="914"/>
              <a:ext cx="73" cy="71"/>
            </a:xfrm>
            <a:custGeom>
              <a:avLst/>
              <a:gdLst>
                <a:gd name="T0" fmla="*/ 30 w 59"/>
                <a:gd name="T1" fmla="*/ 0 h 58"/>
                <a:gd name="T2" fmla="*/ 0 w 59"/>
                <a:gd name="T3" fmla="*/ 29 h 58"/>
                <a:gd name="T4" fmla="*/ 30 w 59"/>
                <a:gd name="T5" fmla="*/ 58 h 58"/>
                <a:gd name="T6" fmla="*/ 59 w 59"/>
                <a:gd name="T7" fmla="*/ 29 h 58"/>
                <a:gd name="T8" fmla="*/ 30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4 w 59"/>
                <a:gd name="T15" fmla="*/ 44 h 58"/>
                <a:gd name="T16" fmla="*/ 18 w 59"/>
                <a:gd name="T17" fmla="*/ 26 h 58"/>
                <a:gd name="T18" fmla="*/ 14 w 59"/>
                <a:gd name="T19" fmla="*/ 28 h 58"/>
                <a:gd name="T20" fmla="*/ 12 w 59"/>
                <a:gd name="T21" fmla="*/ 26 h 58"/>
                <a:gd name="T22" fmla="*/ 23 w 59"/>
                <a:gd name="T23" fmla="*/ 18 h 58"/>
                <a:gd name="T24" fmla="*/ 29 w 59"/>
                <a:gd name="T25" fmla="*/ 30 h 58"/>
                <a:gd name="T26" fmla="*/ 32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8"/>
                    <a:pt x="30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6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0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8" name="Freeform 180"/>
            <p:cNvSpPr>
              <a:spLocks/>
            </p:cNvSpPr>
            <p:nvPr/>
          </p:nvSpPr>
          <p:spPr bwMode="auto">
            <a:xfrm>
              <a:off x="2182" y="429"/>
              <a:ext cx="92" cy="92"/>
            </a:xfrm>
            <a:custGeom>
              <a:avLst/>
              <a:gdLst>
                <a:gd name="T0" fmla="*/ 23 w 75"/>
                <a:gd name="T1" fmla="*/ 14 h 75"/>
                <a:gd name="T2" fmla="*/ 75 w 75"/>
                <a:gd name="T3" fmla="*/ 0 h 75"/>
                <a:gd name="T4" fmla="*/ 75 w 75"/>
                <a:gd name="T5" fmla="*/ 5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6 h 75"/>
                <a:gd name="T12" fmla="*/ 42 w 75"/>
                <a:gd name="T13" fmla="*/ 54 h 75"/>
                <a:gd name="T14" fmla="*/ 59 w 75"/>
                <a:gd name="T15" fmla="*/ 43 h 75"/>
                <a:gd name="T16" fmla="*/ 66 w 75"/>
                <a:gd name="T17" fmla="*/ 44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4 h 75"/>
                <a:gd name="T24" fmla="*/ 16 w 75"/>
                <a:gd name="T25" fmla="*/ 75 h 75"/>
                <a:gd name="T26" fmla="*/ 0 w 75"/>
                <a:gd name="T27" fmla="*/ 64 h 75"/>
                <a:gd name="T28" fmla="*/ 16 w 75"/>
                <a:gd name="T29" fmla="*/ 52 h 75"/>
                <a:gd name="T30" fmla="*/ 23 w 75"/>
                <a:gd name="T31" fmla="*/ 53 h 75"/>
                <a:gd name="T32" fmla="*/ 23 w 75"/>
                <a:gd name="T33" fmla="*/ 28 h 75"/>
                <a:gd name="T34" fmla="*/ 23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3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3"/>
                    <a:pt x="59" y="43"/>
                  </a:cubicBezTo>
                  <a:cubicBezTo>
                    <a:pt x="61" y="43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5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3" y="53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9" name="Freeform 181"/>
            <p:cNvSpPr>
              <a:spLocks noEditPoints="1"/>
            </p:cNvSpPr>
            <p:nvPr/>
          </p:nvSpPr>
          <p:spPr bwMode="auto">
            <a:xfrm>
              <a:off x="1044" y="1151"/>
              <a:ext cx="67" cy="68"/>
            </a:xfrm>
            <a:custGeom>
              <a:avLst/>
              <a:gdLst>
                <a:gd name="T0" fmla="*/ 46 w 55"/>
                <a:gd name="T1" fmla="*/ 0 h 55"/>
                <a:gd name="T2" fmla="*/ 9 w 55"/>
                <a:gd name="T3" fmla="*/ 1 h 55"/>
                <a:gd name="T4" fmla="*/ 0 w 55"/>
                <a:gd name="T5" fmla="*/ 10 h 55"/>
                <a:gd name="T6" fmla="*/ 0 w 55"/>
                <a:gd name="T7" fmla="*/ 46 h 55"/>
                <a:gd name="T8" fmla="*/ 9 w 55"/>
                <a:gd name="T9" fmla="*/ 55 h 55"/>
                <a:gd name="T10" fmla="*/ 46 w 55"/>
                <a:gd name="T11" fmla="*/ 55 h 55"/>
                <a:gd name="T12" fmla="*/ 55 w 55"/>
                <a:gd name="T13" fmla="*/ 46 h 55"/>
                <a:gd name="T14" fmla="*/ 55 w 55"/>
                <a:gd name="T15" fmla="*/ 9 h 55"/>
                <a:gd name="T16" fmla="*/ 46 w 55"/>
                <a:gd name="T17" fmla="*/ 0 h 55"/>
                <a:gd name="T18" fmla="*/ 18 w 55"/>
                <a:gd name="T19" fmla="*/ 25 h 55"/>
                <a:gd name="T20" fmla="*/ 37 w 55"/>
                <a:gd name="T21" fmla="*/ 24 h 55"/>
                <a:gd name="T22" fmla="*/ 38 w 55"/>
                <a:gd name="T23" fmla="*/ 28 h 55"/>
                <a:gd name="T24" fmla="*/ 28 w 55"/>
                <a:gd name="T25" fmla="*/ 38 h 55"/>
                <a:gd name="T26" fmla="*/ 17 w 55"/>
                <a:gd name="T27" fmla="*/ 28 h 55"/>
                <a:gd name="T28" fmla="*/ 18 w 55"/>
                <a:gd name="T29" fmla="*/ 25 h 55"/>
                <a:gd name="T30" fmla="*/ 48 w 55"/>
                <a:gd name="T31" fmla="*/ 24 h 55"/>
                <a:gd name="T32" fmla="*/ 48 w 55"/>
                <a:gd name="T33" fmla="*/ 38 h 55"/>
                <a:gd name="T34" fmla="*/ 48 w 55"/>
                <a:gd name="T35" fmla="*/ 45 h 55"/>
                <a:gd name="T36" fmla="*/ 45 w 55"/>
                <a:gd name="T37" fmla="*/ 48 h 55"/>
                <a:gd name="T38" fmla="*/ 11 w 55"/>
                <a:gd name="T39" fmla="*/ 49 h 55"/>
                <a:gd name="T40" fmla="*/ 7 w 55"/>
                <a:gd name="T41" fmla="*/ 45 h 55"/>
                <a:gd name="T42" fmla="*/ 7 w 55"/>
                <a:gd name="T43" fmla="*/ 38 h 55"/>
                <a:gd name="T44" fmla="*/ 7 w 55"/>
                <a:gd name="T45" fmla="*/ 25 h 55"/>
                <a:gd name="T46" fmla="*/ 7 w 55"/>
                <a:gd name="T47" fmla="*/ 25 h 55"/>
                <a:gd name="T48" fmla="*/ 12 w 55"/>
                <a:gd name="T49" fmla="*/ 25 h 55"/>
                <a:gd name="T50" fmla="*/ 12 w 55"/>
                <a:gd name="T51" fmla="*/ 28 h 55"/>
                <a:gd name="T52" fmla="*/ 28 w 55"/>
                <a:gd name="T53" fmla="*/ 43 h 55"/>
                <a:gd name="T54" fmla="*/ 43 w 55"/>
                <a:gd name="T55" fmla="*/ 28 h 55"/>
                <a:gd name="T56" fmla="*/ 43 w 55"/>
                <a:gd name="T57" fmla="*/ 24 h 55"/>
                <a:gd name="T58" fmla="*/ 48 w 55"/>
                <a:gd name="T59" fmla="*/ 24 h 55"/>
                <a:gd name="T60" fmla="*/ 48 w 55"/>
                <a:gd name="T61" fmla="*/ 12 h 55"/>
                <a:gd name="T62" fmla="*/ 46 w 55"/>
                <a:gd name="T63" fmla="*/ 14 h 55"/>
                <a:gd name="T64" fmla="*/ 43 w 55"/>
                <a:gd name="T65" fmla="*/ 14 h 55"/>
                <a:gd name="T66" fmla="*/ 41 w 55"/>
                <a:gd name="T67" fmla="*/ 12 h 55"/>
                <a:gd name="T68" fmla="*/ 41 w 55"/>
                <a:gd name="T69" fmla="*/ 9 h 55"/>
                <a:gd name="T70" fmla="*/ 43 w 55"/>
                <a:gd name="T71" fmla="*/ 7 h 55"/>
                <a:gd name="T72" fmla="*/ 46 w 55"/>
                <a:gd name="T73" fmla="*/ 7 h 55"/>
                <a:gd name="T74" fmla="*/ 48 w 55"/>
                <a:gd name="T75" fmla="*/ 9 h 55"/>
                <a:gd name="T76" fmla="*/ 48 w 55"/>
                <a:gd name="T77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55">
                  <a:moveTo>
                    <a:pt x="46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1" y="55"/>
                    <a:pt x="55" y="51"/>
                    <a:pt x="55" y="46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1" y="0"/>
                    <a:pt x="46" y="0"/>
                  </a:cubicBezTo>
                  <a:close/>
                  <a:moveTo>
                    <a:pt x="18" y="25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8" y="34"/>
                    <a:pt x="33" y="38"/>
                    <a:pt x="28" y="38"/>
                  </a:cubicBezTo>
                  <a:cubicBezTo>
                    <a:pt x="22" y="38"/>
                    <a:pt x="17" y="34"/>
                    <a:pt x="17" y="28"/>
                  </a:cubicBezTo>
                  <a:cubicBezTo>
                    <a:pt x="17" y="27"/>
                    <a:pt x="17" y="26"/>
                    <a:pt x="18" y="25"/>
                  </a:cubicBezTo>
                  <a:close/>
                  <a:moveTo>
                    <a:pt x="48" y="24"/>
                  </a:moveTo>
                  <a:cubicBezTo>
                    <a:pt x="48" y="38"/>
                    <a:pt x="48" y="38"/>
                    <a:pt x="48" y="38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7"/>
                    <a:pt x="47" y="48"/>
                    <a:pt x="45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9" y="49"/>
                    <a:pt x="7" y="47"/>
                    <a:pt x="7" y="4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2" y="37"/>
                    <a:pt x="19" y="43"/>
                    <a:pt x="28" y="43"/>
                  </a:cubicBezTo>
                  <a:cubicBezTo>
                    <a:pt x="36" y="43"/>
                    <a:pt x="43" y="36"/>
                    <a:pt x="43" y="28"/>
                  </a:cubicBezTo>
                  <a:cubicBezTo>
                    <a:pt x="43" y="27"/>
                    <a:pt x="43" y="25"/>
                    <a:pt x="43" y="24"/>
                  </a:cubicBezTo>
                  <a:cubicBezTo>
                    <a:pt x="48" y="24"/>
                    <a:pt x="48" y="24"/>
                    <a:pt x="48" y="24"/>
                  </a:cubicBezTo>
                  <a:close/>
                  <a:moveTo>
                    <a:pt x="48" y="12"/>
                  </a:moveTo>
                  <a:cubicBezTo>
                    <a:pt x="48" y="13"/>
                    <a:pt x="47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1" y="13"/>
                    <a:pt x="41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8" y="8"/>
                    <a:pt x="48" y="9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0" name="Freeform 182"/>
            <p:cNvSpPr>
              <a:spLocks noEditPoints="1"/>
            </p:cNvSpPr>
            <p:nvPr/>
          </p:nvSpPr>
          <p:spPr bwMode="auto">
            <a:xfrm>
              <a:off x="1237" y="1"/>
              <a:ext cx="64" cy="55"/>
            </a:xfrm>
            <a:custGeom>
              <a:avLst/>
              <a:gdLst>
                <a:gd name="T0" fmla="*/ 52 w 52"/>
                <a:gd name="T1" fmla="*/ 14 h 45"/>
                <a:gd name="T2" fmla="*/ 37 w 52"/>
                <a:gd name="T3" fmla="*/ 0 h 45"/>
                <a:gd name="T4" fmla="*/ 26 w 52"/>
                <a:gd name="T5" fmla="*/ 5 h 45"/>
                <a:gd name="T6" fmla="*/ 15 w 52"/>
                <a:gd name="T7" fmla="*/ 0 h 45"/>
                <a:gd name="T8" fmla="*/ 0 w 52"/>
                <a:gd name="T9" fmla="*/ 14 h 45"/>
                <a:gd name="T10" fmla="*/ 5 w 52"/>
                <a:gd name="T11" fmla="*/ 25 h 45"/>
                <a:gd name="T12" fmla="*/ 5 w 52"/>
                <a:gd name="T13" fmla="*/ 25 h 45"/>
                <a:gd name="T14" fmla="*/ 21 w 52"/>
                <a:gd name="T15" fmla="*/ 42 h 45"/>
                <a:gd name="T16" fmla="*/ 26 w 52"/>
                <a:gd name="T17" fmla="*/ 45 h 45"/>
                <a:gd name="T18" fmla="*/ 31 w 52"/>
                <a:gd name="T19" fmla="*/ 42 h 45"/>
                <a:gd name="T20" fmla="*/ 47 w 52"/>
                <a:gd name="T21" fmla="*/ 25 h 45"/>
                <a:gd name="T22" fmla="*/ 47 w 52"/>
                <a:gd name="T23" fmla="*/ 25 h 45"/>
                <a:gd name="T24" fmla="*/ 52 w 52"/>
                <a:gd name="T25" fmla="*/ 14 h 45"/>
                <a:gd name="T26" fmla="*/ 43 w 52"/>
                <a:gd name="T27" fmla="*/ 21 h 45"/>
                <a:gd name="T28" fmla="*/ 27 w 52"/>
                <a:gd name="T29" fmla="*/ 37 h 45"/>
                <a:gd name="T30" fmla="*/ 26 w 52"/>
                <a:gd name="T31" fmla="*/ 37 h 45"/>
                <a:gd name="T32" fmla="*/ 26 w 52"/>
                <a:gd name="T33" fmla="*/ 37 h 45"/>
                <a:gd name="T34" fmla="*/ 10 w 52"/>
                <a:gd name="T35" fmla="*/ 21 h 45"/>
                <a:gd name="T36" fmla="*/ 7 w 52"/>
                <a:gd name="T37" fmla="*/ 14 h 45"/>
                <a:gd name="T38" fmla="*/ 15 w 52"/>
                <a:gd name="T39" fmla="*/ 6 h 45"/>
                <a:gd name="T40" fmla="*/ 22 w 52"/>
                <a:gd name="T41" fmla="*/ 9 h 45"/>
                <a:gd name="T42" fmla="*/ 26 w 52"/>
                <a:gd name="T43" fmla="*/ 14 h 45"/>
                <a:gd name="T44" fmla="*/ 31 w 52"/>
                <a:gd name="T45" fmla="*/ 9 h 45"/>
                <a:gd name="T46" fmla="*/ 37 w 52"/>
                <a:gd name="T47" fmla="*/ 6 h 45"/>
                <a:gd name="T48" fmla="*/ 46 w 52"/>
                <a:gd name="T49" fmla="*/ 14 h 45"/>
                <a:gd name="T50" fmla="*/ 43 w 52"/>
                <a:gd name="T51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45">
                  <a:moveTo>
                    <a:pt x="52" y="14"/>
                  </a:moveTo>
                  <a:cubicBezTo>
                    <a:pt x="52" y="6"/>
                    <a:pt x="46" y="0"/>
                    <a:pt x="37" y="0"/>
                  </a:cubicBezTo>
                  <a:cubicBezTo>
                    <a:pt x="33" y="0"/>
                    <a:pt x="29" y="2"/>
                    <a:pt x="26" y="5"/>
                  </a:cubicBezTo>
                  <a:cubicBezTo>
                    <a:pt x="24" y="2"/>
                    <a:pt x="20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9"/>
                    <a:pt x="2" y="23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3"/>
                    <a:pt x="25" y="45"/>
                    <a:pt x="26" y="45"/>
                  </a:cubicBezTo>
                  <a:cubicBezTo>
                    <a:pt x="28" y="45"/>
                    <a:pt x="30" y="43"/>
                    <a:pt x="31" y="4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3"/>
                    <a:pt x="52" y="19"/>
                    <a:pt x="52" y="14"/>
                  </a:cubicBezTo>
                  <a:close/>
                  <a:moveTo>
                    <a:pt x="43" y="21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19"/>
                    <a:pt x="7" y="17"/>
                    <a:pt x="7" y="14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20" y="7"/>
                    <a:pt x="22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7"/>
                    <a:pt x="35" y="6"/>
                    <a:pt x="37" y="6"/>
                  </a:cubicBezTo>
                  <a:cubicBezTo>
                    <a:pt x="42" y="6"/>
                    <a:pt x="46" y="10"/>
                    <a:pt x="46" y="14"/>
                  </a:cubicBezTo>
                  <a:cubicBezTo>
                    <a:pt x="46" y="17"/>
                    <a:pt x="45" y="19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1" name="Freeform 183"/>
            <p:cNvSpPr>
              <a:spLocks noEditPoints="1"/>
            </p:cNvSpPr>
            <p:nvPr/>
          </p:nvSpPr>
          <p:spPr bwMode="auto">
            <a:xfrm>
              <a:off x="1615" y="383"/>
              <a:ext cx="101" cy="102"/>
            </a:xfrm>
            <a:custGeom>
              <a:avLst/>
              <a:gdLst>
                <a:gd name="T0" fmla="*/ 79 w 82"/>
                <a:gd name="T1" fmla="*/ 70 h 83"/>
                <a:gd name="T2" fmla="*/ 59 w 82"/>
                <a:gd name="T3" fmla="*/ 53 h 83"/>
                <a:gd name="T4" fmla="*/ 54 w 82"/>
                <a:gd name="T5" fmla="*/ 51 h 83"/>
                <a:gd name="T6" fmla="*/ 61 w 82"/>
                <a:gd name="T7" fmla="*/ 31 h 83"/>
                <a:gd name="T8" fmla="*/ 30 w 82"/>
                <a:gd name="T9" fmla="*/ 0 h 83"/>
                <a:gd name="T10" fmla="*/ 0 w 82"/>
                <a:gd name="T11" fmla="*/ 31 h 83"/>
                <a:gd name="T12" fmla="*/ 30 w 82"/>
                <a:gd name="T13" fmla="*/ 62 h 83"/>
                <a:gd name="T14" fmla="*/ 50 w 82"/>
                <a:gd name="T15" fmla="*/ 54 h 83"/>
                <a:gd name="T16" fmla="*/ 53 w 82"/>
                <a:gd name="T17" fmla="*/ 60 h 83"/>
                <a:gd name="T18" fmla="*/ 69 w 82"/>
                <a:gd name="T19" fmla="*/ 80 h 83"/>
                <a:gd name="T20" fmla="*/ 79 w 82"/>
                <a:gd name="T21" fmla="*/ 80 h 83"/>
                <a:gd name="T22" fmla="*/ 79 w 82"/>
                <a:gd name="T23" fmla="*/ 70 h 83"/>
                <a:gd name="T24" fmla="*/ 30 w 82"/>
                <a:gd name="T25" fmla="*/ 51 h 83"/>
                <a:gd name="T26" fmla="*/ 10 w 82"/>
                <a:gd name="T27" fmla="*/ 31 h 83"/>
                <a:gd name="T28" fmla="*/ 30 w 82"/>
                <a:gd name="T29" fmla="*/ 11 h 83"/>
                <a:gd name="T30" fmla="*/ 51 w 82"/>
                <a:gd name="T31" fmla="*/ 31 h 83"/>
                <a:gd name="T32" fmla="*/ 30 w 82"/>
                <a:gd name="T33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3">
                  <a:moveTo>
                    <a:pt x="79" y="70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7" y="52"/>
                    <a:pt x="55" y="51"/>
                    <a:pt x="54" y="51"/>
                  </a:cubicBezTo>
                  <a:cubicBezTo>
                    <a:pt x="58" y="46"/>
                    <a:pt x="61" y="39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cubicBezTo>
                    <a:pt x="38" y="62"/>
                    <a:pt x="45" y="59"/>
                    <a:pt x="50" y="54"/>
                  </a:cubicBezTo>
                  <a:cubicBezTo>
                    <a:pt x="50" y="56"/>
                    <a:pt x="51" y="58"/>
                    <a:pt x="53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2" y="83"/>
                    <a:pt x="77" y="83"/>
                    <a:pt x="79" y="80"/>
                  </a:cubicBezTo>
                  <a:cubicBezTo>
                    <a:pt x="82" y="77"/>
                    <a:pt x="82" y="73"/>
                    <a:pt x="79" y="70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cubicBezTo>
                    <a:pt x="42" y="11"/>
                    <a:pt x="51" y="20"/>
                    <a:pt x="51" y="31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2" name="Freeform 184"/>
            <p:cNvSpPr>
              <a:spLocks noEditPoints="1"/>
            </p:cNvSpPr>
            <p:nvPr/>
          </p:nvSpPr>
          <p:spPr bwMode="auto">
            <a:xfrm>
              <a:off x="1174" y="514"/>
              <a:ext cx="84" cy="89"/>
            </a:xfrm>
            <a:custGeom>
              <a:avLst/>
              <a:gdLst>
                <a:gd name="T0" fmla="*/ 61 w 68"/>
                <a:gd name="T1" fmla="*/ 0 h 73"/>
                <a:gd name="T2" fmla="*/ 6 w 68"/>
                <a:gd name="T3" fmla="*/ 0 h 73"/>
                <a:gd name="T4" fmla="*/ 0 w 68"/>
                <a:gd name="T5" fmla="*/ 7 h 73"/>
                <a:gd name="T6" fmla="*/ 0 w 68"/>
                <a:gd name="T7" fmla="*/ 66 h 73"/>
                <a:gd name="T8" fmla="*/ 6 w 68"/>
                <a:gd name="T9" fmla="*/ 73 h 73"/>
                <a:gd name="T10" fmla="*/ 61 w 68"/>
                <a:gd name="T11" fmla="*/ 73 h 73"/>
                <a:gd name="T12" fmla="*/ 68 w 68"/>
                <a:gd name="T13" fmla="*/ 66 h 73"/>
                <a:gd name="T14" fmla="*/ 68 w 68"/>
                <a:gd name="T15" fmla="*/ 7 h 73"/>
                <a:gd name="T16" fmla="*/ 61 w 68"/>
                <a:gd name="T17" fmla="*/ 0 h 73"/>
                <a:gd name="T18" fmla="*/ 59 w 68"/>
                <a:gd name="T19" fmla="*/ 64 h 73"/>
                <a:gd name="T20" fmla="*/ 9 w 68"/>
                <a:gd name="T21" fmla="*/ 64 h 73"/>
                <a:gd name="T22" fmla="*/ 9 w 68"/>
                <a:gd name="T23" fmla="*/ 9 h 73"/>
                <a:gd name="T24" fmla="*/ 59 w 68"/>
                <a:gd name="T25" fmla="*/ 9 h 73"/>
                <a:gd name="T26" fmla="*/ 59 w 68"/>
                <a:gd name="T27" fmla="*/ 64 h 73"/>
                <a:gd name="T28" fmla="*/ 18 w 68"/>
                <a:gd name="T29" fmla="*/ 32 h 73"/>
                <a:gd name="T30" fmla="*/ 50 w 68"/>
                <a:gd name="T31" fmla="*/ 32 h 73"/>
                <a:gd name="T32" fmla="*/ 50 w 68"/>
                <a:gd name="T33" fmla="*/ 36 h 73"/>
                <a:gd name="T34" fmla="*/ 18 w 68"/>
                <a:gd name="T35" fmla="*/ 36 h 73"/>
                <a:gd name="T36" fmla="*/ 18 w 68"/>
                <a:gd name="T37" fmla="*/ 32 h 73"/>
                <a:gd name="T38" fmla="*/ 18 w 68"/>
                <a:gd name="T39" fmla="*/ 41 h 73"/>
                <a:gd name="T40" fmla="*/ 50 w 68"/>
                <a:gd name="T41" fmla="*/ 41 h 73"/>
                <a:gd name="T42" fmla="*/ 50 w 68"/>
                <a:gd name="T43" fmla="*/ 45 h 73"/>
                <a:gd name="T44" fmla="*/ 18 w 68"/>
                <a:gd name="T45" fmla="*/ 45 h 73"/>
                <a:gd name="T46" fmla="*/ 18 w 68"/>
                <a:gd name="T47" fmla="*/ 41 h 73"/>
                <a:gd name="T48" fmla="*/ 18 w 68"/>
                <a:gd name="T49" fmla="*/ 50 h 73"/>
                <a:gd name="T50" fmla="*/ 50 w 68"/>
                <a:gd name="T51" fmla="*/ 50 h 73"/>
                <a:gd name="T52" fmla="*/ 50 w 68"/>
                <a:gd name="T53" fmla="*/ 54 h 73"/>
                <a:gd name="T54" fmla="*/ 18 w 68"/>
                <a:gd name="T55" fmla="*/ 54 h 73"/>
                <a:gd name="T56" fmla="*/ 18 w 68"/>
                <a:gd name="T57" fmla="*/ 50 h 73"/>
                <a:gd name="T58" fmla="*/ 18 w 68"/>
                <a:gd name="T59" fmla="*/ 23 h 73"/>
                <a:gd name="T60" fmla="*/ 50 w 68"/>
                <a:gd name="T61" fmla="*/ 23 h 73"/>
                <a:gd name="T62" fmla="*/ 50 w 68"/>
                <a:gd name="T63" fmla="*/ 27 h 73"/>
                <a:gd name="T64" fmla="*/ 18 w 68"/>
                <a:gd name="T65" fmla="*/ 27 h 73"/>
                <a:gd name="T66" fmla="*/ 18 w 68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73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5" y="73"/>
                    <a:pt x="68" y="70"/>
                    <a:pt x="68" y="6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5" y="0"/>
                    <a:pt x="61" y="0"/>
                  </a:cubicBezTo>
                  <a:close/>
                  <a:moveTo>
                    <a:pt x="5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59" y="9"/>
                    <a:pt x="59" y="9"/>
                    <a:pt x="59" y="9"/>
                  </a:cubicBezTo>
                  <a:lnTo>
                    <a:pt x="59" y="64"/>
                  </a:lnTo>
                  <a:close/>
                  <a:moveTo>
                    <a:pt x="18" y="32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18" y="36"/>
                    <a:pt x="18" y="36"/>
                    <a:pt x="18" y="36"/>
                  </a:cubicBezTo>
                  <a:lnTo>
                    <a:pt x="18" y="32"/>
                  </a:lnTo>
                  <a:close/>
                  <a:moveTo>
                    <a:pt x="18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18" y="41"/>
                  </a:lnTo>
                  <a:close/>
                  <a:moveTo>
                    <a:pt x="18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18" y="54"/>
                    <a:pt x="18" y="54"/>
                    <a:pt x="18" y="54"/>
                  </a:cubicBezTo>
                  <a:lnTo>
                    <a:pt x="18" y="50"/>
                  </a:lnTo>
                  <a:close/>
                  <a:moveTo>
                    <a:pt x="18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3" name="Freeform 185"/>
            <p:cNvSpPr>
              <a:spLocks noEditPoints="1"/>
            </p:cNvSpPr>
            <p:nvPr/>
          </p:nvSpPr>
          <p:spPr bwMode="auto">
            <a:xfrm>
              <a:off x="1848" y="80"/>
              <a:ext cx="67" cy="66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3 w 54"/>
                <a:gd name="T11" fmla="*/ 24 h 54"/>
                <a:gd name="T12" fmla="*/ 28 w 54"/>
                <a:gd name="T13" fmla="*/ 44 h 54"/>
                <a:gd name="T14" fmla="*/ 21 w 54"/>
                <a:gd name="T15" fmla="*/ 41 h 54"/>
                <a:gd name="T16" fmla="*/ 16 w 54"/>
                <a:gd name="T17" fmla="*/ 25 h 54"/>
                <a:gd name="T18" fmla="*/ 12 w 54"/>
                <a:gd name="T19" fmla="*/ 26 h 54"/>
                <a:gd name="T20" fmla="*/ 11 w 54"/>
                <a:gd name="T21" fmla="*/ 24 h 54"/>
                <a:gd name="T22" fmla="*/ 20 w 54"/>
                <a:gd name="T23" fmla="*/ 17 h 54"/>
                <a:gd name="T24" fmla="*/ 26 w 54"/>
                <a:gd name="T25" fmla="*/ 28 h 54"/>
                <a:gd name="T26" fmla="*/ 28 w 54"/>
                <a:gd name="T27" fmla="*/ 35 h 54"/>
                <a:gd name="T28" fmla="*/ 33 w 54"/>
                <a:gd name="T29" fmla="*/ 29 h 54"/>
                <a:gd name="T30" fmla="*/ 29 w 54"/>
                <a:gd name="T31" fmla="*/ 24 h 54"/>
                <a:gd name="T32" fmla="*/ 43 w 54"/>
                <a:gd name="T3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3"/>
                    <a:pt x="42" y="0"/>
                    <a:pt x="27" y="0"/>
                  </a:cubicBezTo>
                  <a:close/>
                  <a:moveTo>
                    <a:pt x="43" y="24"/>
                  </a:moveTo>
                  <a:cubicBezTo>
                    <a:pt x="41" y="34"/>
                    <a:pt x="31" y="42"/>
                    <a:pt x="28" y="44"/>
                  </a:cubicBezTo>
                  <a:cubicBezTo>
                    <a:pt x="25" y="46"/>
                    <a:pt x="22" y="43"/>
                    <a:pt x="21" y="41"/>
                  </a:cubicBezTo>
                  <a:cubicBezTo>
                    <a:pt x="20" y="39"/>
                    <a:pt x="17" y="26"/>
                    <a:pt x="16" y="25"/>
                  </a:cubicBezTo>
                  <a:cubicBezTo>
                    <a:pt x="15" y="24"/>
                    <a:pt x="12" y="26"/>
                    <a:pt x="12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6" y="18"/>
                    <a:pt x="20" y="17"/>
                  </a:cubicBezTo>
                  <a:cubicBezTo>
                    <a:pt x="25" y="16"/>
                    <a:pt x="25" y="24"/>
                    <a:pt x="26" y="28"/>
                  </a:cubicBezTo>
                  <a:cubicBezTo>
                    <a:pt x="27" y="32"/>
                    <a:pt x="28" y="35"/>
                    <a:pt x="28" y="35"/>
                  </a:cubicBezTo>
                  <a:cubicBezTo>
                    <a:pt x="29" y="35"/>
                    <a:pt x="31" y="32"/>
                    <a:pt x="33" y="29"/>
                  </a:cubicBezTo>
                  <a:cubicBezTo>
                    <a:pt x="35" y="25"/>
                    <a:pt x="33" y="22"/>
                    <a:pt x="29" y="24"/>
                  </a:cubicBezTo>
                  <a:cubicBezTo>
                    <a:pt x="31" y="16"/>
                    <a:pt x="45" y="13"/>
                    <a:pt x="4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77888" y="5199599"/>
            <a:ext cx="2560317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7000" b="1" dirty="0" err="1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IoT</a:t>
            </a:r>
            <a:endParaRPr lang="en-US" sz="17000" b="1" dirty="0">
              <a:solidFill>
                <a:schemeClr val="tx2"/>
              </a:solidFill>
              <a:latin typeface="나눔손글씨 펜" pitchFamily="66" charset="-127"/>
              <a:ea typeface="나눔손글씨 펜" pitchFamily="66" charset="-127"/>
              <a:cs typeface="Lato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19013" y="7268940"/>
            <a:ext cx="8382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80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비콘</a:t>
            </a:r>
            <a:r>
              <a:rPr lang="ko-KR" altLang="en-US" sz="80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및 </a:t>
            </a:r>
            <a:r>
              <a:rPr lang="en-US" altLang="ko-KR" sz="80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o2o</a:t>
            </a:r>
            <a:r>
              <a:rPr lang="ko-KR" altLang="en-US" sz="80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서비스에 대하여</a:t>
            </a:r>
            <a:endParaRPr lang="en-US" sz="8000" dirty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63140" y="8476720"/>
            <a:ext cx="9241034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7563140" y="4914844"/>
            <a:ext cx="9245019" cy="0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755863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65721" y="397514"/>
            <a:ext cx="25010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0" dirty="0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O2O</a:t>
            </a:r>
            <a:r>
              <a:rPr lang="ko-KR" altLang="en-US" sz="8000" dirty="0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란</a:t>
            </a:r>
            <a:r>
              <a:rPr lang="en-US" altLang="ko-KR" sz="8000" dirty="0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?</a:t>
            </a:r>
            <a:endParaRPr lang="en-US" sz="8000" dirty="0" smtClean="0">
              <a:solidFill>
                <a:schemeClr val="tx2"/>
              </a:solidFill>
              <a:latin typeface="나눔손글씨 펜" pitchFamily="66" charset="-127"/>
              <a:ea typeface="나눔손글씨 펜" pitchFamily="66" charset="-127"/>
              <a:cs typeface="Lato Black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557536" y="3552475"/>
            <a:ext cx="10746609" cy="8987033"/>
          </a:xfrm>
          <a:prstGeom prst="rect">
            <a:avLst/>
          </a:prstGeom>
          <a:noFill/>
        </p:spPr>
        <p:txBody>
          <a:bodyPr wrap="square" lIns="243797" tIns="121899" rIns="243797" bIns="121899" rtlCol="0">
            <a:spAutoFit/>
          </a:bodyPr>
          <a:lstStyle/>
          <a:p>
            <a:r>
              <a:rPr lang="en-US" altLang="ko-KR" sz="8800" b="1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O</a:t>
            </a:r>
            <a:r>
              <a:rPr lang="en-US" altLang="ko-KR" sz="8800" b="1" dirty="0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nline to(</a:t>
            </a:r>
            <a:r>
              <a:rPr lang="en-US" altLang="ko-KR" sz="8800" b="1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2</a:t>
            </a:r>
            <a:r>
              <a:rPr lang="en-US" altLang="ko-KR" sz="8800" b="1" dirty="0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) </a:t>
            </a:r>
            <a:r>
              <a:rPr lang="en-US" altLang="ko-KR" sz="8800" b="1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O</a:t>
            </a:r>
            <a:r>
              <a:rPr lang="en-US" altLang="ko-KR" sz="8800" b="1" dirty="0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ffline?</a:t>
            </a:r>
            <a:endParaRPr lang="en-US" altLang="ko-KR" sz="48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O2O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는 온라인과 오프라인을 유기적으로 연결</a:t>
            </a:r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새로운 가치를 창출해 고객에게 제공하는 것으로</a:t>
            </a:r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오프라인 매장 안이나 근처에 있는 소비자의 </a:t>
            </a:r>
            <a:r>
              <a:rPr lang="ko-KR" altLang="en-US" sz="4800" dirty="0" err="1" smtClean="0">
                <a:latin typeface="나눔손글씨 펜" pitchFamily="66" charset="-127"/>
                <a:ea typeface="나눔손글씨 펜" pitchFamily="66" charset="-127"/>
              </a:rPr>
              <a:t>스마트폰에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 할인 쿠폰 등을 전송해 구매를 유도하는 것이 대표적이다</a:t>
            </a:r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O2O 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비즈니스가 부상할 수 있게 된 결정적인 배경은 </a:t>
            </a:r>
            <a:r>
              <a:rPr lang="ko-KR" altLang="en-US" sz="4800" dirty="0" err="1" smtClean="0">
                <a:latin typeface="나눔손글씨 펜" pitchFamily="66" charset="-127"/>
                <a:ea typeface="나눔손글씨 펜" pitchFamily="66" charset="-127"/>
              </a:rPr>
              <a:t>스마트폰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 등 </a:t>
            </a:r>
            <a:r>
              <a:rPr lang="ko-KR" altLang="en-US" sz="4800" dirty="0" err="1" smtClean="0">
                <a:latin typeface="나눔손글씨 펜" pitchFamily="66" charset="-127"/>
                <a:ea typeface="나눔손글씨 펜" pitchFamily="66" charset="-127"/>
              </a:rPr>
              <a:t>모바일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 기기의 급증</a:t>
            </a:r>
          </a:p>
          <a:p>
            <a:endParaRPr lang="ko-KR" altLang="en-US" sz="48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48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</a:rPr>
              <a:t>-&gt; </a:t>
            </a:r>
            <a:r>
              <a:rPr lang="ko-KR" altLang="en-US" sz="4800" dirty="0" err="1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</a:rPr>
              <a:t>비콘서비스와</a:t>
            </a:r>
            <a:r>
              <a:rPr lang="ko-KR" altLang="en-US" sz="48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</a:rPr>
              <a:t> 굉장히 밀접한 관련이 있다</a:t>
            </a:r>
            <a:endParaRPr lang="en-US" altLang="ko-KR" sz="4800" dirty="0" smtClean="0">
              <a:solidFill>
                <a:schemeClr val="accent4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4800" dirty="0" smtClean="0">
              <a:solidFill>
                <a:schemeClr val="accent4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48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</a:rPr>
              <a:t>=&gt;</a:t>
            </a:r>
            <a:r>
              <a:rPr lang="ko-KR" altLang="en-US" sz="48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</a:rPr>
              <a:t>공유경제</a:t>
            </a:r>
            <a:endParaRPr lang="en-US" altLang="ko-KR" sz="4800" dirty="0" smtClean="0">
              <a:solidFill>
                <a:schemeClr val="accent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6626" name="Picture 2" descr="o2o 서비스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3916" y="3121024"/>
            <a:ext cx="9418484" cy="94184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84811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27602" y="11040519"/>
            <a:ext cx="12188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O2O 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비즈니스가 안정적으로 제공되고 발전하기 위해서는 </a:t>
            </a:r>
            <a:r>
              <a:rPr lang="ko-KR" altLang="en-US" sz="4800" dirty="0" err="1" smtClean="0">
                <a:latin typeface="나눔손글씨 펜" pitchFamily="66" charset="-127"/>
                <a:ea typeface="나눔손글씨 펜" pitchFamily="66" charset="-127"/>
              </a:rPr>
              <a:t>모바일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 결제 서비스와 함께 </a:t>
            </a:r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NFC, </a:t>
            </a:r>
            <a:r>
              <a:rPr lang="ko-KR" altLang="en-US" sz="4800" dirty="0" err="1" smtClean="0">
                <a:latin typeface="나눔손글씨 펜" pitchFamily="66" charset="-127"/>
                <a:ea typeface="나눔손글씨 펜" pitchFamily="66" charset="-127"/>
              </a:rPr>
              <a:t>비콘</a:t>
            </a:r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4800" dirty="0" err="1" smtClean="0">
                <a:latin typeface="나눔손글씨 펜" pitchFamily="66" charset="-127"/>
                <a:ea typeface="나눔손글씨 펜" pitchFamily="66" charset="-127"/>
              </a:rPr>
              <a:t>빅데이터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 분석 등 핵심 기술의 뒷받침</a:t>
            </a:r>
            <a:endParaRPr lang="ko-KR" altLang="en-US" sz="4800" dirty="0"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50720" y="457200"/>
          <a:ext cx="21092160" cy="10290766"/>
        </p:xfrm>
        <a:graphic>
          <a:graphicData uri="http://schemas.openxmlformats.org/drawingml/2006/table">
            <a:tbl>
              <a:tblPr/>
              <a:tblGrid>
                <a:gridCol w="4580671"/>
                <a:gridCol w="4835148"/>
                <a:gridCol w="4835148"/>
                <a:gridCol w="6841193"/>
              </a:tblGrid>
              <a:tr h="13866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400" kern="0" spc="0" dirty="0">
                          <a:solidFill>
                            <a:srgbClr val="FFFFFF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구분</a:t>
                      </a:r>
                      <a:endParaRPr lang="ko-KR" altLang="en-US" sz="5400" kern="0" spc="-100" dirty="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E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400" kern="0" spc="0">
                          <a:solidFill>
                            <a:srgbClr val="FFFFFF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삼성페이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E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400" kern="0" spc="0">
                          <a:solidFill>
                            <a:srgbClr val="FFFFFF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애플페이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E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400" kern="0" spc="0">
                          <a:solidFill>
                            <a:srgbClr val="FFFFFF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안드로이드페이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EA2"/>
                    </a:solidFill>
                  </a:tcPr>
                </a:tc>
              </a:tr>
              <a:tr h="1296970">
                <a:tc>
                  <a:txBody>
                    <a:bodyPr/>
                    <a:lstStyle/>
                    <a:p>
                      <a:pPr marL="2667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서비스 출시 시기</a:t>
                      </a:r>
                      <a:endParaRPr lang="ko-KR" altLang="en-US" sz="4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2015</a:t>
                      </a: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년 상반기 출시 예정</a:t>
                      </a:r>
                      <a:endParaRPr lang="ko-KR" altLang="en-US" sz="4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2014</a:t>
                      </a: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년 </a:t>
                      </a: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9</a:t>
                      </a: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월 출시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2015</a:t>
                      </a: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년 </a:t>
                      </a: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5</a:t>
                      </a: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월 출시 예정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970">
                <a:tc>
                  <a:txBody>
                    <a:bodyPr/>
                    <a:lstStyle/>
                    <a:p>
                      <a:pPr marL="26670" marR="0" indent="0" algn="ctr" fontAlgn="base" latin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결제 방식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MST, NFC, Barcode</a:t>
                      </a:r>
                      <a:endParaRPr 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NFC</a:t>
                      </a:r>
                      <a:endParaRPr 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NFC</a:t>
                      </a:r>
                      <a:endParaRPr 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228">
                <a:tc>
                  <a:txBody>
                    <a:bodyPr/>
                    <a:lstStyle/>
                    <a:p>
                      <a:pPr marL="26670" marR="0" indent="0" algn="ctr" fontAlgn="base" latin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4400" kern="0" spc="0" dirty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보안 방식</a:t>
                      </a:r>
                      <a:endParaRPr lang="ko-KR" altLang="en-US" sz="5400" kern="0" spc="-100" dirty="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4400" kern="0" spc="0" dirty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- SE</a:t>
                      </a:r>
                      <a:r>
                        <a:rPr lang="ko-KR" altLang="en-US" sz="4400" kern="0" spc="0" dirty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에 암호화된 정보 저장</a:t>
                      </a:r>
                      <a:endParaRPr lang="ko-KR" altLang="en-US" sz="5400" kern="0" spc="-100" dirty="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4400" kern="0" spc="0" dirty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- </a:t>
                      </a:r>
                      <a:r>
                        <a:rPr lang="ko-KR" altLang="en-US" sz="4400" kern="0" spc="0" dirty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토큰화 기술</a:t>
                      </a:r>
                      <a:endParaRPr lang="ko-KR" altLang="en-US" sz="5400" kern="0" spc="-100" dirty="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4400" kern="0" spc="0" dirty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- </a:t>
                      </a:r>
                      <a:r>
                        <a:rPr lang="ko-KR" altLang="en-US" sz="4400" kern="0" spc="0" dirty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지문 인증</a:t>
                      </a:r>
                      <a:endParaRPr lang="ko-KR" altLang="en-US" sz="5400" kern="0" spc="-100" dirty="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4400" kern="0" spc="0" dirty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- </a:t>
                      </a:r>
                      <a:r>
                        <a:rPr lang="ko-KR" altLang="en-US" sz="4400" kern="0" spc="0" dirty="0" err="1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녹스</a:t>
                      </a:r>
                      <a:r>
                        <a:rPr lang="en-US" altLang="ko-KR" sz="4400" kern="0" spc="0" dirty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(Knox) </a:t>
                      </a:r>
                      <a:r>
                        <a:rPr lang="ko-KR" altLang="en-US" sz="4400" kern="0" spc="0" dirty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보안 플랫폼</a:t>
                      </a:r>
                      <a:endParaRPr lang="ko-KR" altLang="en-US" sz="5400" kern="0" spc="-100" dirty="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- SE</a:t>
                      </a: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에 암호화된 정보 저장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- </a:t>
                      </a: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토큰화 기술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- </a:t>
                      </a: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지문 인증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marR="0" indent="-82550" algn="just" fontAlgn="base" latinLnBrk="1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- HCE </a:t>
                      </a: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방식으로 클라우드 서버에 암호화된 정보 저장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970">
                <a:tc>
                  <a:txBody>
                    <a:bodyPr/>
                    <a:lstStyle/>
                    <a:p>
                      <a:pPr marL="26670" marR="0" indent="0" algn="ctr" fontAlgn="base" latin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4400" kern="0" spc="-10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우선 서비스 출시지역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한국</a:t>
                      </a: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(MST+</a:t>
                      </a: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앱카드</a:t>
                      </a: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). </a:t>
                      </a: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미국</a:t>
                      </a:r>
                      <a:r>
                        <a:rPr lang="en-US" altLang="ko-KR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(MST)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4400" kern="0" spc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미국</a:t>
                      </a:r>
                      <a:endParaRPr lang="ko-KR" altLang="en-US" sz="5400" kern="0" spc="-10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4400" kern="0" spc="0" dirty="0">
                          <a:solidFill>
                            <a:srgbClr val="000000"/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미국</a:t>
                      </a:r>
                      <a:endParaRPr lang="ko-KR" altLang="en-US" sz="5400" kern="0" spc="-100" dirty="0">
                        <a:solidFill>
                          <a:srgbClr val="000000"/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2437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12134785" y="7333047"/>
            <a:ext cx="0" cy="64250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13684485" y="5501074"/>
            <a:ext cx="33866" cy="6136216"/>
          </a:xfrm>
          <a:prstGeom prst="bentConnector3">
            <a:avLst>
              <a:gd name="adj1" fmla="val 1800000"/>
            </a:avLst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 flipH="1" flipV="1">
            <a:off x="18286646" y="7035129"/>
            <a:ext cx="33866" cy="3068107"/>
          </a:xfrm>
          <a:prstGeom prst="bentConnector3">
            <a:avLst>
              <a:gd name="adj1" fmla="val 1800000"/>
            </a:avLst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9082323" y="7035129"/>
            <a:ext cx="33866" cy="3068107"/>
          </a:xfrm>
          <a:prstGeom prst="bentConnector3">
            <a:avLst>
              <a:gd name="adj1" fmla="val 1800000"/>
            </a:avLst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V="1">
            <a:off x="6014215" y="7035129"/>
            <a:ext cx="33866" cy="3068107"/>
          </a:xfrm>
          <a:prstGeom prst="bentConnector3">
            <a:avLst>
              <a:gd name="adj1" fmla="val 1800000"/>
            </a:avLst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3684486" y="7975554"/>
            <a:ext cx="0" cy="593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65721" y="397514"/>
            <a:ext cx="15504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0" dirty="0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예시</a:t>
            </a:r>
            <a:endParaRPr lang="en-US" sz="8000" dirty="0" smtClean="0">
              <a:solidFill>
                <a:schemeClr val="tx2"/>
              </a:solidFill>
              <a:latin typeface="나눔손글씨 펜" pitchFamily="66" charset="-127"/>
              <a:ea typeface="나눔손글씨 펜" pitchFamily="66" charset="-127"/>
              <a:cs typeface="Lato Black"/>
            </a:endParaRPr>
          </a:p>
        </p:txBody>
      </p:sp>
      <p:pic>
        <p:nvPicPr>
          <p:cNvPr id="23554" name="Picture 2" descr="O2O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2642" y="4218772"/>
            <a:ext cx="7059084" cy="3083086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3328" y="8507147"/>
            <a:ext cx="2467532" cy="237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카카오택시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35034" y="8807855"/>
            <a:ext cx="2017608" cy="1843470"/>
          </a:xfrm>
          <a:prstGeom prst="rect">
            <a:avLst/>
          </a:prstGeom>
          <a:noFill/>
        </p:spPr>
      </p:pic>
      <p:pic>
        <p:nvPicPr>
          <p:cNvPr id="23559" name="Picture 7" descr="쏘카에 대한 이미지 검색결과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838110" y="8730035"/>
            <a:ext cx="1999045" cy="1999046"/>
          </a:xfrm>
          <a:prstGeom prst="rect">
            <a:avLst/>
          </a:prstGeom>
          <a:noFill/>
        </p:spPr>
      </p:pic>
      <p:pic>
        <p:nvPicPr>
          <p:cNvPr id="23561" name="Picture 9" descr="갭 - 갭 브랜드 로고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672665" y="8730035"/>
            <a:ext cx="1921290" cy="1921290"/>
          </a:xfrm>
          <a:prstGeom prst="rect">
            <a:avLst/>
          </a:prstGeom>
          <a:noFill/>
        </p:spPr>
      </p:pic>
      <p:pic>
        <p:nvPicPr>
          <p:cNvPr id="23563" name="Picture 11" descr="우버택시 할인코드 -우버 택시 할인받기 팁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544715" y="8507147"/>
            <a:ext cx="2279542" cy="2279542"/>
          </a:xfrm>
          <a:prstGeom prst="rect">
            <a:avLst/>
          </a:prstGeom>
          <a:noFill/>
        </p:spPr>
      </p:pic>
      <p:pic>
        <p:nvPicPr>
          <p:cNvPr id="23565" name="Picture 13" descr="블루에이프런 Blue Apr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360850" y="9055989"/>
            <a:ext cx="2817351" cy="1301348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2437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23373200" descr="EMB0000168c1c4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93605" y="3367723"/>
            <a:ext cx="4039467" cy="3368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0734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1565721" y="397514"/>
            <a:ext cx="3102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0" dirty="0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발전방향</a:t>
            </a:r>
            <a:endParaRPr lang="en-US" sz="8000" dirty="0" smtClean="0">
              <a:solidFill>
                <a:schemeClr val="tx2"/>
              </a:solidFill>
              <a:latin typeface="나눔손글씨 펜" pitchFamily="66" charset="-127"/>
              <a:ea typeface="나눔손글씨 펜" pitchFamily="66" charset="-127"/>
              <a:cs typeface="Lato Black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11680" y="4872841"/>
            <a:ext cx="2036063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6600" dirty="0" smtClean="0">
                <a:latin typeface="나눔손글씨 펜" pitchFamily="66" charset="-127"/>
                <a:ea typeface="나눔손글씨 펜" pitchFamily="66" charset="-127"/>
              </a:rPr>
              <a:t>o2O </a:t>
            </a:r>
            <a:r>
              <a:rPr lang="ko-KR" altLang="en-US" sz="6600" dirty="0" smtClean="0">
                <a:latin typeface="나눔손글씨 펜" pitchFamily="66" charset="-127"/>
                <a:ea typeface="나눔손글씨 펜" pitchFamily="66" charset="-127"/>
              </a:rPr>
              <a:t>활성화를 가능하게 하는 핵심인 </a:t>
            </a:r>
            <a:r>
              <a:rPr lang="ko-KR" altLang="en-US" sz="6600" dirty="0" err="1" smtClean="0">
                <a:latin typeface="나눔손글씨 펜" pitchFamily="66" charset="-127"/>
                <a:ea typeface="나눔손글씨 펜" pitchFamily="66" charset="-127"/>
              </a:rPr>
              <a:t>스마트폰의</a:t>
            </a:r>
            <a:r>
              <a:rPr lang="ko-KR" altLang="en-US" sz="6600" dirty="0" smtClean="0">
                <a:latin typeface="나눔손글씨 펜" pitchFamily="66" charset="-127"/>
                <a:ea typeface="나눔손글씨 펜" pitchFamily="66" charset="-127"/>
              </a:rPr>
              <a:t> 보급률과 </a:t>
            </a:r>
            <a:r>
              <a:rPr lang="ko-KR" altLang="en-US" sz="6600" dirty="0" err="1" smtClean="0">
                <a:latin typeface="나눔손글씨 펜" pitchFamily="66" charset="-127"/>
                <a:ea typeface="나눔손글씨 펜" pitchFamily="66" charset="-127"/>
              </a:rPr>
              <a:t>모바일</a:t>
            </a:r>
            <a:r>
              <a:rPr lang="ko-KR" altLang="en-US" sz="6600" dirty="0" smtClean="0">
                <a:latin typeface="나눔손글씨 펜" pitchFamily="66" charset="-127"/>
                <a:ea typeface="나눔손글씨 펜" pitchFamily="66" charset="-127"/>
              </a:rPr>
              <a:t> 쇼핑 이용률이 세계적인 수준이기 때문이다</a:t>
            </a:r>
            <a:r>
              <a:rPr lang="en-US" altLang="ko-KR" sz="66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6600" dirty="0" smtClean="0">
                <a:latin typeface="나눔손글씨 펜" pitchFamily="66" charset="-127"/>
                <a:ea typeface="나눔손글씨 펜" pitchFamily="66" charset="-127"/>
              </a:rPr>
              <a:t>다만 전 세계에서 가장 강력하다는 평가를 받고 있는 개인정보 관련 법제도</a:t>
            </a:r>
            <a:r>
              <a:rPr lang="en-US" altLang="ko-KR" sz="66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6600" dirty="0" smtClean="0">
                <a:latin typeface="나눔손글씨 펜" pitchFamily="66" charset="-127"/>
                <a:ea typeface="나눔손글씨 펜" pitchFamily="66" charset="-127"/>
              </a:rPr>
              <a:t>특히 위치기반서비스 관련법제와 과도한 사전동의 의무와 관련해 현실에 맞춘 유연한 변화가 전제돼야 개인정보보호의 실효성을 높이면서도 관련 산업의 성장을 도모할 수 있다는 지적이 제기되고 있다</a:t>
            </a:r>
            <a:r>
              <a:rPr lang="en-US" altLang="ko-KR" sz="66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ko-KR" altLang="en-US" sz="66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10494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0" y="0"/>
            <a:ext cx="24420702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242C35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13298588" y="4535957"/>
            <a:ext cx="6340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12000" dirty="0" smtClean="0">
                <a:solidFill>
                  <a:schemeClr val="bg1"/>
                </a:solidFill>
                <a:latin typeface="Lato Black"/>
                <a:cs typeface="Lato Black"/>
              </a:rPr>
              <a:t>토론주제</a:t>
            </a:r>
            <a:endParaRPr lang="en-US" sz="120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0217835" y="7403169"/>
            <a:ext cx="877163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5400" dirty="0" err="1" smtClean="0">
                <a:solidFill>
                  <a:srgbClr val="FFFFFF"/>
                </a:solidFill>
                <a:latin typeface="Lato Light"/>
                <a:cs typeface="Lato Light"/>
              </a:rPr>
              <a:t>ㅇ</a:t>
            </a:r>
            <a:endParaRPr lang="en-US" sz="54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6478621" y="8612879"/>
            <a:ext cx="14659429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2067482" y="4474723"/>
            <a:ext cx="902751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75066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88173" y="1310640"/>
            <a:ext cx="12188825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7200" b="1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NFC</a:t>
            </a:r>
            <a:r>
              <a:rPr lang="en-US" altLang="ko-KR" sz="5400" b="1" dirty="0" smtClean="0">
                <a:latin typeface="나눔손글씨 펜" pitchFamily="66" charset="-127"/>
                <a:ea typeface="나눔손글씨 펜" pitchFamily="66" charset="-127"/>
              </a:rPr>
              <a:t>(Near Field Communication)</a:t>
            </a:r>
            <a:r>
              <a:rPr lang="ko-KR" altLang="en-US" sz="5400" b="1" dirty="0" smtClean="0">
                <a:latin typeface="나눔손글씨 펜" pitchFamily="66" charset="-127"/>
                <a:ea typeface="나눔손글씨 펜" pitchFamily="66" charset="-127"/>
              </a:rPr>
              <a:t>는 </a:t>
            </a:r>
            <a:r>
              <a:rPr lang="en-US" altLang="ko-KR" sz="5400" b="1" dirty="0" smtClean="0">
                <a:latin typeface="나눔손글씨 펜" pitchFamily="66" charset="-127"/>
                <a:ea typeface="나눔손글씨 펜" pitchFamily="66" charset="-127"/>
              </a:rPr>
              <a:t>RFID</a:t>
            </a:r>
            <a:r>
              <a:rPr lang="ko-KR" altLang="en-US" sz="5400" b="1" dirty="0" smtClean="0">
                <a:latin typeface="나눔손글씨 펜" pitchFamily="66" charset="-127"/>
                <a:ea typeface="나눔손글씨 펜" pitchFamily="66" charset="-127"/>
              </a:rPr>
              <a:t>의 하나로 </a:t>
            </a:r>
            <a:r>
              <a:rPr lang="en-US" altLang="ko-KR" sz="5400" b="1" dirty="0" smtClean="0">
                <a:latin typeface="나눔손글씨 펜" pitchFamily="66" charset="-127"/>
                <a:ea typeface="나눔손글씨 펜" pitchFamily="66" charset="-127"/>
              </a:rPr>
              <a:t>13.56Mhz </a:t>
            </a:r>
            <a:r>
              <a:rPr lang="ko-KR" altLang="en-US" sz="5400" b="1" dirty="0" smtClean="0">
                <a:latin typeface="나눔손글씨 펜" pitchFamily="66" charset="-127"/>
                <a:ea typeface="나눔손글씨 펜" pitchFamily="66" charset="-127"/>
              </a:rPr>
              <a:t>주파수 대역을 사용하는 </a:t>
            </a:r>
            <a:r>
              <a:rPr lang="ko-KR" altLang="en-US" sz="5400" b="1" dirty="0" err="1" smtClean="0">
                <a:latin typeface="나눔손글씨 펜" pitchFamily="66" charset="-127"/>
                <a:ea typeface="나눔손글씨 펜" pitchFamily="66" charset="-127"/>
              </a:rPr>
              <a:t>비접촉식근거리</a:t>
            </a:r>
            <a:r>
              <a:rPr lang="ko-KR" altLang="en-US" sz="5400" b="1" dirty="0" smtClean="0">
                <a:latin typeface="나눔손글씨 펜" pitchFamily="66" charset="-127"/>
                <a:ea typeface="나눔손글씨 펜" pitchFamily="66" charset="-127"/>
              </a:rPr>
              <a:t> 무선통신 모듈로 </a:t>
            </a:r>
            <a:r>
              <a:rPr lang="en-US" altLang="ko-KR" sz="5400" b="1" dirty="0" smtClean="0">
                <a:latin typeface="나눔손글씨 펜" pitchFamily="66" charset="-127"/>
                <a:ea typeface="나눔손글씨 펜" pitchFamily="66" charset="-127"/>
              </a:rPr>
              <a:t>10cm</a:t>
            </a:r>
            <a:r>
              <a:rPr lang="ko-KR" altLang="en-US" sz="5400" b="1" dirty="0" smtClean="0">
                <a:latin typeface="나눔손글씨 펜" pitchFamily="66" charset="-127"/>
                <a:ea typeface="나눔손글씨 펜" pitchFamily="66" charset="-127"/>
              </a:rPr>
              <a:t>의 가까운 거리에서 단말기 간 데이터를 전송하는 기술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이다</a:t>
            </a:r>
            <a:r>
              <a:rPr lang="en-US" altLang="ko-KR" sz="54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간단하게 설명하자면 </a:t>
            </a:r>
            <a:r>
              <a:rPr lang="en-US" altLang="ko-KR" sz="5400" dirty="0" smtClean="0">
                <a:latin typeface="나눔손글씨 펜" pitchFamily="66" charset="-127"/>
                <a:ea typeface="나눔손글씨 펜" pitchFamily="66" charset="-127"/>
              </a:rPr>
              <a:t>10~20cm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정도의 거리에서 통신을 할 수 있는 장치를 말한다</a:t>
            </a:r>
            <a:r>
              <a:rPr lang="en-US" altLang="ko-KR" sz="54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5400" dirty="0" err="1" smtClean="0">
                <a:latin typeface="나눔손글씨 펜" pitchFamily="66" charset="-127"/>
                <a:ea typeface="나눔손글씨 펜" pitchFamily="66" charset="-127"/>
              </a:rPr>
              <a:t>폰을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 부딪혀서 전화번호를 </a:t>
            </a:r>
            <a:r>
              <a:rPr lang="ko-KR" altLang="en-US" sz="5400" dirty="0" err="1" smtClean="0">
                <a:latin typeface="나눔손글씨 펜" pitchFamily="66" charset="-127"/>
                <a:ea typeface="나눔손글씨 펜" pitchFamily="66" charset="-127"/>
              </a:rPr>
              <a:t>교환한다던지</a:t>
            </a:r>
            <a:r>
              <a:rPr lang="en-US" altLang="ko-KR" sz="54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5400" dirty="0" err="1" smtClean="0">
                <a:latin typeface="나눔손글씨 펜" pitchFamily="66" charset="-127"/>
                <a:ea typeface="나눔손글씨 펜" pitchFamily="66" charset="-127"/>
              </a:rPr>
              <a:t>유리벽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 너머의 사람끼리 </a:t>
            </a:r>
            <a:r>
              <a:rPr lang="ko-KR" altLang="en-US" sz="5400" dirty="0" err="1" smtClean="0">
                <a:latin typeface="나눔손글씨 펜" pitchFamily="66" charset="-127"/>
                <a:ea typeface="나눔손글씨 펜" pitchFamily="66" charset="-127"/>
              </a:rPr>
              <a:t>폰을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5400" dirty="0" err="1" smtClean="0">
                <a:latin typeface="나눔손글씨 펜" pitchFamily="66" charset="-127"/>
                <a:ea typeface="나눔손글씨 펜" pitchFamily="66" charset="-127"/>
              </a:rPr>
              <a:t>마주대며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 사진을 전송하는 </a:t>
            </a:r>
            <a:r>
              <a:rPr lang="en-US" altLang="ko-KR" sz="5400" dirty="0" smtClean="0"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도 있었듯이 폰과 폰 혹은 </a:t>
            </a:r>
            <a:r>
              <a:rPr lang="ko-KR" altLang="en-US" sz="5400" dirty="0" err="1" smtClean="0">
                <a:latin typeface="나눔손글씨 펜" pitchFamily="66" charset="-127"/>
                <a:ea typeface="나눔손글씨 펜" pitchFamily="66" charset="-127"/>
              </a:rPr>
              <a:t>폰과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 결제시스템</a:t>
            </a:r>
            <a:r>
              <a:rPr lang="en-US" altLang="ko-KR" sz="54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마켓</a:t>
            </a:r>
            <a:r>
              <a:rPr lang="en-US" altLang="ko-KR" sz="54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여행정보</a:t>
            </a:r>
            <a:r>
              <a:rPr lang="en-US" altLang="ko-KR" sz="54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출입통제</a:t>
            </a:r>
            <a:r>
              <a:rPr lang="en-US" altLang="ko-KR" sz="54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5400" dirty="0" err="1" smtClean="0">
                <a:latin typeface="나눔손글씨 펜" pitchFamily="66" charset="-127"/>
                <a:ea typeface="나눔손글씨 펜" pitchFamily="66" charset="-127"/>
              </a:rPr>
              <a:t>잠금장치</a:t>
            </a:r>
            <a:r>
              <a:rPr lang="ko-KR" altLang="en-US" sz="5400" dirty="0" smtClean="0">
                <a:latin typeface="나눔손글씨 펜" pitchFamily="66" charset="-127"/>
                <a:ea typeface="나눔손글씨 펜" pitchFamily="66" charset="-127"/>
              </a:rPr>
              <a:t> 등 광범위하기 활용되고 있는 장치이다</a:t>
            </a:r>
            <a:r>
              <a:rPr lang="en-US" altLang="ko-KR" sz="54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ko-KR" altLang="en-US" sz="54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8173" y="11059886"/>
            <a:ext cx="18707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나눔손글씨 펜" pitchFamily="66" charset="-127"/>
                <a:ea typeface="나눔손글씨 펜" pitchFamily="66" charset="-127"/>
              </a:rPr>
              <a:t>BLE</a:t>
            </a:r>
            <a:r>
              <a:rPr lang="ko-KR" altLang="en-US" sz="6000" dirty="0" smtClean="0">
                <a:latin typeface="나눔손글씨 펜" pitchFamily="66" charset="-127"/>
                <a:ea typeface="나눔손글씨 펜" pitchFamily="66" charset="-127"/>
              </a:rPr>
              <a:t>에 대한 자세한 설명을 알고 싶다면</a:t>
            </a:r>
            <a:r>
              <a:rPr lang="en-US" altLang="ko-KR" sz="6000" dirty="0" smtClean="0"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r>
              <a:rPr lang="en-US" altLang="ko-KR" sz="6000" dirty="0" smtClean="0">
                <a:latin typeface="나눔손글씨 펜" pitchFamily="66" charset="-127"/>
                <a:ea typeface="나눔손글씨 펜" pitchFamily="66" charset="-127"/>
              </a:rPr>
              <a:t>http</a:t>
            </a:r>
            <a:r>
              <a:rPr lang="en-US" altLang="ko-KR" sz="6000" dirty="0" smtClean="0">
                <a:latin typeface="나눔손글씨 펜" pitchFamily="66" charset="-127"/>
                <a:ea typeface="나눔손글씨 펜" pitchFamily="66" charset="-127"/>
              </a:rPr>
              <a:t>://intsain.com/w/?p=322</a:t>
            </a:r>
            <a:endParaRPr lang="ko-KR" altLang="en-US" sz="6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5090350" y="10264333"/>
            <a:ext cx="14636921" cy="2081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3" name="Freeform 11"/>
          <p:cNvSpPr>
            <a:spLocks/>
          </p:cNvSpPr>
          <p:nvPr/>
        </p:nvSpPr>
        <p:spPr bwMode="auto">
          <a:xfrm rot="10800000" flipV="1">
            <a:off x="4342246" y="5673637"/>
            <a:ext cx="2368215" cy="937503"/>
          </a:xfrm>
          <a:custGeom>
            <a:avLst/>
            <a:gdLst>
              <a:gd name="T0" fmla="*/ 34 w 116"/>
              <a:gd name="T1" fmla="*/ 46 h 46"/>
              <a:gd name="T2" fmla="*/ 9 w 116"/>
              <a:gd name="T3" fmla="*/ 37 h 46"/>
              <a:gd name="T4" fmla="*/ 0 w 116"/>
              <a:gd name="T5" fmla="*/ 14 h 46"/>
              <a:gd name="T6" fmla="*/ 0 w 116"/>
              <a:gd name="T7" fmla="*/ 0 h 46"/>
              <a:gd name="T8" fmla="*/ 5 w 116"/>
              <a:gd name="T9" fmla="*/ 0 h 46"/>
              <a:gd name="T10" fmla="*/ 5 w 116"/>
              <a:gd name="T11" fmla="*/ 14 h 46"/>
              <a:gd name="T12" fmla="*/ 12 w 116"/>
              <a:gd name="T13" fmla="*/ 34 h 46"/>
              <a:gd name="T14" fmla="*/ 35 w 116"/>
              <a:gd name="T15" fmla="*/ 41 h 46"/>
              <a:gd name="T16" fmla="*/ 36 w 116"/>
              <a:gd name="T17" fmla="*/ 41 h 46"/>
              <a:gd name="T18" fmla="*/ 116 w 116"/>
              <a:gd name="T19" fmla="*/ 41 h 46"/>
              <a:gd name="T20" fmla="*/ 116 w 116"/>
              <a:gd name="T21" fmla="*/ 46 h 46"/>
              <a:gd name="T22" fmla="*/ 36 w 116"/>
              <a:gd name="T23" fmla="*/ 46 h 46"/>
              <a:gd name="T24" fmla="*/ 34 w 116"/>
              <a:gd name="T25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46">
                <a:moveTo>
                  <a:pt x="34" y="46"/>
                </a:moveTo>
                <a:cubicBezTo>
                  <a:pt x="30" y="46"/>
                  <a:pt x="17" y="46"/>
                  <a:pt x="9" y="37"/>
                </a:cubicBezTo>
                <a:cubicBezTo>
                  <a:pt x="3" y="32"/>
                  <a:pt x="0" y="24"/>
                  <a:pt x="0" y="14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23"/>
                  <a:pt x="7" y="29"/>
                  <a:pt x="12" y="34"/>
                </a:cubicBezTo>
                <a:cubicBezTo>
                  <a:pt x="21" y="42"/>
                  <a:pt x="35" y="41"/>
                  <a:pt x="35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5" y="46"/>
                  <a:pt x="34" y="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429134" y="3632736"/>
            <a:ext cx="11468004" cy="6265449"/>
            <a:chOff x="1151530" y="2927539"/>
            <a:chExt cx="11468004" cy="6265449"/>
          </a:xfrm>
        </p:grpSpPr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4002929" y="2927539"/>
              <a:ext cx="1022114" cy="937503"/>
            </a:xfrm>
            <a:custGeom>
              <a:avLst/>
              <a:gdLst>
                <a:gd name="T0" fmla="*/ 25 w 50"/>
                <a:gd name="T1" fmla="*/ 0 h 46"/>
                <a:gd name="T2" fmla="*/ 49 w 50"/>
                <a:gd name="T3" fmla="*/ 21 h 46"/>
                <a:gd name="T4" fmla="*/ 24 w 50"/>
                <a:gd name="T5" fmla="*/ 40 h 46"/>
                <a:gd name="T6" fmla="*/ 20 w 50"/>
                <a:gd name="T7" fmla="*/ 40 h 46"/>
                <a:gd name="T8" fmla="*/ 2 w 50"/>
                <a:gd name="T9" fmla="*/ 46 h 46"/>
                <a:gd name="T10" fmla="*/ 3 w 50"/>
                <a:gd name="T11" fmla="*/ 45 h 46"/>
                <a:gd name="T12" fmla="*/ 9 w 50"/>
                <a:gd name="T13" fmla="*/ 37 h 46"/>
                <a:gd name="T14" fmla="*/ 9 w 50"/>
                <a:gd name="T15" fmla="*/ 35 h 46"/>
                <a:gd name="T16" fmla="*/ 0 w 50"/>
                <a:gd name="T17" fmla="*/ 20 h 46"/>
                <a:gd name="T18" fmla="*/ 25 w 50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25" y="0"/>
                  </a:moveTo>
                  <a:cubicBezTo>
                    <a:pt x="39" y="1"/>
                    <a:pt x="50" y="10"/>
                    <a:pt x="49" y="21"/>
                  </a:cubicBezTo>
                  <a:cubicBezTo>
                    <a:pt x="49" y="32"/>
                    <a:pt x="38" y="41"/>
                    <a:pt x="24" y="40"/>
                  </a:cubicBezTo>
                  <a:cubicBezTo>
                    <a:pt x="23" y="40"/>
                    <a:pt x="22" y="40"/>
                    <a:pt x="20" y="40"/>
                  </a:cubicBezTo>
                  <a:cubicBezTo>
                    <a:pt x="15" y="45"/>
                    <a:pt x="9" y="46"/>
                    <a:pt x="2" y="46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6" y="43"/>
                    <a:pt x="9" y="40"/>
                    <a:pt x="9" y="37"/>
                  </a:cubicBezTo>
                  <a:cubicBezTo>
                    <a:pt x="9" y="36"/>
                    <a:pt x="9" y="36"/>
                    <a:pt x="9" y="35"/>
                  </a:cubicBezTo>
                  <a:cubicBezTo>
                    <a:pt x="3" y="32"/>
                    <a:pt x="0" y="26"/>
                    <a:pt x="0" y="20"/>
                  </a:cubicBezTo>
                  <a:cubicBezTo>
                    <a:pt x="0" y="9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3370379" y="6480789"/>
              <a:ext cx="2368215" cy="937503"/>
            </a:xfrm>
            <a:custGeom>
              <a:avLst/>
              <a:gdLst>
                <a:gd name="T0" fmla="*/ 34 w 116"/>
                <a:gd name="T1" fmla="*/ 46 h 46"/>
                <a:gd name="T2" fmla="*/ 9 w 116"/>
                <a:gd name="T3" fmla="*/ 37 h 46"/>
                <a:gd name="T4" fmla="*/ 0 w 116"/>
                <a:gd name="T5" fmla="*/ 14 h 46"/>
                <a:gd name="T6" fmla="*/ 0 w 116"/>
                <a:gd name="T7" fmla="*/ 0 h 46"/>
                <a:gd name="T8" fmla="*/ 5 w 116"/>
                <a:gd name="T9" fmla="*/ 0 h 46"/>
                <a:gd name="T10" fmla="*/ 5 w 116"/>
                <a:gd name="T11" fmla="*/ 14 h 46"/>
                <a:gd name="T12" fmla="*/ 12 w 116"/>
                <a:gd name="T13" fmla="*/ 34 h 46"/>
                <a:gd name="T14" fmla="*/ 35 w 116"/>
                <a:gd name="T15" fmla="*/ 41 h 46"/>
                <a:gd name="T16" fmla="*/ 36 w 116"/>
                <a:gd name="T17" fmla="*/ 41 h 46"/>
                <a:gd name="T18" fmla="*/ 116 w 116"/>
                <a:gd name="T19" fmla="*/ 41 h 46"/>
                <a:gd name="T20" fmla="*/ 116 w 116"/>
                <a:gd name="T21" fmla="*/ 46 h 46"/>
                <a:gd name="T22" fmla="*/ 36 w 116"/>
                <a:gd name="T23" fmla="*/ 46 h 46"/>
                <a:gd name="T24" fmla="*/ 34 w 11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46">
                  <a:moveTo>
                    <a:pt x="34" y="46"/>
                  </a:moveTo>
                  <a:cubicBezTo>
                    <a:pt x="30" y="46"/>
                    <a:pt x="17" y="46"/>
                    <a:pt x="9" y="37"/>
                  </a:cubicBezTo>
                  <a:cubicBezTo>
                    <a:pt x="3" y="32"/>
                    <a:pt x="0" y="2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23"/>
                    <a:pt x="7" y="29"/>
                    <a:pt x="12" y="34"/>
                  </a:cubicBezTo>
                  <a:cubicBezTo>
                    <a:pt x="21" y="42"/>
                    <a:pt x="35" y="41"/>
                    <a:pt x="35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5" y="46"/>
                    <a:pt x="34" y="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5696166" y="4212265"/>
              <a:ext cx="5820257" cy="3514670"/>
            </a:xfrm>
            <a:custGeom>
              <a:avLst/>
              <a:gdLst>
                <a:gd name="T0" fmla="*/ 0 w 285"/>
                <a:gd name="T1" fmla="*/ 172 h 172"/>
                <a:gd name="T2" fmla="*/ 0 w 285"/>
                <a:gd name="T3" fmla="*/ 6 h 172"/>
                <a:gd name="T4" fmla="*/ 7 w 285"/>
                <a:gd name="T5" fmla="*/ 0 h 172"/>
                <a:gd name="T6" fmla="*/ 279 w 285"/>
                <a:gd name="T7" fmla="*/ 0 h 172"/>
                <a:gd name="T8" fmla="*/ 285 w 285"/>
                <a:gd name="T9" fmla="*/ 6 h 172"/>
                <a:gd name="T10" fmla="*/ 285 w 285"/>
                <a:gd name="T11" fmla="*/ 172 h 172"/>
                <a:gd name="T12" fmla="*/ 0 w 285"/>
                <a:gd name="T1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172">
                  <a:moveTo>
                    <a:pt x="0" y="172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82" y="0"/>
                    <a:pt x="285" y="3"/>
                    <a:pt x="285" y="6"/>
                  </a:cubicBezTo>
                  <a:cubicBezTo>
                    <a:pt x="285" y="172"/>
                    <a:pt x="285" y="172"/>
                    <a:pt x="285" y="172"/>
                  </a:cubicBezTo>
                  <a:lnTo>
                    <a:pt x="0" y="17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5696166" y="7726935"/>
              <a:ext cx="5820257" cy="528552"/>
            </a:xfrm>
            <a:custGeom>
              <a:avLst/>
              <a:gdLst>
                <a:gd name="T0" fmla="*/ 279 w 285"/>
                <a:gd name="T1" fmla="*/ 26 h 26"/>
                <a:gd name="T2" fmla="*/ 7 w 285"/>
                <a:gd name="T3" fmla="*/ 26 h 26"/>
                <a:gd name="T4" fmla="*/ 0 w 285"/>
                <a:gd name="T5" fmla="*/ 19 h 26"/>
                <a:gd name="T6" fmla="*/ 0 w 285"/>
                <a:gd name="T7" fmla="*/ 0 h 26"/>
                <a:gd name="T8" fmla="*/ 285 w 285"/>
                <a:gd name="T9" fmla="*/ 0 h 26"/>
                <a:gd name="T10" fmla="*/ 285 w 285"/>
                <a:gd name="T11" fmla="*/ 19 h 26"/>
                <a:gd name="T12" fmla="*/ 279 w 285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6">
                  <a:moveTo>
                    <a:pt x="279" y="2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5" y="23"/>
                    <a:pt x="282" y="26"/>
                    <a:pt x="279" y="2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7678679" y="8236196"/>
              <a:ext cx="1959370" cy="694446"/>
            </a:xfrm>
            <a:custGeom>
              <a:avLst/>
              <a:gdLst>
                <a:gd name="T0" fmla="*/ 0 w 508"/>
                <a:gd name="T1" fmla="*/ 180 h 180"/>
                <a:gd name="T2" fmla="*/ 0 w 508"/>
                <a:gd name="T3" fmla="*/ 164 h 180"/>
                <a:gd name="T4" fmla="*/ 63 w 508"/>
                <a:gd name="T5" fmla="*/ 154 h 180"/>
                <a:gd name="T6" fmla="*/ 100 w 508"/>
                <a:gd name="T7" fmla="*/ 0 h 180"/>
                <a:gd name="T8" fmla="*/ 407 w 508"/>
                <a:gd name="T9" fmla="*/ 0 h 180"/>
                <a:gd name="T10" fmla="*/ 450 w 508"/>
                <a:gd name="T11" fmla="*/ 154 h 180"/>
                <a:gd name="T12" fmla="*/ 508 w 508"/>
                <a:gd name="T13" fmla="*/ 164 h 180"/>
                <a:gd name="T14" fmla="*/ 508 w 508"/>
                <a:gd name="T15" fmla="*/ 180 h 180"/>
                <a:gd name="T16" fmla="*/ 0 w 508"/>
                <a:gd name="T1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8" h="180">
                  <a:moveTo>
                    <a:pt x="0" y="180"/>
                  </a:moveTo>
                  <a:lnTo>
                    <a:pt x="0" y="164"/>
                  </a:lnTo>
                  <a:lnTo>
                    <a:pt x="63" y="154"/>
                  </a:lnTo>
                  <a:lnTo>
                    <a:pt x="100" y="0"/>
                  </a:lnTo>
                  <a:lnTo>
                    <a:pt x="407" y="0"/>
                  </a:lnTo>
                  <a:lnTo>
                    <a:pt x="450" y="154"/>
                  </a:lnTo>
                  <a:lnTo>
                    <a:pt x="508" y="164"/>
                  </a:lnTo>
                  <a:lnTo>
                    <a:pt x="508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7678679" y="8236196"/>
              <a:ext cx="1959370" cy="694446"/>
            </a:xfrm>
            <a:custGeom>
              <a:avLst/>
              <a:gdLst>
                <a:gd name="T0" fmla="*/ 0 w 508"/>
                <a:gd name="T1" fmla="*/ 180 h 180"/>
                <a:gd name="T2" fmla="*/ 0 w 508"/>
                <a:gd name="T3" fmla="*/ 164 h 180"/>
                <a:gd name="T4" fmla="*/ 63 w 508"/>
                <a:gd name="T5" fmla="*/ 154 h 180"/>
                <a:gd name="T6" fmla="*/ 100 w 508"/>
                <a:gd name="T7" fmla="*/ 0 h 180"/>
                <a:gd name="T8" fmla="*/ 407 w 508"/>
                <a:gd name="T9" fmla="*/ 0 h 180"/>
                <a:gd name="T10" fmla="*/ 450 w 508"/>
                <a:gd name="T11" fmla="*/ 154 h 180"/>
                <a:gd name="T12" fmla="*/ 508 w 508"/>
                <a:gd name="T13" fmla="*/ 164 h 180"/>
                <a:gd name="T14" fmla="*/ 508 w 508"/>
                <a:gd name="T15" fmla="*/ 180 h 180"/>
                <a:gd name="T16" fmla="*/ 0 w 508"/>
                <a:gd name="T1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8" h="180">
                  <a:moveTo>
                    <a:pt x="0" y="180"/>
                  </a:moveTo>
                  <a:lnTo>
                    <a:pt x="0" y="164"/>
                  </a:lnTo>
                  <a:lnTo>
                    <a:pt x="63" y="154"/>
                  </a:lnTo>
                  <a:lnTo>
                    <a:pt x="100" y="0"/>
                  </a:lnTo>
                  <a:lnTo>
                    <a:pt x="407" y="0"/>
                  </a:lnTo>
                  <a:lnTo>
                    <a:pt x="450" y="154"/>
                  </a:lnTo>
                  <a:lnTo>
                    <a:pt x="508" y="164"/>
                  </a:lnTo>
                  <a:lnTo>
                    <a:pt x="508" y="180"/>
                  </a:lnTo>
                  <a:lnTo>
                    <a:pt x="0" y="1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881303" y="4436031"/>
              <a:ext cx="5449982" cy="3063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8045097" y="8236196"/>
              <a:ext cx="1226535" cy="100309"/>
            </a:xfrm>
            <a:custGeom>
              <a:avLst/>
              <a:gdLst>
                <a:gd name="T0" fmla="*/ 312 w 318"/>
                <a:gd name="T1" fmla="*/ 0 h 26"/>
                <a:gd name="T2" fmla="*/ 5 w 318"/>
                <a:gd name="T3" fmla="*/ 0 h 26"/>
                <a:gd name="T4" fmla="*/ 0 w 318"/>
                <a:gd name="T5" fmla="*/ 26 h 26"/>
                <a:gd name="T6" fmla="*/ 318 w 318"/>
                <a:gd name="T7" fmla="*/ 26 h 26"/>
                <a:gd name="T8" fmla="*/ 312 w 3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6">
                  <a:moveTo>
                    <a:pt x="312" y="0"/>
                  </a:moveTo>
                  <a:lnTo>
                    <a:pt x="5" y="0"/>
                  </a:lnTo>
                  <a:lnTo>
                    <a:pt x="0" y="26"/>
                  </a:lnTo>
                  <a:lnTo>
                    <a:pt x="318" y="26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8045097" y="8236196"/>
              <a:ext cx="1226535" cy="100309"/>
            </a:xfrm>
            <a:custGeom>
              <a:avLst/>
              <a:gdLst>
                <a:gd name="T0" fmla="*/ 312 w 318"/>
                <a:gd name="T1" fmla="*/ 0 h 26"/>
                <a:gd name="T2" fmla="*/ 5 w 318"/>
                <a:gd name="T3" fmla="*/ 0 h 26"/>
                <a:gd name="T4" fmla="*/ 0 w 318"/>
                <a:gd name="T5" fmla="*/ 26 h 26"/>
                <a:gd name="T6" fmla="*/ 318 w 318"/>
                <a:gd name="T7" fmla="*/ 26 h 26"/>
                <a:gd name="T8" fmla="*/ 312 w 3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6">
                  <a:moveTo>
                    <a:pt x="312" y="0"/>
                  </a:moveTo>
                  <a:lnTo>
                    <a:pt x="5" y="0"/>
                  </a:lnTo>
                  <a:lnTo>
                    <a:pt x="0" y="26"/>
                  </a:lnTo>
                  <a:lnTo>
                    <a:pt x="318" y="26"/>
                  </a:lnTo>
                  <a:lnTo>
                    <a:pt x="3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737826" y="4088808"/>
              <a:ext cx="1365388" cy="2391981"/>
            </a:xfrm>
            <a:custGeom>
              <a:avLst/>
              <a:gdLst>
                <a:gd name="T0" fmla="*/ 58 w 67"/>
                <a:gd name="T1" fmla="*/ 0 h 117"/>
                <a:gd name="T2" fmla="*/ 9 w 67"/>
                <a:gd name="T3" fmla="*/ 0 h 117"/>
                <a:gd name="T4" fmla="*/ 0 w 67"/>
                <a:gd name="T5" fmla="*/ 8 h 117"/>
                <a:gd name="T6" fmla="*/ 0 w 67"/>
                <a:gd name="T7" fmla="*/ 108 h 117"/>
                <a:gd name="T8" fmla="*/ 9 w 67"/>
                <a:gd name="T9" fmla="*/ 117 h 117"/>
                <a:gd name="T10" fmla="*/ 58 w 67"/>
                <a:gd name="T11" fmla="*/ 117 h 117"/>
                <a:gd name="T12" fmla="*/ 67 w 67"/>
                <a:gd name="T13" fmla="*/ 108 h 117"/>
                <a:gd name="T14" fmla="*/ 67 w 67"/>
                <a:gd name="T15" fmla="*/ 8 h 117"/>
                <a:gd name="T16" fmla="*/ 58 w 67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7">
                  <a:moveTo>
                    <a:pt x="5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3"/>
                    <a:pt x="4" y="117"/>
                    <a:pt x="9" y="117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17"/>
                    <a:pt x="67" y="113"/>
                    <a:pt x="67" y="10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3"/>
                    <a:pt x="63" y="0"/>
                    <a:pt x="5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2880535" y="4374303"/>
              <a:ext cx="1079968" cy="1655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3185242" y="4212265"/>
              <a:ext cx="470557" cy="42440"/>
            </a:xfrm>
            <a:custGeom>
              <a:avLst/>
              <a:gdLst>
                <a:gd name="T0" fmla="*/ 122 w 122"/>
                <a:gd name="T1" fmla="*/ 11 h 11"/>
                <a:gd name="T2" fmla="*/ 0 w 122"/>
                <a:gd name="T3" fmla="*/ 11 h 11"/>
                <a:gd name="T4" fmla="*/ 0 w 122"/>
                <a:gd name="T5" fmla="*/ 0 h 11"/>
                <a:gd name="T6" fmla="*/ 122 w 122"/>
                <a:gd name="T7" fmla="*/ 0 h 11"/>
                <a:gd name="T8" fmla="*/ 122 w 122"/>
                <a:gd name="T9" fmla="*/ 11 h 11"/>
                <a:gd name="T10" fmla="*/ 122 w 122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1">
                  <a:moveTo>
                    <a:pt x="122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122" y="0"/>
                  </a:lnTo>
                  <a:lnTo>
                    <a:pt x="122" y="11"/>
                  </a:lnTo>
                  <a:lnTo>
                    <a:pt x="12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1" name="Oval 22"/>
            <p:cNvSpPr>
              <a:spLocks noChangeArrowheads="1"/>
            </p:cNvSpPr>
            <p:nvPr/>
          </p:nvSpPr>
          <p:spPr bwMode="auto">
            <a:xfrm>
              <a:off x="3756082" y="4192976"/>
              <a:ext cx="104141" cy="810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3204525" y="6152858"/>
              <a:ext cx="431987" cy="142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3" name="Freeform 24"/>
            <p:cNvSpPr>
              <a:spLocks noEditPoints="1"/>
            </p:cNvSpPr>
            <p:nvPr/>
          </p:nvSpPr>
          <p:spPr bwMode="auto">
            <a:xfrm>
              <a:off x="3123529" y="4763965"/>
              <a:ext cx="593982" cy="941360"/>
            </a:xfrm>
            <a:custGeom>
              <a:avLst/>
              <a:gdLst>
                <a:gd name="T0" fmla="*/ 15 w 29"/>
                <a:gd name="T1" fmla="*/ 0 h 46"/>
                <a:gd name="T2" fmla="*/ 0 w 29"/>
                <a:gd name="T3" fmla="*/ 14 h 46"/>
                <a:gd name="T4" fmla="*/ 1 w 29"/>
                <a:gd name="T5" fmla="*/ 20 h 46"/>
                <a:gd name="T6" fmla="*/ 12 w 29"/>
                <a:gd name="T7" fmla="*/ 44 h 46"/>
                <a:gd name="T8" fmla="*/ 14 w 29"/>
                <a:gd name="T9" fmla="*/ 46 h 46"/>
                <a:gd name="T10" fmla="*/ 16 w 29"/>
                <a:gd name="T11" fmla="*/ 44 h 46"/>
                <a:gd name="T12" fmla="*/ 28 w 29"/>
                <a:gd name="T13" fmla="*/ 20 h 46"/>
                <a:gd name="T14" fmla="*/ 29 w 29"/>
                <a:gd name="T15" fmla="*/ 14 h 46"/>
                <a:gd name="T16" fmla="*/ 15 w 29"/>
                <a:gd name="T17" fmla="*/ 0 h 46"/>
                <a:gd name="T18" fmla="*/ 14 w 29"/>
                <a:gd name="T19" fmla="*/ 23 h 46"/>
                <a:gd name="T20" fmla="*/ 6 w 29"/>
                <a:gd name="T21" fmla="*/ 14 h 46"/>
                <a:gd name="T22" fmla="*/ 14 w 29"/>
                <a:gd name="T23" fmla="*/ 5 h 46"/>
                <a:gd name="T24" fmla="*/ 23 w 29"/>
                <a:gd name="T25" fmla="*/ 14 h 46"/>
                <a:gd name="T26" fmla="*/ 14 w 29"/>
                <a:gd name="T2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15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16"/>
                    <a:pt x="0" y="18"/>
                    <a:pt x="1" y="2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4" y="46"/>
                  </a:cubicBezTo>
                  <a:cubicBezTo>
                    <a:pt x="15" y="46"/>
                    <a:pt x="16" y="46"/>
                    <a:pt x="16" y="44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9"/>
                    <a:pt x="29" y="17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  <a:close/>
                  <a:moveTo>
                    <a:pt x="14" y="23"/>
                  </a:moveTo>
                  <a:cubicBezTo>
                    <a:pt x="9" y="23"/>
                    <a:pt x="6" y="19"/>
                    <a:pt x="6" y="14"/>
                  </a:cubicBezTo>
                  <a:cubicBezTo>
                    <a:pt x="6" y="9"/>
                    <a:pt x="10" y="5"/>
                    <a:pt x="14" y="5"/>
                  </a:cubicBezTo>
                  <a:cubicBezTo>
                    <a:pt x="19" y="6"/>
                    <a:pt x="23" y="9"/>
                    <a:pt x="23" y="14"/>
                  </a:cubicBezTo>
                  <a:cubicBezTo>
                    <a:pt x="23" y="19"/>
                    <a:pt x="19" y="23"/>
                    <a:pt x="14" y="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9105779" y="4621217"/>
              <a:ext cx="3494468" cy="22067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9044067" y="4559488"/>
              <a:ext cx="3575467" cy="2287815"/>
            </a:xfrm>
            <a:custGeom>
              <a:avLst/>
              <a:gdLst>
                <a:gd name="T0" fmla="*/ 916 w 927"/>
                <a:gd name="T1" fmla="*/ 582 h 593"/>
                <a:gd name="T2" fmla="*/ 916 w 927"/>
                <a:gd name="T3" fmla="*/ 572 h 593"/>
                <a:gd name="T4" fmla="*/ 22 w 927"/>
                <a:gd name="T5" fmla="*/ 572 h 593"/>
                <a:gd name="T6" fmla="*/ 22 w 927"/>
                <a:gd name="T7" fmla="*/ 21 h 593"/>
                <a:gd name="T8" fmla="*/ 906 w 927"/>
                <a:gd name="T9" fmla="*/ 21 h 593"/>
                <a:gd name="T10" fmla="*/ 906 w 927"/>
                <a:gd name="T11" fmla="*/ 582 h 593"/>
                <a:gd name="T12" fmla="*/ 916 w 927"/>
                <a:gd name="T13" fmla="*/ 582 h 593"/>
                <a:gd name="T14" fmla="*/ 916 w 927"/>
                <a:gd name="T15" fmla="*/ 572 h 593"/>
                <a:gd name="T16" fmla="*/ 916 w 927"/>
                <a:gd name="T17" fmla="*/ 582 h 593"/>
                <a:gd name="T18" fmla="*/ 927 w 927"/>
                <a:gd name="T19" fmla="*/ 582 h 593"/>
                <a:gd name="T20" fmla="*/ 927 w 927"/>
                <a:gd name="T21" fmla="*/ 0 h 593"/>
                <a:gd name="T22" fmla="*/ 0 w 927"/>
                <a:gd name="T23" fmla="*/ 0 h 593"/>
                <a:gd name="T24" fmla="*/ 0 w 927"/>
                <a:gd name="T25" fmla="*/ 593 h 593"/>
                <a:gd name="T26" fmla="*/ 927 w 927"/>
                <a:gd name="T27" fmla="*/ 593 h 593"/>
                <a:gd name="T28" fmla="*/ 927 w 927"/>
                <a:gd name="T29" fmla="*/ 582 h 593"/>
                <a:gd name="T30" fmla="*/ 916 w 927"/>
                <a:gd name="T31" fmla="*/ 5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7" h="593">
                  <a:moveTo>
                    <a:pt x="916" y="582"/>
                  </a:moveTo>
                  <a:lnTo>
                    <a:pt x="916" y="572"/>
                  </a:lnTo>
                  <a:lnTo>
                    <a:pt x="22" y="572"/>
                  </a:lnTo>
                  <a:lnTo>
                    <a:pt x="22" y="21"/>
                  </a:lnTo>
                  <a:lnTo>
                    <a:pt x="906" y="21"/>
                  </a:lnTo>
                  <a:lnTo>
                    <a:pt x="906" y="582"/>
                  </a:lnTo>
                  <a:lnTo>
                    <a:pt x="916" y="582"/>
                  </a:lnTo>
                  <a:lnTo>
                    <a:pt x="916" y="572"/>
                  </a:lnTo>
                  <a:lnTo>
                    <a:pt x="916" y="582"/>
                  </a:lnTo>
                  <a:lnTo>
                    <a:pt x="927" y="582"/>
                  </a:lnTo>
                  <a:lnTo>
                    <a:pt x="927" y="0"/>
                  </a:lnTo>
                  <a:lnTo>
                    <a:pt x="0" y="0"/>
                  </a:lnTo>
                  <a:lnTo>
                    <a:pt x="0" y="593"/>
                  </a:lnTo>
                  <a:lnTo>
                    <a:pt x="927" y="593"/>
                  </a:lnTo>
                  <a:lnTo>
                    <a:pt x="927" y="582"/>
                  </a:lnTo>
                  <a:lnTo>
                    <a:pt x="916" y="58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9105779" y="4621217"/>
              <a:ext cx="3494468" cy="32793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7" name="Oval 28"/>
            <p:cNvSpPr>
              <a:spLocks noChangeArrowheads="1"/>
            </p:cNvSpPr>
            <p:nvPr/>
          </p:nvSpPr>
          <p:spPr bwMode="auto">
            <a:xfrm>
              <a:off x="9271632" y="4721526"/>
              <a:ext cx="100283" cy="123457"/>
            </a:xfrm>
            <a:prstGeom prst="ellipse">
              <a:avLst/>
            </a:prstGeom>
            <a:solidFill>
              <a:srgbClr val="C6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8" name="Oval 29"/>
            <p:cNvSpPr>
              <a:spLocks noChangeArrowheads="1"/>
            </p:cNvSpPr>
            <p:nvPr/>
          </p:nvSpPr>
          <p:spPr bwMode="auto">
            <a:xfrm>
              <a:off x="9452912" y="4721526"/>
              <a:ext cx="104141" cy="123457"/>
            </a:xfrm>
            <a:prstGeom prst="ellipse">
              <a:avLst/>
            </a:prstGeom>
            <a:solidFill>
              <a:srgbClr val="F9D4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9" name="Oval 30"/>
            <p:cNvSpPr>
              <a:spLocks noChangeArrowheads="1"/>
            </p:cNvSpPr>
            <p:nvPr/>
          </p:nvSpPr>
          <p:spPr bwMode="auto">
            <a:xfrm>
              <a:off x="9618765" y="4721526"/>
              <a:ext cx="119569" cy="123457"/>
            </a:xfrm>
            <a:prstGeom prst="ellipse">
              <a:avLst/>
            </a:prstGeom>
            <a:solidFill>
              <a:srgbClr val="85AF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9842473" y="4721526"/>
              <a:ext cx="1816662" cy="1234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11740131" y="4721526"/>
              <a:ext cx="775264" cy="1234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9638049" y="5296374"/>
              <a:ext cx="817690" cy="1141978"/>
            </a:xfrm>
            <a:custGeom>
              <a:avLst/>
              <a:gdLst>
                <a:gd name="T0" fmla="*/ 26 w 40"/>
                <a:gd name="T1" fmla="*/ 29 h 56"/>
                <a:gd name="T2" fmla="*/ 40 w 40"/>
                <a:gd name="T3" fmla="*/ 53 h 56"/>
                <a:gd name="T4" fmla="*/ 28 w 40"/>
                <a:gd name="T5" fmla="*/ 56 h 56"/>
                <a:gd name="T6" fmla="*/ 0 w 40"/>
                <a:gd name="T7" fmla="*/ 28 h 56"/>
                <a:gd name="T8" fmla="*/ 26 w 40"/>
                <a:gd name="T9" fmla="*/ 0 h 56"/>
                <a:gd name="T10" fmla="*/ 26 w 40"/>
                <a:gd name="T11" fmla="*/ 28 h 56"/>
                <a:gd name="T12" fmla="*/ 26 w 40"/>
                <a:gd name="T13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26" y="29"/>
                  </a:moveTo>
                  <a:cubicBezTo>
                    <a:pt x="40" y="53"/>
                    <a:pt x="40" y="53"/>
                    <a:pt x="40" y="53"/>
                  </a:cubicBezTo>
                  <a:cubicBezTo>
                    <a:pt x="37" y="55"/>
                    <a:pt x="32" y="56"/>
                    <a:pt x="28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10232031" y="5296374"/>
              <a:ext cx="547698" cy="528552"/>
            </a:xfrm>
            <a:custGeom>
              <a:avLst/>
              <a:gdLst>
                <a:gd name="T0" fmla="*/ 0 w 27"/>
                <a:gd name="T1" fmla="*/ 0 h 26"/>
                <a:gd name="T2" fmla="*/ 0 w 27"/>
                <a:gd name="T3" fmla="*/ 26 h 26"/>
                <a:gd name="T4" fmla="*/ 27 w 27"/>
                <a:gd name="T5" fmla="*/ 26 h 26"/>
                <a:gd name="T6" fmla="*/ 0 w 27"/>
                <a:gd name="T7" fmla="*/ 0 h 26"/>
                <a:gd name="T8" fmla="*/ 4 w 27"/>
                <a:gd name="T9" fmla="*/ 4 h 26"/>
                <a:gd name="T10" fmla="*/ 23 w 27"/>
                <a:gd name="T11" fmla="*/ 22 h 26"/>
                <a:gd name="T12" fmla="*/ 4 w 27"/>
                <a:gd name="T13" fmla="*/ 22 h 26"/>
                <a:gd name="T14" fmla="*/ 4 w 27"/>
                <a:gd name="T15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12"/>
                    <a:pt x="15" y="1"/>
                    <a:pt x="0" y="0"/>
                  </a:cubicBezTo>
                  <a:close/>
                  <a:moveTo>
                    <a:pt x="4" y="4"/>
                  </a:moveTo>
                  <a:cubicBezTo>
                    <a:pt x="14" y="6"/>
                    <a:pt x="21" y="13"/>
                    <a:pt x="23" y="22"/>
                  </a:cubicBezTo>
                  <a:cubicBezTo>
                    <a:pt x="4" y="22"/>
                    <a:pt x="4" y="22"/>
                    <a:pt x="4" y="22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>
              <a:off x="10270602" y="5905943"/>
              <a:ext cx="509128" cy="432100"/>
            </a:xfrm>
            <a:custGeom>
              <a:avLst/>
              <a:gdLst>
                <a:gd name="T0" fmla="*/ 12 w 25"/>
                <a:gd name="T1" fmla="*/ 21 h 21"/>
                <a:gd name="T2" fmla="*/ 25 w 25"/>
                <a:gd name="T3" fmla="*/ 0 h 21"/>
                <a:gd name="T4" fmla="*/ 0 w 25"/>
                <a:gd name="T5" fmla="*/ 0 h 21"/>
                <a:gd name="T6" fmla="*/ 12 w 25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1">
                  <a:moveTo>
                    <a:pt x="12" y="21"/>
                  </a:moveTo>
                  <a:cubicBezTo>
                    <a:pt x="19" y="16"/>
                    <a:pt x="24" y="9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2" name="Rectangle 46"/>
            <p:cNvSpPr>
              <a:spLocks noChangeArrowheads="1"/>
            </p:cNvSpPr>
            <p:nvPr/>
          </p:nvSpPr>
          <p:spPr bwMode="auto">
            <a:xfrm>
              <a:off x="5025043" y="3803314"/>
              <a:ext cx="2345073" cy="14930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4963330" y="3741585"/>
              <a:ext cx="2449214" cy="1593369"/>
            </a:xfrm>
            <a:custGeom>
              <a:avLst/>
              <a:gdLst>
                <a:gd name="T0" fmla="*/ 624 w 635"/>
                <a:gd name="T1" fmla="*/ 403 h 413"/>
                <a:gd name="T2" fmla="*/ 624 w 635"/>
                <a:gd name="T3" fmla="*/ 392 h 413"/>
                <a:gd name="T4" fmla="*/ 21 w 635"/>
                <a:gd name="T5" fmla="*/ 392 h 413"/>
                <a:gd name="T6" fmla="*/ 21 w 635"/>
                <a:gd name="T7" fmla="*/ 21 h 413"/>
                <a:gd name="T8" fmla="*/ 614 w 635"/>
                <a:gd name="T9" fmla="*/ 21 h 413"/>
                <a:gd name="T10" fmla="*/ 614 w 635"/>
                <a:gd name="T11" fmla="*/ 403 h 413"/>
                <a:gd name="T12" fmla="*/ 624 w 635"/>
                <a:gd name="T13" fmla="*/ 403 h 413"/>
                <a:gd name="T14" fmla="*/ 624 w 635"/>
                <a:gd name="T15" fmla="*/ 392 h 413"/>
                <a:gd name="T16" fmla="*/ 624 w 635"/>
                <a:gd name="T17" fmla="*/ 403 h 413"/>
                <a:gd name="T18" fmla="*/ 635 w 635"/>
                <a:gd name="T19" fmla="*/ 403 h 413"/>
                <a:gd name="T20" fmla="*/ 635 w 635"/>
                <a:gd name="T21" fmla="*/ 0 h 413"/>
                <a:gd name="T22" fmla="*/ 0 w 635"/>
                <a:gd name="T23" fmla="*/ 0 h 413"/>
                <a:gd name="T24" fmla="*/ 0 w 635"/>
                <a:gd name="T25" fmla="*/ 413 h 413"/>
                <a:gd name="T26" fmla="*/ 635 w 635"/>
                <a:gd name="T27" fmla="*/ 413 h 413"/>
                <a:gd name="T28" fmla="*/ 635 w 635"/>
                <a:gd name="T29" fmla="*/ 403 h 413"/>
                <a:gd name="T30" fmla="*/ 624 w 635"/>
                <a:gd name="T31" fmla="*/ 40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413">
                  <a:moveTo>
                    <a:pt x="624" y="403"/>
                  </a:moveTo>
                  <a:lnTo>
                    <a:pt x="624" y="392"/>
                  </a:lnTo>
                  <a:lnTo>
                    <a:pt x="21" y="392"/>
                  </a:lnTo>
                  <a:lnTo>
                    <a:pt x="21" y="21"/>
                  </a:lnTo>
                  <a:lnTo>
                    <a:pt x="614" y="21"/>
                  </a:lnTo>
                  <a:lnTo>
                    <a:pt x="614" y="403"/>
                  </a:lnTo>
                  <a:lnTo>
                    <a:pt x="624" y="403"/>
                  </a:lnTo>
                  <a:lnTo>
                    <a:pt x="624" y="392"/>
                  </a:lnTo>
                  <a:lnTo>
                    <a:pt x="624" y="403"/>
                  </a:lnTo>
                  <a:lnTo>
                    <a:pt x="635" y="403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413"/>
                  </a:lnTo>
                  <a:lnTo>
                    <a:pt x="635" y="413"/>
                  </a:lnTo>
                  <a:lnTo>
                    <a:pt x="635" y="403"/>
                  </a:lnTo>
                  <a:lnTo>
                    <a:pt x="624" y="40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5025043" y="3803314"/>
              <a:ext cx="2345073" cy="22376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5" name="Oval 49"/>
            <p:cNvSpPr>
              <a:spLocks noChangeArrowheads="1"/>
            </p:cNvSpPr>
            <p:nvPr/>
          </p:nvSpPr>
          <p:spPr bwMode="auto">
            <a:xfrm>
              <a:off x="5125326" y="3865042"/>
              <a:ext cx="80999" cy="81020"/>
            </a:xfrm>
            <a:prstGeom prst="ellipse">
              <a:avLst/>
            </a:prstGeom>
            <a:solidFill>
              <a:srgbClr val="C6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6" name="Oval 50"/>
            <p:cNvSpPr>
              <a:spLocks noChangeArrowheads="1"/>
            </p:cNvSpPr>
            <p:nvPr/>
          </p:nvSpPr>
          <p:spPr bwMode="auto">
            <a:xfrm>
              <a:off x="5248751" y="3865042"/>
              <a:ext cx="80999" cy="81020"/>
            </a:xfrm>
            <a:prstGeom prst="ellipse">
              <a:avLst/>
            </a:prstGeom>
            <a:solidFill>
              <a:srgbClr val="F9D4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7" name="Oval 51"/>
            <p:cNvSpPr>
              <a:spLocks noChangeArrowheads="1"/>
            </p:cNvSpPr>
            <p:nvPr/>
          </p:nvSpPr>
          <p:spPr bwMode="auto">
            <a:xfrm>
              <a:off x="5372175" y="3865042"/>
              <a:ext cx="80999" cy="81020"/>
            </a:xfrm>
            <a:prstGeom prst="ellipse">
              <a:avLst/>
            </a:prstGeom>
            <a:solidFill>
              <a:srgbClr val="85AF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8" name="Rectangle 52"/>
            <p:cNvSpPr>
              <a:spLocks noChangeArrowheads="1"/>
            </p:cNvSpPr>
            <p:nvPr/>
          </p:nvSpPr>
          <p:spPr bwMode="auto">
            <a:xfrm>
              <a:off x="5514887" y="3884334"/>
              <a:ext cx="1222679" cy="617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6818562" y="3884334"/>
              <a:ext cx="489844" cy="617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42" name="Freeform 204"/>
            <p:cNvSpPr>
              <a:spLocks/>
            </p:cNvSpPr>
            <p:nvPr/>
          </p:nvSpPr>
          <p:spPr bwMode="auto">
            <a:xfrm>
              <a:off x="1151530" y="8019267"/>
              <a:ext cx="1751619" cy="1173721"/>
            </a:xfrm>
            <a:custGeom>
              <a:avLst/>
              <a:gdLst>
                <a:gd name="T0" fmla="*/ 36 w 39"/>
                <a:gd name="T1" fmla="*/ 6 h 26"/>
                <a:gd name="T2" fmla="*/ 28 w 39"/>
                <a:gd name="T3" fmla="*/ 2 h 26"/>
                <a:gd name="T4" fmla="*/ 25 w 39"/>
                <a:gd name="T5" fmla="*/ 0 h 26"/>
                <a:gd name="T6" fmla="*/ 13 w 39"/>
                <a:gd name="T7" fmla="*/ 0 h 26"/>
                <a:gd name="T8" fmla="*/ 6 w 39"/>
                <a:gd name="T9" fmla="*/ 4 h 26"/>
                <a:gd name="T10" fmla="*/ 3 w 39"/>
                <a:gd name="T11" fmla="*/ 5 h 26"/>
                <a:gd name="T12" fmla="*/ 0 w 39"/>
                <a:gd name="T13" fmla="*/ 19 h 26"/>
                <a:gd name="T14" fmla="*/ 1 w 39"/>
                <a:gd name="T15" fmla="*/ 22 h 26"/>
                <a:gd name="T16" fmla="*/ 18 w 39"/>
                <a:gd name="T17" fmla="*/ 25 h 26"/>
                <a:gd name="T18" fmla="*/ 37 w 39"/>
                <a:gd name="T19" fmla="*/ 22 h 26"/>
                <a:gd name="T20" fmla="*/ 38 w 39"/>
                <a:gd name="T21" fmla="*/ 21 h 26"/>
                <a:gd name="T22" fmla="*/ 36 w 39"/>
                <a:gd name="T23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6">
                  <a:moveTo>
                    <a:pt x="36" y="6"/>
                  </a:moveTo>
                  <a:cubicBezTo>
                    <a:pt x="35" y="4"/>
                    <a:pt x="28" y="2"/>
                    <a:pt x="28" y="2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18" y="13"/>
                    <a:pt x="13" y="0"/>
                    <a:pt x="13" y="0"/>
                  </a:cubicBezTo>
                  <a:cubicBezTo>
                    <a:pt x="13" y="1"/>
                    <a:pt x="6" y="4"/>
                    <a:pt x="6" y="4"/>
                  </a:cubicBezTo>
                  <a:cubicBezTo>
                    <a:pt x="4" y="4"/>
                    <a:pt x="3" y="5"/>
                    <a:pt x="3" y="5"/>
                  </a:cubicBezTo>
                  <a:cubicBezTo>
                    <a:pt x="0" y="10"/>
                    <a:pt x="0" y="19"/>
                    <a:pt x="0" y="19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8" y="25"/>
                    <a:pt x="18" y="25"/>
                    <a:pt x="18" y="25"/>
                  </a:cubicBezTo>
                  <a:cubicBezTo>
                    <a:pt x="29" y="26"/>
                    <a:pt x="37" y="22"/>
                    <a:pt x="37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39" y="14"/>
                    <a:pt x="36" y="6"/>
                    <a:pt x="36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8" name="Freeform 206"/>
            <p:cNvSpPr>
              <a:spLocks noEditPoints="1"/>
            </p:cNvSpPr>
            <p:nvPr/>
          </p:nvSpPr>
          <p:spPr bwMode="auto">
            <a:xfrm>
              <a:off x="1576334" y="6995835"/>
              <a:ext cx="858806" cy="1122688"/>
            </a:xfrm>
            <a:custGeom>
              <a:avLst/>
              <a:gdLst>
                <a:gd name="T0" fmla="*/ 2 w 19"/>
                <a:gd name="T1" fmla="*/ 17 h 25"/>
                <a:gd name="T2" fmla="*/ 9 w 19"/>
                <a:gd name="T3" fmla="*/ 25 h 25"/>
                <a:gd name="T4" fmla="*/ 17 w 19"/>
                <a:gd name="T5" fmla="*/ 17 h 25"/>
                <a:gd name="T6" fmla="*/ 18 w 19"/>
                <a:gd name="T7" fmla="*/ 15 h 25"/>
                <a:gd name="T8" fmla="*/ 17 w 19"/>
                <a:gd name="T9" fmla="*/ 13 h 25"/>
                <a:gd name="T10" fmla="*/ 17 w 19"/>
                <a:gd name="T11" fmla="*/ 5 h 25"/>
                <a:gd name="T12" fmla="*/ 13 w 19"/>
                <a:gd name="T13" fmla="*/ 2 h 25"/>
                <a:gd name="T14" fmla="*/ 12 w 19"/>
                <a:gd name="T15" fmla="*/ 2 h 25"/>
                <a:gd name="T16" fmla="*/ 13 w 19"/>
                <a:gd name="T17" fmla="*/ 2 h 25"/>
                <a:gd name="T18" fmla="*/ 12 w 19"/>
                <a:gd name="T19" fmla="*/ 2 h 25"/>
                <a:gd name="T20" fmla="*/ 12 w 19"/>
                <a:gd name="T21" fmla="*/ 2 h 25"/>
                <a:gd name="T22" fmla="*/ 12 w 19"/>
                <a:gd name="T23" fmla="*/ 2 h 25"/>
                <a:gd name="T24" fmla="*/ 12 w 19"/>
                <a:gd name="T25" fmla="*/ 2 h 25"/>
                <a:gd name="T26" fmla="*/ 11 w 19"/>
                <a:gd name="T27" fmla="*/ 2 h 25"/>
                <a:gd name="T28" fmla="*/ 12 w 19"/>
                <a:gd name="T29" fmla="*/ 2 h 25"/>
                <a:gd name="T30" fmla="*/ 10 w 19"/>
                <a:gd name="T31" fmla="*/ 0 h 25"/>
                <a:gd name="T32" fmla="*/ 9 w 19"/>
                <a:gd name="T33" fmla="*/ 1 h 25"/>
                <a:gd name="T34" fmla="*/ 10 w 19"/>
                <a:gd name="T35" fmla="*/ 0 h 25"/>
                <a:gd name="T36" fmla="*/ 9 w 19"/>
                <a:gd name="T37" fmla="*/ 0 h 25"/>
                <a:gd name="T38" fmla="*/ 8 w 19"/>
                <a:gd name="T39" fmla="*/ 2 h 25"/>
                <a:gd name="T40" fmla="*/ 8 w 19"/>
                <a:gd name="T41" fmla="*/ 2 h 25"/>
                <a:gd name="T42" fmla="*/ 8 w 19"/>
                <a:gd name="T43" fmla="*/ 1 h 25"/>
                <a:gd name="T44" fmla="*/ 7 w 19"/>
                <a:gd name="T45" fmla="*/ 1 h 25"/>
                <a:gd name="T46" fmla="*/ 7 w 19"/>
                <a:gd name="T47" fmla="*/ 1 h 25"/>
                <a:gd name="T48" fmla="*/ 8 w 19"/>
                <a:gd name="T49" fmla="*/ 1 h 25"/>
                <a:gd name="T50" fmla="*/ 7 w 19"/>
                <a:gd name="T51" fmla="*/ 1 h 25"/>
                <a:gd name="T52" fmla="*/ 6 w 19"/>
                <a:gd name="T53" fmla="*/ 1 h 25"/>
                <a:gd name="T54" fmla="*/ 1 w 19"/>
                <a:gd name="T55" fmla="*/ 7 h 25"/>
                <a:gd name="T56" fmla="*/ 1 w 19"/>
                <a:gd name="T57" fmla="*/ 13 h 25"/>
                <a:gd name="T58" fmla="*/ 1 w 19"/>
                <a:gd name="T59" fmla="*/ 15 h 25"/>
                <a:gd name="T60" fmla="*/ 2 w 19"/>
                <a:gd name="T61" fmla="*/ 17 h 25"/>
                <a:gd name="T62" fmla="*/ 2 w 19"/>
                <a:gd name="T63" fmla="*/ 15 h 25"/>
                <a:gd name="T64" fmla="*/ 2 w 19"/>
                <a:gd name="T65" fmla="*/ 15 h 25"/>
                <a:gd name="T66" fmla="*/ 9 w 19"/>
                <a:gd name="T67" fmla="*/ 0 h 25"/>
                <a:gd name="T68" fmla="*/ 8 w 19"/>
                <a:gd name="T69" fmla="*/ 1 h 25"/>
                <a:gd name="T70" fmla="*/ 8 w 19"/>
                <a:gd name="T71" fmla="*/ 1 h 25"/>
                <a:gd name="T72" fmla="*/ 9 w 19"/>
                <a:gd name="T7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25">
                  <a:moveTo>
                    <a:pt x="2" y="17"/>
                  </a:moveTo>
                  <a:cubicBezTo>
                    <a:pt x="2" y="21"/>
                    <a:pt x="6" y="25"/>
                    <a:pt x="9" y="25"/>
                  </a:cubicBezTo>
                  <a:cubicBezTo>
                    <a:pt x="13" y="25"/>
                    <a:pt x="16" y="21"/>
                    <a:pt x="17" y="17"/>
                  </a:cubicBezTo>
                  <a:cubicBezTo>
                    <a:pt x="17" y="17"/>
                    <a:pt x="18" y="16"/>
                    <a:pt x="18" y="15"/>
                  </a:cubicBezTo>
                  <a:cubicBezTo>
                    <a:pt x="18" y="15"/>
                    <a:pt x="18" y="13"/>
                    <a:pt x="17" y="13"/>
                  </a:cubicBezTo>
                  <a:cubicBezTo>
                    <a:pt x="18" y="12"/>
                    <a:pt x="19" y="7"/>
                    <a:pt x="17" y="5"/>
                  </a:cubicBezTo>
                  <a:cubicBezTo>
                    <a:pt x="17" y="5"/>
                    <a:pt x="15" y="3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11" y="2"/>
                    <a:pt x="12" y="2"/>
                  </a:cubicBezTo>
                  <a:cubicBezTo>
                    <a:pt x="11" y="2"/>
                    <a:pt x="10" y="1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1"/>
                    <a:pt x="2" y="3"/>
                    <a:pt x="1" y="7"/>
                  </a:cubicBezTo>
                  <a:cubicBezTo>
                    <a:pt x="1" y="7"/>
                    <a:pt x="1" y="8"/>
                    <a:pt x="1" y="13"/>
                  </a:cubicBezTo>
                  <a:cubicBezTo>
                    <a:pt x="0" y="12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moveTo>
                    <a:pt x="9" y="0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9" name="Rectangle 207"/>
            <p:cNvSpPr>
              <a:spLocks noChangeArrowheads="1"/>
            </p:cNvSpPr>
            <p:nvPr/>
          </p:nvSpPr>
          <p:spPr bwMode="auto">
            <a:xfrm>
              <a:off x="5248751" y="4212265"/>
              <a:ext cx="489844" cy="1041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248751" y="4374303"/>
              <a:ext cx="775264" cy="1041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248751" y="4540197"/>
              <a:ext cx="937259" cy="1003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12" name="Rectangle 210"/>
            <p:cNvSpPr>
              <a:spLocks noChangeArrowheads="1"/>
            </p:cNvSpPr>
            <p:nvPr/>
          </p:nvSpPr>
          <p:spPr bwMode="auto">
            <a:xfrm>
              <a:off x="5248751" y="4702235"/>
              <a:ext cx="671123" cy="1041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248751" y="4864272"/>
              <a:ext cx="998972" cy="1041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47" name="Rectangle 70"/>
            <p:cNvSpPr>
              <a:spLocks noChangeArrowheads="1"/>
            </p:cNvSpPr>
            <p:nvPr/>
          </p:nvSpPr>
          <p:spPr bwMode="auto">
            <a:xfrm>
              <a:off x="11331286" y="5212603"/>
              <a:ext cx="937257" cy="368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48" name="Rectangle 70"/>
            <p:cNvSpPr>
              <a:spLocks noChangeArrowheads="1"/>
            </p:cNvSpPr>
            <p:nvPr/>
          </p:nvSpPr>
          <p:spPr bwMode="auto">
            <a:xfrm>
              <a:off x="6633425" y="4191047"/>
              <a:ext cx="487460" cy="2256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90" name="Freeform 61"/>
            <p:cNvSpPr>
              <a:spLocks noChangeArrowheads="1"/>
            </p:cNvSpPr>
            <p:nvPr/>
          </p:nvSpPr>
          <p:spPr bwMode="auto">
            <a:xfrm rot="19800000">
              <a:off x="4311359" y="3066292"/>
              <a:ext cx="423822" cy="423822"/>
            </a:xfrm>
            <a:custGeom>
              <a:avLst/>
              <a:gdLst>
                <a:gd name="T0" fmla="*/ 495 w 602"/>
                <a:gd name="T1" fmla="*/ 601 h 602"/>
                <a:gd name="T2" fmla="*/ 495 w 602"/>
                <a:gd name="T3" fmla="*/ 601 h 602"/>
                <a:gd name="T4" fmla="*/ 0 w 602"/>
                <a:gd name="T5" fmla="*/ 99 h 602"/>
                <a:gd name="T6" fmla="*/ 0 w 602"/>
                <a:gd name="T7" fmla="*/ 0 h 602"/>
                <a:gd name="T8" fmla="*/ 601 w 602"/>
                <a:gd name="T9" fmla="*/ 601 h 602"/>
                <a:gd name="T10" fmla="*/ 495 w 602"/>
                <a:gd name="T11" fmla="*/ 601 h 602"/>
                <a:gd name="T12" fmla="*/ 382 w 602"/>
                <a:gd name="T13" fmla="*/ 601 h 602"/>
                <a:gd name="T14" fmla="*/ 382 w 602"/>
                <a:gd name="T15" fmla="*/ 601 h 602"/>
                <a:gd name="T16" fmla="*/ 283 w 602"/>
                <a:gd name="T17" fmla="*/ 601 h 602"/>
                <a:gd name="T18" fmla="*/ 0 w 602"/>
                <a:gd name="T19" fmla="*/ 318 h 602"/>
                <a:gd name="T20" fmla="*/ 0 w 602"/>
                <a:gd name="T21" fmla="*/ 212 h 602"/>
                <a:gd name="T22" fmla="*/ 382 w 602"/>
                <a:gd name="T23" fmla="*/ 601 h 602"/>
                <a:gd name="T24" fmla="*/ 71 w 602"/>
                <a:gd name="T25" fmla="*/ 453 h 602"/>
                <a:gd name="T26" fmla="*/ 71 w 602"/>
                <a:gd name="T27" fmla="*/ 453 h 602"/>
                <a:gd name="T28" fmla="*/ 148 w 602"/>
                <a:gd name="T29" fmla="*/ 523 h 602"/>
                <a:gd name="T30" fmla="*/ 71 w 602"/>
                <a:gd name="T31" fmla="*/ 601 h 602"/>
                <a:gd name="T32" fmla="*/ 0 w 602"/>
                <a:gd name="T33" fmla="*/ 523 h 602"/>
                <a:gd name="T34" fmla="*/ 71 w 602"/>
                <a:gd name="T35" fmla="*/ 45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2" h="602">
                  <a:moveTo>
                    <a:pt x="495" y="601"/>
                  </a:moveTo>
                  <a:lnTo>
                    <a:pt x="495" y="601"/>
                  </a:lnTo>
                  <a:cubicBezTo>
                    <a:pt x="495" y="325"/>
                    <a:pt x="276" y="99"/>
                    <a:pt x="0" y="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2" y="0"/>
                    <a:pt x="601" y="269"/>
                    <a:pt x="601" y="601"/>
                  </a:cubicBezTo>
                  <a:lnTo>
                    <a:pt x="495" y="601"/>
                  </a:lnTo>
                  <a:close/>
                  <a:moveTo>
                    <a:pt x="382" y="601"/>
                  </a:moveTo>
                  <a:lnTo>
                    <a:pt x="382" y="601"/>
                  </a:lnTo>
                  <a:cubicBezTo>
                    <a:pt x="283" y="601"/>
                    <a:pt x="283" y="601"/>
                    <a:pt x="283" y="601"/>
                  </a:cubicBezTo>
                  <a:cubicBezTo>
                    <a:pt x="283" y="446"/>
                    <a:pt x="155" y="318"/>
                    <a:pt x="0" y="318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212" y="212"/>
                    <a:pt x="382" y="389"/>
                    <a:pt x="382" y="601"/>
                  </a:cubicBezTo>
                  <a:close/>
                  <a:moveTo>
                    <a:pt x="71" y="453"/>
                  </a:moveTo>
                  <a:lnTo>
                    <a:pt x="71" y="453"/>
                  </a:lnTo>
                  <a:cubicBezTo>
                    <a:pt x="113" y="453"/>
                    <a:pt x="148" y="481"/>
                    <a:pt x="148" y="523"/>
                  </a:cubicBezTo>
                  <a:cubicBezTo>
                    <a:pt x="148" y="566"/>
                    <a:pt x="113" y="601"/>
                    <a:pt x="71" y="601"/>
                  </a:cubicBezTo>
                  <a:cubicBezTo>
                    <a:pt x="28" y="601"/>
                    <a:pt x="0" y="566"/>
                    <a:pt x="0" y="523"/>
                  </a:cubicBezTo>
                  <a:cubicBezTo>
                    <a:pt x="0" y="481"/>
                    <a:pt x="28" y="453"/>
                    <a:pt x="71" y="4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541898" y="397514"/>
            <a:ext cx="35484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0" dirty="0" err="1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비콘이란</a:t>
            </a:r>
            <a:r>
              <a:rPr lang="en-US" altLang="ko-KR" sz="8000" dirty="0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?</a:t>
            </a:r>
            <a:endParaRPr lang="en-US" sz="8000" dirty="0" smtClean="0">
              <a:solidFill>
                <a:schemeClr val="tx2"/>
              </a:solidFill>
              <a:latin typeface="나눔손글씨 펜" pitchFamily="66" charset="-127"/>
              <a:ea typeface="나눔손글씨 펜" pitchFamily="66" charset="-127"/>
              <a:cs typeface="Lato Black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307041" y="4811598"/>
            <a:ext cx="10746609" cy="4555051"/>
          </a:xfrm>
          <a:prstGeom prst="rect">
            <a:avLst/>
          </a:prstGeom>
          <a:noFill/>
        </p:spPr>
        <p:txBody>
          <a:bodyPr wrap="square" lIns="243797" tIns="121899" rIns="243797" bIns="121899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Beacon?</a:t>
            </a:r>
          </a:p>
          <a:p>
            <a:endParaRPr lang="en-US" altLang="ko-KR" sz="48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 반경 </a:t>
            </a:r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50~70m 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범위 안에 있는 사용자의 위치를 찾아 메시지 전송</a:t>
            </a:r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4800" dirty="0" err="1" smtClean="0">
                <a:latin typeface="나눔손글씨 펜" pitchFamily="66" charset="-127"/>
                <a:ea typeface="나눔손글씨 펜" pitchFamily="66" charset="-127"/>
              </a:rPr>
              <a:t>모바일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 결제 등을 가능하게 하는 </a:t>
            </a:r>
            <a:r>
              <a:rPr lang="ko-KR" altLang="en-US" sz="4800" dirty="0" err="1" smtClean="0">
                <a:latin typeface="나눔손글씨 펜" pitchFamily="66" charset="-127"/>
                <a:ea typeface="나눔손글씨 펜" pitchFamily="66" charset="-127"/>
              </a:rPr>
              <a:t>스마트폰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 근거리통신 기술이다</a:t>
            </a:r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</p:txBody>
      </p:sp>
      <p:sp>
        <p:nvSpPr>
          <p:cNvPr id="94" name="Shape 188"/>
          <p:cNvSpPr/>
          <p:nvPr/>
        </p:nvSpPr>
        <p:spPr>
          <a:xfrm>
            <a:off x="2411477" y="7043240"/>
            <a:ext cx="3738111" cy="1227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lang="ko-KR" altLang="en-US" sz="3600" dirty="0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서버에 식별정보 전달</a:t>
            </a:r>
            <a:endParaRPr lang="en-US" sz="3600" dirty="0">
              <a:solidFill>
                <a:schemeClr val="accent5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96" name="오른쪽 화살표 95"/>
          <p:cNvSpPr/>
          <p:nvPr/>
        </p:nvSpPr>
        <p:spPr>
          <a:xfrm>
            <a:off x="5483929" y="7965834"/>
            <a:ext cx="532269" cy="2522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8" name="Freeform 11"/>
          <p:cNvSpPr>
            <a:spLocks/>
          </p:cNvSpPr>
          <p:nvPr/>
        </p:nvSpPr>
        <p:spPr bwMode="auto">
          <a:xfrm rot="16200000" flipV="1">
            <a:off x="1362571" y="4348092"/>
            <a:ext cx="2368215" cy="937503"/>
          </a:xfrm>
          <a:custGeom>
            <a:avLst/>
            <a:gdLst>
              <a:gd name="T0" fmla="*/ 34 w 116"/>
              <a:gd name="T1" fmla="*/ 46 h 46"/>
              <a:gd name="T2" fmla="*/ 9 w 116"/>
              <a:gd name="T3" fmla="*/ 37 h 46"/>
              <a:gd name="T4" fmla="*/ 0 w 116"/>
              <a:gd name="T5" fmla="*/ 14 h 46"/>
              <a:gd name="T6" fmla="*/ 0 w 116"/>
              <a:gd name="T7" fmla="*/ 0 h 46"/>
              <a:gd name="T8" fmla="*/ 5 w 116"/>
              <a:gd name="T9" fmla="*/ 0 h 46"/>
              <a:gd name="T10" fmla="*/ 5 w 116"/>
              <a:gd name="T11" fmla="*/ 14 h 46"/>
              <a:gd name="T12" fmla="*/ 12 w 116"/>
              <a:gd name="T13" fmla="*/ 34 h 46"/>
              <a:gd name="T14" fmla="*/ 35 w 116"/>
              <a:gd name="T15" fmla="*/ 41 h 46"/>
              <a:gd name="T16" fmla="*/ 36 w 116"/>
              <a:gd name="T17" fmla="*/ 41 h 46"/>
              <a:gd name="T18" fmla="*/ 116 w 116"/>
              <a:gd name="T19" fmla="*/ 41 h 46"/>
              <a:gd name="T20" fmla="*/ 116 w 116"/>
              <a:gd name="T21" fmla="*/ 46 h 46"/>
              <a:gd name="T22" fmla="*/ 36 w 116"/>
              <a:gd name="T23" fmla="*/ 46 h 46"/>
              <a:gd name="T24" fmla="*/ 34 w 116"/>
              <a:gd name="T25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46">
                <a:moveTo>
                  <a:pt x="34" y="46"/>
                </a:moveTo>
                <a:cubicBezTo>
                  <a:pt x="30" y="46"/>
                  <a:pt x="17" y="46"/>
                  <a:pt x="9" y="37"/>
                </a:cubicBezTo>
                <a:cubicBezTo>
                  <a:pt x="3" y="32"/>
                  <a:pt x="0" y="24"/>
                  <a:pt x="0" y="14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23"/>
                  <a:pt x="7" y="29"/>
                  <a:pt x="12" y="34"/>
                </a:cubicBezTo>
                <a:cubicBezTo>
                  <a:pt x="21" y="42"/>
                  <a:pt x="35" y="41"/>
                  <a:pt x="35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5" y="46"/>
                  <a:pt x="34" y="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95" name="Picture 2" descr="비콘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7702" t="41015" r="84780" b="48102"/>
          <a:stretch>
            <a:fillRect/>
          </a:stretch>
        </p:blipFill>
        <p:spPr bwMode="auto">
          <a:xfrm>
            <a:off x="1541898" y="3215739"/>
            <a:ext cx="1072055" cy="1292772"/>
          </a:xfrm>
          <a:prstGeom prst="rect">
            <a:avLst/>
          </a:prstGeom>
          <a:noFill/>
        </p:spPr>
      </p:pic>
      <p:sp>
        <p:nvSpPr>
          <p:cNvPr id="100" name="오른쪽 화살표 99"/>
          <p:cNvSpPr/>
          <p:nvPr/>
        </p:nvSpPr>
        <p:spPr>
          <a:xfrm>
            <a:off x="2519360" y="5819434"/>
            <a:ext cx="532269" cy="2522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1" name="Shape 188"/>
          <p:cNvSpPr/>
          <p:nvPr/>
        </p:nvSpPr>
        <p:spPr>
          <a:xfrm>
            <a:off x="542422" y="3990659"/>
            <a:ext cx="3738111" cy="1227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lang="ko-KR" altLang="en-US" sz="3600" dirty="0" err="1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비콘</a:t>
            </a:r>
            <a:r>
              <a:rPr lang="ko-KR" altLang="en-US" sz="3600" dirty="0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 식별정보 감지</a:t>
            </a:r>
            <a:endParaRPr lang="en-US" sz="3600" dirty="0">
              <a:solidFill>
                <a:schemeClr val="accent5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04" name="오른쪽 화살표 103"/>
          <p:cNvSpPr/>
          <p:nvPr/>
        </p:nvSpPr>
        <p:spPr>
          <a:xfrm rot="10800000">
            <a:off x="4342245" y="6442053"/>
            <a:ext cx="590124" cy="25224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5" name="Shape 188"/>
          <p:cNvSpPr/>
          <p:nvPr/>
        </p:nvSpPr>
        <p:spPr>
          <a:xfrm>
            <a:off x="5043131" y="5958431"/>
            <a:ext cx="6767484" cy="1227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lang="ko-KR" altLang="en-US" sz="3600" dirty="0" err="1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비콘</a:t>
            </a:r>
            <a:r>
              <a:rPr lang="ko-KR" altLang="en-US" sz="3600" dirty="0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 정보와 맞는 정보 전달</a:t>
            </a:r>
            <a:endParaRPr lang="en-US" sz="3600" dirty="0">
              <a:solidFill>
                <a:schemeClr val="accent5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06" name="Shape 188"/>
          <p:cNvSpPr/>
          <p:nvPr/>
        </p:nvSpPr>
        <p:spPr>
          <a:xfrm>
            <a:off x="5669302" y="10659548"/>
            <a:ext cx="14057969" cy="1227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lang="ko-KR" altLang="en-US" sz="3600" dirty="0" err="1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스마트폰과</a:t>
            </a:r>
            <a:r>
              <a:rPr lang="ko-KR" altLang="en-US" sz="3600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 서버가 직접 통신을 하기 때문에 위</a:t>
            </a:r>
            <a:r>
              <a:rPr lang="en-US" altLang="ko-KR" sz="3600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/</a:t>
            </a:r>
            <a:r>
              <a:rPr lang="ko-KR" altLang="en-US" sz="3600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변조 위험이 크다</a:t>
            </a:r>
            <a:endParaRPr lang="en-US" altLang="ko-KR" sz="3600" dirty="0" smtClean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lang="ko-KR" altLang="en-US" sz="3600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모든 </a:t>
            </a:r>
            <a:r>
              <a:rPr lang="ko-KR" altLang="en-US" sz="3600" dirty="0" err="1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비콘</a:t>
            </a:r>
            <a:r>
              <a:rPr lang="ko-KR" altLang="en-US" sz="3600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 서비스를 받기 위해서는 </a:t>
            </a:r>
            <a:r>
              <a:rPr lang="ko-KR" altLang="en-US" sz="3600" dirty="0" err="1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블루투스를</a:t>
            </a:r>
            <a:r>
              <a:rPr lang="ko-KR" altLang="en-US" sz="3600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켜야하는</a:t>
            </a:r>
            <a:r>
              <a:rPr lang="ko-KR" altLang="en-US" sz="3600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 단점 </a:t>
            </a:r>
            <a:r>
              <a:rPr lang="en-US" altLang="ko-KR" sz="3600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-&gt; </a:t>
            </a:r>
            <a:r>
              <a:rPr lang="ko-KR" altLang="en-US" sz="3600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배터리 소모가 크다  </a:t>
            </a:r>
            <a:endParaRPr lang="en-US" sz="360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811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 rot="10800000">
            <a:off x="4240791" y="4572883"/>
            <a:ext cx="7139092" cy="4730563"/>
          </a:xfrm>
          <a:custGeom>
            <a:avLst/>
            <a:gdLst>
              <a:gd name="T0" fmla="*/ 357 w 357"/>
              <a:gd name="T1" fmla="*/ 13 h 236"/>
              <a:gd name="T2" fmla="*/ 314 w 357"/>
              <a:gd name="T3" fmla="*/ 0 h 236"/>
              <a:gd name="T4" fmla="*/ 317 w 357"/>
              <a:gd name="T5" fmla="*/ 12 h 236"/>
              <a:gd name="T6" fmla="*/ 178 w 357"/>
              <a:gd name="T7" fmla="*/ 113 h 236"/>
              <a:gd name="T8" fmla="*/ 0 w 357"/>
              <a:gd name="T9" fmla="*/ 220 h 236"/>
              <a:gd name="T10" fmla="*/ 1 w 357"/>
              <a:gd name="T11" fmla="*/ 236 h 236"/>
              <a:gd name="T12" fmla="*/ 191 w 357"/>
              <a:gd name="T13" fmla="*/ 124 h 236"/>
              <a:gd name="T14" fmla="*/ 321 w 357"/>
              <a:gd name="T15" fmla="*/ 29 h 236"/>
              <a:gd name="T16" fmla="*/ 324 w 357"/>
              <a:gd name="T17" fmla="*/ 44 h 236"/>
              <a:gd name="T18" fmla="*/ 357 w 357"/>
              <a:gd name="T19" fmla="*/ 1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7" h="236">
                <a:moveTo>
                  <a:pt x="357" y="13"/>
                </a:moveTo>
                <a:cubicBezTo>
                  <a:pt x="314" y="0"/>
                  <a:pt x="314" y="0"/>
                  <a:pt x="314" y="0"/>
                </a:cubicBezTo>
                <a:cubicBezTo>
                  <a:pt x="317" y="12"/>
                  <a:pt x="317" y="12"/>
                  <a:pt x="317" y="12"/>
                </a:cubicBezTo>
                <a:cubicBezTo>
                  <a:pt x="277" y="25"/>
                  <a:pt x="224" y="54"/>
                  <a:pt x="178" y="113"/>
                </a:cubicBezTo>
                <a:cubicBezTo>
                  <a:pt x="131" y="174"/>
                  <a:pt x="66" y="213"/>
                  <a:pt x="0" y="220"/>
                </a:cubicBezTo>
                <a:cubicBezTo>
                  <a:pt x="1" y="236"/>
                  <a:pt x="1" y="236"/>
                  <a:pt x="1" y="236"/>
                </a:cubicBezTo>
                <a:cubicBezTo>
                  <a:pt x="72" y="229"/>
                  <a:pt x="142" y="188"/>
                  <a:pt x="191" y="124"/>
                </a:cubicBezTo>
                <a:cubicBezTo>
                  <a:pt x="235" y="68"/>
                  <a:pt x="283" y="41"/>
                  <a:pt x="321" y="29"/>
                </a:cubicBezTo>
                <a:cubicBezTo>
                  <a:pt x="324" y="44"/>
                  <a:pt x="324" y="44"/>
                  <a:pt x="324" y="44"/>
                </a:cubicBezTo>
                <a:lnTo>
                  <a:pt x="357" y="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rot="10800000">
            <a:off x="12600264" y="4634903"/>
            <a:ext cx="1958812" cy="1824002"/>
          </a:xfrm>
          <a:custGeom>
            <a:avLst/>
            <a:gdLst>
              <a:gd name="T0" fmla="*/ 98 w 98"/>
              <a:gd name="T1" fmla="*/ 83 h 91"/>
              <a:gd name="T2" fmla="*/ 70 w 98"/>
              <a:gd name="T3" fmla="*/ 49 h 91"/>
              <a:gd name="T4" fmla="*/ 65 w 98"/>
              <a:gd name="T5" fmla="*/ 61 h 91"/>
              <a:gd name="T6" fmla="*/ 16 w 98"/>
              <a:gd name="T7" fmla="*/ 0 h 91"/>
              <a:gd name="T8" fmla="*/ 0 w 98"/>
              <a:gd name="T9" fmla="*/ 4 h 91"/>
              <a:gd name="T10" fmla="*/ 59 w 98"/>
              <a:gd name="T11" fmla="*/ 78 h 91"/>
              <a:gd name="T12" fmla="*/ 54 w 98"/>
              <a:gd name="T13" fmla="*/ 91 h 91"/>
              <a:gd name="T14" fmla="*/ 98 w 98"/>
              <a:gd name="T15" fmla="*/ 8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91">
                <a:moveTo>
                  <a:pt x="98" y="83"/>
                </a:moveTo>
                <a:cubicBezTo>
                  <a:pt x="70" y="49"/>
                  <a:pt x="70" y="49"/>
                  <a:pt x="70" y="49"/>
                </a:cubicBezTo>
                <a:cubicBezTo>
                  <a:pt x="65" y="61"/>
                  <a:pt x="65" y="61"/>
                  <a:pt x="65" y="61"/>
                </a:cubicBezTo>
                <a:cubicBezTo>
                  <a:pt x="40" y="48"/>
                  <a:pt x="23" y="26"/>
                  <a:pt x="16" y="0"/>
                </a:cubicBezTo>
                <a:cubicBezTo>
                  <a:pt x="0" y="4"/>
                  <a:pt x="0" y="4"/>
                  <a:pt x="0" y="4"/>
                </a:cubicBezTo>
                <a:cubicBezTo>
                  <a:pt x="7" y="36"/>
                  <a:pt x="28" y="61"/>
                  <a:pt x="59" y="78"/>
                </a:cubicBezTo>
                <a:cubicBezTo>
                  <a:pt x="54" y="91"/>
                  <a:pt x="54" y="91"/>
                  <a:pt x="54" y="91"/>
                </a:cubicBezTo>
                <a:lnTo>
                  <a:pt x="98" y="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 rot="10800000">
            <a:off x="3998406" y="4572881"/>
            <a:ext cx="7122181" cy="4750299"/>
          </a:xfrm>
          <a:custGeom>
            <a:avLst/>
            <a:gdLst>
              <a:gd name="T0" fmla="*/ 178 w 356"/>
              <a:gd name="T1" fmla="*/ 114 h 237"/>
              <a:gd name="T2" fmla="*/ 40 w 356"/>
              <a:gd name="T3" fmla="*/ 13 h 237"/>
              <a:gd name="T4" fmla="*/ 43 w 356"/>
              <a:gd name="T5" fmla="*/ 0 h 237"/>
              <a:gd name="T6" fmla="*/ 0 w 356"/>
              <a:gd name="T7" fmla="*/ 11 h 237"/>
              <a:gd name="T8" fmla="*/ 32 w 356"/>
              <a:gd name="T9" fmla="*/ 43 h 237"/>
              <a:gd name="T10" fmla="*/ 35 w 356"/>
              <a:gd name="T11" fmla="*/ 29 h 237"/>
              <a:gd name="T12" fmla="*/ 165 w 356"/>
              <a:gd name="T13" fmla="*/ 125 h 237"/>
              <a:gd name="T14" fmla="*/ 354 w 356"/>
              <a:gd name="T15" fmla="*/ 237 h 237"/>
              <a:gd name="T16" fmla="*/ 356 w 356"/>
              <a:gd name="T17" fmla="*/ 220 h 237"/>
              <a:gd name="T18" fmla="*/ 178 w 356"/>
              <a:gd name="T19" fmla="*/ 114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6" h="237">
                <a:moveTo>
                  <a:pt x="178" y="114"/>
                </a:moveTo>
                <a:cubicBezTo>
                  <a:pt x="132" y="54"/>
                  <a:pt x="79" y="26"/>
                  <a:pt x="40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32" y="43"/>
                  <a:pt x="32" y="43"/>
                  <a:pt x="32" y="43"/>
                </a:cubicBezTo>
                <a:cubicBezTo>
                  <a:pt x="35" y="29"/>
                  <a:pt x="35" y="29"/>
                  <a:pt x="35" y="29"/>
                </a:cubicBezTo>
                <a:cubicBezTo>
                  <a:pt x="72" y="42"/>
                  <a:pt x="121" y="68"/>
                  <a:pt x="165" y="125"/>
                </a:cubicBezTo>
                <a:cubicBezTo>
                  <a:pt x="214" y="189"/>
                  <a:pt x="283" y="230"/>
                  <a:pt x="354" y="237"/>
                </a:cubicBezTo>
                <a:cubicBezTo>
                  <a:pt x="356" y="220"/>
                  <a:pt x="356" y="220"/>
                  <a:pt x="356" y="220"/>
                </a:cubicBezTo>
                <a:cubicBezTo>
                  <a:pt x="290" y="213"/>
                  <a:pt x="225" y="175"/>
                  <a:pt x="178" y="1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 rot="10532249">
            <a:off x="740297" y="4634905"/>
            <a:ext cx="2017999" cy="2283525"/>
          </a:xfrm>
          <a:custGeom>
            <a:avLst/>
            <a:gdLst>
              <a:gd name="T0" fmla="*/ 101 w 101"/>
              <a:gd name="T1" fmla="*/ 0 h 114"/>
              <a:gd name="T2" fmla="*/ 84 w 101"/>
              <a:gd name="T3" fmla="*/ 0 h 114"/>
              <a:gd name="T4" fmla="*/ 31 w 101"/>
              <a:gd name="T5" fmla="*/ 85 h 114"/>
              <a:gd name="T6" fmla="*/ 26 w 101"/>
              <a:gd name="T7" fmla="*/ 73 h 114"/>
              <a:gd name="T8" fmla="*/ 0 w 101"/>
              <a:gd name="T9" fmla="*/ 109 h 114"/>
              <a:gd name="T10" fmla="*/ 44 w 101"/>
              <a:gd name="T11" fmla="*/ 114 h 114"/>
              <a:gd name="T12" fmla="*/ 38 w 101"/>
              <a:gd name="T13" fmla="*/ 100 h 114"/>
              <a:gd name="T14" fmla="*/ 101 w 101"/>
              <a:gd name="T15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14">
                <a:moveTo>
                  <a:pt x="101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37"/>
                  <a:pt x="65" y="67"/>
                  <a:pt x="31" y="85"/>
                </a:cubicBezTo>
                <a:cubicBezTo>
                  <a:pt x="26" y="73"/>
                  <a:pt x="26" y="73"/>
                  <a:pt x="26" y="73"/>
                </a:cubicBezTo>
                <a:cubicBezTo>
                  <a:pt x="0" y="109"/>
                  <a:pt x="0" y="109"/>
                  <a:pt x="0" y="109"/>
                </a:cubicBezTo>
                <a:cubicBezTo>
                  <a:pt x="44" y="114"/>
                  <a:pt x="44" y="114"/>
                  <a:pt x="44" y="1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78" y="80"/>
                  <a:pt x="101" y="44"/>
                  <a:pt x="1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sp useBgFill="1">
        <p:nvSpPr>
          <p:cNvPr id="27" name="Oval 11"/>
          <p:cNvSpPr>
            <a:spLocks noChangeArrowheads="1"/>
          </p:cNvSpPr>
          <p:nvPr/>
        </p:nvSpPr>
        <p:spPr bwMode="auto">
          <a:xfrm>
            <a:off x="11097038" y="8160284"/>
            <a:ext cx="1894894" cy="1925475"/>
          </a:xfrm>
          <a:prstGeom prst="ellipse">
            <a:avLst/>
          </a:prstGeom>
          <a:ln w="19050" cap="flat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sp useBgFill="1">
        <p:nvSpPr>
          <p:cNvPr id="28" name="Oval 12"/>
          <p:cNvSpPr>
            <a:spLocks noChangeArrowheads="1"/>
          </p:cNvSpPr>
          <p:nvPr/>
        </p:nvSpPr>
        <p:spPr bwMode="auto">
          <a:xfrm>
            <a:off x="2275027" y="8049404"/>
            <a:ext cx="1921213" cy="1925475"/>
          </a:xfrm>
          <a:prstGeom prst="ellipse">
            <a:avLst/>
          </a:prstGeom>
          <a:ln w="19050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sp useBgFill="1">
        <p:nvSpPr>
          <p:cNvPr id="31" name="Oval 15"/>
          <p:cNvSpPr>
            <a:spLocks noChangeArrowheads="1"/>
          </p:cNvSpPr>
          <p:nvPr/>
        </p:nvSpPr>
        <p:spPr bwMode="auto">
          <a:xfrm>
            <a:off x="10685306" y="3734665"/>
            <a:ext cx="1894894" cy="1899150"/>
          </a:xfrm>
          <a:prstGeom prst="ellipse">
            <a:avLst/>
          </a:prstGeom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sp useBgFill="1">
        <p:nvSpPr>
          <p:cNvPr id="32" name="Oval 16"/>
          <p:cNvSpPr>
            <a:spLocks noChangeArrowheads="1"/>
          </p:cNvSpPr>
          <p:nvPr/>
        </p:nvSpPr>
        <p:spPr bwMode="auto">
          <a:xfrm>
            <a:off x="2765940" y="3734665"/>
            <a:ext cx="1921213" cy="1899150"/>
          </a:xfrm>
          <a:prstGeom prst="ellipse">
            <a:avLst/>
          </a:prstGeom>
          <a:ln w="19050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8" name="Group 76"/>
          <p:cNvGrpSpPr/>
          <p:nvPr/>
        </p:nvGrpSpPr>
        <p:grpSpPr>
          <a:xfrm>
            <a:off x="11331551" y="4263138"/>
            <a:ext cx="587167" cy="851613"/>
            <a:chOff x="-990600" y="3375025"/>
            <a:chExt cx="571500" cy="828675"/>
          </a:xfrm>
          <a:solidFill>
            <a:schemeClr val="accent2"/>
          </a:solidFill>
        </p:grpSpPr>
        <p:sp>
          <p:nvSpPr>
            <p:cNvPr id="78" name="Freeform 5"/>
            <p:cNvSpPr>
              <a:spLocks noEditPoints="1"/>
            </p:cNvSpPr>
            <p:nvPr/>
          </p:nvSpPr>
          <p:spPr bwMode="auto">
            <a:xfrm>
              <a:off x="-990600" y="3375025"/>
              <a:ext cx="571500" cy="828675"/>
            </a:xfrm>
            <a:custGeom>
              <a:avLst/>
              <a:gdLst>
                <a:gd name="T0" fmla="*/ 131 w 152"/>
                <a:gd name="T1" fmla="*/ 0 h 220"/>
                <a:gd name="T2" fmla="*/ 21 w 152"/>
                <a:gd name="T3" fmla="*/ 0 h 220"/>
                <a:gd name="T4" fmla="*/ 0 w 152"/>
                <a:gd name="T5" fmla="*/ 21 h 220"/>
                <a:gd name="T6" fmla="*/ 0 w 152"/>
                <a:gd name="T7" fmla="*/ 199 h 220"/>
                <a:gd name="T8" fmla="*/ 21 w 152"/>
                <a:gd name="T9" fmla="*/ 220 h 220"/>
                <a:gd name="T10" fmla="*/ 131 w 152"/>
                <a:gd name="T11" fmla="*/ 220 h 220"/>
                <a:gd name="T12" fmla="*/ 152 w 152"/>
                <a:gd name="T13" fmla="*/ 199 h 220"/>
                <a:gd name="T14" fmla="*/ 152 w 152"/>
                <a:gd name="T15" fmla="*/ 21 h 220"/>
                <a:gd name="T16" fmla="*/ 131 w 152"/>
                <a:gd name="T17" fmla="*/ 0 h 220"/>
                <a:gd name="T18" fmla="*/ 138 w 152"/>
                <a:gd name="T19" fmla="*/ 199 h 220"/>
                <a:gd name="T20" fmla="*/ 131 w 152"/>
                <a:gd name="T21" fmla="*/ 206 h 220"/>
                <a:gd name="T22" fmla="*/ 21 w 152"/>
                <a:gd name="T23" fmla="*/ 206 h 220"/>
                <a:gd name="T24" fmla="*/ 14 w 152"/>
                <a:gd name="T25" fmla="*/ 199 h 220"/>
                <a:gd name="T26" fmla="*/ 14 w 152"/>
                <a:gd name="T27" fmla="*/ 186 h 220"/>
                <a:gd name="T28" fmla="*/ 138 w 152"/>
                <a:gd name="T29" fmla="*/ 186 h 220"/>
                <a:gd name="T30" fmla="*/ 138 w 152"/>
                <a:gd name="T31" fmla="*/ 199 h 220"/>
                <a:gd name="T32" fmla="*/ 138 w 152"/>
                <a:gd name="T33" fmla="*/ 179 h 220"/>
                <a:gd name="T34" fmla="*/ 14 w 152"/>
                <a:gd name="T35" fmla="*/ 179 h 220"/>
                <a:gd name="T36" fmla="*/ 14 w 152"/>
                <a:gd name="T37" fmla="*/ 41 h 220"/>
                <a:gd name="T38" fmla="*/ 138 w 152"/>
                <a:gd name="T39" fmla="*/ 41 h 220"/>
                <a:gd name="T40" fmla="*/ 138 w 152"/>
                <a:gd name="T41" fmla="*/ 179 h 220"/>
                <a:gd name="T42" fmla="*/ 138 w 152"/>
                <a:gd name="T43" fmla="*/ 34 h 220"/>
                <a:gd name="T44" fmla="*/ 14 w 152"/>
                <a:gd name="T45" fmla="*/ 34 h 220"/>
                <a:gd name="T46" fmla="*/ 14 w 152"/>
                <a:gd name="T47" fmla="*/ 21 h 220"/>
                <a:gd name="T48" fmla="*/ 21 w 152"/>
                <a:gd name="T49" fmla="*/ 14 h 220"/>
                <a:gd name="T50" fmla="*/ 131 w 152"/>
                <a:gd name="T51" fmla="*/ 14 h 220"/>
                <a:gd name="T52" fmla="*/ 138 w 152"/>
                <a:gd name="T53" fmla="*/ 21 h 220"/>
                <a:gd name="T54" fmla="*/ 138 w 152"/>
                <a:gd name="T55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2" h="220">
                  <a:moveTo>
                    <a:pt x="1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0"/>
                    <a:pt x="21" y="220"/>
                  </a:cubicBezTo>
                  <a:cubicBezTo>
                    <a:pt x="131" y="220"/>
                    <a:pt x="131" y="220"/>
                    <a:pt x="131" y="220"/>
                  </a:cubicBezTo>
                  <a:cubicBezTo>
                    <a:pt x="142" y="220"/>
                    <a:pt x="152" y="211"/>
                    <a:pt x="152" y="199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9"/>
                    <a:pt x="142" y="0"/>
                    <a:pt x="131" y="0"/>
                  </a:cubicBezTo>
                  <a:close/>
                  <a:moveTo>
                    <a:pt x="138" y="199"/>
                  </a:moveTo>
                  <a:cubicBezTo>
                    <a:pt x="138" y="203"/>
                    <a:pt x="135" y="206"/>
                    <a:pt x="131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17" y="206"/>
                    <a:pt x="14" y="203"/>
                    <a:pt x="14" y="199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38" y="186"/>
                    <a:pt x="138" y="186"/>
                    <a:pt x="138" y="186"/>
                  </a:cubicBezTo>
                  <a:lnTo>
                    <a:pt x="138" y="199"/>
                  </a:lnTo>
                  <a:close/>
                  <a:moveTo>
                    <a:pt x="138" y="179"/>
                  </a:moveTo>
                  <a:cubicBezTo>
                    <a:pt x="14" y="179"/>
                    <a:pt x="14" y="179"/>
                    <a:pt x="14" y="17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8" y="41"/>
                    <a:pt x="138" y="41"/>
                    <a:pt x="138" y="41"/>
                  </a:cubicBezTo>
                  <a:lnTo>
                    <a:pt x="138" y="179"/>
                  </a:lnTo>
                  <a:close/>
                  <a:moveTo>
                    <a:pt x="138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7"/>
                    <a:pt x="17" y="14"/>
                    <a:pt x="21" y="14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5" y="14"/>
                    <a:pt x="138" y="17"/>
                    <a:pt x="138" y="21"/>
                  </a:cubicBezTo>
                  <a:lnTo>
                    <a:pt x="13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-757238" y="3454400"/>
              <a:ext cx="104775" cy="22225"/>
            </a:xfrm>
            <a:custGeom>
              <a:avLst/>
              <a:gdLst>
                <a:gd name="T0" fmla="*/ 28 w 28"/>
                <a:gd name="T1" fmla="*/ 3 h 6"/>
                <a:gd name="T2" fmla="*/ 24 w 28"/>
                <a:gd name="T3" fmla="*/ 6 h 6"/>
                <a:gd name="T4" fmla="*/ 4 w 28"/>
                <a:gd name="T5" fmla="*/ 6 h 6"/>
                <a:gd name="T6" fmla="*/ 0 w 28"/>
                <a:gd name="T7" fmla="*/ 3 h 6"/>
                <a:gd name="T8" fmla="*/ 0 w 28"/>
                <a:gd name="T9" fmla="*/ 3 h 6"/>
                <a:gd name="T10" fmla="*/ 4 w 28"/>
                <a:gd name="T11" fmla="*/ 0 h 6"/>
                <a:gd name="T12" fmla="*/ 24 w 28"/>
                <a:gd name="T13" fmla="*/ 0 h 6"/>
                <a:gd name="T14" fmla="*/ 28 w 28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">
                  <a:moveTo>
                    <a:pt x="28" y="3"/>
                  </a:moveTo>
                  <a:cubicBezTo>
                    <a:pt x="28" y="5"/>
                    <a:pt x="26" y="6"/>
                    <a:pt x="2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-730250" y="4097338"/>
              <a:ext cx="52387" cy="26988"/>
            </a:xfrm>
            <a:custGeom>
              <a:avLst/>
              <a:gdLst>
                <a:gd name="T0" fmla="*/ 14 w 14"/>
                <a:gd name="T1" fmla="*/ 4 h 7"/>
                <a:gd name="T2" fmla="*/ 10 w 14"/>
                <a:gd name="T3" fmla="*/ 7 h 7"/>
                <a:gd name="T4" fmla="*/ 4 w 14"/>
                <a:gd name="T5" fmla="*/ 7 h 7"/>
                <a:gd name="T6" fmla="*/ 0 w 14"/>
                <a:gd name="T7" fmla="*/ 4 h 7"/>
                <a:gd name="T8" fmla="*/ 0 w 14"/>
                <a:gd name="T9" fmla="*/ 4 h 7"/>
                <a:gd name="T10" fmla="*/ 4 w 14"/>
                <a:gd name="T11" fmla="*/ 0 h 7"/>
                <a:gd name="T12" fmla="*/ 10 w 14"/>
                <a:gd name="T13" fmla="*/ 0 h 7"/>
                <a:gd name="T14" fmla="*/ 14 w 14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14" y="4"/>
                  </a:moveTo>
                  <a:cubicBezTo>
                    <a:pt x="14" y="6"/>
                    <a:pt x="12" y="7"/>
                    <a:pt x="1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84" name="Freeform 44"/>
          <p:cNvSpPr>
            <a:spLocks noEditPoints="1"/>
          </p:cNvSpPr>
          <p:nvPr/>
        </p:nvSpPr>
        <p:spPr bwMode="auto">
          <a:xfrm>
            <a:off x="11565144" y="8765886"/>
            <a:ext cx="1000161" cy="750880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11" name="Group 84"/>
          <p:cNvGrpSpPr/>
          <p:nvPr/>
        </p:nvGrpSpPr>
        <p:grpSpPr>
          <a:xfrm>
            <a:off x="2941319" y="8579231"/>
            <a:ext cx="605932" cy="880691"/>
            <a:chOff x="-1587" y="-1587"/>
            <a:chExt cx="4211637" cy="6119812"/>
          </a:xfrm>
          <a:solidFill>
            <a:schemeClr val="accent5"/>
          </a:solidFill>
        </p:grpSpPr>
        <p:sp>
          <p:nvSpPr>
            <p:cNvPr id="86" name="Freeform 39"/>
            <p:cNvSpPr>
              <a:spLocks noEditPoints="1"/>
            </p:cNvSpPr>
            <p:nvPr/>
          </p:nvSpPr>
          <p:spPr bwMode="auto">
            <a:xfrm>
              <a:off x="-1587" y="-1587"/>
              <a:ext cx="4211637" cy="6119812"/>
            </a:xfrm>
            <a:custGeom>
              <a:avLst/>
              <a:gdLst>
                <a:gd name="T0" fmla="*/ 560 w 1120"/>
                <a:gd name="T1" fmla="*/ 0 h 1629"/>
                <a:gd name="T2" fmla="*/ 0 w 1120"/>
                <a:gd name="T3" fmla="*/ 560 h 1629"/>
                <a:gd name="T4" fmla="*/ 256 w 1120"/>
                <a:gd name="T5" fmla="*/ 1174 h 1629"/>
                <a:gd name="T6" fmla="*/ 560 w 1120"/>
                <a:gd name="T7" fmla="*/ 1629 h 1629"/>
                <a:gd name="T8" fmla="*/ 864 w 1120"/>
                <a:gd name="T9" fmla="*/ 1175 h 1629"/>
                <a:gd name="T10" fmla="*/ 1120 w 1120"/>
                <a:gd name="T11" fmla="*/ 560 h 1629"/>
                <a:gd name="T12" fmla="*/ 560 w 1120"/>
                <a:gd name="T13" fmla="*/ 0 h 1629"/>
                <a:gd name="T14" fmla="*/ 692 w 1120"/>
                <a:gd name="T15" fmla="*/ 1383 h 1629"/>
                <a:gd name="T16" fmla="*/ 440 w 1120"/>
                <a:gd name="T17" fmla="*/ 1415 h 1629"/>
                <a:gd name="T18" fmla="*/ 409 w 1120"/>
                <a:gd name="T19" fmla="*/ 1319 h 1629"/>
                <a:gd name="T20" fmla="*/ 409 w 1120"/>
                <a:gd name="T21" fmla="*/ 1317 h 1629"/>
                <a:gd name="T22" fmla="*/ 724 w 1120"/>
                <a:gd name="T23" fmla="*/ 1278 h 1629"/>
                <a:gd name="T24" fmla="*/ 710 w 1120"/>
                <a:gd name="T25" fmla="*/ 1323 h 1629"/>
                <a:gd name="T26" fmla="*/ 692 w 1120"/>
                <a:gd name="T27" fmla="*/ 1383 h 1629"/>
                <a:gd name="T28" fmla="*/ 394 w 1120"/>
                <a:gd name="T29" fmla="*/ 1268 h 1629"/>
                <a:gd name="T30" fmla="*/ 363 w 1120"/>
                <a:gd name="T31" fmla="*/ 1171 h 1629"/>
                <a:gd name="T32" fmla="*/ 758 w 1120"/>
                <a:gd name="T33" fmla="*/ 1171 h 1629"/>
                <a:gd name="T34" fmla="*/ 740 w 1120"/>
                <a:gd name="T35" fmla="*/ 1225 h 1629"/>
                <a:gd name="T36" fmla="*/ 394 w 1120"/>
                <a:gd name="T37" fmla="*/ 1268 h 1629"/>
                <a:gd name="T38" fmla="*/ 560 w 1120"/>
                <a:gd name="T39" fmla="*/ 1527 h 1629"/>
                <a:gd name="T40" fmla="*/ 458 w 1120"/>
                <a:gd name="T41" fmla="*/ 1464 h 1629"/>
                <a:gd name="T42" fmla="*/ 674 w 1120"/>
                <a:gd name="T43" fmla="*/ 1437 h 1629"/>
                <a:gd name="T44" fmla="*/ 560 w 1120"/>
                <a:gd name="T45" fmla="*/ 1527 h 1629"/>
                <a:gd name="T46" fmla="*/ 798 w 1120"/>
                <a:gd name="T47" fmla="*/ 1069 h 1629"/>
                <a:gd name="T48" fmla="*/ 323 w 1120"/>
                <a:gd name="T49" fmla="*/ 1069 h 1629"/>
                <a:gd name="T50" fmla="*/ 237 w 1120"/>
                <a:gd name="T51" fmla="*/ 905 h 1629"/>
                <a:gd name="T52" fmla="*/ 102 w 1120"/>
                <a:gd name="T53" fmla="*/ 560 h 1629"/>
                <a:gd name="T54" fmla="*/ 560 w 1120"/>
                <a:gd name="T55" fmla="*/ 102 h 1629"/>
                <a:gd name="T56" fmla="*/ 1018 w 1120"/>
                <a:gd name="T57" fmla="*/ 560 h 1629"/>
                <a:gd name="T58" fmla="*/ 883 w 1120"/>
                <a:gd name="T59" fmla="*/ 906 h 1629"/>
                <a:gd name="T60" fmla="*/ 798 w 1120"/>
                <a:gd name="T61" fmla="*/ 106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0" h="1629">
                  <a:moveTo>
                    <a:pt x="560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765"/>
                    <a:pt x="188" y="983"/>
                    <a:pt x="256" y="1174"/>
                  </a:cubicBezTo>
                  <a:cubicBezTo>
                    <a:pt x="358" y="1459"/>
                    <a:pt x="347" y="1629"/>
                    <a:pt x="560" y="1629"/>
                  </a:cubicBezTo>
                  <a:cubicBezTo>
                    <a:pt x="776" y="1629"/>
                    <a:pt x="762" y="1459"/>
                    <a:pt x="864" y="1175"/>
                  </a:cubicBezTo>
                  <a:cubicBezTo>
                    <a:pt x="932" y="983"/>
                    <a:pt x="1120" y="764"/>
                    <a:pt x="1120" y="560"/>
                  </a:cubicBezTo>
                  <a:cubicBezTo>
                    <a:pt x="1120" y="251"/>
                    <a:pt x="869" y="0"/>
                    <a:pt x="560" y="0"/>
                  </a:cubicBezTo>
                  <a:close/>
                  <a:moveTo>
                    <a:pt x="692" y="1383"/>
                  </a:moveTo>
                  <a:cubicBezTo>
                    <a:pt x="440" y="1415"/>
                    <a:pt x="440" y="1415"/>
                    <a:pt x="440" y="1415"/>
                  </a:cubicBezTo>
                  <a:cubicBezTo>
                    <a:pt x="431" y="1389"/>
                    <a:pt x="421" y="1358"/>
                    <a:pt x="409" y="1319"/>
                  </a:cubicBezTo>
                  <a:cubicBezTo>
                    <a:pt x="409" y="1318"/>
                    <a:pt x="409" y="1318"/>
                    <a:pt x="409" y="1317"/>
                  </a:cubicBezTo>
                  <a:cubicBezTo>
                    <a:pt x="724" y="1278"/>
                    <a:pt x="724" y="1278"/>
                    <a:pt x="724" y="1278"/>
                  </a:cubicBezTo>
                  <a:cubicBezTo>
                    <a:pt x="719" y="1293"/>
                    <a:pt x="714" y="1309"/>
                    <a:pt x="710" y="1323"/>
                  </a:cubicBezTo>
                  <a:cubicBezTo>
                    <a:pt x="704" y="1346"/>
                    <a:pt x="698" y="1365"/>
                    <a:pt x="692" y="1383"/>
                  </a:cubicBezTo>
                  <a:close/>
                  <a:moveTo>
                    <a:pt x="394" y="1268"/>
                  </a:moveTo>
                  <a:cubicBezTo>
                    <a:pt x="385" y="1237"/>
                    <a:pt x="374" y="1205"/>
                    <a:pt x="363" y="1171"/>
                  </a:cubicBezTo>
                  <a:cubicBezTo>
                    <a:pt x="758" y="1171"/>
                    <a:pt x="758" y="1171"/>
                    <a:pt x="758" y="1171"/>
                  </a:cubicBezTo>
                  <a:cubicBezTo>
                    <a:pt x="752" y="1189"/>
                    <a:pt x="745" y="1208"/>
                    <a:pt x="740" y="1225"/>
                  </a:cubicBezTo>
                  <a:lnTo>
                    <a:pt x="394" y="1268"/>
                  </a:lnTo>
                  <a:close/>
                  <a:moveTo>
                    <a:pt x="560" y="1527"/>
                  </a:moveTo>
                  <a:cubicBezTo>
                    <a:pt x="508" y="1527"/>
                    <a:pt x="485" y="1521"/>
                    <a:pt x="458" y="1464"/>
                  </a:cubicBezTo>
                  <a:cubicBezTo>
                    <a:pt x="674" y="1437"/>
                    <a:pt x="674" y="1437"/>
                    <a:pt x="674" y="1437"/>
                  </a:cubicBezTo>
                  <a:cubicBezTo>
                    <a:pt x="643" y="1521"/>
                    <a:pt x="620" y="1527"/>
                    <a:pt x="560" y="1527"/>
                  </a:cubicBezTo>
                  <a:close/>
                  <a:moveTo>
                    <a:pt x="798" y="1069"/>
                  </a:moveTo>
                  <a:cubicBezTo>
                    <a:pt x="323" y="1069"/>
                    <a:pt x="323" y="1069"/>
                    <a:pt x="323" y="1069"/>
                  </a:cubicBezTo>
                  <a:cubicBezTo>
                    <a:pt x="297" y="1014"/>
                    <a:pt x="267" y="959"/>
                    <a:pt x="237" y="905"/>
                  </a:cubicBezTo>
                  <a:cubicBezTo>
                    <a:pt x="170" y="786"/>
                    <a:pt x="102" y="664"/>
                    <a:pt x="102" y="560"/>
                  </a:cubicBezTo>
                  <a:cubicBezTo>
                    <a:pt x="102" y="307"/>
                    <a:pt x="307" y="102"/>
                    <a:pt x="560" y="102"/>
                  </a:cubicBezTo>
                  <a:cubicBezTo>
                    <a:pt x="813" y="102"/>
                    <a:pt x="1018" y="307"/>
                    <a:pt x="1018" y="560"/>
                  </a:cubicBezTo>
                  <a:cubicBezTo>
                    <a:pt x="1018" y="663"/>
                    <a:pt x="949" y="786"/>
                    <a:pt x="883" y="906"/>
                  </a:cubicBezTo>
                  <a:cubicBezTo>
                    <a:pt x="853" y="960"/>
                    <a:pt x="823" y="1014"/>
                    <a:pt x="798" y="10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87" name="Freeform 40"/>
            <p:cNvSpPr>
              <a:spLocks/>
            </p:cNvSpPr>
            <p:nvPr/>
          </p:nvSpPr>
          <p:spPr bwMode="auto">
            <a:xfrm>
              <a:off x="957263" y="955675"/>
              <a:ext cx="1239837" cy="1239837"/>
            </a:xfrm>
            <a:custGeom>
              <a:avLst/>
              <a:gdLst>
                <a:gd name="T0" fmla="*/ 305 w 330"/>
                <a:gd name="T1" fmla="*/ 0 h 330"/>
                <a:gd name="T2" fmla="*/ 0 w 330"/>
                <a:gd name="T3" fmla="*/ 305 h 330"/>
                <a:gd name="T4" fmla="*/ 25 w 330"/>
                <a:gd name="T5" fmla="*/ 330 h 330"/>
                <a:gd name="T6" fmla="*/ 50 w 330"/>
                <a:gd name="T7" fmla="*/ 305 h 330"/>
                <a:gd name="T8" fmla="*/ 305 w 330"/>
                <a:gd name="T9" fmla="*/ 50 h 330"/>
                <a:gd name="T10" fmla="*/ 330 w 330"/>
                <a:gd name="T11" fmla="*/ 25 h 330"/>
                <a:gd name="T12" fmla="*/ 305 w 330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33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319"/>
                    <a:pt x="11" y="330"/>
                    <a:pt x="25" y="330"/>
                  </a:cubicBezTo>
                  <a:cubicBezTo>
                    <a:pt x="39" y="330"/>
                    <a:pt x="50" y="319"/>
                    <a:pt x="50" y="305"/>
                  </a:cubicBezTo>
                  <a:cubicBezTo>
                    <a:pt x="50" y="165"/>
                    <a:pt x="165" y="50"/>
                    <a:pt x="305" y="50"/>
                  </a:cubicBezTo>
                  <a:cubicBezTo>
                    <a:pt x="319" y="50"/>
                    <a:pt x="330" y="39"/>
                    <a:pt x="330" y="25"/>
                  </a:cubicBezTo>
                  <a:cubicBezTo>
                    <a:pt x="330" y="11"/>
                    <a:pt x="319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65721" y="397514"/>
            <a:ext cx="53110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0" dirty="0" err="1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비콘의</a:t>
            </a:r>
            <a:r>
              <a:rPr lang="ko-KR" altLang="en-US" sz="8000" dirty="0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 대표적 기술</a:t>
            </a:r>
            <a:endParaRPr lang="en-US" dirty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69" name="Freeform 6"/>
          <p:cNvSpPr>
            <a:spLocks/>
          </p:cNvSpPr>
          <p:nvPr/>
        </p:nvSpPr>
        <p:spPr bwMode="auto">
          <a:xfrm rot="1532492">
            <a:off x="417051" y="6780431"/>
            <a:ext cx="1958812" cy="1824002"/>
          </a:xfrm>
          <a:custGeom>
            <a:avLst/>
            <a:gdLst>
              <a:gd name="T0" fmla="*/ 98 w 98"/>
              <a:gd name="T1" fmla="*/ 83 h 91"/>
              <a:gd name="T2" fmla="*/ 70 w 98"/>
              <a:gd name="T3" fmla="*/ 49 h 91"/>
              <a:gd name="T4" fmla="*/ 65 w 98"/>
              <a:gd name="T5" fmla="*/ 61 h 91"/>
              <a:gd name="T6" fmla="*/ 16 w 98"/>
              <a:gd name="T7" fmla="*/ 0 h 91"/>
              <a:gd name="T8" fmla="*/ 0 w 98"/>
              <a:gd name="T9" fmla="*/ 4 h 91"/>
              <a:gd name="T10" fmla="*/ 59 w 98"/>
              <a:gd name="T11" fmla="*/ 78 h 91"/>
              <a:gd name="T12" fmla="*/ 54 w 98"/>
              <a:gd name="T13" fmla="*/ 91 h 91"/>
              <a:gd name="T14" fmla="*/ 98 w 98"/>
              <a:gd name="T15" fmla="*/ 8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91">
                <a:moveTo>
                  <a:pt x="98" y="83"/>
                </a:moveTo>
                <a:cubicBezTo>
                  <a:pt x="70" y="49"/>
                  <a:pt x="70" y="49"/>
                  <a:pt x="70" y="49"/>
                </a:cubicBezTo>
                <a:cubicBezTo>
                  <a:pt x="65" y="61"/>
                  <a:pt x="65" y="61"/>
                  <a:pt x="65" y="61"/>
                </a:cubicBezTo>
                <a:cubicBezTo>
                  <a:pt x="40" y="48"/>
                  <a:pt x="23" y="26"/>
                  <a:pt x="16" y="0"/>
                </a:cubicBezTo>
                <a:cubicBezTo>
                  <a:pt x="0" y="4"/>
                  <a:pt x="0" y="4"/>
                  <a:pt x="0" y="4"/>
                </a:cubicBezTo>
                <a:cubicBezTo>
                  <a:pt x="7" y="36"/>
                  <a:pt x="28" y="61"/>
                  <a:pt x="59" y="78"/>
                </a:cubicBezTo>
                <a:cubicBezTo>
                  <a:pt x="54" y="91"/>
                  <a:pt x="54" y="91"/>
                  <a:pt x="54" y="91"/>
                </a:cubicBezTo>
                <a:lnTo>
                  <a:pt x="98" y="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0" name="Freeform 9"/>
          <p:cNvSpPr>
            <a:spLocks/>
          </p:cNvSpPr>
          <p:nvPr/>
        </p:nvSpPr>
        <p:spPr bwMode="auto">
          <a:xfrm rot="21167359">
            <a:off x="12647039" y="6250674"/>
            <a:ext cx="2017999" cy="2283525"/>
          </a:xfrm>
          <a:custGeom>
            <a:avLst/>
            <a:gdLst>
              <a:gd name="T0" fmla="*/ 101 w 101"/>
              <a:gd name="T1" fmla="*/ 0 h 114"/>
              <a:gd name="T2" fmla="*/ 84 w 101"/>
              <a:gd name="T3" fmla="*/ 0 h 114"/>
              <a:gd name="T4" fmla="*/ 31 w 101"/>
              <a:gd name="T5" fmla="*/ 85 h 114"/>
              <a:gd name="T6" fmla="*/ 26 w 101"/>
              <a:gd name="T7" fmla="*/ 73 h 114"/>
              <a:gd name="T8" fmla="*/ 0 w 101"/>
              <a:gd name="T9" fmla="*/ 109 h 114"/>
              <a:gd name="T10" fmla="*/ 44 w 101"/>
              <a:gd name="T11" fmla="*/ 114 h 114"/>
              <a:gd name="T12" fmla="*/ 38 w 101"/>
              <a:gd name="T13" fmla="*/ 100 h 114"/>
              <a:gd name="T14" fmla="*/ 101 w 101"/>
              <a:gd name="T15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14">
                <a:moveTo>
                  <a:pt x="101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37"/>
                  <a:pt x="65" y="67"/>
                  <a:pt x="31" y="85"/>
                </a:cubicBezTo>
                <a:cubicBezTo>
                  <a:pt x="26" y="73"/>
                  <a:pt x="26" y="73"/>
                  <a:pt x="26" y="73"/>
                </a:cubicBezTo>
                <a:cubicBezTo>
                  <a:pt x="0" y="109"/>
                  <a:pt x="0" y="109"/>
                  <a:pt x="0" y="109"/>
                </a:cubicBezTo>
                <a:cubicBezTo>
                  <a:pt x="44" y="114"/>
                  <a:pt x="44" y="114"/>
                  <a:pt x="44" y="1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78" y="80"/>
                  <a:pt x="101" y="44"/>
                  <a:pt x="1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71" name="Group 127"/>
          <p:cNvGrpSpPr/>
          <p:nvPr/>
        </p:nvGrpSpPr>
        <p:grpSpPr>
          <a:xfrm>
            <a:off x="3362845" y="4281356"/>
            <a:ext cx="833395" cy="833395"/>
            <a:chOff x="6184901" y="3013075"/>
            <a:chExt cx="292100" cy="292100"/>
          </a:xfrm>
          <a:solidFill>
            <a:schemeClr val="accent3"/>
          </a:solidFill>
        </p:grpSpPr>
        <p:sp>
          <p:nvSpPr>
            <p:cNvPr id="74" name="Freeform 119"/>
            <p:cNvSpPr>
              <a:spLocks/>
            </p:cNvSpPr>
            <p:nvPr/>
          </p:nvSpPr>
          <p:spPr bwMode="auto">
            <a:xfrm>
              <a:off x="6229351" y="3046413"/>
              <a:ext cx="33338" cy="31750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12" y="12"/>
                </a:cxn>
                <a:cxn ang="0">
                  <a:pos x="12" y="7"/>
                </a:cxn>
                <a:cxn ang="0">
                  <a:pos x="7" y="2"/>
                </a:cxn>
                <a:cxn ang="0">
                  <a:pos x="1" y="2"/>
                </a:cxn>
                <a:cxn ang="0">
                  <a:pos x="1" y="7"/>
                </a:cxn>
                <a:cxn ang="0">
                  <a:pos x="7" y="12"/>
                </a:cxn>
              </a:cxnLst>
              <a:rect l="0" t="0" r="r" b="b"/>
              <a:pathLst>
                <a:path w="13" h="13">
                  <a:moveTo>
                    <a:pt x="7" y="12"/>
                  </a:moveTo>
                  <a:cubicBezTo>
                    <a:pt x="8" y="13"/>
                    <a:pt x="10" y="13"/>
                    <a:pt x="12" y="12"/>
                  </a:cubicBezTo>
                  <a:cubicBezTo>
                    <a:pt x="13" y="11"/>
                    <a:pt x="13" y="8"/>
                    <a:pt x="12" y="7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3" y="0"/>
                    <a:pt x="1" y="2"/>
                  </a:cubicBezTo>
                  <a:cubicBezTo>
                    <a:pt x="0" y="3"/>
                    <a:pt x="0" y="5"/>
                    <a:pt x="1" y="7"/>
                  </a:cubicBezTo>
                  <a:lnTo>
                    <a:pt x="7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손글씨 펜" pitchFamily="66" charset="-127"/>
                <a:ea typeface="나눔손글씨 펜" pitchFamily="66" charset="-127"/>
                <a:cs typeface="Lato Light"/>
              </a:endParaRPr>
            </a:p>
          </p:txBody>
        </p:sp>
        <p:sp>
          <p:nvSpPr>
            <p:cNvPr id="77" name="Freeform 120"/>
            <p:cNvSpPr>
              <a:spLocks/>
            </p:cNvSpPr>
            <p:nvPr/>
          </p:nvSpPr>
          <p:spPr bwMode="auto">
            <a:xfrm>
              <a:off x="6184901" y="3141663"/>
              <a:ext cx="34925" cy="17463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3" y="7"/>
                </a:cxn>
                <a:cxn ang="0">
                  <a:pos x="11" y="7"/>
                </a:cxn>
                <a:cxn ang="0">
                  <a:pos x="14" y="4"/>
                </a:cxn>
              </a:cxnLst>
              <a:rect l="0" t="0" r="r" b="b"/>
              <a:pathLst>
                <a:path w="14" h="7">
                  <a:moveTo>
                    <a:pt x="14" y="4"/>
                  </a:moveTo>
                  <a:cubicBezTo>
                    <a:pt x="14" y="2"/>
                    <a:pt x="13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4" y="6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손글씨 펜" pitchFamily="66" charset="-127"/>
                <a:ea typeface="나눔손글씨 펜" pitchFamily="66" charset="-127"/>
                <a:cs typeface="Lato Light"/>
              </a:endParaRPr>
            </a:p>
          </p:txBody>
        </p:sp>
        <p:sp>
          <p:nvSpPr>
            <p:cNvPr id="81" name="Freeform 121"/>
            <p:cNvSpPr>
              <a:spLocks/>
            </p:cNvSpPr>
            <p:nvPr/>
          </p:nvSpPr>
          <p:spPr bwMode="auto">
            <a:xfrm>
              <a:off x="6216651" y="3227388"/>
              <a:ext cx="33338" cy="333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7"/>
                </a:cxn>
                <a:cxn ang="0">
                  <a:pos x="1" y="12"/>
                </a:cxn>
                <a:cxn ang="0">
                  <a:pos x="6" y="12"/>
                </a:cxn>
                <a:cxn ang="0">
                  <a:pos x="12" y="7"/>
                </a:cxn>
                <a:cxn ang="0">
                  <a:pos x="12" y="2"/>
                </a:cxn>
                <a:cxn ang="0">
                  <a:pos x="6" y="2"/>
                </a:cxn>
              </a:cxnLst>
              <a:rect l="0" t="0" r="r" b="b"/>
              <a:pathLst>
                <a:path w="13" h="13">
                  <a:moveTo>
                    <a:pt x="6" y="2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0"/>
                    <a:pt x="1" y="12"/>
                  </a:cubicBezTo>
                  <a:cubicBezTo>
                    <a:pt x="3" y="13"/>
                    <a:pt x="5" y="13"/>
                    <a:pt x="6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5"/>
                    <a:pt x="13" y="3"/>
                    <a:pt x="12" y="2"/>
                  </a:cubicBezTo>
                  <a:cubicBezTo>
                    <a:pt x="10" y="0"/>
                    <a:pt x="8" y="0"/>
                    <a:pt x="6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손글씨 펜" pitchFamily="66" charset="-127"/>
                <a:ea typeface="나눔손글씨 펜" pitchFamily="66" charset="-127"/>
                <a:cs typeface="Lato Light"/>
              </a:endParaRPr>
            </a:p>
          </p:txBody>
        </p:sp>
        <p:sp>
          <p:nvSpPr>
            <p:cNvPr id="85" name="Freeform 122"/>
            <p:cNvSpPr>
              <a:spLocks/>
            </p:cNvSpPr>
            <p:nvPr/>
          </p:nvSpPr>
          <p:spPr bwMode="auto">
            <a:xfrm>
              <a:off x="6313488" y="3270250"/>
              <a:ext cx="17463" cy="349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7" y="11"/>
                </a:cxn>
                <a:cxn ang="0">
                  <a:pos x="7" y="4"/>
                </a:cxn>
                <a:cxn ang="0">
                  <a:pos x="3" y="0"/>
                </a:cxn>
              </a:cxnLst>
              <a:rect l="0" t="0" r="r" b="b"/>
              <a:pathLst>
                <a:path w="7" h="14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5" y="14"/>
                    <a:pt x="7" y="13"/>
                    <a:pt x="7" y="1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손글씨 펜" pitchFamily="66" charset="-127"/>
                <a:ea typeface="나눔손글씨 펜" pitchFamily="66" charset="-127"/>
                <a:cs typeface="Lato Light"/>
              </a:endParaRPr>
            </a:p>
          </p:txBody>
        </p:sp>
        <p:sp>
          <p:nvSpPr>
            <p:cNvPr id="90" name="Freeform 123"/>
            <p:cNvSpPr>
              <a:spLocks/>
            </p:cNvSpPr>
            <p:nvPr/>
          </p:nvSpPr>
          <p:spPr bwMode="auto">
            <a:xfrm>
              <a:off x="6330951" y="3013075"/>
              <a:ext cx="17463" cy="38100"/>
            </a:xfrm>
            <a:custGeom>
              <a:avLst/>
              <a:gdLst/>
              <a:ahLst/>
              <a:cxnLst>
                <a:cxn ang="0">
                  <a:pos x="4" y="15"/>
                </a:cxn>
                <a:cxn ang="0">
                  <a:pos x="7" y="11"/>
                </a:cxn>
                <a:cxn ang="0">
                  <a:pos x="7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4" y="15"/>
                </a:cxn>
              </a:cxnLst>
              <a:rect l="0" t="0" r="r" b="b"/>
              <a:pathLst>
                <a:path w="7" h="15">
                  <a:moveTo>
                    <a:pt x="4" y="15"/>
                  </a:moveTo>
                  <a:cubicBezTo>
                    <a:pt x="6" y="15"/>
                    <a:pt x="7" y="13"/>
                    <a:pt x="7" y="1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2" y="15"/>
                    <a:pt x="4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손글씨 펜" pitchFamily="66" charset="-127"/>
                <a:ea typeface="나눔손글씨 펜" pitchFamily="66" charset="-127"/>
                <a:cs typeface="Lato Light"/>
              </a:endParaRPr>
            </a:p>
          </p:txBody>
        </p:sp>
        <p:sp>
          <p:nvSpPr>
            <p:cNvPr id="93" name="Freeform 124"/>
            <p:cNvSpPr>
              <a:spLocks/>
            </p:cNvSpPr>
            <p:nvPr/>
          </p:nvSpPr>
          <p:spPr bwMode="auto">
            <a:xfrm>
              <a:off x="6399213" y="3240088"/>
              <a:ext cx="31750" cy="333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2"/>
                </a:cxn>
                <a:cxn ang="0">
                  <a:pos x="1" y="7"/>
                </a:cxn>
                <a:cxn ang="0">
                  <a:pos x="6" y="12"/>
                </a:cxn>
                <a:cxn ang="0">
                  <a:pos x="11" y="12"/>
                </a:cxn>
                <a:cxn ang="0">
                  <a:pos x="11" y="7"/>
                </a:cxn>
                <a:cxn ang="0">
                  <a:pos x="6" y="2"/>
                </a:cxn>
              </a:cxnLst>
              <a:rect l="0" t="0" r="r" b="b"/>
              <a:pathLst>
                <a:path w="13" h="13">
                  <a:moveTo>
                    <a:pt x="6" y="2"/>
                  </a:moveTo>
                  <a:cubicBezTo>
                    <a:pt x="5" y="0"/>
                    <a:pt x="3" y="0"/>
                    <a:pt x="1" y="2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3"/>
                    <a:pt x="10" y="13"/>
                    <a:pt x="11" y="12"/>
                  </a:cubicBezTo>
                  <a:cubicBezTo>
                    <a:pt x="13" y="11"/>
                    <a:pt x="13" y="8"/>
                    <a:pt x="11" y="7"/>
                  </a:cubicBez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손글씨 펜" pitchFamily="66" charset="-127"/>
                <a:ea typeface="나눔손글씨 펜" pitchFamily="66" charset="-127"/>
                <a:cs typeface="Lato Light"/>
              </a:endParaRPr>
            </a:p>
          </p:txBody>
        </p:sp>
        <p:sp>
          <p:nvSpPr>
            <p:cNvPr id="94" name="Freeform 125"/>
            <p:cNvSpPr>
              <a:spLocks/>
            </p:cNvSpPr>
            <p:nvPr/>
          </p:nvSpPr>
          <p:spPr bwMode="auto">
            <a:xfrm>
              <a:off x="6438901" y="3159125"/>
              <a:ext cx="38100" cy="206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11" y="8"/>
                </a:cxn>
                <a:cxn ang="0">
                  <a:pos x="15" y="4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5" y="6"/>
                    <a:pt x="15" y="4"/>
                  </a:cubicBezTo>
                  <a:cubicBezTo>
                    <a:pt x="15" y="2"/>
                    <a:pt x="13" y="0"/>
                    <a:pt x="1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손글씨 펜" pitchFamily="66" charset="-127"/>
                <a:ea typeface="나눔손글씨 펜" pitchFamily="66" charset="-127"/>
                <a:cs typeface="Lato Light"/>
              </a:endParaRPr>
            </a:p>
          </p:txBody>
        </p:sp>
        <p:sp>
          <p:nvSpPr>
            <p:cNvPr id="95" name="Freeform 126"/>
            <p:cNvSpPr>
              <a:spLocks/>
            </p:cNvSpPr>
            <p:nvPr/>
          </p:nvSpPr>
          <p:spPr bwMode="auto">
            <a:xfrm>
              <a:off x="6410326" y="3059113"/>
              <a:ext cx="33338" cy="349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2" y="7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1" y="7"/>
                </a:cxn>
                <a:cxn ang="0">
                  <a:pos x="1" y="12"/>
                </a:cxn>
                <a:cxn ang="0">
                  <a:pos x="6" y="12"/>
                </a:cxn>
              </a:cxnLst>
              <a:rect l="0" t="0" r="r" b="b"/>
              <a:pathLst>
                <a:path w="13" h="14">
                  <a:moveTo>
                    <a:pt x="6" y="12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3"/>
                    <a:pt x="12" y="2"/>
                  </a:cubicBezTo>
                  <a:cubicBezTo>
                    <a:pt x="10" y="0"/>
                    <a:pt x="8" y="0"/>
                    <a:pt x="6" y="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1" y="12"/>
                  </a:cubicBezTo>
                  <a:cubicBezTo>
                    <a:pt x="3" y="14"/>
                    <a:pt x="5" y="14"/>
                    <a:pt x="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손글씨 펜" pitchFamily="66" charset="-127"/>
                <a:ea typeface="나눔손글씨 펜" pitchFamily="66" charset="-127"/>
                <a:cs typeface="Lato Light"/>
              </a:endParaRPr>
            </a:p>
          </p:txBody>
        </p:sp>
        <p:sp>
          <p:nvSpPr>
            <p:cNvPr id="96" name="Oval 127"/>
            <p:cNvSpPr>
              <a:spLocks noChangeArrowheads="1"/>
            </p:cNvSpPr>
            <p:nvPr/>
          </p:nvSpPr>
          <p:spPr bwMode="auto">
            <a:xfrm>
              <a:off x="6238876" y="3068638"/>
              <a:ext cx="182563" cy="1841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손글씨 펜" pitchFamily="66" charset="-127"/>
                <a:ea typeface="나눔손글씨 펜" pitchFamily="66" charset="-127"/>
                <a:cs typeface="Lato Light"/>
              </a:endParaRPr>
            </a:p>
          </p:txBody>
        </p:sp>
      </p:grpSp>
      <p:sp>
        <p:nvSpPr>
          <p:cNvPr id="97" name="Shape 188"/>
          <p:cNvSpPr/>
          <p:nvPr/>
        </p:nvSpPr>
        <p:spPr>
          <a:xfrm>
            <a:off x="10195553" y="10085759"/>
            <a:ext cx="4363523" cy="1227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lang="en-US" sz="4000" b="1" dirty="0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Contactless Payment</a:t>
            </a:r>
            <a:endParaRPr lang="en-US" sz="4000" b="1" dirty="0">
              <a:solidFill>
                <a:schemeClr val="accent5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98" name="Shape 188"/>
          <p:cNvSpPr/>
          <p:nvPr/>
        </p:nvSpPr>
        <p:spPr>
          <a:xfrm>
            <a:off x="1151208" y="9974879"/>
            <a:ext cx="4794679" cy="1227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lang="en-US" sz="4000" b="1" dirty="0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Proximity Marketing</a:t>
            </a:r>
            <a:endParaRPr lang="en-US" sz="4000" b="1" dirty="0">
              <a:solidFill>
                <a:schemeClr val="accent5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99" name="Shape 188"/>
          <p:cNvSpPr/>
          <p:nvPr/>
        </p:nvSpPr>
        <p:spPr>
          <a:xfrm>
            <a:off x="9424250" y="2507110"/>
            <a:ext cx="4509414" cy="1227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lang="en-US" sz="4000" b="1" dirty="0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Automatic Check-In</a:t>
            </a:r>
            <a:endParaRPr lang="en-US" sz="4000" b="1" dirty="0">
              <a:solidFill>
                <a:schemeClr val="accent5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00" name="Shape 188"/>
          <p:cNvSpPr/>
          <p:nvPr/>
        </p:nvSpPr>
        <p:spPr>
          <a:xfrm>
            <a:off x="2062887" y="2659510"/>
            <a:ext cx="3738111" cy="1227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lang="en-US" sz="4000" b="1" dirty="0" smtClean="0">
                <a:solidFill>
                  <a:schemeClr val="accent5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Indoor Navigation</a:t>
            </a:r>
            <a:endParaRPr lang="en-US" sz="4000" b="1" dirty="0">
              <a:solidFill>
                <a:schemeClr val="accent5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59075" y="4692174"/>
            <a:ext cx="9509825" cy="500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직사각형 35"/>
          <p:cNvSpPr/>
          <p:nvPr/>
        </p:nvSpPr>
        <p:spPr>
          <a:xfrm>
            <a:off x="1151208" y="11202434"/>
            <a:ext cx="12188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나눔손글씨 펜" pitchFamily="66" charset="-127"/>
                <a:ea typeface="나눔손글씨 펜" pitchFamily="66" charset="-127"/>
              </a:rPr>
              <a:t>BLE(Bluetooth Low Energy)</a:t>
            </a:r>
            <a:endParaRPr lang="ko-KR" altLang="en-US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Bluetooth 4.0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에서부터 소개된 핵심 기술이며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특징은 저전력을 사용한다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스마트폰의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 보편화로 인해 이 기술을 활용하여 만들어 낼 수 있는 제품이 무궁무진하기 때문에 최근에 가장 중요하게 평가되는 기술이다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ko-KR" altLang="en-US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941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/>
          </p:cNvSpPr>
          <p:nvPr/>
        </p:nvSpPr>
        <p:spPr bwMode="auto">
          <a:xfrm>
            <a:off x="1567544" y="1797269"/>
            <a:ext cx="21488400" cy="9534761"/>
          </a:xfrm>
          <a:custGeom>
            <a:avLst/>
            <a:gdLst>
              <a:gd name="T0" fmla="*/ 0 w 285"/>
              <a:gd name="T1" fmla="*/ 172 h 172"/>
              <a:gd name="T2" fmla="*/ 0 w 285"/>
              <a:gd name="T3" fmla="*/ 6 h 172"/>
              <a:gd name="T4" fmla="*/ 7 w 285"/>
              <a:gd name="T5" fmla="*/ 0 h 172"/>
              <a:gd name="T6" fmla="*/ 279 w 285"/>
              <a:gd name="T7" fmla="*/ 0 h 172"/>
              <a:gd name="T8" fmla="*/ 285 w 285"/>
              <a:gd name="T9" fmla="*/ 6 h 172"/>
              <a:gd name="T10" fmla="*/ 285 w 285"/>
              <a:gd name="T11" fmla="*/ 172 h 172"/>
              <a:gd name="T12" fmla="*/ 0 w 285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" h="172">
                <a:moveTo>
                  <a:pt x="0" y="172"/>
                </a:move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82" y="0"/>
                  <a:pt x="285" y="3"/>
                  <a:pt x="285" y="6"/>
                </a:cubicBezTo>
                <a:cubicBezTo>
                  <a:pt x="285" y="172"/>
                  <a:pt x="285" y="172"/>
                  <a:pt x="285" y="172"/>
                </a:cubicBezTo>
                <a:lnTo>
                  <a:pt x="0" y="1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1567544" y="10744201"/>
            <a:ext cx="21488399" cy="1526240"/>
          </a:xfrm>
          <a:custGeom>
            <a:avLst/>
            <a:gdLst>
              <a:gd name="T0" fmla="*/ 279 w 285"/>
              <a:gd name="T1" fmla="*/ 26 h 26"/>
              <a:gd name="T2" fmla="*/ 7 w 285"/>
              <a:gd name="T3" fmla="*/ 26 h 26"/>
              <a:gd name="T4" fmla="*/ 0 w 285"/>
              <a:gd name="T5" fmla="*/ 19 h 26"/>
              <a:gd name="T6" fmla="*/ 0 w 285"/>
              <a:gd name="T7" fmla="*/ 0 h 26"/>
              <a:gd name="T8" fmla="*/ 285 w 285"/>
              <a:gd name="T9" fmla="*/ 0 h 26"/>
              <a:gd name="T10" fmla="*/ 285 w 285"/>
              <a:gd name="T11" fmla="*/ 19 h 26"/>
              <a:gd name="T12" fmla="*/ 279 w 285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" h="26">
                <a:moveTo>
                  <a:pt x="279" y="26"/>
                </a:moveTo>
                <a:cubicBezTo>
                  <a:pt x="7" y="26"/>
                  <a:pt x="7" y="26"/>
                  <a:pt x="7" y="26"/>
                </a:cubicBezTo>
                <a:cubicBezTo>
                  <a:pt x="3" y="26"/>
                  <a:pt x="0" y="23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285" y="0"/>
                  <a:pt x="285" y="0"/>
                  <a:pt x="285" y="0"/>
                </a:cubicBezTo>
                <a:cubicBezTo>
                  <a:pt x="285" y="19"/>
                  <a:pt x="285" y="19"/>
                  <a:pt x="285" y="19"/>
                </a:cubicBezTo>
                <a:cubicBezTo>
                  <a:pt x="285" y="23"/>
                  <a:pt x="282" y="26"/>
                  <a:pt x="279" y="2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>
            <a:off x="9343207" y="12270440"/>
            <a:ext cx="5754185" cy="1445560"/>
          </a:xfrm>
          <a:custGeom>
            <a:avLst/>
            <a:gdLst>
              <a:gd name="T0" fmla="*/ 0 w 508"/>
              <a:gd name="T1" fmla="*/ 180 h 180"/>
              <a:gd name="T2" fmla="*/ 0 w 508"/>
              <a:gd name="T3" fmla="*/ 164 h 180"/>
              <a:gd name="T4" fmla="*/ 63 w 508"/>
              <a:gd name="T5" fmla="*/ 154 h 180"/>
              <a:gd name="T6" fmla="*/ 100 w 508"/>
              <a:gd name="T7" fmla="*/ 0 h 180"/>
              <a:gd name="T8" fmla="*/ 407 w 508"/>
              <a:gd name="T9" fmla="*/ 0 h 180"/>
              <a:gd name="T10" fmla="*/ 450 w 508"/>
              <a:gd name="T11" fmla="*/ 154 h 180"/>
              <a:gd name="T12" fmla="*/ 508 w 508"/>
              <a:gd name="T13" fmla="*/ 164 h 180"/>
              <a:gd name="T14" fmla="*/ 508 w 508"/>
              <a:gd name="T15" fmla="*/ 180 h 180"/>
              <a:gd name="T16" fmla="*/ 0 w 508"/>
              <a:gd name="T17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" h="180">
                <a:moveTo>
                  <a:pt x="0" y="180"/>
                </a:moveTo>
                <a:lnTo>
                  <a:pt x="0" y="164"/>
                </a:lnTo>
                <a:lnTo>
                  <a:pt x="63" y="154"/>
                </a:lnTo>
                <a:lnTo>
                  <a:pt x="100" y="0"/>
                </a:lnTo>
                <a:lnTo>
                  <a:pt x="407" y="0"/>
                </a:lnTo>
                <a:lnTo>
                  <a:pt x="450" y="154"/>
                </a:lnTo>
                <a:lnTo>
                  <a:pt x="508" y="164"/>
                </a:lnTo>
                <a:lnTo>
                  <a:pt x="508" y="180"/>
                </a:lnTo>
                <a:lnTo>
                  <a:pt x="0" y="1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69819" y="2270234"/>
            <a:ext cx="20265637" cy="9453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5721" y="397514"/>
            <a:ext cx="3230372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600" dirty="0" err="1" smtClean="0">
                <a:solidFill>
                  <a:schemeClr val="tx2"/>
                </a:solidFill>
                <a:latin typeface="210 맨발의청춘 L" pitchFamily="18" charset="-127"/>
                <a:ea typeface="210 맨발의청춘 L" pitchFamily="18" charset="-127"/>
                <a:cs typeface="Lato Black"/>
              </a:rPr>
              <a:t>비콘영상</a:t>
            </a:r>
            <a:endParaRPr lang="en-US" sz="6600" dirty="0" smtClean="0">
              <a:solidFill>
                <a:schemeClr val="tx2"/>
              </a:solidFill>
              <a:latin typeface="210 맨발의청춘 L" pitchFamily="18" charset="-127"/>
              <a:ea typeface="210 맨발의청춘 L" pitchFamily="18" charset="-127"/>
              <a:cs typeface="Lato Black"/>
            </a:endParaRPr>
          </a:p>
        </p:txBody>
      </p:sp>
    </p:spTree>
    <p:controls>
      <p:control spid="1026" name="ShockwaveFlash1" r:id="rId2" imgW="20558160" imgH="9458280"/>
    </p:controls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773059" y="3828326"/>
            <a:ext cx="5359400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애플</a:t>
            </a:r>
            <a:endParaRPr lang="en-US" sz="5400" dirty="0" smtClean="0">
              <a:solidFill>
                <a:schemeClr val="accent4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백화점 체인 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Macy’s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를 비롯해 다양한 업체와 협력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비콘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서비스 제공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/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진열된 테이블 옆을 지나갈 때 사용자의 </a:t>
            </a:r>
            <a:r>
              <a:rPr lang="en-US" altLang="ko-KR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iPhone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에 상품 정보 제공</a:t>
            </a:r>
            <a:endParaRPr lang="en-US" sz="3200" dirty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65721" y="397514"/>
            <a:ext cx="51187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0" dirty="0" err="1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비콘서비스의</a:t>
            </a:r>
            <a:r>
              <a:rPr lang="ko-KR" altLang="en-US" sz="8000" dirty="0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 예시</a:t>
            </a:r>
            <a:endParaRPr lang="en-US" sz="8000" dirty="0" smtClean="0">
              <a:solidFill>
                <a:schemeClr val="tx2"/>
              </a:solidFill>
              <a:latin typeface="나눔손글씨 펜" pitchFamily="66" charset="-127"/>
              <a:ea typeface="나눔손글씨 펜" pitchFamily="66" charset="-127"/>
              <a:cs typeface="Lato Black"/>
            </a:endParaRPr>
          </a:p>
        </p:txBody>
      </p:sp>
      <p:pic>
        <p:nvPicPr>
          <p:cNvPr id="29698" name="Picture 2" descr="http://www.elec4.co.kr/photo/2014/2014011060.jpg"/>
          <p:cNvPicPr>
            <a:picLocks noChangeAspect="1" noChangeArrowheads="1"/>
          </p:cNvPicPr>
          <p:nvPr/>
        </p:nvPicPr>
        <p:blipFill>
          <a:blip r:embed="rId3" cstate="print"/>
          <a:srcRect b="52565"/>
          <a:stretch>
            <a:fillRect/>
          </a:stretch>
        </p:blipFill>
        <p:spPr bwMode="auto">
          <a:xfrm>
            <a:off x="1249363" y="3597706"/>
            <a:ext cx="5188416" cy="3101040"/>
          </a:xfrm>
          <a:prstGeom prst="rect">
            <a:avLst/>
          </a:prstGeom>
          <a:noFill/>
        </p:spPr>
      </p:pic>
      <p:pic>
        <p:nvPicPr>
          <p:cNvPr id="29700" name="Picture 4" descr="http://www.elec4.co.kr/photo/2014/2014011062(1).jpg"/>
          <p:cNvPicPr>
            <a:picLocks noChangeAspect="1" noChangeArrowheads="1"/>
          </p:cNvPicPr>
          <p:nvPr/>
        </p:nvPicPr>
        <p:blipFill>
          <a:blip r:embed="rId4" cstate="print"/>
          <a:srcRect t="41316"/>
          <a:stretch>
            <a:fillRect/>
          </a:stretch>
        </p:blipFill>
        <p:spPr bwMode="auto">
          <a:xfrm>
            <a:off x="12614352" y="3597706"/>
            <a:ext cx="4761188" cy="305481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7679707" y="3828326"/>
            <a:ext cx="53594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SKT</a:t>
            </a:r>
          </a:p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실내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측위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플랫폼을 활용하여 벽면에 부착된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블루투스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비콘을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기반으로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스마트폰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앱을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통해 길 찾기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쿠폰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광고 등 다양한 서비스</a:t>
            </a:r>
            <a:endParaRPr lang="en-US" sz="3200" dirty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pic>
        <p:nvPicPr>
          <p:cNvPr id="29706" name="Picture 10" descr="http://mblogthumb3.phinf.naver.net/20150408_86/vinylx_1428456895964QSH0A_PNG/Scrap_150408_08.png?type=w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8403" y="8694184"/>
            <a:ext cx="5715000" cy="2695576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1218884" y="8491022"/>
            <a:ext cx="5340815" cy="2929218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3059" y="8541784"/>
            <a:ext cx="5359400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시럽</a:t>
            </a:r>
          </a:p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서울 시내 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5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개 핵심상관에 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(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홍대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강남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명동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건대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대학로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) BLE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서비스 존 구축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/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위치 정보를 기반으로 음식점이나 카페 소개 매장위치 안내</a:t>
            </a:r>
            <a:endParaRPr lang="en-US" sz="3200" dirty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pic>
        <p:nvPicPr>
          <p:cNvPr id="29708" name="Picture 12" descr="http://files.idg.co.kr/itworld/1_0.JPG"/>
          <p:cNvPicPr>
            <a:picLocks noChangeAspect="1" noChangeArrowheads="1"/>
          </p:cNvPicPr>
          <p:nvPr/>
        </p:nvPicPr>
        <p:blipFill>
          <a:blip r:embed="rId6" cstate="print"/>
          <a:srcRect l="8413" t="12365" r="7674" b="13336"/>
          <a:stretch>
            <a:fillRect/>
          </a:stretch>
        </p:blipFill>
        <p:spPr bwMode="auto">
          <a:xfrm>
            <a:off x="12614352" y="8311280"/>
            <a:ext cx="4761188" cy="3183732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7679707" y="8097920"/>
            <a:ext cx="5359400" cy="371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항공사</a:t>
            </a:r>
          </a:p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공항 보안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검색대에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비콘을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설치해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시험중이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곳이 있다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.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보안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검색대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줄에 서있는 승객을 인식하고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승객이 항공편을 놓칠 위험이 있으면 도움을 주는 시스템 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/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트랜스퍼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할 때도 신속하게 </a:t>
            </a:r>
            <a:r>
              <a:rPr lang="ko-KR" altLang="en-US" sz="3200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게이트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알려주는 역할 가능</a:t>
            </a:r>
            <a:endParaRPr lang="en-US" sz="3200" dirty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pic>
        <p:nvPicPr>
          <p:cNvPr id="2" name="Picture 2" descr="옥외광고물 근처를 지나가면 비콘을 통해 언론사 구인광고 메시지가 자동으로 전송되는 서비스가 네덜란드에 등장했다. ⓒ exterionmedia.com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749800" y="0"/>
            <a:ext cx="5377329" cy="2247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73131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79518" y="4018664"/>
            <a:ext cx="8961324" cy="6276476"/>
            <a:chOff x="7851133" y="3685420"/>
            <a:chExt cx="8961324" cy="6276476"/>
          </a:xfrm>
        </p:grpSpPr>
        <p:sp>
          <p:nvSpPr>
            <p:cNvPr id="5" name="Rectangle 4"/>
            <p:cNvSpPr/>
            <p:nvPr/>
          </p:nvSpPr>
          <p:spPr>
            <a:xfrm>
              <a:off x="9423098" y="3968852"/>
              <a:ext cx="5683815" cy="5685284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>
                <a:latin typeface="Lato Light"/>
                <a:cs typeface="Lato Ligh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4720962" y="4556372"/>
              <a:ext cx="2091495" cy="20920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>
                <a:latin typeface="Lato Light"/>
                <a:cs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20962" y="7044204"/>
              <a:ext cx="2091495" cy="20920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>
                <a:latin typeface="Lato Light"/>
                <a:cs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51133" y="4556372"/>
              <a:ext cx="2091495" cy="20920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>
                <a:latin typeface="Lato Light"/>
                <a:cs typeface="Lato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133" y="7044204"/>
              <a:ext cx="2091495" cy="20920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>
                <a:latin typeface="Lato Light"/>
                <a:cs typeface="Lato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96380" y="5684998"/>
              <a:ext cx="3737247" cy="2252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lvl="0" algn="ctr"/>
              <a:r>
                <a:rPr lang="ko-KR" altLang="en-US" sz="7200" b="1" smtClean="0">
                  <a:latin typeface="나눔손글씨 펜" pitchFamily="66" charset="-127"/>
                  <a:ea typeface="나눔손글씨 펜" pitchFamily="66" charset="-127"/>
                  <a:cs typeface="Lato Light"/>
                </a:rPr>
                <a:t>장점 및 단점</a:t>
              </a:r>
              <a:endParaRPr lang="nb-NO" altLang="ko-KR" sz="7200" b="1" dirty="0">
                <a:latin typeface="나눔손글씨 펜" pitchFamily="66" charset="-127"/>
                <a:ea typeface="나눔손글씨 펜" pitchFamily="66" charset="-127"/>
                <a:cs typeface="Lato Light"/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12081934" y="3727144"/>
              <a:ext cx="604004" cy="5205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>
                <a:latin typeface="Lato Light"/>
                <a:cs typeface="Lato Light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16200000">
              <a:off x="12004464" y="9399616"/>
              <a:ext cx="604004" cy="5205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>
                <a:latin typeface="Lato Light"/>
                <a:cs typeface="Lato Light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6927290" y="4472613"/>
            <a:ext cx="614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하이브리드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방식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(BLE+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고주파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)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으로 동작시킬 수 있는 방법은 있으나 한계가 있다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.</a:t>
            </a:r>
          </a:p>
          <a:p>
            <a:r>
              <a:rPr 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-&gt;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배터리 소모의 가장 큰 원인 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-&gt; BLE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발전</a:t>
            </a:r>
            <a:endParaRPr lang="en-US" dirty="0" smtClean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927290" y="3549283"/>
            <a:ext cx="528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첫째</a:t>
            </a:r>
            <a:r>
              <a:rPr lang="en-US" altLang="ko-KR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5400" dirty="0" err="1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블르투스가</a:t>
            </a:r>
            <a:r>
              <a:rPr lang="ko-KR" altLang="en-US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 항상 </a:t>
            </a:r>
            <a:r>
              <a:rPr lang="en-US" altLang="ko-KR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On</a:t>
            </a:r>
            <a:endParaRPr lang="en-US" sz="5400" dirty="0" smtClean="0">
              <a:solidFill>
                <a:schemeClr val="accent4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5721" y="397514"/>
            <a:ext cx="75857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0" dirty="0" err="1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비콘서비스의</a:t>
            </a:r>
            <a:r>
              <a:rPr lang="ko-KR" altLang="en-US" sz="8000" dirty="0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 장점 및 단점</a:t>
            </a:r>
            <a:endParaRPr lang="en-US" sz="8000" dirty="0" smtClean="0">
              <a:solidFill>
                <a:schemeClr val="tx2"/>
              </a:solidFill>
              <a:latin typeface="나눔손글씨 펜" pitchFamily="66" charset="-127"/>
              <a:ea typeface="나눔손글씨 펜" pitchFamily="66" charset="-127"/>
              <a:cs typeface="Lato Black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079690" y="7443317"/>
            <a:ext cx="614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개인정보 유출 및 보안 취약성 존재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대량의 홍보메시지가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스팸으로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전락하는 것은 한 순간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.</a:t>
            </a:r>
            <a:endParaRPr lang="en-US" dirty="0" smtClean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079690" y="6519987"/>
            <a:ext cx="528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둘째</a:t>
            </a:r>
            <a:r>
              <a:rPr lang="en-US" altLang="ko-KR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보안성에 취약하다</a:t>
            </a:r>
            <a:endParaRPr lang="en-US" sz="5400" dirty="0" smtClean="0">
              <a:solidFill>
                <a:schemeClr val="accent4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079690" y="10061728"/>
            <a:ext cx="614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ISM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대역을 사용하기 때문에 개별적으로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비콘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인프라 및 서비스를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구축해야하고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사용자는 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APP</a:t>
            </a:r>
          </a:p>
          <a:p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를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설치해야 사용할 수 있는 불편함</a:t>
            </a:r>
            <a:endParaRPr lang="en-US" dirty="0" smtClean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079690" y="9138398"/>
            <a:ext cx="528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셋째</a:t>
            </a:r>
            <a:r>
              <a:rPr lang="en-US" altLang="ko-KR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5400" dirty="0" smtClean="0">
                <a:solidFill>
                  <a:schemeClr val="accent4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제공공간에 한계</a:t>
            </a:r>
            <a:endParaRPr lang="en-US" sz="5400" dirty="0" smtClean="0">
              <a:solidFill>
                <a:schemeClr val="accent4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51230" y="4622668"/>
            <a:ext cx="614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저비용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/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저전력 인프라를 구성하여 홍보 및 결제 수단으로 활용한다면 엄청난 파급효과</a:t>
            </a:r>
            <a:endParaRPr lang="en-US" dirty="0" smtClean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1230" y="3699338"/>
            <a:ext cx="614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 smtClean="0">
                <a:solidFill>
                  <a:srgbClr val="00206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첫째</a:t>
            </a:r>
            <a:r>
              <a:rPr lang="en-US" altLang="ko-KR" sz="5400" dirty="0" smtClean="0">
                <a:solidFill>
                  <a:srgbClr val="00206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5400" dirty="0" smtClean="0">
                <a:solidFill>
                  <a:srgbClr val="00206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저비용</a:t>
            </a:r>
            <a:r>
              <a:rPr lang="en-US" altLang="ko-KR" sz="5400" dirty="0" smtClean="0">
                <a:solidFill>
                  <a:srgbClr val="00206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/ </a:t>
            </a:r>
            <a:r>
              <a:rPr lang="ko-KR" altLang="en-US" sz="5400" dirty="0" smtClean="0">
                <a:solidFill>
                  <a:srgbClr val="00206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저전력 인프라</a:t>
            </a:r>
            <a:endParaRPr lang="en-US" sz="5400" dirty="0" smtClean="0">
              <a:solidFill>
                <a:srgbClr val="002060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03630" y="7377448"/>
            <a:ext cx="614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자신의 주변에 있는 구매정보를 바로 바로 알 수 있으며 까먹거나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잊고 있던 것도 스스로 챙겨줌</a:t>
            </a:r>
            <a:endParaRPr lang="en-US" dirty="0" smtClean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103630" y="6454118"/>
            <a:ext cx="614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206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둘째</a:t>
            </a:r>
            <a:r>
              <a:rPr lang="en-US" altLang="ko-KR" sz="5400" dirty="0" smtClean="0">
                <a:solidFill>
                  <a:srgbClr val="00206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5400" dirty="0" smtClean="0">
                <a:solidFill>
                  <a:srgbClr val="00206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사용자의 편리성 최상</a:t>
            </a:r>
            <a:endParaRPr lang="en-US" sz="5400" dirty="0" smtClean="0">
              <a:solidFill>
                <a:srgbClr val="002060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03630" y="10295140"/>
            <a:ext cx="614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마케팅 광고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커넥티드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카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길안내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정보제공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결제 등 다양한 분야로 활용이 가능하다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.</a:t>
            </a:r>
            <a:endParaRPr lang="en-US" dirty="0" smtClean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103630" y="9371810"/>
            <a:ext cx="614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206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셋째</a:t>
            </a:r>
            <a:r>
              <a:rPr lang="en-US" altLang="ko-KR" sz="5400" dirty="0" smtClean="0">
                <a:solidFill>
                  <a:srgbClr val="00206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sz="5400" dirty="0" smtClean="0">
                <a:solidFill>
                  <a:srgbClr val="002060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무궁무진한 활용 방안</a:t>
            </a:r>
            <a:endParaRPr lang="en-US" sz="5400" dirty="0" smtClean="0">
              <a:solidFill>
                <a:srgbClr val="002060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grpSp>
        <p:nvGrpSpPr>
          <p:cNvPr id="124" name="Group 84"/>
          <p:cNvGrpSpPr/>
          <p:nvPr/>
        </p:nvGrpSpPr>
        <p:grpSpPr>
          <a:xfrm>
            <a:off x="8399656" y="5499381"/>
            <a:ext cx="605932" cy="880691"/>
            <a:chOff x="-1587" y="-1587"/>
            <a:chExt cx="4211637" cy="6119812"/>
          </a:xfrm>
          <a:solidFill>
            <a:schemeClr val="bg1"/>
          </a:solidFill>
        </p:grpSpPr>
        <p:sp>
          <p:nvSpPr>
            <p:cNvPr id="125" name="Freeform 39"/>
            <p:cNvSpPr>
              <a:spLocks noEditPoints="1"/>
            </p:cNvSpPr>
            <p:nvPr/>
          </p:nvSpPr>
          <p:spPr bwMode="auto">
            <a:xfrm>
              <a:off x="-1587" y="-1587"/>
              <a:ext cx="4211637" cy="6119812"/>
            </a:xfrm>
            <a:custGeom>
              <a:avLst/>
              <a:gdLst>
                <a:gd name="T0" fmla="*/ 560 w 1120"/>
                <a:gd name="T1" fmla="*/ 0 h 1629"/>
                <a:gd name="T2" fmla="*/ 0 w 1120"/>
                <a:gd name="T3" fmla="*/ 560 h 1629"/>
                <a:gd name="T4" fmla="*/ 256 w 1120"/>
                <a:gd name="T5" fmla="*/ 1174 h 1629"/>
                <a:gd name="T6" fmla="*/ 560 w 1120"/>
                <a:gd name="T7" fmla="*/ 1629 h 1629"/>
                <a:gd name="T8" fmla="*/ 864 w 1120"/>
                <a:gd name="T9" fmla="*/ 1175 h 1629"/>
                <a:gd name="T10" fmla="*/ 1120 w 1120"/>
                <a:gd name="T11" fmla="*/ 560 h 1629"/>
                <a:gd name="T12" fmla="*/ 560 w 1120"/>
                <a:gd name="T13" fmla="*/ 0 h 1629"/>
                <a:gd name="T14" fmla="*/ 692 w 1120"/>
                <a:gd name="T15" fmla="*/ 1383 h 1629"/>
                <a:gd name="T16" fmla="*/ 440 w 1120"/>
                <a:gd name="T17" fmla="*/ 1415 h 1629"/>
                <a:gd name="T18" fmla="*/ 409 w 1120"/>
                <a:gd name="T19" fmla="*/ 1319 h 1629"/>
                <a:gd name="T20" fmla="*/ 409 w 1120"/>
                <a:gd name="T21" fmla="*/ 1317 h 1629"/>
                <a:gd name="T22" fmla="*/ 724 w 1120"/>
                <a:gd name="T23" fmla="*/ 1278 h 1629"/>
                <a:gd name="T24" fmla="*/ 710 w 1120"/>
                <a:gd name="T25" fmla="*/ 1323 h 1629"/>
                <a:gd name="T26" fmla="*/ 692 w 1120"/>
                <a:gd name="T27" fmla="*/ 1383 h 1629"/>
                <a:gd name="T28" fmla="*/ 394 w 1120"/>
                <a:gd name="T29" fmla="*/ 1268 h 1629"/>
                <a:gd name="T30" fmla="*/ 363 w 1120"/>
                <a:gd name="T31" fmla="*/ 1171 h 1629"/>
                <a:gd name="T32" fmla="*/ 758 w 1120"/>
                <a:gd name="T33" fmla="*/ 1171 h 1629"/>
                <a:gd name="T34" fmla="*/ 740 w 1120"/>
                <a:gd name="T35" fmla="*/ 1225 h 1629"/>
                <a:gd name="T36" fmla="*/ 394 w 1120"/>
                <a:gd name="T37" fmla="*/ 1268 h 1629"/>
                <a:gd name="T38" fmla="*/ 560 w 1120"/>
                <a:gd name="T39" fmla="*/ 1527 h 1629"/>
                <a:gd name="T40" fmla="*/ 458 w 1120"/>
                <a:gd name="T41" fmla="*/ 1464 h 1629"/>
                <a:gd name="T42" fmla="*/ 674 w 1120"/>
                <a:gd name="T43" fmla="*/ 1437 h 1629"/>
                <a:gd name="T44" fmla="*/ 560 w 1120"/>
                <a:gd name="T45" fmla="*/ 1527 h 1629"/>
                <a:gd name="T46" fmla="*/ 798 w 1120"/>
                <a:gd name="T47" fmla="*/ 1069 h 1629"/>
                <a:gd name="T48" fmla="*/ 323 w 1120"/>
                <a:gd name="T49" fmla="*/ 1069 h 1629"/>
                <a:gd name="T50" fmla="*/ 237 w 1120"/>
                <a:gd name="T51" fmla="*/ 905 h 1629"/>
                <a:gd name="T52" fmla="*/ 102 w 1120"/>
                <a:gd name="T53" fmla="*/ 560 h 1629"/>
                <a:gd name="T54" fmla="*/ 560 w 1120"/>
                <a:gd name="T55" fmla="*/ 102 h 1629"/>
                <a:gd name="T56" fmla="*/ 1018 w 1120"/>
                <a:gd name="T57" fmla="*/ 560 h 1629"/>
                <a:gd name="T58" fmla="*/ 883 w 1120"/>
                <a:gd name="T59" fmla="*/ 906 h 1629"/>
                <a:gd name="T60" fmla="*/ 798 w 1120"/>
                <a:gd name="T61" fmla="*/ 106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0" h="1629">
                  <a:moveTo>
                    <a:pt x="560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765"/>
                    <a:pt x="188" y="983"/>
                    <a:pt x="256" y="1174"/>
                  </a:cubicBezTo>
                  <a:cubicBezTo>
                    <a:pt x="358" y="1459"/>
                    <a:pt x="347" y="1629"/>
                    <a:pt x="560" y="1629"/>
                  </a:cubicBezTo>
                  <a:cubicBezTo>
                    <a:pt x="776" y="1629"/>
                    <a:pt x="762" y="1459"/>
                    <a:pt x="864" y="1175"/>
                  </a:cubicBezTo>
                  <a:cubicBezTo>
                    <a:pt x="932" y="983"/>
                    <a:pt x="1120" y="764"/>
                    <a:pt x="1120" y="560"/>
                  </a:cubicBezTo>
                  <a:cubicBezTo>
                    <a:pt x="1120" y="251"/>
                    <a:pt x="869" y="0"/>
                    <a:pt x="560" y="0"/>
                  </a:cubicBezTo>
                  <a:close/>
                  <a:moveTo>
                    <a:pt x="692" y="1383"/>
                  </a:moveTo>
                  <a:cubicBezTo>
                    <a:pt x="440" y="1415"/>
                    <a:pt x="440" y="1415"/>
                    <a:pt x="440" y="1415"/>
                  </a:cubicBezTo>
                  <a:cubicBezTo>
                    <a:pt x="431" y="1389"/>
                    <a:pt x="421" y="1358"/>
                    <a:pt x="409" y="1319"/>
                  </a:cubicBezTo>
                  <a:cubicBezTo>
                    <a:pt x="409" y="1318"/>
                    <a:pt x="409" y="1318"/>
                    <a:pt x="409" y="1317"/>
                  </a:cubicBezTo>
                  <a:cubicBezTo>
                    <a:pt x="724" y="1278"/>
                    <a:pt x="724" y="1278"/>
                    <a:pt x="724" y="1278"/>
                  </a:cubicBezTo>
                  <a:cubicBezTo>
                    <a:pt x="719" y="1293"/>
                    <a:pt x="714" y="1309"/>
                    <a:pt x="710" y="1323"/>
                  </a:cubicBezTo>
                  <a:cubicBezTo>
                    <a:pt x="704" y="1346"/>
                    <a:pt x="698" y="1365"/>
                    <a:pt x="692" y="1383"/>
                  </a:cubicBezTo>
                  <a:close/>
                  <a:moveTo>
                    <a:pt x="394" y="1268"/>
                  </a:moveTo>
                  <a:cubicBezTo>
                    <a:pt x="385" y="1237"/>
                    <a:pt x="374" y="1205"/>
                    <a:pt x="363" y="1171"/>
                  </a:cubicBezTo>
                  <a:cubicBezTo>
                    <a:pt x="758" y="1171"/>
                    <a:pt x="758" y="1171"/>
                    <a:pt x="758" y="1171"/>
                  </a:cubicBezTo>
                  <a:cubicBezTo>
                    <a:pt x="752" y="1189"/>
                    <a:pt x="745" y="1208"/>
                    <a:pt x="740" y="1225"/>
                  </a:cubicBezTo>
                  <a:lnTo>
                    <a:pt x="394" y="1268"/>
                  </a:lnTo>
                  <a:close/>
                  <a:moveTo>
                    <a:pt x="560" y="1527"/>
                  </a:moveTo>
                  <a:cubicBezTo>
                    <a:pt x="508" y="1527"/>
                    <a:pt x="485" y="1521"/>
                    <a:pt x="458" y="1464"/>
                  </a:cubicBezTo>
                  <a:cubicBezTo>
                    <a:pt x="674" y="1437"/>
                    <a:pt x="674" y="1437"/>
                    <a:pt x="674" y="1437"/>
                  </a:cubicBezTo>
                  <a:cubicBezTo>
                    <a:pt x="643" y="1521"/>
                    <a:pt x="620" y="1527"/>
                    <a:pt x="560" y="1527"/>
                  </a:cubicBezTo>
                  <a:close/>
                  <a:moveTo>
                    <a:pt x="798" y="1069"/>
                  </a:moveTo>
                  <a:cubicBezTo>
                    <a:pt x="323" y="1069"/>
                    <a:pt x="323" y="1069"/>
                    <a:pt x="323" y="1069"/>
                  </a:cubicBezTo>
                  <a:cubicBezTo>
                    <a:pt x="297" y="1014"/>
                    <a:pt x="267" y="959"/>
                    <a:pt x="237" y="905"/>
                  </a:cubicBezTo>
                  <a:cubicBezTo>
                    <a:pt x="170" y="786"/>
                    <a:pt x="102" y="664"/>
                    <a:pt x="102" y="560"/>
                  </a:cubicBezTo>
                  <a:cubicBezTo>
                    <a:pt x="102" y="307"/>
                    <a:pt x="307" y="102"/>
                    <a:pt x="560" y="102"/>
                  </a:cubicBezTo>
                  <a:cubicBezTo>
                    <a:pt x="813" y="102"/>
                    <a:pt x="1018" y="307"/>
                    <a:pt x="1018" y="560"/>
                  </a:cubicBezTo>
                  <a:cubicBezTo>
                    <a:pt x="1018" y="663"/>
                    <a:pt x="949" y="786"/>
                    <a:pt x="883" y="906"/>
                  </a:cubicBezTo>
                  <a:cubicBezTo>
                    <a:pt x="853" y="960"/>
                    <a:pt x="823" y="1014"/>
                    <a:pt x="798" y="10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/>
              </a:endParaRPr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957263" y="955675"/>
              <a:ext cx="1239837" cy="1239837"/>
            </a:xfrm>
            <a:custGeom>
              <a:avLst/>
              <a:gdLst>
                <a:gd name="T0" fmla="*/ 305 w 330"/>
                <a:gd name="T1" fmla="*/ 0 h 330"/>
                <a:gd name="T2" fmla="*/ 0 w 330"/>
                <a:gd name="T3" fmla="*/ 305 h 330"/>
                <a:gd name="T4" fmla="*/ 25 w 330"/>
                <a:gd name="T5" fmla="*/ 330 h 330"/>
                <a:gd name="T6" fmla="*/ 50 w 330"/>
                <a:gd name="T7" fmla="*/ 305 h 330"/>
                <a:gd name="T8" fmla="*/ 305 w 330"/>
                <a:gd name="T9" fmla="*/ 50 h 330"/>
                <a:gd name="T10" fmla="*/ 330 w 330"/>
                <a:gd name="T11" fmla="*/ 25 h 330"/>
                <a:gd name="T12" fmla="*/ 305 w 330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33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319"/>
                    <a:pt x="11" y="330"/>
                    <a:pt x="25" y="330"/>
                  </a:cubicBezTo>
                  <a:cubicBezTo>
                    <a:pt x="39" y="330"/>
                    <a:pt x="50" y="319"/>
                    <a:pt x="50" y="305"/>
                  </a:cubicBezTo>
                  <a:cubicBezTo>
                    <a:pt x="50" y="165"/>
                    <a:pt x="165" y="50"/>
                    <a:pt x="305" y="50"/>
                  </a:cubicBezTo>
                  <a:cubicBezTo>
                    <a:pt x="319" y="50"/>
                    <a:pt x="330" y="39"/>
                    <a:pt x="330" y="25"/>
                  </a:cubicBezTo>
                  <a:cubicBezTo>
                    <a:pt x="330" y="11"/>
                    <a:pt x="319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/>
              </a:endParaRPr>
            </a:p>
          </p:txBody>
        </p:sp>
      </p:grpSp>
      <p:sp>
        <p:nvSpPr>
          <p:cNvPr id="127" name="Freeform 3"/>
          <p:cNvSpPr>
            <a:spLocks noChangeArrowheads="1"/>
          </p:cNvSpPr>
          <p:nvPr/>
        </p:nvSpPr>
        <p:spPr bwMode="auto">
          <a:xfrm>
            <a:off x="8251331" y="8000715"/>
            <a:ext cx="929303" cy="850988"/>
          </a:xfrm>
          <a:custGeom>
            <a:avLst/>
            <a:gdLst>
              <a:gd name="T0" fmla="*/ 466 w 602"/>
              <a:gd name="T1" fmla="*/ 558 h 609"/>
              <a:gd name="T2" fmla="*/ 466 w 602"/>
              <a:gd name="T3" fmla="*/ 558 h 609"/>
              <a:gd name="T4" fmla="*/ 254 w 602"/>
              <a:gd name="T5" fmla="*/ 438 h 609"/>
              <a:gd name="T6" fmla="*/ 78 w 602"/>
              <a:gd name="T7" fmla="*/ 509 h 609"/>
              <a:gd name="T8" fmla="*/ 0 w 602"/>
              <a:gd name="T9" fmla="*/ 304 h 609"/>
              <a:gd name="T10" fmla="*/ 304 w 602"/>
              <a:gd name="T11" fmla="*/ 0 h 609"/>
              <a:gd name="T12" fmla="*/ 601 w 602"/>
              <a:gd name="T13" fmla="*/ 304 h 609"/>
              <a:gd name="T14" fmla="*/ 466 w 602"/>
              <a:gd name="T15" fmla="*/ 558 h 609"/>
              <a:gd name="T16" fmla="*/ 155 w 602"/>
              <a:gd name="T17" fmla="*/ 389 h 609"/>
              <a:gd name="T18" fmla="*/ 155 w 602"/>
              <a:gd name="T19" fmla="*/ 389 h 609"/>
              <a:gd name="T20" fmla="*/ 155 w 602"/>
              <a:gd name="T21" fmla="*/ 389 h 609"/>
              <a:gd name="T22" fmla="*/ 417 w 602"/>
              <a:gd name="T23" fmla="*/ 424 h 609"/>
              <a:gd name="T24" fmla="*/ 438 w 602"/>
              <a:gd name="T25" fmla="*/ 424 h 609"/>
              <a:gd name="T26" fmla="*/ 445 w 602"/>
              <a:gd name="T27" fmla="*/ 403 h 609"/>
              <a:gd name="T28" fmla="*/ 438 w 602"/>
              <a:gd name="T29" fmla="*/ 389 h 609"/>
              <a:gd name="T30" fmla="*/ 148 w 602"/>
              <a:gd name="T31" fmla="*/ 346 h 609"/>
              <a:gd name="T32" fmla="*/ 134 w 602"/>
              <a:gd name="T33" fmla="*/ 367 h 609"/>
              <a:gd name="T34" fmla="*/ 155 w 602"/>
              <a:gd name="T35" fmla="*/ 389 h 609"/>
              <a:gd name="T36" fmla="*/ 141 w 602"/>
              <a:gd name="T37" fmla="*/ 304 h 609"/>
              <a:gd name="T38" fmla="*/ 141 w 602"/>
              <a:gd name="T39" fmla="*/ 304 h 609"/>
              <a:gd name="T40" fmla="*/ 148 w 602"/>
              <a:gd name="T41" fmla="*/ 297 h 609"/>
              <a:gd name="T42" fmla="*/ 452 w 602"/>
              <a:gd name="T43" fmla="*/ 332 h 609"/>
              <a:gd name="T44" fmla="*/ 452 w 602"/>
              <a:gd name="T45" fmla="*/ 332 h 609"/>
              <a:gd name="T46" fmla="*/ 466 w 602"/>
              <a:gd name="T47" fmla="*/ 339 h 609"/>
              <a:gd name="T48" fmla="*/ 487 w 602"/>
              <a:gd name="T49" fmla="*/ 311 h 609"/>
              <a:gd name="T50" fmla="*/ 473 w 602"/>
              <a:gd name="T51" fmla="*/ 290 h 609"/>
              <a:gd name="T52" fmla="*/ 473 w 602"/>
              <a:gd name="T53" fmla="*/ 290 h 609"/>
              <a:gd name="T54" fmla="*/ 134 w 602"/>
              <a:gd name="T55" fmla="*/ 254 h 609"/>
              <a:gd name="T56" fmla="*/ 120 w 602"/>
              <a:gd name="T57" fmla="*/ 276 h 609"/>
              <a:gd name="T58" fmla="*/ 141 w 602"/>
              <a:gd name="T59" fmla="*/ 304 h 609"/>
              <a:gd name="T60" fmla="*/ 516 w 602"/>
              <a:gd name="T61" fmla="*/ 198 h 609"/>
              <a:gd name="T62" fmla="*/ 516 w 602"/>
              <a:gd name="T63" fmla="*/ 198 h 609"/>
              <a:gd name="T64" fmla="*/ 120 w 602"/>
              <a:gd name="T65" fmla="*/ 148 h 609"/>
              <a:gd name="T66" fmla="*/ 99 w 602"/>
              <a:gd name="T67" fmla="*/ 177 h 609"/>
              <a:gd name="T68" fmla="*/ 127 w 602"/>
              <a:gd name="T69" fmla="*/ 205 h 609"/>
              <a:gd name="T70" fmla="*/ 134 w 602"/>
              <a:gd name="T71" fmla="*/ 205 h 609"/>
              <a:gd name="T72" fmla="*/ 134 w 602"/>
              <a:gd name="T73" fmla="*/ 205 h 609"/>
              <a:gd name="T74" fmla="*/ 487 w 602"/>
              <a:gd name="T75" fmla="*/ 240 h 609"/>
              <a:gd name="T76" fmla="*/ 502 w 602"/>
              <a:gd name="T77" fmla="*/ 247 h 609"/>
              <a:gd name="T78" fmla="*/ 530 w 602"/>
              <a:gd name="T79" fmla="*/ 219 h 609"/>
              <a:gd name="T80" fmla="*/ 516 w 602"/>
              <a:gd name="T81" fmla="*/ 198 h 609"/>
              <a:gd name="T82" fmla="*/ 367 w 602"/>
              <a:gd name="T83" fmla="*/ 594 h 609"/>
              <a:gd name="T84" fmla="*/ 367 w 602"/>
              <a:gd name="T85" fmla="*/ 594 h 609"/>
              <a:gd name="T86" fmla="*/ 304 w 602"/>
              <a:gd name="T87" fmla="*/ 608 h 609"/>
              <a:gd name="T88" fmla="*/ 155 w 602"/>
              <a:gd name="T89" fmla="*/ 565 h 609"/>
              <a:gd name="T90" fmla="*/ 254 w 602"/>
              <a:gd name="T91" fmla="*/ 530 h 609"/>
              <a:gd name="T92" fmla="*/ 367 w 602"/>
              <a:gd name="T93" fmla="*/ 59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2" h="609">
                <a:moveTo>
                  <a:pt x="466" y="558"/>
                </a:moveTo>
                <a:lnTo>
                  <a:pt x="466" y="558"/>
                </a:lnTo>
                <a:cubicBezTo>
                  <a:pt x="424" y="488"/>
                  <a:pt x="346" y="438"/>
                  <a:pt x="254" y="438"/>
                </a:cubicBezTo>
                <a:cubicBezTo>
                  <a:pt x="184" y="438"/>
                  <a:pt x="120" y="466"/>
                  <a:pt x="78" y="509"/>
                </a:cubicBezTo>
                <a:cubicBezTo>
                  <a:pt x="28" y="452"/>
                  <a:pt x="0" y="382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1" y="134"/>
                  <a:pt x="601" y="304"/>
                </a:cubicBezTo>
                <a:cubicBezTo>
                  <a:pt x="601" y="410"/>
                  <a:pt x="551" y="502"/>
                  <a:pt x="466" y="558"/>
                </a:cubicBezTo>
                <a:close/>
                <a:moveTo>
                  <a:pt x="155" y="389"/>
                </a:moveTo>
                <a:lnTo>
                  <a:pt x="155" y="389"/>
                </a:lnTo>
                <a:lnTo>
                  <a:pt x="155" y="389"/>
                </a:lnTo>
                <a:cubicBezTo>
                  <a:pt x="155" y="389"/>
                  <a:pt x="318" y="346"/>
                  <a:pt x="417" y="424"/>
                </a:cubicBezTo>
                <a:cubicBezTo>
                  <a:pt x="417" y="424"/>
                  <a:pt x="431" y="431"/>
                  <a:pt x="438" y="424"/>
                </a:cubicBezTo>
                <a:cubicBezTo>
                  <a:pt x="445" y="417"/>
                  <a:pt x="445" y="417"/>
                  <a:pt x="445" y="403"/>
                </a:cubicBezTo>
                <a:cubicBezTo>
                  <a:pt x="445" y="403"/>
                  <a:pt x="445" y="396"/>
                  <a:pt x="438" y="389"/>
                </a:cubicBezTo>
                <a:cubicBezTo>
                  <a:pt x="325" y="311"/>
                  <a:pt x="155" y="346"/>
                  <a:pt x="148" y="346"/>
                </a:cubicBezTo>
                <a:cubicBezTo>
                  <a:pt x="134" y="353"/>
                  <a:pt x="134" y="367"/>
                  <a:pt x="134" y="367"/>
                </a:cubicBezTo>
                <a:cubicBezTo>
                  <a:pt x="134" y="375"/>
                  <a:pt x="141" y="389"/>
                  <a:pt x="155" y="389"/>
                </a:cubicBezTo>
                <a:close/>
                <a:moveTo>
                  <a:pt x="141" y="304"/>
                </a:moveTo>
                <a:lnTo>
                  <a:pt x="141" y="304"/>
                </a:lnTo>
                <a:cubicBezTo>
                  <a:pt x="148" y="297"/>
                  <a:pt x="148" y="297"/>
                  <a:pt x="148" y="297"/>
                </a:cubicBezTo>
                <a:cubicBezTo>
                  <a:pt x="169" y="297"/>
                  <a:pt x="325" y="254"/>
                  <a:pt x="452" y="332"/>
                </a:cubicBezTo>
                <a:lnTo>
                  <a:pt x="452" y="332"/>
                </a:lnTo>
                <a:cubicBezTo>
                  <a:pt x="459" y="339"/>
                  <a:pt x="459" y="339"/>
                  <a:pt x="466" y="339"/>
                </a:cubicBezTo>
                <a:cubicBezTo>
                  <a:pt x="480" y="339"/>
                  <a:pt x="487" y="325"/>
                  <a:pt x="487" y="311"/>
                </a:cubicBezTo>
                <a:cubicBezTo>
                  <a:pt x="487" y="304"/>
                  <a:pt x="480" y="290"/>
                  <a:pt x="473" y="290"/>
                </a:cubicBezTo>
                <a:lnTo>
                  <a:pt x="473" y="290"/>
                </a:lnTo>
                <a:cubicBezTo>
                  <a:pt x="318" y="198"/>
                  <a:pt x="148" y="254"/>
                  <a:pt x="134" y="254"/>
                </a:cubicBezTo>
                <a:cubicBezTo>
                  <a:pt x="127" y="254"/>
                  <a:pt x="120" y="269"/>
                  <a:pt x="120" y="276"/>
                </a:cubicBezTo>
                <a:cubicBezTo>
                  <a:pt x="120" y="290"/>
                  <a:pt x="127" y="304"/>
                  <a:pt x="141" y="304"/>
                </a:cubicBezTo>
                <a:close/>
                <a:moveTo>
                  <a:pt x="516" y="198"/>
                </a:moveTo>
                <a:lnTo>
                  <a:pt x="516" y="198"/>
                </a:lnTo>
                <a:cubicBezTo>
                  <a:pt x="353" y="92"/>
                  <a:pt x="134" y="148"/>
                  <a:pt x="120" y="148"/>
                </a:cubicBezTo>
                <a:cubicBezTo>
                  <a:pt x="106" y="148"/>
                  <a:pt x="99" y="162"/>
                  <a:pt x="99" y="177"/>
                </a:cubicBezTo>
                <a:cubicBezTo>
                  <a:pt x="99" y="191"/>
                  <a:pt x="113" y="205"/>
                  <a:pt x="127" y="205"/>
                </a:cubicBezTo>
                <a:lnTo>
                  <a:pt x="134" y="205"/>
                </a:lnTo>
                <a:lnTo>
                  <a:pt x="134" y="205"/>
                </a:lnTo>
                <a:cubicBezTo>
                  <a:pt x="134" y="205"/>
                  <a:pt x="339" y="148"/>
                  <a:pt x="487" y="240"/>
                </a:cubicBezTo>
                <a:cubicBezTo>
                  <a:pt x="495" y="247"/>
                  <a:pt x="502" y="247"/>
                  <a:pt x="502" y="247"/>
                </a:cubicBezTo>
                <a:cubicBezTo>
                  <a:pt x="523" y="247"/>
                  <a:pt x="530" y="233"/>
                  <a:pt x="530" y="219"/>
                </a:cubicBezTo>
                <a:cubicBezTo>
                  <a:pt x="530" y="212"/>
                  <a:pt x="530" y="198"/>
                  <a:pt x="516" y="198"/>
                </a:cubicBezTo>
                <a:close/>
                <a:moveTo>
                  <a:pt x="367" y="594"/>
                </a:moveTo>
                <a:lnTo>
                  <a:pt x="367" y="594"/>
                </a:lnTo>
                <a:cubicBezTo>
                  <a:pt x="346" y="601"/>
                  <a:pt x="332" y="608"/>
                  <a:pt x="304" y="608"/>
                </a:cubicBezTo>
                <a:cubicBezTo>
                  <a:pt x="247" y="608"/>
                  <a:pt x="198" y="594"/>
                  <a:pt x="155" y="565"/>
                </a:cubicBezTo>
                <a:cubicBezTo>
                  <a:pt x="184" y="537"/>
                  <a:pt x="212" y="530"/>
                  <a:pt x="254" y="530"/>
                </a:cubicBezTo>
                <a:cubicBezTo>
                  <a:pt x="304" y="530"/>
                  <a:pt x="346" y="551"/>
                  <a:pt x="367" y="5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Lato Light"/>
              <a:ea typeface="+mn-ea"/>
              <a:cs typeface="Lato Light"/>
            </a:endParaRPr>
          </a:p>
        </p:txBody>
      </p:sp>
      <p:grpSp>
        <p:nvGrpSpPr>
          <p:cNvPr id="128" name="Group 81"/>
          <p:cNvGrpSpPr/>
          <p:nvPr/>
        </p:nvGrpSpPr>
        <p:grpSpPr>
          <a:xfrm>
            <a:off x="15251985" y="5498303"/>
            <a:ext cx="784753" cy="882848"/>
            <a:chOff x="1597024" y="1208088"/>
            <a:chExt cx="257175" cy="360363"/>
          </a:xfrm>
          <a:solidFill>
            <a:schemeClr val="bg1"/>
          </a:solidFill>
        </p:grpSpPr>
        <p:sp>
          <p:nvSpPr>
            <p:cNvPr id="129" name="Freeform 12"/>
            <p:cNvSpPr>
              <a:spLocks noEditPoints="1"/>
            </p:cNvSpPr>
            <p:nvPr/>
          </p:nvSpPr>
          <p:spPr bwMode="auto">
            <a:xfrm>
              <a:off x="1597024" y="1208088"/>
              <a:ext cx="257175" cy="360363"/>
            </a:xfrm>
            <a:custGeom>
              <a:avLst/>
              <a:gdLst/>
              <a:ahLst/>
              <a:cxnLst>
                <a:cxn ang="0">
                  <a:pos x="65" y="35"/>
                </a:cxn>
                <a:cxn ang="0">
                  <a:pos x="57" y="54"/>
                </a:cxn>
                <a:cxn ang="0">
                  <a:pos x="42" y="19"/>
                </a:cxn>
                <a:cxn ang="0">
                  <a:pos x="34" y="42"/>
                </a:cxn>
                <a:cxn ang="0">
                  <a:pos x="4" y="0"/>
                </a:cxn>
                <a:cxn ang="0">
                  <a:pos x="0" y="88"/>
                </a:cxn>
                <a:cxn ang="0">
                  <a:pos x="38" y="123"/>
                </a:cxn>
                <a:cxn ang="0">
                  <a:pos x="83" y="96"/>
                </a:cxn>
                <a:cxn ang="0">
                  <a:pos x="65" y="35"/>
                </a:cxn>
                <a:cxn ang="0">
                  <a:pos x="75" y="94"/>
                </a:cxn>
                <a:cxn ang="0">
                  <a:pos x="38" y="115"/>
                </a:cxn>
                <a:cxn ang="0">
                  <a:pos x="7" y="88"/>
                </a:cxn>
                <a:cxn ang="0">
                  <a:pos x="11" y="60"/>
                </a:cxn>
                <a:cxn ang="0">
                  <a:pos x="15" y="22"/>
                </a:cxn>
                <a:cxn ang="0">
                  <a:pos x="31" y="60"/>
                </a:cxn>
                <a:cxn ang="0">
                  <a:pos x="45" y="38"/>
                </a:cxn>
                <a:cxn ang="0">
                  <a:pos x="50" y="73"/>
                </a:cxn>
                <a:cxn ang="0">
                  <a:pos x="67" y="52"/>
                </a:cxn>
                <a:cxn ang="0">
                  <a:pos x="75" y="94"/>
                </a:cxn>
                <a:cxn ang="0">
                  <a:pos x="75" y="94"/>
                </a:cxn>
                <a:cxn ang="0">
                  <a:pos x="75" y="94"/>
                </a:cxn>
              </a:cxnLst>
              <a:rect l="0" t="0" r="r" b="b"/>
              <a:pathLst>
                <a:path w="88" h="123">
                  <a:moveTo>
                    <a:pt x="65" y="35"/>
                  </a:moveTo>
                  <a:cubicBezTo>
                    <a:pt x="65" y="45"/>
                    <a:pt x="57" y="54"/>
                    <a:pt x="57" y="54"/>
                  </a:cubicBezTo>
                  <a:cubicBezTo>
                    <a:pt x="57" y="35"/>
                    <a:pt x="42" y="19"/>
                    <a:pt x="42" y="19"/>
                  </a:cubicBezTo>
                  <a:cubicBezTo>
                    <a:pt x="42" y="19"/>
                    <a:pt x="42" y="31"/>
                    <a:pt x="34" y="42"/>
                  </a:cubicBezTo>
                  <a:cubicBezTo>
                    <a:pt x="27" y="15"/>
                    <a:pt x="4" y="0"/>
                    <a:pt x="4" y="0"/>
                  </a:cubicBezTo>
                  <a:cubicBezTo>
                    <a:pt x="15" y="42"/>
                    <a:pt x="0" y="57"/>
                    <a:pt x="0" y="88"/>
                  </a:cubicBezTo>
                  <a:cubicBezTo>
                    <a:pt x="0" y="106"/>
                    <a:pt x="15" y="123"/>
                    <a:pt x="38" y="123"/>
                  </a:cubicBezTo>
                  <a:cubicBezTo>
                    <a:pt x="73" y="123"/>
                    <a:pt x="79" y="110"/>
                    <a:pt x="83" y="96"/>
                  </a:cubicBezTo>
                  <a:cubicBezTo>
                    <a:pt x="88" y="77"/>
                    <a:pt x="80" y="54"/>
                    <a:pt x="65" y="35"/>
                  </a:cubicBezTo>
                  <a:close/>
                  <a:moveTo>
                    <a:pt x="75" y="94"/>
                  </a:moveTo>
                  <a:cubicBezTo>
                    <a:pt x="73" y="104"/>
                    <a:pt x="70" y="115"/>
                    <a:pt x="38" y="115"/>
                  </a:cubicBezTo>
                  <a:cubicBezTo>
                    <a:pt x="19" y="115"/>
                    <a:pt x="7" y="101"/>
                    <a:pt x="7" y="88"/>
                  </a:cubicBezTo>
                  <a:cubicBezTo>
                    <a:pt x="7" y="78"/>
                    <a:pt x="9" y="69"/>
                    <a:pt x="11" y="60"/>
                  </a:cubicBezTo>
                  <a:cubicBezTo>
                    <a:pt x="14" y="49"/>
                    <a:pt x="16" y="37"/>
                    <a:pt x="15" y="22"/>
                  </a:cubicBezTo>
                  <a:cubicBezTo>
                    <a:pt x="27" y="39"/>
                    <a:pt x="31" y="60"/>
                    <a:pt x="31" y="60"/>
                  </a:cubicBezTo>
                  <a:cubicBezTo>
                    <a:pt x="31" y="60"/>
                    <a:pt x="42" y="45"/>
                    <a:pt x="45" y="38"/>
                  </a:cubicBezTo>
                  <a:cubicBezTo>
                    <a:pt x="48" y="42"/>
                    <a:pt x="50" y="58"/>
                    <a:pt x="50" y="73"/>
                  </a:cubicBezTo>
                  <a:cubicBezTo>
                    <a:pt x="50" y="73"/>
                    <a:pt x="60" y="65"/>
                    <a:pt x="67" y="52"/>
                  </a:cubicBezTo>
                  <a:cubicBezTo>
                    <a:pt x="76" y="66"/>
                    <a:pt x="78" y="82"/>
                    <a:pt x="75" y="94"/>
                  </a:cubicBezTo>
                  <a:close/>
                  <a:moveTo>
                    <a:pt x="75" y="94"/>
                  </a:moveTo>
                  <a:cubicBezTo>
                    <a:pt x="75" y="94"/>
                    <a:pt x="75" y="94"/>
                    <a:pt x="75" y="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"/>
            <p:cNvSpPr>
              <a:spLocks noEditPoints="1"/>
            </p:cNvSpPr>
            <p:nvPr/>
          </p:nvSpPr>
          <p:spPr bwMode="auto">
            <a:xfrm>
              <a:off x="1638300" y="1363663"/>
              <a:ext cx="160338" cy="128588"/>
            </a:xfrm>
            <a:custGeom>
              <a:avLst/>
              <a:gdLst/>
              <a:ahLst/>
              <a:cxnLst>
                <a:cxn ang="0">
                  <a:pos x="53" y="12"/>
                </a:cxn>
                <a:cxn ang="0">
                  <a:pos x="49" y="15"/>
                </a:cxn>
                <a:cxn ang="0">
                  <a:pos x="31" y="30"/>
                </a:cxn>
                <a:cxn ang="0">
                  <a:pos x="29" y="13"/>
                </a:cxn>
                <a:cxn ang="0">
                  <a:pos x="29" y="7"/>
                </a:cxn>
                <a:cxn ang="0">
                  <a:pos x="23" y="16"/>
                </a:cxn>
                <a:cxn ang="0">
                  <a:pos x="17" y="25"/>
                </a:cxn>
                <a:cxn ang="0">
                  <a:pos x="8" y="5"/>
                </a:cxn>
                <a:cxn ang="0">
                  <a:pos x="7" y="0"/>
                </a:cxn>
                <a:cxn ang="0">
                  <a:pos x="5" y="5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4" y="38"/>
                </a:cxn>
                <a:cxn ang="0">
                  <a:pos x="7" y="11"/>
                </a:cxn>
                <a:cxn ang="0">
                  <a:pos x="15" y="29"/>
                </a:cxn>
                <a:cxn ang="0">
                  <a:pos x="16" y="32"/>
                </a:cxn>
                <a:cxn ang="0">
                  <a:pos x="18" y="30"/>
                </a:cxn>
                <a:cxn ang="0">
                  <a:pos x="25" y="19"/>
                </a:cxn>
                <a:cxn ang="0">
                  <a:pos x="28" y="33"/>
                </a:cxn>
                <a:cxn ang="0">
                  <a:pos x="29" y="35"/>
                </a:cxn>
                <a:cxn ang="0">
                  <a:pos x="31" y="34"/>
                </a:cxn>
                <a:cxn ang="0">
                  <a:pos x="50" y="20"/>
                </a:cxn>
                <a:cxn ang="0">
                  <a:pos x="48" y="41"/>
                </a:cxn>
                <a:cxn ang="0">
                  <a:pos x="49" y="43"/>
                </a:cxn>
                <a:cxn ang="0">
                  <a:pos x="49" y="44"/>
                </a:cxn>
                <a:cxn ang="0">
                  <a:pos x="51" y="42"/>
                </a:cxn>
                <a:cxn ang="0">
                  <a:pos x="53" y="16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3" y="12"/>
                </a:cxn>
              </a:cxnLst>
              <a:rect l="0" t="0" r="r" b="b"/>
              <a:pathLst>
                <a:path w="55" h="44">
                  <a:moveTo>
                    <a:pt x="53" y="12"/>
                  </a:moveTo>
                  <a:cubicBezTo>
                    <a:pt x="49" y="15"/>
                    <a:pt x="49" y="15"/>
                    <a:pt x="49" y="15"/>
                  </a:cubicBezTo>
                  <a:cubicBezTo>
                    <a:pt x="45" y="20"/>
                    <a:pt x="42" y="25"/>
                    <a:pt x="31" y="30"/>
                  </a:cubicBezTo>
                  <a:cubicBezTo>
                    <a:pt x="30" y="25"/>
                    <a:pt x="29" y="20"/>
                    <a:pt x="29" y="1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9"/>
                    <a:pt x="19" y="21"/>
                    <a:pt x="17" y="25"/>
                  </a:cubicBezTo>
                  <a:cubicBezTo>
                    <a:pt x="13" y="16"/>
                    <a:pt x="10" y="10"/>
                    <a:pt x="8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13"/>
                    <a:pt x="0" y="20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3" y="40"/>
                    <a:pt x="4" y="39"/>
                    <a:pt x="4" y="38"/>
                  </a:cubicBezTo>
                  <a:cubicBezTo>
                    <a:pt x="4" y="24"/>
                    <a:pt x="5" y="17"/>
                    <a:pt x="7" y="11"/>
                  </a:cubicBezTo>
                  <a:cubicBezTo>
                    <a:pt x="9" y="16"/>
                    <a:pt x="11" y="22"/>
                    <a:pt x="15" y="29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1" y="25"/>
                    <a:pt x="23" y="22"/>
                    <a:pt x="25" y="19"/>
                  </a:cubicBezTo>
                  <a:cubicBezTo>
                    <a:pt x="26" y="25"/>
                    <a:pt x="27" y="29"/>
                    <a:pt x="28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41" y="29"/>
                    <a:pt x="46" y="25"/>
                    <a:pt x="50" y="20"/>
                  </a:cubicBezTo>
                  <a:cubicBezTo>
                    <a:pt x="51" y="28"/>
                    <a:pt x="50" y="35"/>
                    <a:pt x="48" y="41"/>
                  </a:cubicBezTo>
                  <a:cubicBezTo>
                    <a:pt x="47" y="42"/>
                    <a:pt x="48" y="43"/>
                    <a:pt x="49" y="43"/>
                  </a:cubicBezTo>
                  <a:cubicBezTo>
                    <a:pt x="49" y="43"/>
                    <a:pt x="49" y="44"/>
                    <a:pt x="49" y="44"/>
                  </a:cubicBezTo>
                  <a:cubicBezTo>
                    <a:pt x="50" y="44"/>
                    <a:pt x="51" y="43"/>
                    <a:pt x="51" y="42"/>
                  </a:cubicBezTo>
                  <a:cubicBezTo>
                    <a:pt x="54" y="35"/>
                    <a:pt x="55" y="24"/>
                    <a:pt x="53" y="16"/>
                  </a:cubicBezTo>
                  <a:lnTo>
                    <a:pt x="53" y="12"/>
                  </a:lnTo>
                  <a:close/>
                  <a:moveTo>
                    <a:pt x="53" y="12"/>
                  </a:moveTo>
                  <a:cubicBezTo>
                    <a:pt x="53" y="12"/>
                    <a:pt x="53" y="12"/>
                    <a:pt x="53" y="1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171"/>
          <p:cNvSpPr>
            <a:spLocks noChangeArrowheads="1"/>
          </p:cNvSpPr>
          <p:nvPr/>
        </p:nvSpPr>
        <p:spPr bwMode="auto">
          <a:xfrm>
            <a:off x="15115800" y="7903440"/>
            <a:ext cx="1014569" cy="1014569"/>
          </a:xfrm>
          <a:custGeom>
            <a:avLst/>
            <a:gdLst>
              <a:gd name="T0" fmla="*/ 294 w 589"/>
              <a:gd name="T1" fmla="*/ 192 h 590"/>
              <a:gd name="T2" fmla="*/ 294 w 589"/>
              <a:gd name="T3" fmla="*/ 383 h 590"/>
              <a:gd name="T4" fmla="*/ 294 w 589"/>
              <a:gd name="T5" fmla="*/ 192 h 590"/>
              <a:gd name="T6" fmla="*/ 294 w 589"/>
              <a:gd name="T7" fmla="*/ 354 h 590"/>
              <a:gd name="T8" fmla="*/ 294 w 589"/>
              <a:gd name="T9" fmla="*/ 236 h 590"/>
              <a:gd name="T10" fmla="*/ 294 w 589"/>
              <a:gd name="T11" fmla="*/ 354 h 590"/>
              <a:gd name="T12" fmla="*/ 574 w 589"/>
              <a:gd name="T13" fmla="*/ 354 h 590"/>
              <a:gd name="T14" fmla="*/ 529 w 589"/>
              <a:gd name="T15" fmla="*/ 295 h 590"/>
              <a:gd name="T16" fmla="*/ 574 w 589"/>
              <a:gd name="T17" fmla="*/ 221 h 590"/>
              <a:gd name="T18" fmla="*/ 544 w 589"/>
              <a:gd name="T19" fmla="*/ 104 h 590"/>
              <a:gd name="T20" fmla="*/ 441 w 589"/>
              <a:gd name="T21" fmla="*/ 118 h 590"/>
              <a:gd name="T22" fmla="*/ 367 w 589"/>
              <a:gd name="T23" fmla="*/ 30 h 590"/>
              <a:gd name="T24" fmla="*/ 250 w 589"/>
              <a:gd name="T25" fmla="*/ 0 h 590"/>
              <a:gd name="T26" fmla="*/ 220 w 589"/>
              <a:gd name="T27" fmla="*/ 74 h 590"/>
              <a:gd name="T28" fmla="*/ 103 w 589"/>
              <a:gd name="T29" fmla="*/ 89 h 590"/>
              <a:gd name="T30" fmla="*/ 0 w 589"/>
              <a:gd name="T31" fmla="*/ 163 h 590"/>
              <a:gd name="T32" fmla="*/ 58 w 589"/>
              <a:gd name="T33" fmla="*/ 251 h 590"/>
              <a:gd name="T34" fmla="*/ 58 w 589"/>
              <a:gd name="T35" fmla="*/ 339 h 590"/>
              <a:gd name="T36" fmla="*/ 0 w 589"/>
              <a:gd name="T37" fmla="*/ 413 h 590"/>
              <a:gd name="T38" fmla="*/ 103 w 589"/>
              <a:gd name="T39" fmla="*/ 501 h 590"/>
              <a:gd name="T40" fmla="*/ 220 w 589"/>
              <a:gd name="T41" fmla="*/ 516 h 590"/>
              <a:gd name="T42" fmla="*/ 250 w 589"/>
              <a:gd name="T43" fmla="*/ 589 h 590"/>
              <a:gd name="T44" fmla="*/ 367 w 589"/>
              <a:gd name="T45" fmla="*/ 545 h 590"/>
              <a:gd name="T46" fmla="*/ 441 w 589"/>
              <a:gd name="T47" fmla="*/ 472 h 590"/>
              <a:gd name="T48" fmla="*/ 544 w 589"/>
              <a:gd name="T49" fmla="*/ 486 h 590"/>
              <a:gd name="T50" fmla="*/ 574 w 589"/>
              <a:gd name="T51" fmla="*/ 354 h 590"/>
              <a:gd name="T52" fmla="*/ 544 w 589"/>
              <a:gd name="T53" fmla="*/ 413 h 590"/>
              <a:gd name="T54" fmla="*/ 500 w 589"/>
              <a:gd name="T55" fmla="*/ 457 h 590"/>
              <a:gd name="T56" fmla="*/ 338 w 589"/>
              <a:gd name="T57" fmla="*/ 486 h 590"/>
              <a:gd name="T58" fmla="*/ 309 w 589"/>
              <a:gd name="T59" fmla="*/ 545 h 590"/>
              <a:gd name="T60" fmla="*/ 250 w 589"/>
              <a:gd name="T61" fmla="*/ 530 h 590"/>
              <a:gd name="T62" fmla="*/ 147 w 589"/>
              <a:gd name="T63" fmla="*/ 427 h 590"/>
              <a:gd name="T64" fmla="*/ 73 w 589"/>
              <a:gd name="T65" fmla="*/ 442 h 590"/>
              <a:gd name="T66" fmla="*/ 58 w 589"/>
              <a:gd name="T67" fmla="*/ 383 h 590"/>
              <a:gd name="T68" fmla="*/ 103 w 589"/>
              <a:gd name="T69" fmla="*/ 295 h 590"/>
              <a:gd name="T70" fmla="*/ 58 w 589"/>
              <a:gd name="T71" fmla="*/ 192 h 590"/>
              <a:gd name="T72" fmla="*/ 73 w 589"/>
              <a:gd name="T73" fmla="*/ 133 h 590"/>
              <a:gd name="T74" fmla="*/ 147 w 589"/>
              <a:gd name="T75" fmla="*/ 163 h 590"/>
              <a:gd name="T76" fmla="*/ 250 w 589"/>
              <a:gd name="T77" fmla="*/ 59 h 590"/>
              <a:gd name="T78" fmla="*/ 309 w 589"/>
              <a:gd name="T79" fmla="*/ 30 h 590"/>
              <a:gd name="T80" fmla="*/ 338 w 589"/>
              <a:gd name="T81" fmla="*/ 104 h 590"/>
              <a:gd name="T82" fmla="*/ 500 w 589"/>
              <a:gd name="T83" fmla="*/ 133 h 590"/>
              <a:gd name="T84" fmla="*/ 544 w 589"/>
              <a:gd name="T85" fmla="*/ 163 h 590"/>
              <a:gd name="T86" fmla="*/ 485 w 589"/>
              <a:gd name="T87" fmla="*/ 221 h 590"/>
              <a:gd name="T88" fmla="*/ 485 w 589"/>
              <a:gd name="T89" fmla="*/ 354 h 590"/>
              <a:gd name="T90" fmla="*/ 544 w 589"/>
              <a:gd name="T91" fmla="*/ 41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9" h="590">
                <a:moveTo>
                  <a:pt x="294" y="192"/>
                </a:moveTo>
                <a:lnTo>
                  <a:pt x="294" y="192"/>
                </a:lnTo>
                <a:cubicBezTo>
                  <a:pt x="235" y="192"/>
                  <a:pt x="191" y="236"/>
                  <a:pt x="191" y="295"/>
                </a:cubicBezTo>
                <a:cubicBezTo>
                  <a:pt x="191" y="339"/>
                  <a:pt x="235" y="383"/>
                  <a:pt x="294" y="383"/>
                </a:cubicBezTo>
                <a:cubicBezTo>
                  <a:pt x="353" y="383"/>
                  <a:pt x="397" y="339"/>
                  <a:pt x="397" y="295"/>
                </a:cubicBezTo>
                <a:cubicBezTo>
                  <a:pt x="397" y="236"/>
                  <a:pt x="353" y="192"/>
                  <a:pt x="294" y="192"/>
                </a:cubicBezTo>
                <a:close/>
                <a:moveTo>
                  <a:pt x="294" y="354"/>
                </a:moveTo>
                <a:lnTo>
                  <a:pt x="294" y="354"/>
                </a:lnTo>
                <a:cubicBezTo>
                  <a:pt x="265" y="354"/>
                  <a:pt x="235" y="324"/>
                  <a:pt x="235" y="295"/>
                </a:cubicBezTo>
                <a:cubicBezTo>
                  <a:pt x="235" y="251"/>
                  <a:pt x="265" y="236"/>
                  <a:pt x="294" y="236"/>
                </a:cubicBezTo>
                <a:cubicBezTo>
                  <a:pt x="324" y="236"/>
                  <a:pt x="353" y="251"/>
                  <a:pt x="353" y="295"/>
                </a:cubicBezTo>
                <a:cubicBezTo>
                  <a:pt x="353" y="324"/>
                  <a:pt x="324" y="354"/>
                  <a:pt x="294" y="354"/>
                </a:cubicBezTo>
                <a:close/>
                <a:moveTo>
                  <a:pt x="574" y="354"/>
                </a:moveTo>
                <a:lnTo>
                  <a:pt x="574" y="354"/>
                </a:lnTo>
                <a:cubicBezTo>
                  <a:pt x="529" y="339"/>
                  <a:pt x="529" y="339"/>
                  <a:pt x="529" y="339"/>
                </a:cubicBezTo>
                <a:cubicBezTo>
                  <a:pt x="529" y="324"/>
                  <a:pt x="529" y="309"/>
                  <a:pt x="529" y="295"/>
                </a:cubicBezTo>
                <a:cubicBezTo>
                  <a:pt x="529" y="280"/>
                  <a:pt x="529" y="265"/>
                  <a:pt x="529" y="251"/>
                </a:cubicBezTo>
                <a:cubicBezTo>
                  <a:pt x="574" y="221"/>
                  <a:pt x="574" y="221"/>
                  <a:pt x="574" y="221"/>
                </a:cubicBezTo>
                <a:cubicBezTo>
                  <a:pt x="588" y="206"/>
                  <a:pt x="588" y="192"/>
                  <a:pt x="588" y="163"/>
                </a:cubicBezTo>
                <a:cubicBezTo>
                  <a:pt x="544" y="104"/>
                  <a:pt x="544" y="104"/>
                  <a:pt x="544" y="104"/>
                </a:cubicBezTo>
                <a:cubicBezTo>
                  <a:pt x="529" y="74"/>
                  <a:pt x="515" y="74"/>
                  <a:pt x="485" y="89"/>
                </a:cubicBezTo>
                <a:cubicBezTo>
                  <a:pt x="441" y="118"/>
                  <a:pt x="441" y="118"/>
                  <a:pt x="441" y="118"/>
                </a:cubicBezTo>
                <a:cubicBezTo>
                  <a:pt x="426" y="89"/>
                  <a:pt x="397" y="74"/>
                  <a:pt x="367" y="74"/>
                </a:cubicBezTo>
                <a:cubicBezTo>
                  <a:pt x="367" y="30"/>
                  <a:pt x="367" y="30"/>
                  <a:pt x="367" y="30"/>
                </a:cubicBezTo>
                <a:cubicBezTo>
                  <a:pt x="367" y="15"/>
                  <a:pt x="353" y="0"/>
                  <a:pt x="338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35" y="0"/>
                  <a:pt x="220" y="15"/>
                  <a:pt x="220" y="30"/>
                </a:cubicBezTo>
                <a:cubicBezTo>
                  <a:pt x="220" y="74"/>
                  <a:pt x="220" y="74"/>
                  <a:pt x="220" y="74"/>
                </a:cubicBezTo>
                <a:cubicBezTo>
                  <a:pt x="191" y="74"/>
                  <a:pt x="162" y="89"/>
                  <a:pt x="147" y="118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73" y="74"/>
                  <a:pt x="58" y="74"/>
                  <a:pt x="44" y="104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92"/>
                  <a:pt x="0" y="206"/>
                  <a:pt x="14" y="221"/>
                </a:cubicBezTo>
                <a:cubicBezTo>
                  <a:pt x="58" y="251"/>
                  <a:pt x="58" y="251"/>
                  <a:pt x="58" y="251"/>
                </a:cubicBezTo>
                <a:cubicBezTo>
                  <a:pt x="58" y="265"/>
                  <a:pt x="58" y="280"/>
                  <a:pt x="58" y="295"/>
                </a:cubicBezTo>
                <a:cubicBezTo>
                  <a:pt x="58" y="309"/>
                  <a:pt x="58" y="324"/>
                  <a:pt x="58" y="339"/>
                </a:cubicBezTo>
                <a:cubicBezTo>
                  <a:pt x="14" y="354"/>
                  <a:pt x="14" y="354"/>
                  <a:pt x="14" y="354"/>
                </a:cubicBezTo>
                <a:cubicBezTo>
                  <a:pt x="0" y="368"/>
                  <a:pt x="0" y="398"/>
                  <a:pt x="0" y="413"/>
                </a:cubicBezTo>
                <a:cubicBezTo>
                  <a:pt x="44" y="486"/>
                  <a:pt x="44" y="486"/>
                  <a:pt x="44" y="486"/>
                </a:cubicBezTo>
                <a:cubicBezTo>
                  <a:pt x="58" y="501"/>
                  <a:pt x="73" y="501"/>
                  <a:pt x="103" y="501"/>
                </a:cubicBezTo>
                <a:cubicBezTo>
                  <a:pt x="147" y="472"/>
                  <a:pt x="147" y="472"/>
                  <a:pt x="147" y="472"/>
                </a:cubicBezTo>
                <a:cubicBezTo>
                  <a:pt x="162" y="486"/>
                  <a:pt x="191" y="501"/>
                  <a:pt x="220" y="516"/>
                </a:cubicBezTo>
                <a:cubicBezTo>
                  <a:pt x="220" y="545"/>
                  <a:pt x="220" y="545"/>
                  <a:pt x="220" y="545"/>
                </a:cubicBezTo>
                <a:cubicBezTo>
                  <a:pt x="220" y="560"/>
                  <a:pt x="235" y="589"/>
                  <a:pt x="250" y="589"/>
                </a:cubicBezTo>
                <a:cubicBezTo>
                  <a:pt x="338" y="589"/>
                  <a:pt x="338" y="589"/>
                  <a:pt x="338" y="589"/>
                </a:cubicBezTo>
                <a:cubicBezTo>
                  <a:pt x="353" y="589"/>
                  <a:pt x="367" y="560"/>
                  <a:pt x="367" y="545"/>
                </a:cubicBezTo>
                <a:cubicBezTo>
                  <a:pt x="367" y="516"/>
                  <a:pt x="367" y="516"/>
                  <a:pt x="367" y="516"/>
                </a:cubicBezTo>
                <a:cubicBezTo>
                  <a:pt x="397" y="501"/>
                  <a:pt x="426" y="486"/>
                  <a:pt x="441" y="472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515" y="501"/>
                  <a:pt x="529" y="501"/>
                  <a:pt x="544" y="486"/>
                </a:cubicBezTo>
                <a:cubicBezTo>
                  <a:pt x="588" y="413"/>
                  <a:pt x="588" y="413"/>
                  <a:pt x="588" y="413"/>
                </a:cubicBezTo>
                <a:cubicBezTo>
                  <a:pt x="588" y="398"/>
                  <a:pt x="588" y="368"/>
                  <a:pt x="574" y="354"/>
                </a:cubicBezTo>
                <a:close/>
                <a:moveTo>
                  <a:pt x="544" y="413"/>
                </a:moveTo>
                <a:lnTo>
                  <a:pt x="544" y="413"/>
                </a:lnTo>
                <a:cubicBezTo>
                  <a:pt x="515" y="442"/>
                  <a:pt x="515" y="442"/>
                  <a:pt x="515" y="442"/>
                </a:cubicBezTo>
                <a:cubicBezTo>
                  <a:pt x="515" y="457"/>
                  <a:pt x="500" y="457"/>
                  <a:pt x="500" y="457"/>
                </a:cubicBezTo>
                <a:cubicBezTo>
                  <a:pt x="441" y="427"/>
                  <a:pt x="441" y="427"/>
                  <a:pt x="441" y="427"/>
                </a:cubicBezTo>
                <a:cubicBezTo>
                  <a:pt x="412" y="457"/>
                  <a:pt x="382" y="472"/>
                  <a:pt x="338" y="486"/>
                </a:cubicBezTo>
                <a:cubicBezTo>
                  <a:pt x="338" y="530"/>
                  <a:pt x="338" y="530"/>
                  <a:pt x="338" y="530"/>
                </a:cubicBezTo>
                <a:cubicBezTo>
                  <a:pt x="338" y="530"/>
                  <a:pt x="324" y="545"/>
                  <a:pt x="309" y="545"/>
                </a:cubicBezTo>
                <a:cubicBezTo>
                  <a:pt x="279" y="545"/>
                  <a:pt x="279" y="545"/>
                  <a:pt x="279" y="545"/>
                </a:cubicBezTo>
                <a:cubicBezTo>
                  <a:pt x="265" y="545"/>
                  <a:pt x="250" y="530"/>
                  <a:pt x="250" y="530"/>
                </a:cubicBezTo>
                <a:cubicBezTo>
                  <a:pt x="250" y="486"/>
                  <a:pt x="250" y="486"/>
                  <a:pt x="250" y="486"/>
                </a:cubicBezTo>
                <a:cubicBezTo>
                  <a:pt x="206" y="472"/>
                  <a:pt x="176" y="457"/>
                  <a:pt x="147" y="427"/>
                </a:cubicBezTo>
                <a:cubicBezTo>
                  <a:pt x="88" y="457"/>
                  <a:pt x="88" y="457"/>
                  <a:pt x="88" y="457"/>
                </a:cubicBezTo>
                <a:cubicBezTo>
                  <a:pt x="88" y="457"/>
                  <a:pt x="73" y="457"/>
                  <a:pt x="73" y="442"/>
                </a:cubicBezTo>
                <a:cubicBezTo>
                  <a:pt x="44" y="413"/>
                  <a:pt x="44" y="413"/>
                  <a:pt x="44" y="413"/>
                </a:cubicBezTo>
                <a:cubicBezTo>
                  <a:pt x="44" y="398"/>
                  <a:pt x="44" y="383"/>
                  <a:pt x="58" y="383"/>
                </a:cubicBezTo>
                <a:cubicBezTo>
                  <a:pt x="103" y="354"/>
                  <a:pt x="103" y="354"/>
                  <a:pt x="103" y="354"/>
                </a:cubicBezTo>
                <a:cubicBezTo>
                  <a:pt x="103" y="339"/>
                  <a:pt x="103" y="309"/>
                  <a:pt x="103" y="295"/>
                </a:cubicBezTo>
                <a:cubicBezTo>
                  <a:pt x="103" y="265"/>
                  <a:pt x="103" y="251"/>
                  <a:pt x="103" y="221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44" y="192"/>
                  <a:pt x="44" y="177"/>
                  <a:pt x="44" y="16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88" y="118"/>
                  <a:pt x="88" y="133"/>
                </a:cubicBezTo>
                <a:cubicBezTo>
                  <a:pt x="147" y="163"/>
                  <a:pt x="147" y="163"/>
                  <a:pt x="147" y="163"/>
                </a:cubicBezTo>
                <a:cubicBezTo>
                  <a:pt x="176" y="133"/>
                  <a:pt x="206" y="104"/>
                  <a:pt x="250" y="104"/>
                </a:cubicBezTo>
                <a:cubicBezTo>
                  <a:pt x="250" y="59"/>
                  <a:pt x="250" y="59"/>
                  <a:pt x="250" y="59"/>
                </a:cubicBezTo>
                <a:cubicBezTo>
                  <a:pt x="250" y="45"/>
                  <a:pt x="265" y="30"/>
                  <a:pt x="279" y="30"/>
                </a:cubicBezTo>
                <a:cubicBezTo>
                  <a:pt x="309" y="30"/>
                  <a:pt x="309" y="30"/>
                  <a:pt x="309" y="30"/>
                </a:cubicBezTo>
                <a:cubicBezTo>
                  <a:pt x="324" y="30"/>
                  <a:pt x="338" y="45"/>
                  <a:pt x="338" y="59"/>
                </a:cubicBezTo>
                <a:cubicBezTo>
                  <a:pt x="338" y="104"/>
                  <a:pt x="338" y="104"/>
                  <a:pt x="338" y="104"/>
                </a:cubicBezTo>
                <a:cubicBezTo>
                  <a:pt x="382" y="104"/>
                  <a:pt x="412" y="133"/>
                  <a:pt x="441" y="163"/>
                </a:cubicBezTo>
                <a:cubicBezTo>
                  <a:pt x="500" y="133"/>
                  <a:pt x="500" y="133"/>
                  <a:pt x="500" y="133"/>
                </a:cubicBezTo>
                <a:cubicBezTo>
                  <a:pt x="500" y="118"/>
                  <a:pt x="515" y="133"/>
                  <a:pt x="515" y="133"/>
                </a:cubicBezTo>
                <a:cubicBezTo>
                  <a:pt x="544" y="163"/>
                  <a:pt x="544" y="163"/>
                  <a:pt x="544" y="163"/>
                </a:cubicBezTo>
                <a:cubicBezTo>
                  <a:pt x="544" y="177"/>
                  <a:pt x="544" y="192"/>
                  <a:pt x="529" y="192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485" y="251"/>
                  <a:pt x="485" y="265"/>
                  <a:pt x="485" y="295"/>
                </a:cubicBezTo>
                <a:cubicBezTo>
                  <a:pt x="485" y="309"/>
                  <a:pt x="485" y="339"/>
                  <a:pt x="485" y="354"/>
                </a:cubicBezTo>
                <a:cubicBezTo>
                  <a:pt x="529" y="383"/>
                  <a:pt x="529" y="383"/>
                  <a:pt x="529" y="383"/>
                </a:cubicBezTo>
                <a:cubicBezTo>
                  <a:pt x="544" y="383"/>
                  <a:pt x="544" y="398"/>
                  <a:pt x="544" y="4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6423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565721" y="397514"/>
            <a:ext cx="3102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0" dirty="0" smtClean="0">
                <a:solidFill>
                  <a:schemeClr val="tx2"/>
                </a:solidFill>
                <a:latin typeface="나눔손글씨 펜" pitchFamily="66" charset="-127"/>
                <a:ea typeface="나눔손글씨 펜" pitchFamily="66" charset="-127"/>
                <a:cs typeface="Lato Black"/>
              </a:rPr>
              <a:t>발전방향</a:t>
            </a:r>
            <a:endParaRPr lang="en-US" sz="8000" dirty="0" smtClean="0">
              <a:solidFill>
                <a:schemeClr val="tx2"/>
              </a:solidFill>
              <a:latin typeface="나눔손글씨 펜" pitchFamily="66" charset="-127"/>
              <a:ea typeface="나눔손글씨 펜" pitchFamily="66" charset="-127"/>
              <a:cs typeface="Lato Black"/>
            </a:endParaRPr>
          </a:p>
        </p:txBody>
      </p:sp>
      <p:sp>
        <p:nvSpPr>
          <p:cNvPr id="39" name="그림 개체 틀 8"/>
          <p:cNvSpPr txBox="1">
            <a:spLocks/>
          </p:cNvSpPr>
          <p:nvPr/>
        </p:nvSpPr>
        <p:spPr>
          <a:xfrm>
            <a:off x="10401975" y="6253010"/>
            <a:ext cx="2197143" cy="2197688"/>
          </a:xfrm>
          <a:prstGeom prst="ellipse">
            <a:avLst/>
          </a:prstGeom>
          <a:solidFill>
            <a:schemeClr val="accent2">
              <a:lumMod val="75000"/>
              <a:alpha val="52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41" name="그림 개체 틀 8"/>
          <p:cNvSpPr txBox="1">
            <a:spLocks/>
          </p:cNvSpPr>
          <p:nvPr/>
        </p:nvSpPr>
        <p:spPr>
          <a:xfrm>
            <a:off x="12033553" y="9757059"/>
            <a:ext cx="1747488" cy="1747920"/>
          </a:xfrm>
          <a:prstGeom prst="ellipse">
            <a:avLst/>
          </a:prstGeom>
          <a:solidFill>
            <a:schemeClr val="accent2">
              <a:lumMod val="75000"/>
              <a:alpha val="49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42" name="그림 개체 틀 8"/>
          <p:cNvSpPr txBox="1">
            <a:spLocks/>
          </p:cNvSpPr>
          <p:nvPr/>
        </p:nvSpPr>
        <p:spPr>
          <a:xfrm>
            <a:off x="12108513" y="6667590"/>
            <a:ext cx="1359734" cy="1360069"/>
          </a:xfrm>
          <a:prstGeom prst="ellipse">
            <a:avLst/>
          </a:prstGeom>
          <a:solidFill>
            <a:schemeClr val="accent2">
              <a:lumMod val="50000"/>
              <a:alpha val="49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43" name="그림 개체 틀 8"/>
          <p:cNvSpPr txBox="1">
            <a:spLocks/>
          </p:cNvSpPr>
          <p:nvPr/>
        </p:nvSpPr>
        <p:spPr>
          <a:xfrm>
            <a:off x="9499850" y="7046421"/>
            <a:ext cx="887725" cy="887944"/>
          </a:xfrm>
          <a:prstGeom prst="ellipse">
            <a:avLst/>
          </a:prstGeom>
          <a:solidFill>
            <a:schemeClr val="accent2">
              <a:lumMod val="50000"/>
              <a:alpha val="67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44" name="그림 개체 틀 8"/>
          <p:cNvSpPr txBox="1">
            <a:spLocks/>
          </p:cNvSpPr>
          <p:nvPr/>
        </p:nvSpPr>
        <p:spPr>
          <a:xfrm>
            <a:off x="9859298" y="8269843"/>
            <a:ext cx="2683738" cy="2684400"/>
          </a:xfrm>
          <a:prstGeom prst="ellipse">
            <a:avLst/>
          </a:prstGeom>
          <a:solidFill>
            <a:schemeClr val="accent2">
              <a:alpha val="52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45" name="그림 개체 틀 8"/>
          <p:cNvSpPr txBox="1">
            <a:spLocks/>
          </p:cNvSpPr>
          <p:nvPr/>
        </p:nvSpPr>
        <p:spPr>
          <a:xfrm>
            <a:off x="12788381" y="7418807"/>
            <a:ext cx="1747488" cy="1747920"/>
          </a:xfrm>
          <a:prstGeom prst="ellipse">
            <a:avLst/>
          </a:prstGeom>
          <a:solidFill>
            <a:schemeClr val="tx2">
              <a:alpha val="49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46" name="그림 개체 틀 8"/>
          <p:cNvSpPr txBox="1">
            <a:spLocks/>
          </p:cNvSpPr>
          <p:nvPr/>
        </p:nvSpPr>
        <p:spPr>
          <a:xfrm>
            <a:off x="8423931" y="7395315"/>
            <a:ext cx="1747488" cy="1747920"/>
          </a:xfrm>
          <a:prstGeom prst="ellipse">
            <a:avLst/>
          </a:prstGeom>
          <a:solidFill>
            <a:schemeClr val="accent2">
              <a:lumMod val="75000"/>
              <a:alpha val="49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47" name="그림 개체 틀 8"/>
          <p:cNvSpPr txBox="1">
            <a:spLocks/>
          </p:cNvSpPr>
          <p:nvPr/>
        </p:nvSpPr>
        <p:spPr>
          <a:xfrm>
            <a:off x="14166826" y="7438083"/>
            <a:ext cx="1221074" cy="1221375"/>
          </a:xfrm>
          <a:prstGeom prst="ellipse">
            <a:avLst/>
          </a:prstGeom>
          <a:solidFill>
            <a:schemeClr val="accent2">
              <a:lumMod val="75000"/>
              <a:alpha val="52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48" name="그림 개체 틀 8"/>
          <p:cNvSpPr txBox="1">
            <a:spLocks/>
          </p:cNvSpPr>
          <p:nvPr/>
        </p:nvSpPr>
        <p:spPr>
          <a:xfrm>
            <a:off x="9488760" y="8881488"/>
            <a:ext cx="610535" cy="610687"/>
          </a:xfrm>
          <a:prstGeom prst="ellipse">
            <a:avLst/>
          </a:prstGeom>
          <a:solidFill>
            <a:schemeClr val="tx2">
              <a:alpha val="49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49" name="그림 개체 틀 8"/>
          <p:cNvSpPr txBox="1">
            <a:spLocks/>
          </p:cNvSpPr>
          <p:nvPr/>
        </p:nvSpPr>
        <p:spPr>
          <a:xfrm>
            <a:off x="11917729" y="5634248"/>
            <a:ext cx="1221074" cy="1221375"/>
          </a:xfrm>
          <a:prstGeom prst="ellipse">
            <a:avLst/>
          </a:prstGeom>
          <a:solidFill>
            <a:schemeClr val="accent2">
              <a:lumMod val="40000"/>
              <a:lumOff val="60000"/>
              <a:alpha val="52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50" name="그림 개체 틀 8"/>
          <p:cNvSpPr txBox="1">
            <a:spLocks/>
          </p:cNvSpPr>
          <p:nvPr/>
        </p:nvSpPr>
        <p:spPr>
          <a:xfrm>
            <a:off x="7985540" y="5370976"/>
            <a:ext cx="1747488" cy="1747920"/>
          </a:xfrm>
          <a:prstGeom prst="ellipse">
            <a:avLst/>
          </a:prstGeom>
          <a:solidFill>
            <a:schemeClr val="accent2">
              <a:lumMod val="75000"/>
              <a:alpha val="52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grpSp>
        <p:nvGrpSpPr>
          <p:cNvPr id="51" name="Group 51"/>
          <p:cNvGrpSpPr/>
          <p:nvPr/>
        </p:nvGrpSpPr>
        <p:grpSpPr>
          <a:xfrm>
            <a:off x="9277869" y="6901222"/>
            <a:ext cx="5933235" cy="6043825"/>
            <a:chOff x="15161153" y="7240275"/>
            <a:chExt cx="4903500" cy="4994896"/>
          </a:xfrm>
          <a:solidFill>
            <a:schemeClr val="accent1"/>
          </a:solidFill>
        </p:grpSpPr>
        <p:sp>
          <p:nvSpPr>
            <p:cNvPr id="52" name="도넛 9"/>
            <p:cNvSpPr/>
            <p:nvPr/>
          </p:nvSpPr>
          <p:spPr>
            <a:xfrm rot="5400000" flipH="1" flipV="1">
              <a:off x="18553410" y="7807315"/>
              <a:ext cx="384285" cy="384185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53" name="직사각형 217"/>
            <p:cNvSpPr/>
            <p:nvPr/>
          </p:nvSpPr>
          <p:spPr>
            <a:xfrm rot="16200000" flipH="1" flipV="1">
              <a:off x="17926769" y="8815353"/>
              <a:ext cx="1445470" cy="19209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Lato Light"/>
                  <a:cs typeface="Lato Light"/>
                </a:rPr>
                <a:t> </a:t>
              </a:r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54" name="도넛 9"/>
            <p:cNvSpPr/>
            <p:nvPr/>
          </p:nvSpPr>
          <p:spPr>
            <a:xfrm rot="5400000">
              <a:off x="18364073" y="9634185"/>
              <a:ext cx="384285" cy="384185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55" name="직사각형 220"/>
            <p:cNvSpPr/>
            <p:nvPr/>
          </p:nvSpPr>
          <p:spPr>
            <a:xfrm rot="10800000" flipH="1" flipV="1">
              <a:off x="17994135" y="9826250"/>
              <a:ext cx="369997" cy="1921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Lato Light"/>
                  <a:cs typeface="Lato Light"/>
                </a:rPr>
                <a:t> </a:t>
              </a:r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56" name="도넛 9"/>
            <p:cNvSpPr/>
            <p:nvPr/>
          </p:nvSpPr>
          <p:spPr>
            <a:xfrm rot="16200000" flipV="1">
              <a:off x="16282571" y="7727245"/>
              <a:ext cx="384285" cy="384185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57" name="직사각형 223"/>
            <p:cNvSpPr/>
            <p:nvPr/>
          </p:nvSpPr>
          <p:spPr>
            <a:xfrm rot="5400000" flipV="1">
              <a:off x="16012008" y="8574184"/>
              <a:ext cx="1117502" cy="19209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Lato Light"/>
                  <a:cs typeface="Lato Light"/>
                </a:rPr>
                <a:t> </a:t>
              </a:r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58" name="도넛 9"/>
            <p:cNvSpPr/>
            <p:nvPr/>
          </p:nvSpPr>
          <p:spPr>
            <a:xfrm rot="16200000" flipH="1">
              <a:off x="15899574" y="7535269"/>
              <a:ext cx="384285" cy="384185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59" name="직사각형 226"/>
            <p:cNvSpPr/>
            <p:nvPr/>
          </p:nvSpPr>
          <p:spPr>
            <a:xfrm rot="5400000" flipV="1">
              <a:off x="15848193" y="7291702"/>
              <a:ext cx="294946" cy="19209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Lato Light"/>
                  <a:cs typeface="Lato Light"/>
                </a:rPr>
                <a:t> </a:t>
              </a:r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60" name="도넛 9"/>
            <p:cNvSpPr/>
            <p:nvPr/>
          </p:nvSpPr>
          <p:spPr>
            <a:xfrm rot="16200000" flipH="1">
              <a:off x="16471910" y="9229032"/>
              <a:ext cx="384285" cy="384185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61" name="직사각형 228"/>
            <p:cNvSpPr/>
            <p:nvPr/>
          </p:nvSpPr>
          <p:spPr>
            <a:xfrm rot="10800000" flipV="1">
              <a:off x="16856141" y="9421124"/>
              <a:ext cx="144069" cy="1921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Lato Light"/>
                  <a:cs typeface="Lato Light"/>
                </a:rPr>
                <a:t> </a:t>
              </a:r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62" name="직사각형 202"/>
            <p:cNvSpPr/>
            <p:nvPr/>
          </p:nvSpPr>
          <p:spPr>
            <a:xfrm flipV="1">
              <a:off x="15161153" y="8179223"/>
              <a:ext cx="647635" cy="19214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Lato Light"/>
                  <a:cs typeface="Lato Light"/>
                </a:rPr>
                <a:t> </a:t>
              </a:r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63" name="도넛 9"/>
            <p:cNvSpPr/>
            <p:nvPr/>
          </p:nvSpPr>
          <p:spPr>
            <a:xfrm rot="16200000" flipV="1">
              <a:off x="15808742" y="8179279"/>
              <a:ext cx="384285" cy="384185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64" name="한쪽 모서리가 둥근 사각형 194"/>
            <p:cNvSpPr/>
            <p:nvPr/>
          </p:nvSpPr>
          <p:spPr>
            <a:xfrm>
              <a:off x="17000219" y="9421116"/>
              <a:ext cx="993901" cy="2814055"/>
            </a:xfrm>
            <a:prstGeom prst="round1Rect">
              <a:avLst>
                <a:gd name="adj" fmla="val 2745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65" name="직사각형 217"/>
            <p:cNvSpPr/>
            <p:nvPr/>
          </p:nvSpPr>
          <p:spPr>
            <a:xfrm rot="16200000" flipH="1" flipV="1">
              <a:off x="18382831" y="9755899"/>
              <a:ext cx="1445470" cy="19209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Lato Light"/>
                  <a:cs typeface="Lato Light"/>
                </a:rPr>
                <a:t> </a:t>
              </a:r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66" name="도넛 9"/>
            <p:cNvSpPr/>
            <p:nvPr/>
          </p:nvSpPr>
          <p:spPr>
            <a:xfrm rot="5400000">
              <a:off x="18820135" y="10574731"/>
              <a:ext cx="384285" cy="384185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70" name="직사각형 220"/>
            <p:cNvSpPr/>
            <p:nvPr/>
          </p:nvSpPr>
          <p:spPr>
            <a:xfrm rot="10800000" flipH="1" flipV="1">
              <a:off x="17994133" y="10766795"/>
              <a:ext cx="826050" cy="1921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Lato Light"/>
                  <a:cs typeface="Lato Light"/>
                </a:rPr>
                <a:t> </a:t>
              </a:r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74" name="도넛 9"/>
            <p:cNvSpPr/>
            <p:nvPr/>
          </p:nvSpPr>
          <p:spPr>
            <a:xfrm rot="16200000" flipH="1">
              <a:off x="16000831" y="10006625"/>
              <a:ext cx="384285" cy="384185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77" name="직사각형 220"/>
            <p:cNvSpPr/>
            <p:nvPr/>
          </p:nvSpPr>
          <p:spPr>
            <a:xfrm rot="10800000" flipV="1">
              <a:off x="16387813" y="10198689"/>
              <a:ext cx="612404" cy="1921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Lato Light"/>
                  <a:cs typeface="Lato Light"/>
                </a:rPr>
                <a:t> </a:t>
              </a:r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78" name="직사각형 217"/>
            <p:cNvSpPr/>
            <p:nvPr/>
          </p:nvSpPr>
          <p:spPr>
            <a:xfrm rot="16200000" flipH="1" flipV="1">
              <a:off x="15374193" y="9190204"/>
              <a:ext cx="1445470" cy="19209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Lato Light"/>
                  <a:cs typeface="Lato Light"/>
                </a:rPr>
                <a:t> </a:t>
              </a:r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79" name="도넛 9"/>
            <p:cNvSpPr/>
            <p:nvPr/>
          </p:nvSpPr>
          <p:spPr>
            <a:xfrm rot="5400000" flipH="1" flipV="1">
              <a:off x="19009470" y="8744974"/>
              <a:ext cx="384285" cy="384185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80" name="직사각형 215"/>
            <p:cNvSpPr/>
            <p:nvPr/>
          </p:nvSpPr>
          <p:spPr>
            <a:xfrm flipH="1" flipV="1">
              <a:off x="19393705" y="8744924"/>
              <a:ext cx="670948" cy="1921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Lato Light"/>
                  <a:cs typeface="Lato Light"/>
                </a:rPr>
                <a:t> </a:t>
              </a:r>
              <a:endParaRPr lang="ko-KR" altLang="en-US" dirty="0">
                <a:latin typeface="Lato Light"/>
                <a:cs typeface="Lato Light"/>
              </a:endParaRPr>
            </a:p>
          </p:txBody>
        </p:sp>
        <p:sp>
          <p:nvSpPr>
            <p:cNvPr id="82" name="도넛 9"/>
            <p:cNvSpPr/>
            <p:nvPr/>
          </p:nvSpPr>
          <p:spPr>
            <a:xfrm rot="5400000">
              <a:off x="18929747" y="7611757"/>
              <a:ext cx="384285" cy="384185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ato Light"/>
                <a:cs typeface="Lato Light"/>
              </a:endParaRPr>
            </a:p>
          </p:txBody>
        </p:sp>
      </p:grpSp>
      <p:sp>
        <p:nvSpPr>
          <p:cNvPr id="89" name="그림 개체 틀 8"/>
          <p:cNvSpPr txBox="1">
            <a:spLocks/>
          </p:cNvSpPr>
          <p:nvPr/>
        </p:nvSpPr>
        <p:spPr>
          <a:xfrm>
            <a:off x="12255258" y="8430857"/>
            <a:ext cx="901033" cy="901258"/>
          </a:xfrm>
          <a:prstGeom prst="ellipse">
            <a:avLst/>
          </a:prstGeom>
          <a:solidFill>
            <a:schemeClr val="accent2">
              <a:lumMod val="75000"/>
              <a:alpha val="52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90" name="그림 개체 틀 8"/>
          <p:cNvSpPr txBox="1">
            <a:spLocks/>
          </p:cNvSpPr>
          <p:nvPr/>
        </p:nvSpPr>
        <p:spPr>
          <a:xfrm>
            <a:off x="6030292" y="6524159"/>
            <a:ext cx="3247577" cy="324838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91" name="그림 개체 틀 8"/>
          <p:cNvSpPr txBox="1">
            <a:spLocks/>
          </p:cNvSpPr>
          <p:nvPr/>
        </p:nvSpPr>
        <p:spPr>
          <a:xfrm>
            <a:off x="8670151" y="3652832"/>
            <a:ext cx="3247577" cy="3248384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 Light"/>
            </a:endParaRPr>
          </a:p>
        </p:txBody>
      </p:sp>
      <p:sp>
        <p:nvSpPr>
          <p:cNvPr id="93" name="그림 개체 틀 8"/>
          <p:cNvSpPr txBox="1">
            <a:spLocks/>
          </p:cNvSpPr>
          <p:nvPr/>
        </p:nvSpPr>
        <p:spPr>
          <a:xfrm>
            <a:off x="12543036" y="4099239"/>
            <a:ext cx="3247577" cy="3248383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94" name="그림 개체 틀 8"/>
          <p:cNvSpPr txBox="1">
            <a:spLocks/>
          </p:cNvSpPr>
          <p:nvPr/>
        </p:nvSpPr>
        <p:spPr>
          <a:xfrm>
            <a:off x="15211104" y="7225058"/>
            <a:ext cx="3247577" cy="3248383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ko-KR" altLang="en-US" sz="1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Lato Light"/>
              <a:cs typeface="Lato Ligh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51230" y="9332115"/>
            <a:ext cx="614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비콘은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범위를 잴 수는 있으나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그 오차가 굉장히 심한 편이다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.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안드로이드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폰만해도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신호의 세기가 다른 문제를 해결해 나가야 할 것이다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.</a:t>
            </a:r>
            <a:endParaRPr lang="en-US" dirty="0" smtClean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30292" y="7258104"/>
            <a:ext cx="3247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거리에 대한</a:t>
            </a:r>
            <a:endParaRPr lang="en-US" altLang="ko-KR" sz="54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정확도 향상</a:t>
            </a:r>
            <a:endParaRPr lang="en-US" sz="54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670150" y="4435448"/>
            <a:ext cx="3247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최적의 정보를</a:t>
            </a:r>
            <a:endParaRPr lang="en-US" altLang="ko-KR" sz="54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찾는 것이 핵심</a:t>
            </a:r>
            <a:endParaRPr lang="en-US" sz="54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59900" y="2775669"/>
            <a:ext cx="6528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많은 사람들은 자신에게 불필요한 정보가 끊임없이 날라오면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스팸을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처리할 수 밖에 없다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.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따라서 고객이 필요로 하는 정보만 뽑아내는 것이 핵심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  <a:cs typeface="Lato Light"/>
            </a:endParaRPr>
          </a:p>
          <a:p>
            <a:r>
              <a:rPr 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-&gt;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빅데이터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  <a:cs typeface="Lato Light"/>
              </a:rPr>
              <a:t> 활용이 답</a:t>
            </a:r>
            <a:endParaRPr lang="en-US" dirty="0" smtClean="0"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546373" y="4913264"/>
            <a:ext cx="3247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감성을</a:t>
            </a:r>
            <a:endParaRPr lang="en-US" altLang="ko-KR" sz="54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자극</a:t>
            </a:r>
            <a:endParaRPr lang="en-US" sz="54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4897900" y="2498670"/>
            <a:ext cx="6528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비콘의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 장점을 극대화할 수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있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 는 서비스 개발을 통해서 감성을 자극하거나 과거에 경험해보지 못 했던 사용자 경험을 창출하는 것이 중요하다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ko-KR" altLang="en-US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211104" y="8037349"/>
            <a:ext cx="3247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법적인</a:t>
            </a:r>
            <a:endParaRPr lang="en-US" altLang="ko-KR" sz="54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  <a:cs typeface="Lato Light"/>
              </a:rPr>
              <a:t>규제 마련</a:t>
            </a:r>
            <a:endParaRPr lang="en-US" sz="54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  <a:cs typeface="Lato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462760" y="5736069"/>
            <a:ext cx="6914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처음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비콘이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 뜨기 시작할 당시의 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IT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산업 환경을 고려하였기 때문에 달라진 현재의 환경과 빠르게 변화하는 시장의 특성을 반영할 필요 가 있다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ko-KR" altLang="en-US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0211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o2o 서비스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 l="1599"/>
          <a:stretch>
            <a:fillRect/>
          </a:stretch>
        </p:blipFill>
        <p:spPr bwMode="auto">
          <a:xfrm>
            <a:off x="0" y="0"/>
            <a:ext cx="24377651" cy="13719380"/>
          </a:xfrm>
          <a:prstGeom prst="rect">
            <a:avLst/>
          </a:prstGeom>
          <a:noFill/>
        </p:spPr>
      </p:pic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15350134" y="10645021"/>
            <a:ext cx="7571303" cy="543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3200" dirty="0" smtClean="0">
                <a:solidFill>
                  <a:srgbClr val="FFFFFF"/>
                </a:solidFill>
                <a:latin typeface="Lato Light"/>
                <a:cs typeface="Lato Light"/>
              </a:rPr>
              <a:t>PRESENTED BY SLIDEDIZER COMPANY</a:t>
            </a:r>
            <a:endParaRPr lang="en-US" sz="32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pic>
        <p:nvPicPr>
          <p:cNvPr id="11" name="Picture 2" descr="o2o 서비스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 l="1599" r="75148" b="84893"/>
          <a:stretch>
            <a:fillRect/>
          </a:stretch>
        </p:blipFill>
        <p:spPr bwMode="auto">
          <a:xfrm>
            <a:off x="16599028" y="0"/>
            <a:ext cx="7778622" cy="2072640"/>
          </a:xfrm>
          <a:prstGeom prst="rect">
            <a:avLst/>
          </a:prstGeom>
          <a:noFill/>
        </p:spPr>
      </p:pic>
      <p:pic>
        <p:nvPicPr>
          <p:cNvPr id="12" name="Picture 2" descr="o2o 서비스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 l="1599" r="75148" b="84893"/>
          <a:stretch>
            <a:fillRect/>
          </a:stretch>
        </p:blipFill>
        <p:spPr bwMode="auto">
          <a:xfrm>
            <a:off x="16611600" y="1036320"/>
            <a:ext cx="7778622" cy="2072640"/>
          </a:xfrm>
          <a:prstGeom prst="rect">
            <a:avLst/>
          </a:prstGeom>
          <a:noFill/>
        </p:spPr>
      </p:pic>
      <p:pic>
        <p:nvPicPr>
          <p:cNvPr id="13" name="Picture 2" descr="o2o 서비스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 l="1599" r="75148" b="84893"/>
          <a:stretch>
            <a:fillRect/>
          </a:stretch>
        </p:blipFill>
        <p:spPr bwMode="auto">
          <a:xfrm>
            <a:off x="15745588" y="10152440"/>
            <a:ext cx="7778622" cy="2072640"/>
          </a:xfrm>
          <a:prstGeom prst="rect">
            <a:avLst/>
          </a:prstGeom>
          <a:noFill/>
        </p:spPr>
      </p:pic>
      <p:sp>
        <p:nvSpPr>
          <p:cNvPr id="190" name="Freeform 189"/>
          <p:cNvSpPr/>
          <p:nvPr/>
        </p:nvSpPr>
        <p:spPr>
          <a:xfrm>
            <a:off x="9855754" y="-3380"/>
            <a:ext cx="14564948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242C35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13351188" y="9772082"/>
            <a:ext cx="95702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12000" dirty="0" err="1" smtClean="0">
                <a:solidFill>
                  <a:schemeClr val="bg1"/>
                </a:solidFill>
                <a:latin typeface="Lato Black"/>
                <a:cs typeface="Lato Black"/>
              </a:rPr>
              <a:t>비콘의</a:t>
            </a:r>
            <a:r>
              <a:rPr lang="ko-KR" altLang="en-US" sz="12000" dirty="0" smtClean="0">
                <a:solidFill>
                  <a:schemeClr val="bg1"/>
                </a:solidFill>
                <a:latin typeface="Lato Black"/>
                <a:cs typeface="Lato Black"/>
              </a:rPr>
              <a:t> 확장</a:t>
            </a:r>
            <a:endParaRPr lang="en-US" altLang="ko-KR" sz="12000" dirty="0" smtClean="0">
              <a:solidFill>
                <a:schemeClr val="bg1"/>
              </a:solidFill>
              <a:latin typeface="Lato Black"/>
              <a:cs typeface="Lato Black"/>
            </a:endParaRPr>
          </a:p>
          <a:p>
            <a:pPr algn="r">
              <a:lnSpc>
                <a:spcPct val="90000"/>
              </a:lnSpc>
            </a:pPr>
            <a:r>
              <a:rPr lang="en-US" altLang="ko-KR" sz="12000" dirty="0" smtClean="0">
                <a:solidFill>
                  <a:schemeClr val="bg1"/>
                </a:solidFill>
                <a:latin typeface="Lato Black"/>
                <a:cs typeface="Lato Black"/>
              </a:rPr>
              <a:t>O2O</a:t>
            </a:r>
            <a:r>
              <a:rPr lang="ko-KR" altLang="en-US" sz="12000" dirty="0" smtClean="0">
                <a:solidFill>
                  <a:schemeClr val="bg1"/>
                </a:solidFill>
                <a:latin typeface="Lato Black"/>
                <a:cs typeface="Lato Black"/>
              </a:rPr>
              <a:t>서비스란</a:t>
            </a:r>
            <a:endParaRPr lang="en-US" altLang="ko-KR" sz="12000" dirty="0" smtClean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17091203" y="13465036"/>
            <a:ext cx="6726726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4747361" y="9326880"/>
            <a:ext cx="902751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75066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nnovation - Light Version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6D6F6B"/>
      </a:accent6>
      <a:hlink>
        <a:srgbClr val="1E9272"/>
      </a:hlink>
      <a:folHlink>
        <a:srgbClr val="AC2624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20459</TotalTime>
  <Words>1458</Words>
  <Application>Microsoft Office PowerPoint</Application>
  <PresentationFormat>사용자 지정</PresentationFormat>
  <Paragraphs>160</Paragraphs>
  <Slides>14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</dc:creator>
  <cp:lastModifiedBy>13z940</cp:lastModifiedBy>
  <cp:revision>3615</cp:revision>
  <dcterms:created xsi:type="dcterms:W3CDTF">2014-11-12T21:47:38Z</dcterms:created>
  <dcterms:modified xsi:type="dcterms:W3CDTF">2017-01-20T03:52:29Z</dcterms:modified>
</cp:coreProperties>
</file>