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70" r:id="rId4"/>
    <p:sldId id="271" r:id="rId5"/>
    <p:sldId id="272" r:id="rId6"/>
    <p:sldId id="274" r:id="rId7"/>
    <p:sldId id="276" r:id="rId8"/>
    <p:sldId id="277" r:id="rId9"/>
    <p:sldId id="278" r:id="rId10"/>
    <p:sldId id="279" r:id="rId11"/>
  </p:sldIdLst>
  <p:sldSz cx="12192000" cy="6858000"/>
  <p:notesSz cx="6858000" cy="9144000"/>
  <p:embeddedFontLst>
    <p:embeddedFont>
      <p:font typeface="나눔바른고딕 UltraLight" panose="020B0603020101020101" pitchFamily="50" charset="-127"/>
      <p:regular r:id="rId13"/>
    </p:embeddedFont>
    <p:embeddedFont>
      <p:font typeface="서울한강체 EB" panose="0202060302010102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서울남산체 EB" panose="02020603020101020101" pitchFamily="18" charset="-127"/>
      <p:regular r:id="rId17"/>
    </p:embeddedFont>
    <p:embeddedFont>
      <p:font typeface="서울한강 장체BL" panose="02020603020101020101" pitchFamily="18" charset="-127"/>
      <p:regular r:id="rId18"/>
    </p:embeddedFont>
    <p:embeddedFont>
      <p:font typeface="서울남산체 M" panose="02020603020101020101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24" autoAdjust="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AC8A0-E753-4281-B9EE-E0EF70E8AB7A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01946-DDEB-44E9-9840-244783A1E6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0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1946-DDEB-44E9-9840-244783A1E6D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885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1946-DDEB-44E9-9840-244783A1E6D0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941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710F-139A-4B10-AF93-7CC3B2CCA1A4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F7B-F10E-464E-BF56-0F2473197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5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710F-139A-4B10-AF93-7CC3B2CCA1A4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F7B-F10E-464E-BF56-0F2473197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88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710F-139A-4B10-AF93-7CC3B2CCA1A4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F7B-F10E-464E-BF56-0F2473197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1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710F-139A-4B10-AF93-7CC3B2CCA1A4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F7B-F10E-464E-BF56-0F2473197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8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710F-139A-4B10-AF93-7CC3B2CCA1A4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F7B-F10E-464E-BF56-0F2473197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5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710F-139A-4B10-AF93-7CC3B2CCA1A4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F7B-F10E-464E-BF56-0F2473197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41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710F-139A-4B10-AF93-7CC3B2CCA1A4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F7B-F10E-464E-BF56-0F2473197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29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710F-139A-4B10-AF93-7CC3B2CCA1A4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F7B-F10E-464E-BF56-0F2473197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60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710F-139A-4B10-AF93-7CC3B2CCA1A4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F7B-F10E-464E-BF56-0F2473197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70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710F-139A-4B10-AF93-7CC3B2CCA1A4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F7B-F10E-464E-BF56-0F2473197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46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6710F-139A-4B10-AF93-7CC3B2CCA1A4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F7B-F10E-464E-BF56-0F2473197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35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6710F-139A-4B10-AF93-7CC3B2CCA1A4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ABF7B-F10E-464E-BF56-0F2473197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2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68500" y="2419431"/>
            <a:ext cx="85725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서울한강 장체BL" panose="02020603020101020101" pitchFamily="18" charset="-127"/>
                <a:ea typeface="서울한강 장체BL" panose="02020603020101020101" pitchFamily="18" charset="-127"/>
              </a:rPr>
              <a:t>종 로 </a:t>
            </a:r>
            <a:r>
              <a:rPr lang="en-US" altLang="ko-KR" sz="2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서울한강 장체BL" panose="02020603020101020101" pitchFamily="18" charset="-127"/>
                <a:ea typeface="서울한강 장체BL" panose="02020603020101020101" pitchFamily="18" charset="-127"/>
              </a:rPr>
              <a:t>I T </a:t>
            </a:r>
            <a:r>
              <a:rPr lang="ko-KR" altLang="en-US" sz="2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서울한강 장체BL" panose="02020603020101020101" pitchFamily="18" charset="-127"/>
                <a:ea typeface="서울한강 장체BL" panose="02020603020101020101" pitchFamily="18" charset="-127"/>
              </a:rPr>
              <a:t>취 업 스 터 디</a:t>
            </a:r>
            <a:endParaRPr lang="en-US" altLang="ko-KR" sz="2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latin typeface="서울한강 장체BL" panose="02020603020101020101" pitchFamily="18" charset="-127"/>
              <a:ea typeface="서울한강 장체B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서울한강 장체BL" panose="02020603020101020101" pitchFamily="18" charset="-127"/>
                <a:ea typeface="서울한강 장체BL" panose="02020603020101020101" pitchFamily="18" charset="-127"/>
              </a:rPr>
              <a:t>공장 자동화</a:t>
            </a:r>
            <a:r>
              <a:rPr lang="en-US" altLang="ko-KR" sz="2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서울한강 장체BL" panose="02020603020101020101" pitchFamily="18" charset="-127"/>
                <a:ea typeface="서울한강 장체BL" panose="02020603020101020101" pitchFamily="18" charset="-127"/>
              </a:rPr>
              <a:t>(FA; Factory Automation)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서울한강 장체BL" panose="02020603020101020101" pitchFamily="18" charset="-127"/>
                <a:ea typeface="서울한강 장체BL" panose="02020603020101020101" pitchFamily="18" charset="-127"/>
              </a:rPr>
              <a:t>스마트 </a:t>
            </a:r>
            <a:r>
              <a:rPr lang="ko-KR" altLang="en-US" sz="32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서울한강 장체BL" panose="02020603020101020101" pitchFamily="18" charset="-127"/>
                <a:ea typeface="서울한강 장체BL" panose="02020603020101020101" pitchFamily="18" charset="-127"/>
              </a:rPr>
              <a:t>팩토리</a:t>
            </a:r>
            <a:r>
              <a:rPr lang="en-US" altLang="ko-KR" sz="32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서울한강 장체BL" panose="02020603020101020101" pitchFamily="18" charset="-127"/>
                <a:ea typeface="서울한강 장체BL" panose="02020603020101020101" pitchFamily="18" charset="-127"/>
              </a:rPr>
              <a:t>(Smart Factory)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806883" y="2942876"/>
            <a:ext cx="861705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92465" y="5791429"/>
            <a:ext cx="27977030" cy="7157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68500" y="5853587"/>
            <a:ext cx="8572500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서울한강 장체BL" panose="02020603020101020101" pitchFamily="18" charset="-127"/>
                <a:ea typeface="서울한강 장체BL" panose="02020603020101020101" pitchFamily="18" charset="-127"/>
              </a:rPr>
              <a:t>고경준</a:t>
            </a:r>
            <a:r>
              <a:rPr lang="en-US" altLang="ko-KR" sz="2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서울한강 장체BL" panose="02020603020101020101" pitchFamily="18" charset="-127"/>
                <a:ea typeface="서울한강 장체BL" panose="02020603020101020101" pitchFamily="18" charset="-127"/>
              </a:rPr>
              <a:t>(27</a:t>
            </a:r>
            <a:r>
              <a:rPr lang="ko-KR" altLang="en-US" sz="2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서울한강 장체BL" panose="02020603020101020101" pitchFamily="18" charset="-127"/>
                <a:ea typeface="서울한강 장체BL" panose="02020603020101020101" pitchFamily="18" charset="-127"/>
              </a:rPr>
              <a:t>세</a:t>
            </a:r>
            <a:r>
              <a:rPr lang="en-US" altLang="ko-KR" sz="2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서울한강 장체BL" panose="02020603020101020101" pitchFamily="18" charset="-127"/>
                <a:ea typeface="서울한강 장체BL" panose="02020603020101020101" pitchFamily="18" charset="-127"/>
              </a:rPr>
              <a:t>, </a:t>
            </a:r>
            <a:r>
              <a:rPr lang="ko-KR" altLang="en-US" sz="2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서울한강 장체BL" panose="02020603020101020101" pitchFamily="18" charset="-127"/>
                <a:ea typeface="서울한강 장체BL" panose="02020603020101020101" pitchFamily="18" charset="-127"/>
              </a:rPr>
              <a:t>무직</a:t>
            </a:r>
            <a:r>
              <a:rPr lang="en-US" altLang="ko-KR" sz="2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서울한강 장체BL" panose="02020603020101020101" pitchFamily="18" charset="-127"/>
                <a:ea typeface="서울한강 장체BL" panose="02020603020101020101" pitchFamily="18" charset="-127"/>
              </a:rPr>
              <a:t>)</a:t>
            </a:r>
            <a:endParaRPr lang="ko-KR" altLang="en-US" sz="32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서울한강 장체BL" panose="02020603020101020101" pitchFamily="18" charset="-127"/>
              <a:ea typeface="서울한강 장체B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641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68500" y="2419431"/>
            <a:ext cx="85725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서울한강 장체BL" panose="02020603020101020101" pitchFamily="18" charset="-127"/>
                <a:ea typeface="서울한강 장체BL" panose="02020603020101020101" pitchFamily="18" charset="-127"/>
              </a:rPr>
              <a:t>종 로 </a:t>
            </a:r>
            <a:r>
              <a:rPr lang="en-US" altLang="ko-KR" sz="2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서울한강 장체BL" panose="02020603020101020101" pitchFamily="18" charset="-127"/>
                <a:ea typeface="서울한강 장체BL" panose="02020603020101020101" pitchFamily="18" charset="-127"/>
              </a:rPr>
              <a:t>I T </a:t>
            </a:r>
            <a:r>
              <a:rPr lang="ko-KR" altLang="en-US" sz="2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서울한강 장체BL" panose="02020603020101020101" pitchFamily="18" charset="-127"/>
                <a:ea typeface="서울한강 장체BL" panose="02020603020101020101" pitchFamily="18" charset="-127"/>
              </a:rPr>
              <a:t>취 업 스 터 디</a:t>
            </a:r>
            <a:endParaRPr lang="en-US" altLang="ko-KR" sz="20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latin typeface="서울한강 장체BL" panose="02020603020101020101" pitchFamily="18" charset="-127"/>
              <a:ea typeface="서울한강 장체BL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서울한강 장체BL" panose="02020603020101020101" pitchFamily="18" charset="-127"/>
                <a:ea typeface="서울한강 장체BL" panose="02020603020101020101" pitchFamily="18" charset="-127"/>
              </a:rPr>
              <a:t>References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서울한강 장체BL" panose="02020603020101020101" pitchFamily="18" charset="-127"/>
                <a:ea typeface="서울한강 장체BL" panose="02020603020101020101" pitchFamily="18" charset="-127"/>
              </a:rPr>
              <a:t>http://it.chosun.com/news/article.html?no=2820657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서울한강 장체BL" panose="02020603020101020101" pitchFamily="18" charset="-127"/>
                <a:ea typeface="서울한강 장체BL" panose="02020603020101020101" pitchFamily="18" charset="-127"/>
              </a:rPr>
              <a:t>http://it.chosun.com/news/article.html?no=2820656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서울한강 장체BL" panose="02020603020101020101" pitchFamily="18" charset="-127"/>
                <a:ea typeface="서울한강 장체BL" panose="02020603020101020101" pitchFamily="18" charset="-127"/>
              </a:rPr>
              <a:t>http://it.chosun.com/news/article.html?no=2820669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서울한강 장체BL" panose="02020603020101020101" pitchFamily="18" charset="-127"/>
                <a:ea typeface="서울한강 장체BL" panose="02020603020101020101" pitchFamily="18" charset="-127"/>
              </a:rPr>
              <a:t>임베디드</a:t>
            </a:r>
            <a:r>
              <a:rPr lang="en-US" altLang="ko-KR" sz="2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서울한강 장체BL" panose="02020603020101020101" pitchFamily="18" charset="-127"/>
                <a:ea typeface="서울한강 장체BL" panose="02020603020101020101" pitchFamily="18" charset="-127"/>
              </a:rPr>
              <a:t>SW </a:t>
            </a:r>
            <a:r>
              <a:rPr lang="ko-KR" altLang="en-US" sz="2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서울한강 장체BL" panose="02020603020101020101" pitchFamily="18" charset="-127"/>
                <a:ea typeface="서울한강 장체BL" panose="02020603020101020101" pitchFamily="18" charset="-127"/>
              </a:rPr>
              <a:t>이규택 박사 </a:t>
            </a:r>
            <a:r>
              <a:rPr lang="en-US" altLang="ko-KR" sz="2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서울한강 장체BL" panose="02020603020101020101" pitchFamily="18" charset="-127"/>
                <a:ea typeface="서울한강 장체BL" panose="02020603020101020101" pitchFamily="18" charset="-127"/>
              </a:rPr>
              <a:t>- </a:t>
            </a:r>
            <a:r>
              <a:rPr lang="ko-KR" altLang="en-US" sz="2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서울한강 장체BL" panose="02020603020101020101" pitchFamily="18" charset="-127"/>
                <a:ea typeface="서울한강 장체BL" panose="02020603020101020101" pitchFamily="18" charset="-127"/>
              </a:rPr>
              <a:t>스마트공장 산업 </a:t>
            </a:r>
            <a:r>
              <a:rPr lang="en-US" altLang="ko-KR" sz="2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서울한강 장체BL" panose="02020603020101020101" pitchFamily="18" charset="-127"/>
                <a:ea typeface="서울한강 장체BL" panose="02020603020101020101" pitchFamily="18" charset="-127"/>
              </a:rPr>
              <a:t>R&amp;D </a:t>
            </a:r>
            <a:r>
              <a:rPr lang="ko-KR" altLang="en-US" sz="24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latin typeface="서울한강 장체BL" panose="02020603020101020101" pitchFamily="18" charset="-127"/>
                <a:ea typeface="서울한강 장체BL" panose="02020603020101020101" pitchFamily="18" charset="-127"/>
              </a:rPr>
              <a:t>전략</a:t>
            </a:r>
            <a:endParaRPr lang="en-US" altLang="ko-KR" sz="24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latin typeface="서울한강 장체BL" panose="02020603020101020101" pitchFamily="18" charset="-127"/>
              <a:ea typeface="서울한강 장체BL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06883" y="2942876"/>
            <a:ext cx="861705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92465" y="5791429"/>
            <a:ext cx="27977030" cy="7157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68500" y="5853587"/>
            <a:ext cx="8572500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서울한강 장체BL" panose="02020603020101020101" pitchFamily="18" charset="-127"/>
                <a:ea typeface="서울한강 장체BL" panose="02020603020101020101" pitchFamily="18" charset="-127"/>
              </a:rPr>
              <a:t>고경준</a:t>
            </a:r>
            <a:r>
              <a:rPr lang="en-US" altLang="ko-KR" sz="2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서울한강 장체BL" panose="02020603020101020101" pitchFamily="18" charset="-127"/>
                <a:ea typeface="서울한강 장체BL" panose="02020603020101020101" pitchFamily="18" charset="-127"/>
              </a:rPr>
              <a:t>(27</a:t>
            </a:r>
            <a:r>
              <a:rPr lang="ko-KR" altLang="en-US" sz="2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서울한강 장체BL" panose="02020603020101020101" pitchFamily="18" charset="-127"/>
                <a:ea typeface="서울한강 장체BL" panose="02020603020101020101" pitchFamily="18" charset="-127"/>
              </a:rPr>
              <a:t>세</a:t>
            </a:r>
            <a:r>
              <a:rPr lang="en-US" altLang="ko-KR" sz="2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서울한강 장체BL" panose="02020603020101020101" pitchFamily="18" charset="-127"/>
                <a:ea typeface="서울한강 장체BL" panose="02020603020101020101" pitchFamily="18" charset="-127"/>
              </a:rPr>
              <a:t>, </a:t>
            </a:r>
            <a:r>
              <a:rPr lang="ko-KR" altLang="en-US" sz="2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서울한강 장체BL" panose="02020603020101020101" pitchFamily="18" charset="-127"/>
                <a:ea typeface="서울한강 장체BL" panose="02020603020101020101" pitchFamily="18" charset="-127"/>
              </a:rPr>
              <a:t>무직</a:t>
            </a:r>
            <a:r>
              <a:rPr lang="en-US" altLang="ko-KR" sz="200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서울한강 장체BL" panose="02020603020101020101" pitchFamily="18" charset="-127"/>
                <a:ea typeface="서울한강 장체BL" panose="02020603020101020101" pitchFamily="18" charset="-127"/>
              </a:rPr>
              <a:t>)</a:t>
            </a:r>
            <a:endParaRPr lang="ko-KR" altLang="en-US" sz="320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서울한강 장체BL" panose="02020603020101020101" pitchFamily="18" charset="-127"/>
              <a:ea typeface="서울한강 장체B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866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663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  <a:latin typeface="서울한강체 EB" panose="02020603020101020101" pitchFamily="18" charset="-127"/>
                <a:ea typeface="서울한강체 EB" panose="02020603020101020101" pitchFamily="18" charset="-127"/>
              </a:rPr>
              <a:t>0. 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  <a:latin typeface="서울한강체 EB" panose="02020603020101020101" pitchFamily="18" charset="-127"/>
                <a:ea typeface="서울한강체 EB" panose="02020603020101020101" pitchFamily="18" charset="-127"/>
              </a:rPr>
              <a:t>서론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743665"/>
            <a:ext cx="486410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1921" y="4330157"/>
            <a:ext cx="525278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현 상황</a:t>
            </a:r>
            <a:endParaRPr lang="en-US" altLang="ko-KR" sz="2000" b="1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대규모</a:t>
            </a:r>
            <a:r>
              <a:rPr lang="ko-KR" altLang="en-US" sz="16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장치산업으로 빠르고 싸게 만드는 방식의 </a:t>
            </a:r>
            <a:r>
              <a:rPr lang="ko-KR" altLang="en-US" sz="1600" b="1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한계</a:t>
            </a:r>
            <a:endParaRPr lang="en-US" altLang="ko-KR" sz="1600" b="1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중국</a:t>
            </a:r>
            <a:r>
              <a:rPr lang="en-US" altLang="ko-KR" sz="14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/</a:t>
            </a:r>
            <a:r>
              <a:rPr lang="ko-KR" altLang="en-US" sz="14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대만 못 이김</a:t>
            </a:r>
            <a:endParaRPr lang="en-US" altLang="ko-KR" sz="14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rgbClr val="C00000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	</a:t>
            </a:r>
            <a:r>
              <a:rPr lang="ko-KR" altLang="en-US" sz="1100" dirty="0">
                <a:solidFill>
                  <a:srgbClr val="C00000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우리나라만 하더라도</a:t>
            </a:r>
            <a:r>
              <a:rPr lang="en-US" altLang="ko-KR" sz="1100" dirty="0">
                <a:solidFill>
                  <a:srgbClr val="C00000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…</a:t>
            </a:r>
            <a:r>
              <a:rPr lang="ko-KR" altLang="en-US" sz="1100" dirty="0">
                <a:solidFill>
                  <a:srgbClr val="C00000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꾸준히 제조업 경쟁력 순위 하락 중</a:t>
            </a:r>
            <a:endParaRPr lang="en-US" altLang="ko-KR" sz="1100" dirty="0">
              <a:solidFill>
                <a:srgbClr val="C00000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100" dirty="0">
                <a:solidFill>
                  <a:srgbClr val="C00000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	 3</a:t>
            </a:r>
            <a:r>
              <a:rPr lang="ko-KR" altLang="en-US" sz="1100" dirty="0">
                <a:solidFill>
                  <a:srgbClr val="C00000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위</a:t>
            </a:r>
            <a:r>
              <a:rPr lang="en-US" altLang="ko-KR" sz="1100" dirty="0">
                <a:solidFill>
                  <a:srgbClr val="C00000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(10</a:t>
            </a:r>
            <a:r>
              <a:rPr lang="ko-KR" altLang="en-US" sz="1100" dirty="0">
                <a:solidFill>
                  <a:srgbClr val="C00000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년</a:t>
            </a:r>
            <a:r>
              <a:rPr lang="en-US" altLang="ko-KR" sz="1100" dirty="0">
                <a:solidFill>
                  <a:srgbClr val="C00000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) -&gt; 5</a:t>
            </a:r>
            <a:r>
              <a:rPr lang="ko-KR" altLang="en-US" sz="1100" dirty="0">
                <a:solidFill>
                  <a:srgbClr val="C00000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위</a:t>
            </a:r>
            <a:r>
              <a:rPr lang="en-US" altLang="ko-KR" sz="1100" dirty="0">
                <a:solidFill>
                  <a:srgbClr val="C00000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(13</a:t>
            </a:r>
            <a:r>
              <a:rPr lang="ko-KR" altLang="en-US" sz="1100" dirty="0">
                <a:solidFill>
                  <a:srgbClr val="C00000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년</a:t>
            </a:r>
            <a:r>
              <a:rPr lang="en-US" altLang="ko-KR" sz="1100" dirty="0">
                <a:solidFill>
                  <a:srgbClr val="C00000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) -&gt; 6</a:t>
            </a:r>
            <a:r>
              <a:rPr lang="ko-KR" altLang="en-US" sz="1100" dirty="0">
                <a:solidFill>
                  <a:srgbClr val="C00000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위</a:t>
            </a:r>
            <a:r>
              <a:rPr lang="en-US" altLang="ko-KR" sz="1100" dirty="0">
                <a:solidFill>
                  <a:srgbClr val="C00000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(18</a:t>
            </a:r>
            <a:r>
              <a:rPr lang="ko-KR" altLang="en-US" sz="1100" dirty="0">
                <a:solidFill>
                  <a:srgbClr val="C00000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년 예상</a:t>
            </a:r>
            <a:r>
              <a:rPr lang="en-US" altLang="ko-KR" sz="1100" dirty="0">
                <a:solidFill>
                  <a:srgbClr val="C00000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964702" y="4330157"/>
            <a:ext cx="6096000" cy="15052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미래 대응책은</a:t>
            </a:r>
            <a:r>
              <a:rPr lang="en-US" altLang="ko-KR" sz="2000" b="1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ICT</a:t>
            </a:r>
            <a:r>
              <a:rPr lang="ko-KR" altLang="en-US" sz="1400" b="1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융합</a:t>
            </a:r>
            <a:r>
              <a:rPr lang="ko-KR" altLang="en-US" sz="14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을 통해 노동기반약화</a:t>
            </a:r>
            <a:r>
              <a:rPr lang="en-US" altLang="ko-KR" sz="14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sz="14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스마트산업혁명에 대응 </a:t>
            </a:r>
            <a:r>
              <a:rPr lang="en-US" altLang="ko-KR" sz="14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=&gt; </a:t>
            </a:r>
            <a:r>
              <a:rPr lang="ko-KR" altLang="en-US" sz="1400" b="1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경쟁력</a:t>
            </a:r>
            <a:r>
              <a:rPr lang="ko-KR" altLang="en-US" sz="14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확보</a:t>
            </a:r>
            <a:endParaRPr lang="en-US" altLang="ko-KR" sz="14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기존 제조방식의 혁신을 통해 생산성 향상과 새로운 성장 원동력을 마련</a:t>
            </a:r>
            <a:endParaRPr lang="en-US" altLang="ko-KR" sz="14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413" y="983031"/>
            <a:ext cx="7694543" cy="334712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20278" y="3114261"/>
            <a:ext cx="6485678" cy="45057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20278" y="2218888"/>
            <a:ext cx="6485678" cy="450574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41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663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  <a:latin typeface="서울한강체 EB" panose="02020603020101020101" pitchFamily="18" charset="-127"/>
                <a:ea typeface="서울한강체 EB" panose="02020603020101020101" pitchFamily="18" charset="-127"/>
              </a:rPr>
              <a:t>I. 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  <a:latin typeface="서울한강체 EB" panose="02020603020101020101" pitchFamily="18" charset="-127"/>
                <a:ea typeface="서울한강체 EB" panose="02020603020101020101" pitchFamily="18" charset="-127"/>
              </a:rPr>
              <a:t>스마트 공장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  <a:latin typeface="서울한강체 EB" panose="02020603020101020101" pitchFamily="18" charset="-127"/>
                <a:ea typeface="서울한강체 EB" panose="02020603020101020101" pitchFamily="18" charset="-127"/>
              </a:rPr>
              <a:t>(Smart Factory)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  <a:latin typeface="서울한강체 EB" panose="02020603020101020101" pitchFamily="18" charset="-127"/>
                <a:ea typeface="서울한강체 EB" panose="02020603020101020101" pitchFamily="18" charset="-127"/>
              </a:rPr>
              <a:t>이란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  <a:latin typeface="서울한강체 EB" panose="02020603020101020101" pitchFamily="18" charset="-127"/>
                <a:ea typeface="서울한강체 EB" panose="02020603020101020101" pitchFamily="18" charset="-127"/>
              </a:rPr>
              <a:t>?</a:t>
            </a:r>
            <a:endParaRPr lang="ko-KR" altLang="en-US" sz="2800" dirty="0">
              <a:solidFill>
                <a:schemeClr val="tx2">
                  <a:lumMod val="50000"/>
                </a:schemeClr>
              </a:solidFill>
              <a:latin typeface="서울한강체 EB" panose="02020603020101020101" pitchFamily="18" charset="-127"/>
              <a:ea typeface="서울한강체 EB" panose="0202060302010102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743665"/>
            <a:ext cx="486410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53304" y="1543432"/>
            <a:ext cx="101321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_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생산시설의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무인화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관리의 자동화가 목표</a:t>
            </a:r>
            <a:endParaRPr lang="en-US" altLang="ko-KR" sz="16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_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과거부터 존재했음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 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현재 운영 효율성에 초점</a:t>
            </a:r>
            <a:endParaRPr lang="en-US" altLang="ko-KR" sz="16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507" y="1113716"/>
            <a:ext cx="6303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1. </a:t>
            </a:r>
            <a:r>
              <a:rPr lang="ko-KR" altLang="en-US" sz="28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공장자동화</a:t>
            </a:r>
            <a:r>
              <a:rPr lang="en-US" altLang="ko-KR" sz="28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(FA; Factory Automation)</a:t>
            </a:r>
            <a:endParaRPr lang="ko-KR" altLang="en-US" sz="2800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3304" y="3474818"/>
            <a:ext cx="101321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_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공장자동화의 연장선상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_</a:t>
            </a:r>
            <a:r>
              <a:rPr lang="ko-KR" altLang="en-US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기획</a:t>
            </a:r>
            <a:r>
              <a:rPr lang="en-US" altLang="ko-KR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설계</a:t>
            </a:r>
            <a:r>
              <a:rPr lang="en-US" altLang="ko-KR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유통</a:t>
            </a:r>
            <a:r>
              <a:rPr lang="en-US" altLang="ko-KR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판매 등 모든 제조과정에 </a:t>
            </a:r>
            <a:r>
              <a:rPr lang="en-US" altLang="ko-KR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ICT</a:t>
            </a:r>
            <a:r>
              <a:rPr lang="ko-KR" altLang="en-US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를 융합해 효율 및 생산성 극대화</a:t>
            </a:r>
            <a:r>
              <a:rPr lang="en-US" altLang="ko-KR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</a:t>
            </a:r>
            <a:r>
              <a:rPr lang="ko-KR" altLang="en-US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불량률 통제</a:t>
            </a:r>
            <a:endParaRPr lang="en-US" altLang="ko-KR" sz="1600" b="1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_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더 나아가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미래상황도 예측하고 대응할 수 있도록 발전시킬 수 있음</a:t>
            </a:r>
            <a:endParaRPr lang="en-US" altLang="ko-KR" sz="16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_</a:t>
            </a:r>
            <a:r>
              <a:rPr lang="ko-KR" altLang="en-US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자동화를 넘어 </a:t>
            </a:r>
            <a:r>
              <a:rPr lang="en-US" altLang="ko-KR" sz="1600" b="1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IoT</a:t>
            </a:r>
            <a:r>
              <a:rPr lang="en-US" altLang="ko-KR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·</a:t>
            </a:r>
            <a:r>
              <a:rPr lang="ko-KR" altLang="en-US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빅데이터 결합 </a:t>
            </a:r>
            <a:r>
              <a:rPr lang="en-US" altLang="ko-KR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공장 내 생산설비에 각종 센서를 통해 빅데이터 수집하여 실시간 분석</a:t>
            </a:r>
            <a:endParaRPr lang="en-US" altLang="ko-KR" sz="16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_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최근에는 시장수요가 변할 때 즉각적으로 생산라인 변경하여 최신 트렌드에 대응할 수 있도록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		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공장 모듈화 생산방식에 로봇을 결합하려는 시도 중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4507" y="3045102"/>
            <a:ext cx="6303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2. </a:t>
            </a:r>
            <a:r>
              <a:rPr lang="ko-KR" altLang="en-US" sz="28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스마트공장</a:t>
            </a:r>
            <a:r>
              <a:rPr lang="en-US" altLang="ko-KR" sz="28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(Smart Factory)</a:t>
            </a:r>
            <a:endParaRPr lang="ko-KR" altLang="en-US" sz="2800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926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663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  <a:latin typeface="서울한강체 EB" panose="02020603020101020101" pitchFamily="18" charset="-127"/>
                <a:ea typeface="서울한강체 EB" panose="02020603020101020101" pitchFamily="18" charset="-127"/>
              </a:rPr>
              <a:t>2. 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  <a:latin typeface="서울한강체 EB" panose="02020603020101020101" pitchFamily="18" charset="-127"/>
                <a:ea typeface="서울한강체 EB" panose="02020603020101020101" pitchFamily="18" charset="-127"/>
              </a:rPr>
              <a:t>스마트 공장의 수준별 구축 형태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743665"/>
            <a:ext cx="486410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770198"/>
              </p:ext>
            </p:extLst>
          </p:nvPr>
        </p:nvGraphicFramePr>
        <p:xfrm>
          <a:off x="506437" y="1037944"/>
          <a:ext cx="11018520" cy="2943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960">
                  <a:extLst>
                    <a:ext uri="{9D8B030D-6E8A-4147-A177-3AD203B41FA5}">
                      <a16:colId xmlns:a16="http://schemas.microsoft.com/office/drawing/2014/main" val="416978764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2909985566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3411025664"/>
                    </a:ext>
                  </a:extLst>
                </a:gridCol>
                <a:gridCol w="3017520">
                  <a:extLst>
                    <a:ext uri="{9D8B030D-6E8A-4147-A177-3AD203B41FA5}">
                      <a16:colId xmlns:a16="http://schemas.microsoft.com/office/drawing/2014/main" val="326134784"/>
                    </a:ext>
                  </a:extLst>
                </a:gridCol>
              </a:tblGrid>
              <a:tr h="523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분야 ＼ 수준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고도화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859736"/>
                  </a:ext>
                </a:extLst>
              </a:tr>
              <a:tr h="1210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SW</a:t>
                      </a:r>
                    </a:p>
                    <a:p>
                      <a:pPr algn="ctr" latinLnBrk="1"/>
                      <a:r>
                        <a:rPr lang="ko-KR" altLang="en-US" b="1" dirty="0"/>
                        <a:t>공장운영 분야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솔루션 등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공정물류 중심의 생산관리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정보를 활용</a:t>
                      </a:r>
                      <a:r>
                        <a:rPr lang="ko-KR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한 품질분석</a:t>
                      </a:r>
                      <a:r>
                        <a:rPr lang="en-US" altLang="ko-K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실시간 </a:t>
                      </a:r>
                      <a:r>
                        <a:rPr lang="ko-KR" alt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생산관리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기획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생산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유통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물류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en-US" altLang="ko-KR" b="1" dirty="0"/>
                        <a:t>4</a:t>
                      </a:r>
                      <a:r>
                        <a:rPr lang="ko-KR" altLang="en-US" b="1" dirty="0"/>
                        <a:t>가지 과정을 모두 통합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ko-KR" altLang="en-US" b="1" dirty="0"/>
                        <a:t>실시간 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101802"/>
                  </a:ext>
                </a:extLst>
              </a:tr>
              <a:tr h="12101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HW</a:t>
                      </a:r>
                    </a:p>
                    <a:p>
                      <a:pPr algn="ctr" latinLnBrk="1"/>
                      <a:r>
                        <a:rPr lang="ko-KR" altLang="en-US" b="1" dirty="0"/>
                        <a:t>설비자동화 분야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센서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로봇 등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바코드</a:t>
                      </a:r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RFID</a:t>
                      </a:r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등 활용한</a:t>
                      </a:r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기초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센서</a:t>
                      </a:r>
                      <a:r>
                        <a:rPr lang="en-US" altLang="ko-KR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PLC </a:t>
                      </a:r>
                      <a:r>
                        <a:rPr lang="ko-KR" alt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등을 활용</a:t>
                      </a:r>
                      <a:r>
                        <a:rPr lang="ko-KR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한</a:t>
                      </a:r>
                      <a:endParaRPr lang="en-US" altLang="ko-KR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실시간</a:t>
                      </a:r>
                      <a:r>
                        <a:rPr lang="ko-KR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생산정보 자동수집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인공지능 로봇</a:t>
                      </a:r>
                      <a:r>
                        <a:rPr lang="en-US" altLang="ko-KR" b="1" dirty="0"/>
                        <a:t>, CPS </a:t>
                      </a:r>
                      <a:r>
                        <a:rPr lang="ko-KR" altLang="en-US" b="1" dirty="0"/>
                        <a:t>심화로 모든 공장 자동운영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670343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4023360" y="3967698"/>
            <a:ext cx="0" cy="53396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729132" y="4276044"/>
            <a:ext cx="2588456" cy="2250832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기존 </a:t>
            </a:r>
            <a:r>
              <a:rPr lang="en-US" altLang="ko-KR" b="1" dirty="0"/>
              <a:t>ICT</a:t>
            </a:r>
            <a:r>
              <a:rPr lang="ko-KR" altLang="en-US" b="1" dirty="0"/>
              <a:t>접목</a:t>
            </a:r>
            <a:r>
              <a:rPr lang="en-US" altLang="ko-KR" b="1" dirty="0"/>
              <a:t>&gt;</a:t>
            </a:r>
          </a:p>
          <a:p>
            <a:pPr algn="ctr"/>
            <a:r>
              <a:rPr lang="ko-KR" altLang="en-US" sz="1600" dirty="0"/>
              <a:t>생산설비</a:t>
            </a:r>
            <a:r>
              <a:rPr lang="en-US" altLang="ko-KR" sz="1600" dirty="0"/>
              <a:t>, </a:t>
            </a:r>
            <a:r>
              <a:rPr lang="ko-KR" altLang="en-US" sz="1600" dirty="0"/>
              <a:t>물류 등의 정보를 기초 </a:t>
            </a:r>
            <a:r>
              <a:rPr lang="en-US" altLang="ko-KR" sz="1600" dirty="0"/>
              <a:t>ICT (</a:t>
            </a:r>
            <a:r>
              <a:rPr lang="ko-KR" altLang="en-US" sz="1600" dirty="0"/>
              <a:t>바코드 등</a:t>
            </a:r>
            <a:r>
              <a:rPr lang="en-US" altLang="ko-KR" sz="1600" dirty="0"/>
              <a:t>)</a:t>
            </a:r>
            <a:r>
              <a:rPr lang="ko-KR" altLang="en-US" sz="1600" dirty="0"/>
              <a:t>를 활용</a:t>
            </a:r>
            <a:r>
              <a:rPr lang="en-US" altLang="ko-KR" sz="1600" dirty="0"/>
              <a:t>,</a:t>
            </a: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이를 수집하여 활용한</a:t>
            </a:r>
            <a:endParaRPr lang="en-US" altLang="ko-KR" sz="1600" dirty="0"/>
          </a:p>
          <a:p>
            <a:pPr algn="ctr"/>
            <a:r>
              <a:rPr lang="ko-KR" altLang="en-US" sz="1600" dirty="0"/>
              <a:t>생산관리</a:t>
            </a:r>
            <a:r>
              <a:rPr lang="en-US" altLang="ko-KR" sz="1600" dirty="0"/>
              <a:t> </a:t>
            </a:r>
            <a:r>
              <a:rPr lang="ko-KR" altLang="en-US" sz="1600" dirty="0"/>
              <a:t>구현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019778" y="3967698"/>
            <a:ext cx="0" cy="53396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725550" y="4276044"/>
            <a:ext cx="2588456" cy="2250832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첨단 </a:t>
            </a:r>
            <a:r>
              <a:rPr lang="en-US" altLang="ko-KR" b="1" dirty="0"/>
              <a:t>ICT</a:t>
            </a:r>
            <a:r>
              <a:rPr lang="ko-KR" altLang="en-US" b="1" dirty="0"/>
              <a:t>접목</a:t>
            </a:r>
            <a:r>
              <a:rPr lang="en-US" altLang="ko-KR" b="1" dirty="0"/>
              <a:t>&gt;</a:t>
            </a:r>
          </a:p>
          <a:p>
            <a:pPr algn="ctr"/>
            <a:r>
              <a:rPr lang="ko-KR" altLang="en-US" sz="1600" dirty="0"/>
              <a:t> </a:t>
            </a:r>
            <a:r>
              <a:rPr lang="en-US" altLang="ko-KR" sz="1600" dirty="0"/>
              <a:t>ICT(</a:t>
            </a:r>
            <a:r>
              <a:rPr lang="ko-KR" altLang="en-US" sz="1600" dirty="0"/>
              <a:t>센서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IoT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  <a:r>
              <a:rPr lang="en-US" altLang="ko-KR" sz="1600" dirty="0"/>
              <a:t>) </a:t>
            </a:r>
            <a:r>
              <a:rPr lang="ko-KR" altLang="en-US" sz="1600" dirty="0"/>
              <a:t>빅데이터</a:t>
            </a:r>
            <a:r>
              <a:rPr lang="en-US" altLang="ko-KR" sz="1600" dirty="0"/>
              <a:t>, </a:t>
            </a:r>
            <a:r>
              <a:rPr lang="ko-KR" altLang="en-US" sz="1600" dirty="0"/>
              <a:t>자동화 설비 등을</a:t>
            </a:r>
            <a:endParaRPr lang="en-US" altLang="ko-KR" sz="1600" dirty="0"/>
          </a:p>
          <a:p>
            <a:pPr algn="ctr"/>
            <a:r>
              <a:rPr lang="ko-KR" altLang="en-US" sz="1600" dirty="0"/>
              <a:t>활용</a:t>
            </a:r>
            <a:r>
              <a:rPr lang="en-US" altLang="ko-KR" sz="1600" dirty="0"/>
              <a:t>,</a:t>
            </a: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b="1" dirty="0"/>
              <a:t>실시간</a:t>
            </a:r>
            <a:r>
              <a:rPr lang="ko-KR" altLang="en-US" sz="1600" dirty="0"/>
              <a:t> 최적화된</a:t>
            </a:r>
            <a:endParaRPr lang="en-US" altLang="ko-KR" sz="1600" dirty="0"/>
          </a:p>
          <a:p>
            <a:pPr algn="ctr"/>
            <a:r>
              <a:rPr lang="ko-KR" altLang="en-US" sz="1600" dirty="0"/>
              <a:t>생산운영 구축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0002130" y="3967698"/>
            <a:ext cx="0" cy="53396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707902" y="4276044"/>
            <a:ext cx="2588456" cy="2250832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최종목표</a:t>
            </a:r>
            <a:r>
              <a:rPr lang="en-US" altLang="ko-KR" b="1" dirty="0"/>
              <a:t>&gt;</a:t>
            </a:r>
          </a:p>
          <a:p>
            <a:pPr algn="ctr"/>
            <a:r>
              <a:rPr lang="ko-KR" altLang="en-US" sz="1600" dirty="0"/>
              <a:t>실제와 가상이 결합된</a:t>
            </a:r>
            <a:endParaRPr lang="en-US" altLang="ko-KR" sz="1600" dirty="0"/>
          </a:p>
          <a:p>
            <a:pPr algn="ctr"/>
            <a:r>
              <a:rPr lang="ko-KR" altLang="en-US" sz="1600" dirty="0"/>
              <a:t>고도화 </a:t>
            </a:r>
            <a:r>
              <a:rPr lang="en-US" altLang="ko-KR" sz="1600" dirty="0"/>
              <a:t>ICT</a:t>
            </a:r>
            <a:r>
              <a:rPr lang="ko-KR" altLang="en-US" sz="1600" dirty="0"/>
              <a:t>와 자동화 설비 </a:t>
            </a:r>
            <a:endParaRPr lang="en-US" altLang="ko-KR" sz="1600" dirty="0"/>
          </a:p>
          <a:p>
            <a:pPr algn="ctr"/>
            <a:r>
              <a:rPr lang="ko-KR" altLang="en-US" sz="1600" dirty="0"/>
              <a:t>활용</a:t>
            </a:r>
            <a:r>
              <a:rPr lang="en-US" altLang="ko-KR" sz="1600" dirty="0"/>
              <a:t>,</a:t>
            </a:r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b="1" dirty="0"/>
              <a:t>지능화</a:t>
            </a:r>
            <a:r>
              <a:rPr lang="ko-KR" altLang="en-US" sz="1600" dirty="0"/>
              <a:t>된 </a:t>
            </a:r>
            <a:r>
              <a:rPr lang="ko-KR" altLang="en-US" sz="1600" b="1" dirty="0"/>
              <a:t>완전한</a:t>
            </a:r>
            <a:endParaRPr lang="en-US" altLang="ko-KR" sz="1600" b="1" dirty="0"/>
          </a:p>
          <a:p>
            <a:pPr algn="ctr"/>
            <a:r>
              <a:rPr lang="ko-KR" altLang="en-US" sz="1600" dirty="0"/>
              <a:t>자동 생산체계 구축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82523" y="63726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‘15~’17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96222" y="63726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‘18~’20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06437" y="4529263"/>
            <a:ext cx="1772529" cy="1744394"/>
            <a:chOff x="633046" y="4450500"/>
            <a:chExt cx="1772529" cy="1744394"/>
          </a:xfrm>
        </p:grpSpPr>
        <p:sp>
          <p:nvSpPr>
            <p:cNvPr id="21" name="타원 20"/>
            <p:cNvSpPr/>
            <p:nvPr/>
          </p:nvSpPr>
          <p:spPr>
            <a:xfrm>
              <a:off x="633046" y="4450500"/>
              <a:ext cx="1744394" cy="1744394"/>
            </a:xfrm>
            <a:prstGeom prst="ellips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33046" y="4985072"/>
              <a:ext cx="177252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수작업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종이문서</a:t>
              </a:r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이용 생산설비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</a:t>
              </a: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물류 관리</a:t>
              </a:r>
            </a:p>
          </p:txBody>
        </p:sp>
      </p:grpSp>
      <p:sp>
        <p:nvSpPr>
          <p:cNvPr id="23" name="화살표: 오른쪽 22"/>
          <p:cNvSpPr/>
          <p:nvPr/>
        </p:nvSpPr>
        <p:spPr>
          <a:xfrm>
            <a:off x="5363309" y="4628271"/>
            <a:ext cx="330590" cy="1548056"/>
          </a:xfrm>
          <a:prstGeom prst="rightArrow">
            <a:avLst>
              <a:gd name="adj1" fmla="val 50000"/>
              <a:gd name="adj2" fmla="val 7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/>
          <p:cNvSpPr/>
          <p:nvPr/>
        </p:nvSpPr>
        <p:spPr>
          <a:xfrm>
            <a:off x="8366761" y="4276883"/>
            <a:ext cx="295420" cy="2250832"/>
          </a:xfrm>
          <a:prstGeom prst="rightArrow">
            <a:avLst>
              <a:gd name="adj1" fmla="val 50000"/>
              <a:gd name="adj2" fmla="val 7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/>
          <p:cNvSpPr/>
          <p:nvPr/>
        </p:nvSpPr>
        <p:spPr>
          <a:xfrm>
            <a:off x="2373925" y="4825218"/>
            <a:ext cx="239150" cy="1154162"/>
          </a:xfrm>
          <a:prstGeom prst="rightArrow">
            <a:avLst>
              <a:gd name="adj1" fmla="val 50000"/>
              <a:gd name="adj2" fmla="val 7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378526" y="14068"/>
            <a:ext cx="4271889" cy="5205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공정간 유연성 강화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병원 비유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화살표: 아래로 구부러짐 30"/>
          <p:cNvSpPr/>
          <p:nvPr/>
        </p:nvSpPr>
        <p:spPr>
          <a:xfrm>
            <a:off x="7976382" y="503983"/>
            <a:ext cx="1109660" cy="496826"/>
          </a:xfrm>
          <a:prstGeom prst="curved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663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  <a:latin typeface="서울한강체 EB" panose="02020603020101020101" pitchFamily="18" charset="-127"/>
                <a:ea typeface="서울한강체 EB" panose="02020603020101020101" pitchFamily="18" charset="-127"/>
              </a:rPr>
              <a:t>3. 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  <a:latin typeface="서울한강체 EB" panose="02020603020101020101" pitchFamily="18" charset="-127"/>
                <a:ea typeface="서울한강체 EB" panose="02020603020101020101" pitchFamily="18" charset="-127"/>
              </a:rPr>
              <a:t>우리나라 제조기업의 현 주소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743665"/>
            <a:ext cx="486410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28" y="3793811"/>
            <a:ext cx="10145426" cy="303209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751" y="1026192"/>
            <a:ext cx="4322300" cy="248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663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  <a:latin typeface="서울한강체 EB" panose="02020603020101020101" pitchFamily="18" charset="-127"/>
                <a:ea typeface="서울한강체 EB" panose="02020603020101020101" pitchFamily="18" charset="-127"/>
              </a:rPr>
              <a:t>4. 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  <a:latin typeface="서울한강체 EB" panose="02020603020101020101" pitchFamily="18" charset="-127"/>
                <a:ea typeface="서울한강체 EB" panose="02020603020101020101" pitchFamily="18" charset="-127"/>
              </a:rPr>
              <a:t>현재 선진국의 기업들은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  <a:latin typeface="서울한강체 EB" panose="02020603020101020101" pitchFamily="18" charset="-127"/>
                <a:ea typeface="서울한강체 EB" panose="02020603020101020101" pitchFamily="18" charset="-127"/>
              </a:rPr>
              <a:t>?</a:t>
            </a:r>
            <a:endParaRPr lang="ko-KR" altLang="en-US" sz="2800" dirty="0">
              <a:solidFill>
                <a:schemeClr val="tx2">
                  <a:lumMod val="50000"/>
                </a:schemeClr>
              </a:solidFill>
              <a:latin typeface="서울한강체 EB" panose="02020603020101020101" pitchFamily="18" charset="-127"/>
              <a:ea typeface="서울한강체 EB" panose="0202060302010102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743665"/>
            <a:ext cx="486410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53304" y="1543432"/>
            <a:ext cx="10132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_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제조업 강화를 위한 산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·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학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·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연 협력프로그램 </a:t>
            </a:r>
            <a:r>
              <a:rPr lang="en-US" altLang="ko-KR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‘</a:t>
            </a:r>
            <a:r>
              <a:rPr lang="ko-KR" altLang="en-US" sz="1600" b="1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인더스트리</a:t>
            </a:r>
            <a:r>
              <a:rPr lang="ko-KR" altLang="en-US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4.0’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가동 중</a:t>
            </a:r>
            <a:endParaRPr lang="en-US" altLang="ko-KR" sz="16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_ ABB, BASF, BMW, </a:t>
            </a:r>
            <a:r>
              <a:rPr lang="ko-KR" altLang="en-US" sz="1600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보쉬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다임러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인피니언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SAP, 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지멘스 등 독일 대표기업이 참여</a:t>
            </a:r>
            <a:endParaRPr lang="en-US" altLang="ko-KR" sz="16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_</a:t>
            </a:r>
            <a:r>
              <a:rPr lang="ko-KR" altLang="en-US" sz="1600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암베르그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</a:t>
            </a:r>
            <a:r>
              <a:rPr lang="en-US" altLang="ko-KR" sz="1600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Amberg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 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공장과 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BMW 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공장이 </a:t>
            </a:r>
            <a:r>
              <a:rPr lang="ko-KR" altLang="en-US" sz="1600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스마트팩토리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도입의 대표사례로 주목받고 있음</a:t>
            </a:r>
            <a:endParaRPr lang="en-US" altLang="ko-KR" sz="16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507" y="1113716"/>
            <a:ext cx="6303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1. </a:t>
            </a:r>
            <a:r>
              <a:rPr lang="ko-KR" altLang="en-US" sz="28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독일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27933"/>
              </p:ext>
            </p:extLst>
          </p:nvPr>
        </p:nvGraphicFramePr>
        <p:xfrm>
          <a:off x="724516" y="3430267"/>
          <a:ext cx="10389772" cy="3038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886">
                  <a:extLst>
                    <a:ext uri="{9D8B030D-6E8A-4147-A177-3AD203B41FA5}">
                      <a16:colId xmlns:a16="http://schemas.microsoft.com/office/drawing/2014/main" val="3959459828"/>
                    </a:ext>
                  </a:extLst>
                </a:gridCol>
                <a:gridCol w="5194886">
                  <a:extLst>
                    <a:ext uri="{9D8B030D-6E8A-4147-A177-3AD203B41FA5}">
                      <a16:colId xmlns:a16="http://schemas.microsoft.com/office/drawing/2014/main" val="1139220186"/>
                    </a:ext>
                  </a:extLst>
                </a:gridCol>
              </a:tblGrid>
              <a:tr h="5606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dirty="0" err="1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암베르그</a:t>
                      </a:r>
                      <a:r>
                        <a:rPr lang="ko-KR" altLang="en-US" sz="16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 공장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GE</a:t>
                      </a:r>
                      <a:endParaRPr lang="ko-KR" altLang="en-US" sz="1600" dirty="0"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431982"/>
                  </a:ext>
                </a:extLst>
              </a:tr>
              <a:tr h="24779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_</a:t>
                      </a:r>
                      <a:r>
                        <a:rPr lang="ko-KR" altLang="en-US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자동화 수준 </a:t>
                      </a:r>
                      <a:r>
                        <a:rPr lang="en-US" altLang="ko-KR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75%</a:t>
                      </a:r>
                      <a:r>
                        <a:rPr lang="ko-KR" altLang="en-US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으로</a:t>
                      </a:r>
                      <a:r>
                        <a:rPr lang="en-US" altLang="ko-KR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, 1000</a:t>
                      </a:r>
                      <a:r>
                        <a:rPr lang="ko-KR" altLang="en-US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여종의 제품을 연간 </a:t>
                      </a:r>
                      <a:r>
                        <a:rPr lang="en-US" altLang="ko-KR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1200</a:t>
                      </a:r>
                      <a:r>
                        <a:rPr lang="ko-KR" altLang="en-US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만개 생산</a:t>
                      </a:r>
                      <a:endParaRPr lang="en-US" altLang="ko-KR" sz="1400" dirty="0"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_24</a:t>
                      </a:r>
                      <a:r>
                        <a:rPr lang="ko-KR" altLang="en-US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시간 안에 설치된 장비를 변경해 다른 제품을 생산할 수 있음</a:t>
                      </a:r>
                      <a:endParaRPr lang="en-US" altLang="ko-KR" sz="1400" dirty="0"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_100</a:t>
                      </a:r>
                      <a:r>
                        <a:rPr lang="ko-KR" altLang="en-US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만 개당 불량 제품 발생 수 </a:t>
                      </a:r>
                      <a:r>
                        <a:rPr lang="en-US" altLang="ko-KR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11.5</a:t>
                      </a:r>
                      <a:r>
                        <a:rPr lang="ko-KR" altLang="en-US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개에 불과할 정도로 효율성 높음</a:t>
                      </a:r>
                      <a:endParaRPr lang="en-US" altLang="ko-KR" sz="1400" dirty="0"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_</a:t>
                      </a:r>
                      <a:r>
                        <a:rPr lang="ko-KR" altLang="en-US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인도 푸네 지역에 </a:t>
                      </a:r>
                      <a:r>
                        <a:rPr lang="en-US" altLang="ko-KR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'</a:t>
                      </a:r>
                      <a:r>
                        <a:rPr lang="ko-KR" altLang="en-US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생각하는 공장</a:t>
                      </a:r>
                      <a:r>
                        <a:rPr lang="en-US" altLang="ko-KR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(Brilliant Factory)'</a:t>
                      </a:r>
                      <a:r>
                        <a:rPr lang="ko-KR" altLang="en-US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으로 불리는 </a:t>
                      </a:r>
                      <a:r>
                        <a:rPr lang="ko-KR" altLang="en-US" sz="1400" dirty="0" err="1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스마트팩토리를</a:t>
                      </a:r>
                      <a:r>
                        <a:rPr lang="ko-KR" altLang="en-US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 구축</a:t>
                      </a:r>
                      <a:r>
                        <a:rPr lang="en-US" altLang="ko-KR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,</a:t>
                      </a:r>
                      <a:r>
                        <a:rPr lang="ko-KR" altLang="en-US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 제조 효율성 극대화</a:t>
                      </a:r>
                      <a:endParaRPr lang="en-US" altLang="ko-KR" sz="1400" dirty="0"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</a:endParaRP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_</a:t>
                      </a:r>
                      <a:r>
                        <a:rPr lang="ko-KR" altLang="en-US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빅데이터를 기반으로 제조설비의 돌발적인 정지를 예방하고</a:t>
                      </a:r>
                      <a:r>
                        <a:rPr lang="en-US" altLang="ko-KR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제품의 생산량과 품종을 자동으로 조절할 수 있음</a:t>
                      </a:r>
                      <a:endParaRPr lang="en-US" altLang="ko-KR" sz="1400" dirty="0"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</a:endParaRP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ko-KR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_GE</a:t>
                      </a:r>
                      <a:r>
                        <a:rPr lang="ko-KR" altLang="en-US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는 세계 </a:t>
                      </a:r>
                      <a:r>
                        <a:rPr lang="en-US" altLang="ko-KR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400</a:t>
                      </a:r>
                      <a:r>
                        <a:rPr lang="ko-KR" altLang="en-US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여개의 공장 중 </a:t>
                      </a:r>
                      <a:r>
                        <a:rPr lang="en-US" altLang="ko-KR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50</a:t>
                      </a:r>
                      <a:r>
                        <a:rPr lang="ko-KR" altLang="en-US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개를 </a:t>
                      </a:r>
                      <a:r>
                        <a:rPr lang="ko-KR" altLang="en-US" sz="1400" dirty="0" err="1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스마트팩토리로</a:t>
                      </a:r>
                      <a:r>
                        <a:rPr lang="ko-KR" altLang="en-US" sz="1400" dirty="0">
                          <a:latin typeface="나눔바른고딕 UltraLight" panose="020B0603020101020101" pitchFamily="50" charset="-127"/>
                          <a:ea typeface="나눔바른고딕 UltraLight" panose="020B0603020101020101" pitchFamily="50" charset="-127"/>
                        </a:rPr>
                        <a:t> 전환할 계획</a:t>
                      </a:r>
                      <a:endParaRPr lang="en-US" altLang="ko-KR" sz="1400" dirty="0">
                        <a:latin typeface="나눔바른고딕 UltraLight" panose="020B0603020101020101" pitchFamily="50" charset="-127"/>
                        <a:ea typeface="나눔바른고딕 UltraLight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588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18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663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  <a:latin typeface="서울한강체 EB" panose="02020603020101020101" pitchFamily="18" charset="-127"/>
                <a:ea typeface="서울한강체 EB" panose="02020603020101020101" pitchFamily="18" charset="-127"/>
              </a:rPr>
              <a:t>4. 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  <a:latin typeface="서울한강체 EB" panose="02020603020101020101" pitchFamily="18" charset="-127"/>
                <a:ea typeface="서울한강체 EB" panose="02020603020101020101" pitchFamily="18" charset="-127"/>
              </a:rPr>
              <a:t>현재 선진국의 기업들은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  <a:latin typeface="서울한강체 EB" panose="02020603020101020101" pitchFamily="18" charset="-127"/>
                <a:ea typeface="서울한강체 EB" panose="02020603020101020101" pitchFamily="18" charset="-127"/>
              </a:rPr>
              <a:t>?</a:t>
            </a:r>
            <a:endParaRPr lang="ko-KR" altLang="en-US" sz="2800" dirty="0">
              <a:solidFill>
                <a:schemeClr val="tx2">
                  <a:lumMod val="50000"/>
                </a:schemeClr>
              </a:solidFill>
              <a:latin typeface="서울한강체 EB" panose="02020603020101020101" pitchFamily="18" charset="-127"/>
              <a:ea typeface="서울한강체 EB" panose="0202060302010102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743665"/>
            <a:ext cx="486410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53304" y="1543432"/>
            <a:ext cx="101321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_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제조업 부활을 위해 해외로 떠난 기업을 다시 불러들이는 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'</a:t>
            </a:r>
            <a:r>
              <a:rPr lang="ko-KR" altLang="en-US" sz="1600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리쇼어링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강화 정책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'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추진 중</a:t>
            </a:r>
            <a:endParaRPr lang="en-US" altLang="ko-KR" sz="16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_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스마트 </a:t>
            </a:r>
            <a:r>
              <a:rPr lang="ko-KR" altLang="en-US" sz="1600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팩토리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활성화를 위해연구개발 컨소시엄 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‘SMLC(Smart Manufacturing Leadership Coalition)’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운영 중</a:t>
            </a:r>
            <a:endParaRPr lang="en-US" altLang="ko-KR" sz="16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6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_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제조업 혁신을 위한 민간 프로그램으로는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2014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년 </a:t>
            </a:r>
            <a:r>
              <a:rPr lang="en-US" altLang="ko-KR" sz="1600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GE·IBM·Intel·Cisco·AT&amp;T·SAP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등이 함께 </a:t>
            </a:r>
            <a:endParaRPr lang="en-US" altLang="ko-KR" sz="16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'IIC(Industrial Internet Consortium)‘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설립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현재는 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200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여개의 기업이 참여해 공동 프로젝트 진행 중</a:t>
            </a:r>
            <a:endParaRPr lang="en-US" altLang="ko-KR" sz="16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507" y="1113716"/>
            <a:ext cx="6303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2. </a:t>
            </a:r>
            <a:r>
              <a:rPr lang="ko-KR" altLang="en-US" sz="28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미국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3304" y="4957409"/>
            <a:ext cx="101321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_2020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년까지 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만개의 </a:t>
            </a:r>
            <a:r>
              <a:rPr lang="ko-KR" altLang="en-US" sz="1600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스마트팩토리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구축을 목표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중소 제조기업 혁신을 위한 프로그램 진행 중</a:t>
            </a:r>
            <a:endParaRPr lang="en-US" altLang="ko-KR" sz="16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_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아직 선진국에 비하면 초기 단계에 불과하지만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	SK</a:t>
            </a:r>
            <a:r>
              <a:rPr lang="ko-KR" altLang="en-US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C&amp;C,</a:t>
            </a:r>
            <a:r>
              <a:rPr lang="ko-KR" altLang="en-US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LG CNS, </a:t>
            </a:r>
            <a:r>
              <a:rPr lang="ko-KR" altLang="en-US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삼성 </a:t>
            </a:r>
            <a:r>
              <a:rPr lang="en-US" altLang="ko-KR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SDS, </a:t>
            </a:r>
            <a:r>
              <a:rPr lang="ko-KR" altLang="en-US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포스코</a:t>
            </a:r>
            <a:r>
              <a:rPr lang="en-US" altLang="ko-KR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ICT LS</a:t>
            </a:r>
            <a:r>
              <a:rPr lang="ko-KR" altLang="en-US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산전 등이 </a:t>
            </a:r>
            <a:r>
              <a:rPr lang="ko-KR" altLang="en-US" sz="1600" b="1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스파트</a:t>
            </a:r>
            <a:r>
              <a:rPr lang="ko-KR" altLang="en-US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b="1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팩토리</a:t>
            </a:r>
            <a:r>
              <a:rPr lang="ko-KR" altLang="en-US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구축 중</a:t>
            </a:r>
            <a:endParaRPr lang="en-US" altLang="ko-KR" sz="1600" b="1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507" y="4527693"/>
            <a:ext cx="6303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3. </a:t>
            </a:r>
            <a:r>
              <a:rPr lang="ko-KR" altLang="en-US" sz="28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우리나라는</a:t>
            </a:r>
            <a:r>
              <a:rPr lang="en-US" altLang="ko-KR" sz="280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…</a:t>
            </a:r>
            <a:endParaRPr lang="ko-KR" altLang="en-US" sz="2800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964" y="4412974"/>
            <a:ext cx="3375036" cy="244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1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663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  <a:latin typeface="서울한강체 EB" panose="02020603020101020101" pitchFamily="18" charset="-127"/>
                <a:ea typeface="서울한강체 EB" panose="02020603020101020101" pitchFamily="18" charset="-127"/>
              </a:rPr>
              <a:t>4-1. SK C&amp;C</a:t>
            </a:r>
            <a:endParaRPr lang="ko-KR" altLang="en-US" sz="2800" dirty="0">
              <a:solidFill>
                <a:schemeClr val="tx2">
                  <a:lumMod val="50000"/>
                </a:schemeClr>
              </a:solidFill>
              <a:latin typeface="서울한강체 EB" panose="02020603020101020101" pitchFamily="18" charset="-127"/>
              <a:ea typeface="서울한강체 EB" panose="0202060302010102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743665"/>
            <a:ext cx="486410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53303" y="1543432"/>
            <a:ext cx="10464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_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홍하이 그룹 계열사 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'</a:t>
            </a:r>
            <a:r>
              <a:rPr lang="ko-KR" altLang="en-US" sz="1600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맥스너바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'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와 함께 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'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홍하이 그룹의 중국 충칭 공장 스마트 </a:t>
            </a:r>
            <a:r>
              <a:rPr lang="ko-KR" altLang="en-US" sz="1600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팩토리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시범 구축 사업＇ 진행 중</a:t>
            </a:r>
            <a:endParaRPr lang="en-US" altLang="ko-KR" sz="16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_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공장 내 </a:t>
            </a:r>
            <a:r>
              <a:rPr lang="ko-KR" altLang="en-US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생산설비 </a:t>
            </a:r>
            <a:r>
              <a:rPr lang="en-US" altLang="ko-KR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+</a:t>
            </a:r>
            <a:r>
              <a:rPr lang="ko-KR" altLang="en-US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b="1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IoT</a:t>
            </a:r>
            <a:r>
              <a:rPr lang="en-US" altLang="ko-KR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+ </a:t>
            </a:r>
            <a:r>
              <a:rPr lang="ko-KR" altLang="en-US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빅데이터 연계 </a:t>
            </a:r>
            <a:r>
              <a:rPr lang="en-US" altLang="ko-KR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LCS(Line Control System)</a:t>
            </a:r>
            <a:r>
              <a:rPr lang="ko-KR" altLang="en-US" sz="16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를 구축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생산 공정을 스마트 인텔리전트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화</a:t>
            </a:r>
            <a:endParaRPr lang="en-US" altLang="ko-KR" sz="16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_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이를 통해 모든 생산 공정을 실시간 모니터링하여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생산 분석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·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예측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설비 고장 및 사고를 예방을 자동화하는 인프라 구축</a:t>
            </a:r>
            <a:endParaRPr lang="en-US" altLang="ko-KR" sz="16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507" y="1113716"/>
            <a:ext cx="6303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충칭 공장 </a:t>
            </a:r>
            <a:r>
              <a:rPr lang="ko-KR" altLang="en-US" sz="2800" dirty="0" err="1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스마트팩토리</a:t>
            </a:r>
            <a:endParaRPr lang="ko-KR" altLang="en-US" sz="2800" dirty="0">
              <a:latin typeface="서울남산체 EB" panose="02020603020101020101" pitchFamily="18" charset="-127"/>
              <a:ea typeface="서울남산체 E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3304" y="3542808"/>
            <a:ext cx="4288539" cy="26062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▲  시뮬레이션 기반 프린터 생산 라인 설계</a:t>
            </a:r>
            <a:endParaRPr lang="en-US" altLang="ko-KR" sz="16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▲  생산 </a:t>
            </a:r>
            <a:r>
              <a:rPr lang="ko-KR" altLang="en-US" sz="1600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라인∙장비의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IoT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화</a:t>
            </a:r>
            <a:endParaRPr lang="en-US" altLang="ko-KR" sz="16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▲  생산 라인 스마트 제어 및 로봇기반 물류 자동화</a:t>
            </a:r>
            <a:endParaRPr lang="en-US" altLang="ko-KR" sz="16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▲  빅데이터 기반 생산 공정 </a:t>
            </a:r>
            <a:r>
              <a:rPr lang="ko-KR" altLang="en-US" sz="1600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분석∙진단</a:t>
            </a:r>
            <a:endParaRPr lang="en-US" altLang="ko-KR" sz="16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▲  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SCM(</a:t>
            </a:r>
            <a:r>
              <a:rPr lang="ko-KR" altLang="en-US" sz="1600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공급망관리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)∙ERP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시스템 연계 시스템</a:t>
            </a:r>
            <a:endParaRPr lang="en-US" altLang="ko-KR" sz="16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329" y="3279466"/>
            <a:ext cx="4874024" cy="360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9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663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  <a:latin typeface="서울한강체 EB" panose="02020603020101020101" pitchFamily="18" charset="-127"/>
                <a:ea typeface="서울한강체 EB" panose="02020603020101020101" pitchFamily="18" charset="-127"/>
              </a:rPr>
              <a:t>4-2. LG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  <a:latin typeface="서울한강체 EB" panose="02020603020101020101" pitchFamily="18" charset="-127"/>
                <a:ea typeface="서울한강체 EB" panose="02020603020101020101" pitchFamily="18" charset="-127"/>
              </a:rPr>
              <a:t>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  <a:latin typeface="서울한강체 EB" panose="02020603020101020101" pitchFamily="18" charset="-127"/>
                <a:ea typeface="서울한강체 EB" panose="02020603020101020101" pitchFamily="18" charset="-127"/>
              </a:rPr>
              <a:t>CNS</a:t>
            </a:r>
            <a:endParaRPr lang="ko-KR" altLang="en-US" sz="2800" dirty="0">
              <a:solidFill>
                <a:schemeClr val="tx2">
                  <a:lumMod val="50000"/>
                </a:schemeClr>
              </a:solidFill>
              <a:latin typeface="서울한강체 EB" panose="02020603020101020101" pitchFamily="18" charset="-127"/>
              <a:ea typeface="서울한강체 EB" panose="0202060302010102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743665"/>
            <a:ext cx="486410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53303" y="1543432"/>
            <a:ext cx="1046405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_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말레이시아 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Proton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 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ALC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와 더불어 대규모 자동차 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MES 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사업 구축</a:t>
            </a:r>
            <a:endParaRPr lang="en-US" altLang="ko-KR" sz="16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_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GE Healthcare 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공장 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Leader 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시스템과 장비운영 시스템</a:t>
            </a:r>
            <a:endParaRPr lang="en-US" altLang="ko-KR" sz="16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_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두산 인프라코어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한국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/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중국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 MES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_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만도 미주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·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중국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·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인도 공장</a:t>
            </a:r>
            <a:endParaRPr lang="en-US" altLang="ko-KR" sz="16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_</a:t>
            </a:r>
            <a:r>
              <a:rPr lang="ko-KR" altLang="en-US" sz="1600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한독약품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음성공장 자동화 창고</a:t>
            </a:r>
            <a:endParaRPr lang="en-US" altLang="ko-KR" sz="16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_2003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년 진행한 미국 현대자동차 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HMMA(Hyundai Motor Manufacturing Alabama) MES 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프로젝트로 프레스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·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차체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·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의장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· 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엔진 등 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4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개의 신공장에 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MES(Manufacturing Execution System)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구축</a:t>
            </a:r>
            <a:endParaRPr lang="en-US" altLang="ko-KR" sz="16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_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2016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년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충북창조경제혁신센터의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공장 생산성 향상 혁신과제에 참여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충북 지역의 중소제조기업 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8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곳에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스마트팩토리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솔루션인</a:t>
            </a:r>
            <a:endParaRPr lang="en-US" altLang="ko-KR" sz="16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‘</a:t>
            </a:r>
            <a:r>
              <a:rPr lang="en-US" altLang="ko-KR" sz="1600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ezMES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(Manufacturing Execution System, 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생산실행시스템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r>
              <a:rPr lang="en-US" altLang="ko-KR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’</a:t>
            </a:r>
            <a:r>
              <a:rPr lang="ko-KR" altLang="en-US" sz="16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를 잇달아 공급해 생산 환경을 개선함</a:t>
            </a:r>
            <a:endParaRPr lang="en-US" altLang="ko-KR" sz="16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6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506" y="1113716"/>
            <a:ext cx="1024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국내외 </a:t>
            </a:r>
            <a:r>
              <a:rPr lang="ko-KR" altLang="en-US" sz="2800" dirty="0" err="1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스마트팩토리</a:t>
            </a:r>
            <a:r>
              <a:rPr lang="ko-KR" altLang="en-US" sz="2800" dirty="0">
                <a:latin typeface="서울남산체 EB" panose="02020603020101020101" pitchFamily="18" charset="-127"/>
                <a:ea typeface="서울남산체 EB" panose="02020603020101020101" pitchFamily="18" charset="-127"/>
              </a:rPr>
              <a:t> 솔루션 프로젝트 다수</a:t>
            </a:r>
          </a:p>
        </p:txBody>
      </p:sp>
    </p:spTree>
    <p:extLst>
      <p:ext uri="{BB962C8B-B14F-4D97-AF65-F5344CB8AC3E}">
        <p14:creationId xmlns:p14="http://schemas.microsoft.com/office/powerpoint/2010/main" val="60427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929</Words>
  <Application>Microsoft Office PowerPoint</Application>
  <PresentationFormat>와이드스크린</PresentationFormat>
  <Paragraphs>124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나눔바른고딕 UltraLight</vt:lpstr>
      <vt:lpstr>서울한강체 EB</vt:lpstr>
      <vt:lpstr>맑은 고딕</vt:lpstr>
      <vt:lpstr>Arial</vt:lpstr>
      <vt:lpstr>서울남산체 EB</vt:lpstr>
      <vt:lpstr>서울한강 장체BL</vt:lpstr>
      <vt:lpstr>서울남산체 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top</dc:creator>
  <cp:lastModifiedBy>N</cp:lastModifiedBy>
  <cp:revision>188</cp:revision>
  <dcterms:created xsi:type="dcterms:W3CDTF">2016-01-07T13:47:35Z</dcterms:created>
  <dcterms:modified xsi:type="dcterms:W3CDTF">2017-01-19T12:43:06Z</dcterms:modified>
</cp:coreProperties>
</file>