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5" r:id="rId15"/>
    <p:sldId id="274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F3D37-2489-4F3A-83B5-CDAB915BC998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80E60-BCCA-4585-8236-29EE18935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1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71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0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8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80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3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8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6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2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9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9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8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80E60-BCCA-4585-8236-29EE18935E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8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1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0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6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F0F0-0644-4710-AF50-499B04E6FBAC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4673E-98D0-4544-9970-7EAE764C0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6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9250" y="1515774"/>
            <a:ext cx="9693499" cy="2387600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건물 에너지 빅데이터를 활용한 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사용자 </a:t>
            </a:r>
            <a:r>
              <a:rPr lang="ko-KR" altLang="en-US" sz="4400" dirty="0"/>
              <a:t>맞춤형 전력 소비 예측 </a:t>
            </a:r>
            <a:r>
              <a:rPr lang="ko-KR" altLang="en-US" sz="4400" dirty="0" smtClean="0"/>
              <a:t>시스템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02700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프로세스 흐름도</a:t>
            </a:r>
            <a:endParaRPr lang="en-US" altLang="ko-KR" sz="3600" dirty="0" smtClean="0"/>
          </a:p>
          <a:p>
            <a:r>
              <a:rPr lang="en-US" altLang="ko-KR" sz="3600" dirty="0" err="1" smtClean="0"/>
              <a:t>Ecoala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8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67615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메인 대시보드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40" name="순서도: 수행의 시작/종료 39"/>
          <p:cNvSpPr/>
          <p:nvPr/>
        </p:nvSpPr>
        <p:spPr>
          <a:xfrm>
            <a:off x="209393" y="3432034"/>
            <a:ext cx="994332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메인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대시보드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40606" y="3949700"/>
            <a:ext cx="1361656" cy="621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이번 달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사용요금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99229" y="3993240"/>
            <a:ext cx="345873" cy="32912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40606" y="4876800"/>
            <a:ext cx="1361656" cy="621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탄소배출 계산기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399229" y="4459719"/>
            <a:ext cx="345873" cy="78974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0605" y="2070100"/>
            <a:ext cx="1361657" cy="646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우리 집 오늘 누적 전력 사용량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399229" y="2468160"/>
            <a:ext cx="345873" cy="64969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940606" y="3022600"/>
            <a:ext cx="1361656" cy="621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가전 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 사용량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1399229" y="3395260"/>
            <a:ext cx="345873" cy="32057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781843" y="1830514"/>
            <a:ext cx="1202806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</a:rPr>
              <a:t>시간 단위로 업데이트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405829" y="2103645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457275" y="1309358"/>
            <a:ext cx="2399040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표준 이하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표준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표준 초과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게이지 그래프로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84649" y="1586760"/>
            <a:ext cx="345873" cy="20833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57276" y="1859709"/>
            <a:ext cx="2399038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kWh </a:t>
            </a:r>
            <a:r>
              <a:rPr lang="ko-KR" altLang="en-US" sz="1300" dirty="0" smtClean="0">
                <a:solidFill>
                  <a:schemeClr val="tx1"/>
                </a:solidFill>
              </a:rPr>
              <a:t>수치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984649" y="2132840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794987" y="2732904"/>
            <a:ext cx="1232947" cy="769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가전 별 전력 소모 비율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계산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375688" y="3147053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520660" y="2732904"/>
            <a:ext cx="1959640" cy="758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상위 </a:t>
            </a:r>
            <a:r>
              <a:rPr lang="en-US" altLang="ko-KR" sz="1300" dirty="0" smtClean="0">
                <a:solidFill>
                  <a:schemeClr val="tx1"/>
                </a:solidFill>
              </a:rPr>
              <a:t>4</a:t>
            </a:r>
            <a:r>
              <a:rPr lang="ko-KR" altLang="en-US" sz="1300" dirty="0" smtClean="0">
                <a:solidFill>
                  <a:schemeClr val="tx1"/>
                </a:solidFill>
              </a:rPr>
              <a:t>개 가전과 기타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5</a:t>
            </a:r>
            <a:r>
              <a:rPr lang="ko-KR" altLang="en-US" sz="1300" dirty="0" smtClean="0">
                <a:solidFill>
                  <a:schemeClr val="tx1"/>
                </a:solidFill>
              </a:rPr>
              <a:t>개 항목으로 비율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 그래프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5144645" y="3147053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886456" y="2430441"/>
            <a:ext cx="1932974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항목당  퍼센티지 수치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7510442" y="2707843"/>
            <a:ext cx="345873" cy="210469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886456" y="2969112"/>
            <a:ext cx="1932974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항목 별 가전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510442" y="2977462"/>
            <a:ext cx="345873" cy="26905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794987" y="3608287"/>
            <a:ext cx="2224813" cy="49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누적 전력량 전기세 계산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375688" y="4321813"/>
            <a:ext cx="345872" cy="18875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512525" y="3610734"/>
            <a:ext cx="1202806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원화로 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6136511" y="3883865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794987" y="4234985"/>
            <a:ext cx="2224813" cy="49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전월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전년동월 전기세 출력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12524" y="4237432"/>
            <a:ext cx="3050576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이번 달 누적 전기세와 비교</a:t>
            </a:r>
            <a:r>
              <a:rPr lang="en-US" altLang="ko-KR" sz="1300" dirty="0" smtClean="0">
                <a:solidFill>
                  <a:schemeClr val="tx1"/>
                </a:solidFill>
              </a:rPr>
              <a:t>(%</a:t>
            </a:r>
            <a:r>
              <a:rPr lang="ko-KR" altLang="en-US" sz="1300" dirty="0" smtClean="0">
                <a:solidFill>
                  <a:schemeClr val="tx1"/>
                </a:solidFill>
              </a:rPr>
              <a:t>비율로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136511" y="4510563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3375687" y="3949700"/>
            <a:ext cx="345873" cy="20596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794987" y="4931317"/>
            <a:ext cx="2453413" cy="427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이번 달 누적 전력량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405829" y="5359312"/>
            <a:ext cx="315730" cy="38711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794987" y="5498029"/>
            <a:ext cx="2453413" cy="427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이산화탄소 배출 계산식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94987" y="6087167"/>
            <a:ext cx="2453413" cy="427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이산화탄소 흡수하기위한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필요 소나무 계산식 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375687" y="5187414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3375687" y="5498029"/>
            <a:ext cx="345872" cy="80313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15796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전력량 조회하기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40" name="순서도: 수행의 시작/종료 39"/>
          <p:cNvSpPr/>
          <p:nvPr/>
        </p:nvSpPr>
        <p:spPr>
          <a:xfrm>
            <a:off x="209393" y="3432034"/>
            <a:ext cx="994332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전력량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조회하기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05567" y="5187249"/>
            <a:ext cx="1465223" cy="869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우측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보유 가전기기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 소모량 비교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288501" y="4416219"/>
            <a:ext cx="485179" cy="55226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05567" y="1577138"/>
            <a:ext cx="1361657" cy="646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좌측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기간단위 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2274930" y="2468160"/>
            <a:ext cx="345873" cy="64969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87098" y="3280785"/>
            <a:ext cx="1202806" cy="10160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상단 중앙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연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월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일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기간 버튼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272475" y="3790917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145758" y="1407491"/>
            <a:ext cx="2399038" cy="974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X</a:t>
            </a:r>
            <a:r>
              <a:rPr lang="ko-KR" altLang="en-US" sz="1300" dirty="0" smtClean="0">
                <a:solidFill>
                  <a:schemeClr val="tx1"/>
                </a:solidFill>
              </a:rPr>
              <a:t>축 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날짜 </a:t>
            </a:r>
            <a:r>
              <a:rPr lang="en-US" altLang="ko-KR" sz="1300" dirty="0" smtClean="0">
                <a:solidFill>
                  <a:schemeClr val="tx1"/>
                </a:solidFill>
              </a:rPr>
              <a:t>/ Y</a:t>
            </a:r>
            <a:r>
              <a:rPr lang="ko-KR" altLang="en-US" sz="1300" dirty="0" smtClean="0">
                <a:solidFill>
                  <a:schemeClr val="tx1"/>
                </a:solidFill>
              </a:rPr>
              <a:t>축 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전력량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라인 그래프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342886" y="1923800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894131" y="1577138"/>
            <a:ext cx="1673926" cy="646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기간 선택 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사용량 조회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774936" y="1923800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170790" y="5617790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9404320" y="5060889"/>
            <a:ext cx="2152172" cy="974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X</a:t>
            </a:r>
            <a:r>
              <a:rPr lang="ko-KR" altLang="en-US" sz="1300" dirty="0" smtClean="0">
                <a:solidFill>
                  <a:schemeClr val="tx1"/>
                </a:solidFill>
              </a:rPr>
              <a:t>축 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전력량 </a:t>
            </a:r>
            <a:r>
              <a:rPr lang="en-US" altLang="ko-KR" sz="1300" dirty="0" smtClean="0">
                <a:solidFill>
                  <a:schemeClr val="tx1"/>
                </a:solidFill>
              </a:rPr>
              <a:t>/ Y</a:t>
            </a:r>
            <a:r>
              <a:rPr lang="ko-KR" altLang="en-US" sz="1300" dirty="0" smtClean="0">
                <a:solidFill>
                  <a:schemeClr val="tx1"/>
                </a:solidFill>
              </a:rPr>
              <a:t>축 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가전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막대 그래프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239517" y="5739420"/>
            <a:ext cx="532288" cy="29569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239516" y="5180903"/>
            <a:ext cx="532289" cy="29294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771805" y="4386038"/>
            <a:ext cx="1929312" cy="1118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동일조건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전체 사용자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사용기록 있는 가전 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전력량 평균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771805" y="5789373"/>
            <a:ext cx="1929312" cy="646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가전 기기 별 전력량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516663" y="5294475"/>
            <a:ext cx="1673926" cy="646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선택 기간에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사용기록 있는 가전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8701117" y="4998779"/>
            <a:ext cx="532288" cy="29569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719647" y="5819743"/>
            <a:ext cx="532289" cy="29294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44824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전력량 분석하기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40" name="순서도: 수행의 시작/종료 39"/>
          <p:cNvSpPr/>
          <p:nvPr/>
        </p:nvSpPr>
        <p:spPr>
          <a:xfrm>
            <a:off x="209393" y="3432034"/>
            <a:ext cx="994332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전력량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분석하기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2281" y="4946290"/>
            <a:ext cx="1435081" cy="84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우측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날씨 기반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전력량 예측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399229" y="3988530"/>
            <a:ext cx="345873" cy="78974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90651" y="1722948"/>
            <a:ext cx="1435082" cy="667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 소비 패턴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 그래프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399229" y="2468160"/>
            <a:ext cx="345873" cy="64969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890652" y="2793009"/>
            <a:ext cx="1435081" cy="84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시간대 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 소비 비교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라인 그래프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1399229" y="3395260"/>
            <a:ext cx="345873" cy="32057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578478" y="1965511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391386" y="5600099"/>
            <a:ext cx="355263" cy="52467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384367" y="4827105"/>
            <a:ext cx="350075" cy="55218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375686" y="1965511"/>
            <a:ext cx="345873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741829" y="1722948"/>
            <a:ext cx="16425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기간 설정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</a:rPr>
              <a:t>개월</a:t>
            </a:r>
            <a:r>
              <a:rPr lang="en-US" altLang="ko-KR" sz="1300" dirty="0" smtClean="0">
                <a:solidFill>
                  <a:schemeClr val="tx1"/>
                </a:solidFill>
              </a:rPr>
              <a:t>/2</a:t>
            </a:r>
            <a:r>
              <a:rPr lang="ko-KR" altLang="en-US" sz="1300" dirty="0" smtClean="0">
                <a:solidFill>
                  <a:schemeClr val="tx1"/>
                </a:solidFill>
              </a:rPr>
              <a:t>개월</a:t>
            </a:r>
            <a:r>
              <a:rPr lang="en-US" altLang="ko-KR" sz="1300" dirty="0" smtClean="0">
                <a:solidFill>
                  <a:schemeClr val="tx1"/>
                </a:solidFill>
              </a:rPr>
              <a:t>/3</a:t>
            </a:r>
            <a:r>
              <a:rPr lang="ko-KR" altLang="en-US" sz="1300" dirty="0" smtClean="0">
                <a:solidFill>
                  <a:schemeClr val="tx1"/>
                </a:solidFill>
              </a:rPr>
              <a:t>개월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016988" y="1955887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992347" y="1507593"/>
            <a:ext cx="1956645" cy="91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기간 내에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심야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오전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오후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저녁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평균 전력량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496943" y="1523099"/>
            <a:ext cx="1951195" cy="884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시간 당 전력량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24</a:t>
            </a:r>
            <a:r>
              <a:rPr lang="ko-KR" altLang="en-US" sz="1300" dirty="0" smtClean="0">
                <a:solidFill>
                  <a:schemeClr val="tx1"/>
                </a:solidFill>
              </a:rPr>
              <a:t>시간 중 비율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24</a:t>
            </a:r>
            <a:r>
              <a:rPr lang="ko-KR" altLang="en-US" sz="1300" dirty="0" smtClean="0">
                <a:solidFill>
                  <a:schemeClr val="tx1"/>
                </a:solidFill>
              </a:rPr>
              <a:t>시간 전체 전력량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 그래프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6539905" y="3178202"/>
            <a:ext cx="366842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422713" y="3178202"/>
            <a:ext cx="345873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788856" y="2804724"/>
            <a:ext cx="2642424" cy="74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X</a:t>
            </a:r>
            <a:r>
              <a:rPr lang="ko-KR" altLang="en-US" sz="1300" dirty="0" smtClean="0">
                <a:solidFill>
                  <a:schemeClr val="tx1"/>
                </a:solidFill>
              </a:rPr>
              <a:t>축</a:t>
            </a:r>
            <a:r>
              <a:rPr lang="en-US" altLang="ko-KR" sz="1300" dirty="0" smtClean="0">
                <a:solidFill>
                  <a:schemeClr val="tx1"/>
                </a:solidFill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</a:rPr>
              <a:t>시간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심야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오전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오후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저녁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Y</a:t>
            </a:r>
            <a:r>
              <a:rPr lang="ko-KR" altLang="en-US" sz="1300" dirty="0" smtClean="0">
                <a:solidFill>
                  <a:schemeClr val="tx1"/>
                </a:solidFill>
              </a:rPr>
              <a:t>축</a:t>
            </a:r>
            <a:r>
              <a:rPr lang="en-US" altLang="ko-KR" sz="1300" dirty="0" smtClean="0">
                <a:solidFill>
                  <a:schemeClr val="tx1"/>
                </a:solidFill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</a:rPr>
              <a:t>전력량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970669" y="2723093"/>
            <a:ext cx="1956645" cy="91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심야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오전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오후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저녁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평균 전력량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9011503" y="3178202"/>
            <a:ext cx="366842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442267" y="2723093"/>
            <a:ext cx="1956645" cy="91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심야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오전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오후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저녁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시간대 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라인 그래프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59382" y="4377204"/>
            <a:ext cx="2642424" cy="74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X</a:t>
            </a:r>
            <a:r>
              <a:rPr lang="ko-KR" altLang="en-US" sz="1300" dirty="0" smtClean="0">
                <a:solidFill>
                  <a:schemeClr val="tx1"/>
                </a:solidFill>
              </a:rPr>
              <a:t>축</a:t>
            </a:r>
            <a:r>
              <a:rPr lang="en-US" altLang="ko-KR" sz="1300" dirty="0" smtClean="0">
                <a:solidFill>
                  <a:schemeClr val="tx1"/>
                </a:solidFill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</a:rPr>
              <a:t>내일부터 일주일</a:t>
            </a:r>
            <a:r>
              <a:rPr lang="en-US" altLang="ko-KR" sz="1300" dirty="0" smtClean="0">
                <a:solidFill>
                  <a:schemeClr val="tx1"/>
                </a:solidFill>
              </a:rPr>
              <a:t>/Y</a:t>
            </a:r>
            <a:r>
              <a:rPr lang="ko-KR" altLang="en-US" sz="1300" dirty="0" smtClean="0">
                <a:solidFill>
                  <a:schemeClr val="tx1"/>
                </a:solidFill>
              </a:rPr>
              <a:t>축</a:t>
            </a:r>
            <a:r>
              <a:rPr lang="en-US" altLang="ko-KR" sz="1300" dirty="0" smtClean="0">
                <a:solidFill>
                  <a:schemeClr val="tx1"/>
                </a:solidFill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</a:rPr>
              <a:t>전력량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막대 그래프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506870" y="4778271"/>
            <a:ext cx="366842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894837" y="5862435"/>
            <a:ext cx="1956645" cy="91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하단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일자 별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온도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습도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강수량 표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2239526" y="5393533"/>
            <a:ext cx="366842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670290" y="4938424"/>
            <a:ext cx="2572908" cy="91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날씨 </a:t>
            </a:r>
            <a:r>
              <a:rPr lang="en-US" altLang="ko-KR" sz="1300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온도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습도</a:t>
            </a:r>
            <a:r>
              <a:rPr lang="en-US" altLang="ko-KR" sz="1300" dirty="0" smtClean="0">
                <a:solidFill>
                  <a:schemeClr val="tx1"/>
                </a:solidFill>
              </a:rPr>
              <a:t>, .. 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모델에 입력할 날씨 변수 호출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851192" y="4494423"/>
            <a:ext cx="16425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날씨 기반 예측모델 실행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03061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전기세 계획하기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40" name="순서도: 수행의 시작/종료 39"/>
          <p:cNvSpPr/>
          <p:nvPr/>
        </p:nvSpPr>
        <p:spPr>
          <a:xfrm>
            <a:off x="209393" y="3432034"/>
            <a:ext cx="994332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전기세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계획하기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83075" y="5348277"/>
            <a:ext cx="1435081" cy="84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이번 달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소비패턴 기반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 소모 예측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40" idx="3"/>
            <a:endCxn id="32" idx="0"/>
          </p:cNvCxnSpPr>
          <p:nvPr/>
        </p:nvCxnSpPr>
        <p:spPr>
          <a:xfrm>
            <a:off x="1203725" y="3796910"/>
            <a:ext cx="796891" cy="155136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90651" y="1722948"/>
            <a:ext cx="1435082" cy="667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 달의 목표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40" idx="3"/>
            <a:endCxn id="36" idx="1"/>
          </p:cNvCxnSpPr>
          <p:nvPr/>
        </p:nvCxnSpPr>
        <p:spPr>
          <a:xfrm flipV="1">
            <a:off x="1203725" y="2056669"/>
            <a:ext cx="686926" cy="174024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888452" y="3025808"/>
            <a:ext cx="1435081" cy="84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목표 달성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요구치 안내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0" idx="3"/>
            <a:endCxn id="38" idx="1"/>
          </p:cNvCxnSpPr>
          <p:nvPr/>
        </p:nvCxnSpPr>
        <p:spPr>
          <a:xfrm flipV="1">
            <a:off x="1203725" y="3448769"/>
            <a:ext cx="684727" cy="34814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895866" y="2837558"/>
            <a:ext cx="16425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하루 평균 요구치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(kWh)</a:t>
            </a:r>
          </a:p>
        </p:txBody>
      </p:sp>
      <p:cxnSp>
        <p:nvCxnSpPr>
          <p:cNvPr id="73" name="직선 화살표 연결선 72"/>
          <p:cNvCxnSpPr>
            <a:stCxn id="38" idx="3"/>
            <a:endCxn id="64" idx="1"/>
          </p:cNvCxnSpPr>
          <p:nvPr/>
        </p:nvCxnSpPr>
        <p:spPr>
          <a:xfrm>
            <a:off x="3323533" y="3448769"/>
            <a:ext cx="579111" cy="50971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32" idx="3"/>
            <a:endCxn id="88" idx="1"/>
          </p:cNvCxnSpPr>
          <p:nvPr/>
        </p:nvCxnSpPr>
        <p:spPr>
          <a:xfrm flipV="1">
            <a:off x="2718156" y="5771237"/>
            <a:ext cx="514002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232158" y="5313318"/>
            <a:ext cx="2306246" cy="915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사용자와 동일한 가구 조건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기반 예측 모델 실행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6" idx="3"/>
            <a:endCxn id="39" idx="1"/>
          </p:cNvCxnSpPr>
          <p:nvPr/>
        </p:nvCxnSpPr>
        <p:spPr>
          <a:xfrm>
            <a:off x="3325733" y="2056669"/>
            <a:ext cx="37161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697343" y="1748648"/>
            <a:ext cx="16425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목표 금액 입력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9" idx="3"/>
            <a:endCxn id="49" idx="1"/>
          </p:cNvCxnSpPr>
          <p:nvPr/>
        </p:nvCxnSpPr>
        <p:spPr>
          <a:xfrm>
            <a:off x="5339881" y="2056669"/>
            <a:ext cx="441833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81714" y="1748648"/>
            <a:ext cx="671601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계산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버튼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9" idx="3"/>
            <a:endCxn id="51" idx="1"/>
          </p:cNvCxnSpPr>
          <p:nvPr/>
        </p:nvCxnSpPr>
        <p:spPr>
          <a:xfrm>
            <a:off x="6453315" y="2056669"/>
            <a:ext cx="423592" cy="29253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876907" y="2016170"/>
            <a:ext cx="1642538" cy="6660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해당 고유 번호에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목표 금액 저장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9" idx="3"/>
            <a:endCxn id="54" idx="1"/>
          </p:cNvCxnSpPr>
          <p:nvPr/>
        </p:nvCxnSpPr>
        <p:spPr>
          <a:xfrm flipV="1">
            <a:off x="6453315" y="1571235"/>
            <a:ext cx="423592" cy="48543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76907" y="1263214"/>
            <a:ext cx="16425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전력량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또는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금액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변환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51" idx="3"/>
            <a:endCxn id="60" idx="1"/>
          </p:cNvCxnSpPr>
          <p:nvPr/>
        </p:nvCxnSpPr>
        <p:spPr>
          <a:xfrm>
            <a:off x="8519445" y="2349205"/>
            <a:ext cx="477782" cy="546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997227" y="2046649"/>
            <a:ext cx="2014523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페이지 재 입장 시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49" idx="2"/>
            <a:endCxn id="38" idx="0"/>
          </p:cNvCxnSpPr>
          <p:nvPr/>
        </p:nvCxnSpPr>
        <p:spPr>
          <a:xfrm rot="5400000">
            <a:off x="4031195" y="939488"/>
            <a:ext cx="661118" cy="35115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3"/>
            <a:endCxn id="65" idx="1"/>
          </p:cNvCxnSpPr>
          <p:nvPr/>
        </p:nvCxnSpPr>
        <p:spPr>
          <a:xfrm>
            <a:off x="3323533" y="3448769"/>
            <a:ext cx="572333" cy="136350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8" idx="3"/>
            <a:endCxn id="55" idx="1"/>
          </p:cNvCxnSpPr>
          <p:nvPr/>
        </p:nvCxnSpPr>
        <p:spPr>
          <a:xfrm flipV="1">
            <a:off x="3323533" y="3145579"/>
            <a:ext cx="572333" cy="30319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02644" y="3650464"/>
            <a:ext cx="16425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전기 요금 납부일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D-day(</a:t>
            </a:r>
            <a:r>
              <a:rPr lang="ko-KR" altLang="en-US" sz="1300" dirty="0" smtClean="0">
                <a:solidFill>
                  <a:schemeClr val="tx1"/>
                </a:solidFill>
              </a:rPr>
              <a:t>월말일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895866" y="4504251"/>
            <a:ext cx="16425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목표치 대비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누적 소모량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게이지 그래프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88" idx="3"/>
            <a:endCxn id="97" idx="1"/>
          </p:cNvCxnSpPr>
          <p:nvPr/>
        </p:nvCxnSpPr>
        <p:spPr>
          <a:xfrm flipV="1">
            <a:off x="5538404" y="5771236"/>
            <a:ext cx="579110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117514" y="5216805"/>
            <a:ext cx="2241137" cy="1108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사용자의 이번 달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실시간 사용량 기반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예상치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라인 그래프 출력 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endCxn id="102" idx="1"/>
          </p:cNvCxnSpPr>
          <p:nvPr/>
        </p:nvCxnSpPr>
        <p:spPr>
          <a:xfrm flipV="1">
            <a:off x="8358651" y="5771236"/>
            <a:ext cx="579110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8937761" y="5216805"/>
            <a:ext cx="2241137" cy="1108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X</a:t>
            </a:r>
            <a:r>
              <a:rPr lang="ko-KR" altLang="en-US" sz="1300" dirty="0" smtClean="0">
                <a:solidFill>
                  <a:schemeClr val="tx1"/>
                </a:solidFill>
              </a:rPr>
              <a:t>축</a:t>
            </a:r>
            <a:r>
              <a:rPr lang="en-US" altLang="ko-KR" sz="1300" dirty="0" smtClean="0">
                <a:solidFill>
                  <a:schemeClr val="tx1"/>
                </a:solidFill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</a:rPr>
              <a:t>시간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</a:rPr>
              <a:t>일</a:t>
            </a:r>
            <a:r>
              <a:rPr lang="en-US" altLang="ko-KR" sz="1300" dirty="0" smtClean="0">
                <a:solidFill>
                  <a:schemeClr val="tx1"/>
                </a:solidFill>
              </a:rPr>
              <a:t>~</a:t>
            </a:r>
            <a:r>
              <a:rPr lang="ko-KR" altLang="en-US" sz="1300" dirty="0" smtClean="0">
                <a:solidFill>
                  <a:schemeClr val="tx1"/>
                </a:solidFill>
              </a:rPr>
              <a:t>말일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Y</a:t>
            </a:r>
            <a:r>
              <a:rPr lang="ko-KR" altLang="en-US" sz="1300" dirty="0" smtClean="0">
                <a:solidFill>
                  <a:schemeClr val="tx1"/>
                </a:solidFill>
              </a:rPr>
              <a:t>축</a:t>
            </a:r>
            <a:r>
              <a:rPr lang="en-US" altLang="ko-KR" sz="1300" dirty="0" smtClean="0">
                <a:solidFill>
                  <a:schemeClr val="tx1"/>
                </a:solidFill>
              </a:rPr>
              <a:t>:</a:t>
            </a:r>
            <a:r>
              <a:rPr lang="ko-KR" altLang="en-US" sz="1300" dirty="0" smtClean="0">
                <a:solidFill>
                  <a:schemeClr val="tx1"/>
                </a:solidFill>
              </a:rPr>
              <a:t>전력 소모량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과거 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실제 소모량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미래 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예상 소모량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82880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요금 상세보기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40" name="순서도: 수행의 시작/종료 39"/>
          <p:cNvSpPr/>
          <p:nvPr/>
        </p:nvSpPr>
        <p:spPr>
          <a:xfrm>
            <a:off x="209393" y="3432034"/>
            <a:ext cx="994332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요금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상세보기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90651" y="1722948"/>
            <a:ext cx="1435082" cy="667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 월 납부 요금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40" idx="3"/>
            <a:endCxn id="36" idx="1"/>
          </p:cNvCxnSpPr>
          <p:nvPr/>
        </p:nvCxnSpPr>
        <p:spPr>
          <a:xfrm flipV="1">
            <a:off x="1203725" y="2056669"/>
            <a:ext cx="686926" cy="174024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888451" y="4104931"/>
            <a:ext cx="1439482" cy="84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전년도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금년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요금 비교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0" idx="3"/>
            <a:endCxn id="41" idx="1"/>
          </p:cNvCxnSpPr>
          <p:nvPr/>
        </p:nvCxnSpPr>
        <p:spPr>
          <a:xfrm flipV="1">
            <a:off x="1203725" y="3268409"/>
            <a:ext cx="684726" cy="52850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40" idx="3"/>
            <a:endCxn id="38" idx="1"/>
          </p:cNvCxnSpPr>
          <p:nvPr/>
        </p:nvCxnSpPr>
        <p:spPr>
          <a:xfrm>
            <a:off x="1203725" y="3796910"/>
            <a:ext cx="684726" cy="73098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6" idx="3"/>
            <a:endCxn id="39" idx="1"/>
          </p:cNvCxnSpPr>
          <p:nvPr/>
        </p:nvCxnSpPr>
        <p:spPr>
          <a:xfrm>
            <a:off x="3325733" y="2056669"/>
            <a:ext cx="37161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697343" y="1748648"/>
            <a:ext cx="16425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지난달 전력량 조회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9" idx="3"/>
            <a:endCxn id="49" idx="1"/>
          </p:cNvCxnSpPr>
          <p:nvPr/>
        </p:nvCxnSpPr>
        <p:spPr>
          <a:xfrm>
            <a:off x="5339881" y="2056669"/>
            <a:ext cx="441833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81713" y="1748648"/>
            <a:ext cx="1572975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전력량 요금 변환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계산 함수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796520" y="1748648"/>
            <a:ext cx="14046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요금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화면에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88451" y="2845448"/>
            <a:ext cx="1439482" cy="84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동일 조건 </a:t>
            </a:r>
            <a:r>
              <a:rPr lang="en-US" altLang="ko-KR" sz="1300" dirty="0">
                <a:solidFill>
                  <a:schemeClr val="tx1"/>
                </a:solidFill>
              </a:rPr>
              <a:t/>
            </a:r>
            <a:br>
              <a:rPr lang="en-US" altLang="ko-KR" sz="1300" dirty="0">
                <a:solidFill>
                  <a:schemeClr val="tx1"/>
                </a:solidFill>
              </a:rPr>
            </a:br>
            <a:r>
              <a:rPr lang="ko-KR" altLang="en-US" sz="1300" dirty="0" smtClean="0">
                <a:solidFill>
                  <a:schemeClr val="tx1"/>
                </a:solidFill>
              </a:rPr>
              <a:t>요금 비교 </a:t>
            </a:r>
            <a:r>
              <a:rPr lang="en-US" altLang="ko-KR" sz="1300" smtClean="0">
                <a:solidFill>
                  <a:schemeClr val="tx1"/>
                </a:solidFill>
              </a:rPr>
              <a:t/>
            </a:r>
            <a:br>
              <a:rPr lang="en-US" altLang="ko-KR" sz="1300" smtClean="0">
                <a:solidFill>
                  <a:schemeClr val="tx1"/>
                </a:solidFill>
              </a:rPr>
            </a:br>
            <a:r>
              <a:rPr lang="ko-KR" altLang="en-US" sz="1300" smtClean="0">
                <a:solidFill>
                  <a:schemeClr val="tx1"/>
                </a:solidFill>
              </a:rPr>
              <a:t>막대 </a:t>
            </a:r>
            <a:r>
              <a:rPr lang="ko-KR" altLang="en-US" sz="1300" dirty="0" smtClean="0">
                <a:solidFill>
                  <a:schemeClr val="tx1"/>
                </a:solidFill>
              </a:rPr>
              <a:t>그래프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9" idx="3"/>
            <a:endCxn id="60" idx="1"/>
          </p:cNvCxnSpPr>
          <p:nvPr/>
        </p:nvCxnSpPr>
        <p:spPr>
          <a:xfrm>
            <a:off x="7354688" y="2056669"/>
            <a:ext cx="441832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1" idx="3"/>
            <a:endCxn id="57" idx="1"/>
          </p:cNvCxnSpPr>
          <p:nvPr/>
        </p:nvCxnSpPr>
        <p:spPr>
          <a:xfrm flipV="1">
            <a:off x="3327933" y="3259407"/>
            <a:ext cx="369410" cy="900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697343" y="2951386"/>
            <a:ext cx="16425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지난달 전력량 조회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7" idx="3"/>
            <a:endCxn id="63" idx="1"/>
          </p:cNvCxnSpPr>
          <p:nvPr/>
        </p:nvCxnSpPr>
        <p:spPr>
          <a:xfrm>
            <a:off x="5339881" y="3259407"/>
            <a:ext cx="441832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81713" y="2951386"/>
            <a:ext cx="1572975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전력량 요금 변환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계산 함수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796520" y="2951386"/>
            <a:ext cx="1404638" cy="616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요금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화면에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63" idx="3"/>
            <a:endCxn id="66" idx="1"/>
          </p:cNvCxnSpPr>
          <p:nvPr/>
        </p:nvCxnSpPr>
        <p:spPr>
          <a:xfrm>
            <a:off x="7354688" y="3259407"/>
            <a:ext cx="441832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915562" y="5290871"/>
            <a:ext cx="2073758" cy="919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날짜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지불 요금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전기사용량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전년대비 상승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하락률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38" idx="3"/>
            <a:endCxn id="69" idx="1"/>
          </p:cNvCxnSpPr>
          <p:nvPr/>
        </p:nvCxnSpPr>
        <p:spPr>
          <a:xfrm>
            <a:off x="3327933" y="4527892"/>
            <a:ext cx="587629" cy="122271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909763" y="4104931"/>
            <a:ext cx="1439482" cy="84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전년도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금년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요금 비교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막대그래프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38" idx="3"/>
            <a:endCxn id="71" idx="1"/>
          </p:cNvCxnSpPr>
          <p:nvPr/>
        </p:nvCxnSpPr>
        <p:spPr>
          <a:xfrm>
            <a:off x="3327933" y="4527892"/>
            <a:ext cx="58183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32319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탄소 포인트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40" name="순서도: 수행의 시작/종료 39"/>
          <p:cNvSpPr/>
          <p:nvPr/>
        </p:nvSpPr>
        <p:spPr>
          <a:xfrm>
            <a:off x="209393" y="3141058"/>
            <a:ext cx="994332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탄소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포인트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90652" y="4864746"/>
            <a:ext cx="1435081" cy="84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 교환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40" idx="3"/>
            <a:endCxn id="32" idx="1"/>
          </p:cNvCxnSpPr>
          <p:nvPr/>
        </p:nvCxnSpPr>
        <p:spPr>
          <a:xfrm>
            <a:off x="1203725" y="3505934"/>
            <a:ext cx="686927" cy="178177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90650" y="2042402"/>
            <a:ext cx="1464765" cy="667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탄소 포인트 제도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안내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40" idx="3"/>
            <a:endCxn id="36" idx="1"/>
          </p:cNvCxnSpPr>
          <p:nvPr/>
        </p:nvCxnSpPr>
        <p:spPr>
          <a:xfrm flipV="1">
            <a:off x="1203725" y="2376123"/>
            <a:ext cx="686925" cy="112981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890652" y="3066116"/>
            <a:ext cx="1435081" cy="8459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보유 포인트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0" idx="3"/>
            <a:endCxn id="38" idx="1"/>
          </p:cNvCxnSpPr>
          <p:nvPr/>
        </p:nvCxnSpPr>
        <p:spPr>
          <a:xfrm flipV="1">
            <a:off x="1203725" y="3489077"/>
            <a:ext cx="686927" cy="1685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523000" y="4842082"/>
            <a:ext cx="750762" cy="8218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개별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교환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버튼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44" idx="3"/>
            <a:endCxn id="69" idx="1"/>
          </p:cNvCxnSpPr>
          <p:nvPr/>
        </p:nvCxnSpPr>
        <p:spPr>
          <a:xfrm flipV="1">
            <a:off x="7273762" y="4249511"/>
            <a:ext cx="694398" cy="100352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32" idx="3"/>
            <a:endCxn id="91" idx="1"/>
          </p:cNvCxnSpPr>
          <p:nvPr/>
        </p:nvCxnSpPr>
        <p:spPr>
          <a:xfrm flipV="1">
            <a:off x="3325733" y="5261635"/>
            <a:ext cx="909185" cy="2607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7968160" y="4879553"/>
            <a:ext cx="1431246" cy="74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교환권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팝업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234918" y="4896759"/>
            <a:ext cx="1815362" cy="729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 리스트 출력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이미지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금액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내부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스크롤바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91" idx="3"/>
            <a:endCxn id="44" idx="1"/>
          </p:cNvCxnSpPr>
          <p:nvPr/>
        </p:nvCxnSpPr>
        <p:spPr>
          <a:xfrm flipV="1">
            <a:off x="6050280" y="5253031"/>
            <a:ext cx="472720" cy="860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4" idx="3"/>
            <a:endCxn id="84" idx="1"/>
          </p:cNvCxnSpPr>
          <p:nvPr/>
        </p:nvCxnSpPr>
        <p:spPr>
          <a:xfrm>
            <a:off x="7273762" y="5253031"/>
            <a:ext cx="694398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968160" y="4005575"/>
            <a:ext cx="1202806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포인트가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부족합니다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8185277">
            <a:off x="6987332" y="4305852"/>
            <a:ext cx="10880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포인트 부족</a:t>
            </a:r>
            <a:endParaRPr lang="ko-KR" altLang="en-US" sz="1300" dirty="0"/>
          </a:p>
        </p:txBody>
      </p:sp>
      <p:cxnSp>
        <p:nvCxnSpPr>
          <p:cNvPr id="50" name="꺾인 연결선 49"/>
          <p:cNvCxnSpPr>
            <a:stCxn id="69" idx="0"/>
            <a:endCxn id="91" idx="0"/>
          </p:cNvCxnSpPr>
          <p:nvPr/>
        </p:nvCxnSpPr>
        <p:spPr>
          <a:xfrm rot="16200000" flipH="1" flipV="1">
            <a:off x="6410489" y="2737685"/>
            <a:ext cx="891184" cy="3426964"/>
          </a:xfrm>
          <a:prstGeom prst="bentConnector3">
            <a:avLst>
              <a:gd name="adj1" fmla="val -256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968160" y="5710667"/>
            <a:ext cx="3599000" cy="74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포인트 거래 기록 테이블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고유번호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구매 시간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상품 코드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구매 후 잔여 포인트 </a:t>
            </a:r>
            <a:r>
              <a:rPr lang="en-US" altLang="ko-KR" sz="1300" dirty="0" smtClean="0">
                <a:solidFill>
                  <a:schemeClr val="tx1"/>
                </a:solidFill>
              </a:rPr>
              <a:t>insert</a:t>
            </a:r>
          </a:p>
        </p:txBody>
      </p:sp>
      <p:cxnSp>
        <p:nvCxnSpPr>
          <p:cNvPr id="90" name="직선 화살표 연결선 89"/>
          <p:cNvCxnSpPr>
            <a:stCxn id="44" idx="3"/>
            <a:endCxn id="89" idx="1"/>
          </p:cNvCxnSpPr>
          <p:nvPr/>
        </p:nvCxnSpPr>
        <p:spPr>
          <a:xfrm>
            <a:off x="7273762" y="5253031"/>
            <a:ext cx="694398" cy="83111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4" idx="3"/>
            <a:endCxn id="89" idx="0"/>
          </p:cNvCxnSpPr>
          <p:nvPr/>
        </p:nvCxnSpPr>
        <p:spPr>
          <a:xfrm>
            <a:off x="9399406" y="5253032"/>
            <a:ext cx="368254" cy="457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endCxn id="38" idx="3"/>
          </p:cNvCxnSpPr>
          <p:nvPr/>
        </p:nvCxnSpPr>
        <p:spPr>
          <a:xfrm rot="10800000">
            <a:off x="3325734" y="3489077"/>
            <a:ext cx="6441927" cy="1742504"/>
          </a:xfrm>
          <a:prstGeom prst="bentConnector3">
            <a:avLst>
              <a:gd name="adj1" fmla="val -1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/>
          <p:cNvCxnSpPr>
            <a:stCxn id="21" idx="3"/>
            <a:endCxn id="120" idx="1"/>
          </p:cNvCxnSpPr>
          <p:nvPr/>
        </p:nvCxnSpPr>
        <p:spPr>
          <a:xfrm>
            <a:off x="963952" y="4024305"/>
            <a:ext cx="479960" cy="93917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10340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게시판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21" name="순서도: 수행의 시작/종료 20"/>
          <p:cNvSpPr/>
          <p:nvPr/>
        </p:nvSpPr>
        <p:spPr>
          <a:xfrm>
            <a:off x="89149" y="3659429"/>
            <a:ext cx="874803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게시판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94851" y="1513676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리스트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6" idx="3"/>
            <a:endCxn id="44" idx="1"/>
          </p:cNvCxnSpPr>
          <p:nvPr/>
        </p:nvCxnSpPr>
        <p:spPr>
          <a:xfrm flipV="1">
            <a:off x="2514561" y="1885979"/>
            <a:ext cx="344885" cy="559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859446" y="1369471"/>
            <a:ext cx="1974891" cy="10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 일자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좋아요 수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간략히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</a:rPr>
              <a:t> 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4" idx="3"/>
            <a:endCxn id="63" idx="1"/>
          </p:cNvCxnSpPr>
          <p:nvPr/>
        </p:nvCxnSpPr>
        <p:spPr>
          <a:xfrm>
            <a:off x="5985020" y="1891571"/>
            <a:ext cx="382081" cy="4879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수행의 시작/종료 62"/>
          <p:cNvSpPr/>
          <p:nvPr/>
        </p:nvSpPr>
        <p:spPr>
          <a:xfrm>
            <a:off x="6367101" y="1500841"/>
            <a:ext cx="1380690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해당 게시 글 상세보기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35993" y="1513676"/>
            <a:ext cx="849027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클릭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44" idx="3"/>
            <a:endCxn id="64" idx="1"/>
          </p:cNvCxnSpPr>
          <p:nvPr/>
        </p:nvCxnSpPr>
        <p:spPr>
          <a:xfrm>
            <a:off x="4834337" y="1885979"/>
            <a:ext cx="301656" cy="559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129872" y="1222970"/>
            <a:ext cx="1657366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작성일자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좋아요 수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63" idx="3"/>
            <a:endCxn id="76" idx="1"/>
          </p:cNvCxnSpPr>
          <p:nvPr/>
        </p:nvCxnSpPr>
        <p:spPr>
          <a:xfrm flipV="1">
            <a:off x="7747791" y="1600865"/>
            <a:ext cx="382081" cy="29558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1" idx="3"/>
            <a:endCxn id="36" idx="1"/>
          </p:cNvCxnSpPr>
          <p:nvPr/>
        </p:nvCxnSpPr>
        <p:spPr>
          <a:xfrm flipV="1">
            <a:off x="963952" y="1891571"/>
            <a:ext cx="430899" cy="213273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1443912" y="2746090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하단 중앙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95" idx="3"/>
            <a:endCxn id="97" idx="1"/>
          </p:cNvCxnSpPr>
          <p:nvPr/>
        </p:nvCxnSpPr>
        <p:spPr>
          <a:xfrm>
            <a:off x="2563622" y="3123985"/>
            <a:ext cx="478573" cy="88881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042195" y="3634901"/>
            <a:ext cx="1974891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300" dirty="0" smtClean="0">
                <a:solidFill>
                  <a:schemeClr val="tx1"/>
                </a:solidFill>
              </a:rPr>
              <a:t> 인풋 창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370673" y="3152759"/>
            <a:ext cx="1202806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97" idx="3"/>
            <a:endCxn id="100" idx="1"/>
          </p:cNvCxnSpPr>
          <p:nvPr/>
        </p:nvCxnSpPr>
        <p:spPr>
          <a:xfrm flipV="1">
            <a:off x="5017086" y="3530654"/>
            <a:ext cx="353587" cy="48214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5" idx="3"/>
            <a:endCxn id="103" idx="1"/>
          </p:cNvCxnSpPr>
          <p:nvPr/>
        </p:nvCxnSpPr>
        <p:spPr>
          <a:xfrm>
            <a:off x="2563622" y="3123985"/>
            <a:ext cx="478573" cy="162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042195" y="2747712"/>
            <a:ext cx="1974891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 조건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sz="1300" dirty="0" smtClean="0">
                <a:solidFill>
                  <a:schemeClr val="tx1"/>
                </a:solidFill>
              </a:rPr>
              <a:t> 박스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3" idx="3"/>
            <a:endCxn id="100" idx="1"/>
          </p:cNvCxnSpPr>
          <p:nvPr/>
        </p:nvCxnSpPr>
        <p:spPr>
          <a:xfrm>
            <a:off x="5017086" y="3125607"/>
            <a:ext cx="353587" cy="40504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20" idx="3"/>
            <a:endCxn id="115" idx="1"/>
          </p:cNvCxnSpPr>
          <p:nvPr/>
        </p:nvCxnSpPr>
        <p:spPr>
          <a:xfrm>
            <a:off x="2563622" y="4963478"/>
            <a:ext cx="519247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082869" y="4585583"/>
            <a:ext cx="1974891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정렬 조건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sz="1300" dirty="0" smtClean="0">
                <a:solidFill>
                  <a:schemeClr val="tx1"/>
                </a:solidFill>
              </a:rPr>
              <a:t> 박스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최신 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오래된 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 수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5" idx="3"/>
            <a:endCxn id="127" idx="1"/>
          </p:cNvCxnSpPr>
          <p:nvPr/>
        </p:nvCxnSpPr>
        <p:spPr>
          <a:xfrm>
            <a:off x="5057760" y="4963478"/>
            <a:ext cx="325857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443912" y="4585583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정렬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>
            <a:stCxn id="21" idx="3"/>
            <a:endCxn id="95" idx="1"/>
          </p:cNvCxnSpPr>
          <p:nvPr/>
        </p:nvCxnSpPr>
        <p:spPr>
          <a:xfrm flipV="1">
            <a:off x="963952" y="3123985"/>
            <a:ext cx="479960" cy="90032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00" idx="3"/>
            <a:endCxn id="126" idx="1"/>
          </p:cNvCxnSpPr>
          <p:nvPr/>
        </p:nvCxnSpPr>
        <p:spPr>
          <a:xfrm>
            <a:off x="6573479" y="3530654"/>
            <a:ext cx="377906" cy="145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6951385" y="3015598"/>
            <a:ext cx="1974891" cy="10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 일자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좋아요 수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간략히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</a:rPr>
              <a:t> 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383617" y="4585583"/>
            <a:ext cx="1202806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127" idx="3"/>
            <a:endCxn id="129" idx="1"/>
          </p:cNvCxnSpPr>
          <p:nvPr/>
        </p:nvCxnSpPr>
        <p:spPr>
          <a:xfrm>
            <a:off x="6586423" y="4963478"/>
            <a:ext cx="471023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057446" y="4446970"/>
            <a:ext cx="1974891" cy="10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 일자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좋아요 수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간략히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</a:rPr>
              <a:t> 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129872" y="2054257"/>
            <a:ext cx="1162089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하단 중앙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 버튼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63" idx="3"/>
            <a:endCxn id="104" idx="1"/>
          </p:cNvCxnSpPr>
          <p:nvPr/>
        </p:nvCxnSpPr>
        <p:spPr>
          <a:xfrm>
            <a:off x="7747791" y="1896450"/>
            <a:ext cx="382081" cy="53570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9881237" y="2059916"/>
            <a:ext cx="1162089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해당 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 </a:t>
            </a:r>
            <a:r>
              <a:rPr lang="en-US" altLang="ko-KR" sz="1300" dirty="0" smtClean="0">
                <a:solidFill>
                  <a:schemeClr val="tx1"/>
                </a:solidFill>
              </a:rPr>
              <a:t>+1</a:t>
            </a:r>
          </a:p>
        </p:txBody>
      </p:sp>
      <p:cxnSp>
        <p:nvCxnSpPr>
          <p:cNvPr id="108" name="직선 화살표 연결선 107"/>
          <p:cNvCxnSpPr>
            <a:stCxn id="104" idx="3"/>
            <a:endCxn id="106" idx="1"/>
          </p:cNvCxnSpPr>
          <p:nvPr/>
        </p:nvCxnSpPr>
        <p:spPr>
          <a:xfrm>
            <a:off x="9291961" y="2432152"/>
            <a:ext cx="589276" cy="5659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21" idx="3"/>
            <a:endCxn id="142" idx="1"/>
          </p:cNvCxnSpPr>
          <p:nvPr/>
        </p:nvCxnSpPr>
        <p:spPr>
          <a:xfrm>
            <a:off x="963952" y="4024305"/>
            <a:ext cx="479960" cy="201070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42" idx="3"/>
            <a:endCxn id="164" idx="1"/>
          </p:cNvCxnSpPr>
          <p:nvPr/>
        </p:nvCxnSpPr>
        <p:spPr>
          <a:xfrm>
            <a:off x="2563622" y="6035010"/>
            <a:ext cx="530612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1443912" y="5657115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작성하기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버튼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005536" y="5673210"/>
            <a:ext cx="1133959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/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6177073" y="6068819"/>
            <a:ext cx="328019" cy="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9821787" y="6068819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순서도: 수행의 시작/종료 146"/>
          <p:cNvSpPr/>
          <p:nvPr/>
        </p:nvSpPr>
        <p:spPr>
          <a:xfrm>
            <a:off x="10363588" y="5637782"/>
            <a:ext cx="1572955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게시판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505092" y="5673210"/>
            <a:ext cx="1127343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작성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버튼 클릭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/>
          <p:nvPr/>
        </p:nvCxnSpPr>
        <p:spPr>
          <a:xfrm flipV="1">
            <a:off x="7632435" y="6068819"/>
            <a:ext cx="328019" cy="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7992555" y="5637782"/>
            <a:ext cx="1688265" cy="857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게시판 테이블 업데이트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타입 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일반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4" name="순서도: 수행의 시작/종료 163"/>
          <p:cNvSpPr/>
          <p:nvPr/>
        </p:nvSpPr>
        <p:spPr>
          <a:xfrm>
            <a:off x="3094234" y="5639401"/>
            <a:ext cx="1380690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작성 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4" idx="3"/>
            <a:endCxn id="144" idx="1"/>
          </p:cNvCxnSpPr>
          <p:nvPr/>
        </p:nvCxnSpPr>
        <p:spPr>
          <a:xfrm>
            <a:off x="4474924" y="6035010"/>
            <a:ext cx="530612" cy="1609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50117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649552" y="1910359"/>
            <a:ext cx="1377504" cy="750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회원가입 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259376" y="3568755"/>
            <a:ext cx="747051" cy="1066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수행의 시작/종료 13"/>
          <p:cNvSpPr/>
          <p:nvPr/>
        </p:nvSpPr>
        <p:spPr>
          <a:xfrm>
            <a:off x="71964" y="3228287"/>
            <a:ext cx="1042713" cy="680936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5075567" y="1891804"/>
            <a:ext cx="1371415" cy="729751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회원가입</a:t>
            </a:r>
            <a:endParaRPr lang="en-US" altLang="ko-KR" sz="1300" dirty="0" smtClean="0">
              <a:solidFill>
                <a:schemeClr val="tx1"/>
              </a:solidFill>
              <a:hlinkClick r:id="rId3" action="ppaction://hlinksldjump"/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59375" y="2510256"/>
            <a:ext cx="808023" cy="89182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259375" y="3661920"/>
            <a:ext cx="948116" cy="172669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9552" y="3245546"/>
            <a:ext cx="1377504" cy="750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관리자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로그인 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49552" y="5300573"/>
            <a:ext cx="1377504" cy="975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일반사용자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로그인 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4265990" y="3620911"/>
            <a:ext cx="703174" cy="498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수행의 시작/종료 43"/>
          <p:cNvSpPr/>
          <p:nvPr/>
        </p:nvSpPr>
        <p:spPr>
          <a:xfrm>
            <a:off x="5075567" y="3214334"/>
            <a:ext cx="1371415" cy="771137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관리자 로그인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페이지 이동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5075567" y="5365813"/>
            <a:ext cx="1371415" cy="904106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일반 사용자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265990" y="2280738"/>
            <a:ext cx="703174" cy="498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4265990" y="5789331"/>
            <a:ext cx="703174" cy="498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982487" y="3245546"/>
            <a:ext cx="857381" cy="663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ID / PW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9229457" y="3690177"/>
            <a:ext cx="281524" cy="18708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/>
          <p:cNvSpPr/>
          <p:nvPr/>
        </p:nvSpPr>
        <p:spPr>
          <a:xfrm>
            <a:off x="9544426" y="3403568"/>
            <a:ext cx="1371415" cy="77113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4" action="ppaction://hlinksldjump"/>
              </a:rPr>
              <a:t>관리자 메인</a:t>
            </a:r>
            <a:endParaRPr lang="en-US" altLang="ko-KR" sz="1300" dirty="0" smtClean="0">
              <a:solidFill>
                <a:schemeClr val="tx1"/>
              </a:solidFill>
              <a:hlinkClick r:id="rId4" action="ppaction://hlinksldjump"/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4" action="ppaction://hlinksldjump"/>
              </a:rPr>
              <a:t>페이지 이동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세션 부여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6483724" y="3620911"/>
            <a:ext cx="462021" cy="498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338631" y="3245546"/>
            <a:ext cx="857381" cy="663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876610" y="3620911"/>
            <a:ext cx="462021" cy="498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9229457" y="3306045"/>
            <a:ext cx="281524" cy="19206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545967" y="2536703"/>
            <a:ext cx="1215938" cy="663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회원 정보를 확인해주세요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84659" y="5456832"/>
            <a:ext cx="857381" cy="663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ID / PW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9331629" y="5901463"/>
            <a:ext cx="281524" cy="18708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수행의 시작/종료 60"/>
          <p:cNvSpPr/>
          <p:nvPr/>
        </p:nvSpPr>
        <p:spPr>
          <a:xfrm>
            <a:off x="9646598" y="5614854"/>
            <a:ext cx="1638813" cy="77113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5" action="ppaction://hlinksldjump"/>
              </a:rPr>
              <a:t>일반 사용자 메인</a:t>
            </a:r>
            <a:endParaRPr lang="en-US" altLang="ko-KR" sz="1300" dirty="0" smtClean="0">
              <a:solidFill>
                <a:schemeClr val="tx1"/>
              </a:solidFill>
              <a:hlinkClick r:id="rId5" action="ppaction://hlinksldjump"/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5" action="ppaction://hlinksldjump"/>
              </a:rPr>
              <a:t>페이지 이동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세션 부여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6585896" y="5832197"/>
            <a:ext cx="462021" cy="498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37506" y="5250795"/>
            <a:ext cx="857381" cy="1019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Del_yn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조건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7978782" y="5832197"/>
            <a:ext cx="462021" cy="498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9331629" y="5517331"/>
            <a:ext cx="281524" cy="19206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9648139" y="4747989"/>
            <a:ext cx="1215938" cy="663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회원 정보를 확인해주세요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80751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180031" y="2012759"/>
            <a:ext cx="1473589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ID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중복확인</a:t>
            </a:r>
            <a:r>
              <a:rPr lang="ko-KR" altLang="en-US" sz="1300" dirty="0" smtClean="0">
                <a:solidFill>
                  <a:schemeClr val="tx1"/>
                </a:solidFill>
              </a:rPr>
              <a:t> 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364787" y="4029099"/>
            <a:ext cx="808022" cy="678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수행의 시작/종료 20"/>
          <p:cNvSpPr/>
          <p:nvPr/>
        </p:nvSpPr>
        <p:spPr>
          <a:xfrm>
            <a:off x="89149" y="3659429"/>
            <a:ext cx="1275637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회원가입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364786" y="2970600"/>
            <a:ext cx="808023" cy="89182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364786" y="4122264"/>
            <a:ext cx="808023" cy="101167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167738" y="3543355"/>
            <a:ext cx="1376637" cy="917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PW / 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PW</a:t>
            </a:r>
            <a:r>
              <a:rPr lang="ko-KR" altLang="en-US" sz="1300" dirty="0" smtClean="0">
                <a:solidFill>
                  <a:schemeClr val="tx1"/>
                </a:solidFill>
              </a:rPr>
              <a:t>재입력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28506" y="4626585"/>
            <a:ext cx="1376637" cy="73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기타 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Select box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endCxn id="37" idx="1"/>
          </p:cNvCxnSpPr>
          <p:nvPr/>
        </p:nvCxnSpPr>
        <p:spPr>
          <a:xfrm>
            <a:off x="3653620" y="2280398"/>
            <a:ext cx="484578" cy="1569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484697" y="2970600"/>
            <a:ext cx="538185" cy="69962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0175727" y="2554959"/>
            <a:ext cx="286936" cy="678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358984" y="1918197"/>
            <a:ext cx="459836" cy="22105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345919" y="2316624"/>
            <a:ext cx="472901" cy="16280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10750538" y="2130209"/>
            <a:ext cx="1289032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메인 로그인 </a:t>
            </a:r>
            <a:endParaRPr lang="en-US" altLang="ko-KR" sz="1300" dirty="0" smtClean="0">
              <a:solidFill>
                <a:schemeClr val="tx1"/>
              </a:solidFill>
              <a:hlinkClick r:id="rId3" action="ppaction://hlinksldjump"/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페이지 </a:t>
            </a:r>
            <a:r>
              <a:rPr lang="ko-KR" altLang="en-US" sz="1300" dirty="0" smtClean="0">
                <a:solidFill>
                  <a:schemeClr val="tx1"/>
                </a:solidFill>
              </a:rPr>
              <a:t>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38198" y="1918197"/>
            <a:ext cx="1216318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USER_ID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중복 확인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653620" y="3919123"/>
            <a:ext cx="1093871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 flipV="1">
            <a:off x="3235570" y="1497617"/>
            <a:ext cx="3775091" cy="479714"/>
          </a:xfrm>
          <a:prstGeom prst="bentConnector3">
            <a:avLst>
              <a:gd name="adj1" fmla="val 100074"/>
            </a:avLst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301512" y="2673987"/>
            <a:ext cx="31284" cy="86936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027915" y="1617786"/>
            <a:ext cx="1965486" cy="477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사용할 수 없는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아이디 입니다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27915" y="2246289"/>
            <a:ext cx="1965486" cy="4777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사용 가능한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아이디 입니다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3701036" y="4185138"/>
            <a:ext cx="1046455" cy="82398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486754" y="4727078"/>
            <a:ext cx="612836" cy="69063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721143" y="3527989"/>
            <a:ext cx="1803333" cy="1192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 PW/PW</a:t>
            </a:r>
            <a:r>
              <a:rPr lang="ko-KR" altLang="en-US" sz="1300" dirty="0" smtClean="0">
                <a:solidFill>
                  <a:schemeClr val="tx1"/>
                </a:solidFill>
              </a:rPr>
              <a:t>재입력 확인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>
                <a:solidFill>
                  <a:schemeClr val="tx1"/>
                </a:solidFill>
              </a:rPr>
              <a:t/>
            </a:r>
            <a:br>
              <a:rPr lang="en-US" altLang="ko-KR" sz="1300" dirty="0">
                <a:solidFill>
                  <a:schemeClr val="tx1"/>
                </a:solidFill>
              </a:rPr>
            </a:br>
            <a:r>
              <a:rPr lang="en-US" altLang="ko-KR" sz="1300" dirty="0" smtClean="0">
                <a:solidFill>
                  <a:schemeClr val="tx1"/>
                </a:solidFill>
              </a:rPr>
              <a:t>- </a:t>
            </a:r>
            <a:r>
              <a:rPr lang="ko-KR" altLang="en-US" sz="1300" dirty="0" smtClean="0">
                <a:solidFill>
                  <a:schemeClr val="tx1"/>
                </a:solidFill>
              </a:rPr>
              <a:t>기타 정보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300" dirty="0" smtClean="0">
                <a:solidFill>
                  <a:schemeClr val="tx1"/>
                </a:solidFill>
              </a:rPr>
              <a:t>  선택 여부 확인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09466" y="3713358"/>
            <a:ext cx="1563973" cy="795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가입하기 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8845518">
            <a:off x="8326534" y="2989866"/>
            <a:ext cx="7878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성공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 rot="19404452">
            <a:off x="5310218" y="1683315"/>
            <a:ext cx="5835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중복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 rot="1202526">
            <a:off x="5301951" y="2504663"/>
            <a:ext cx="9487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유니크</a:t>
            </a:r>
            <a:endParaRPr lang="ko-KR" altLang="en-US" sz="1300" dirty="0"/>
          </a:p>
        </p:txBody>
      </p:sp>
      <p:sp>
        <p:nvSpPr>
          <p:cNvPr id="88" name="TextBox 87"/>
          <p:cNvSpPr txBox="1"/>
          <p:nvPr/>
        </p:nvSpPr>
        <p:spPr>
          <a:xfrm rot="2239853">
            <a:off x="8269310" y="5051218"/>
            <a:ext cx="9023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실패</a:t>
            </a:r>
            <a:endParaRPr lang="ko-KR" altLang="en-US" sz="1300" dirty="0"/>
          </a:p>
        </p:txBody>
      </p:sp>
      <p:cxnSp>
        <p:nvCxnSpPr>
          <p:cNvPr id="90" name="꺾인 연결선 89"/>
          <p:cNvCxnSpPr/>
          <p:nvPr/>
        </p:nvCxnSpPr>
        <p:spPr>
          <a:xfrm rot="10800000">
            <a:off x="2699241" y="5460027"/>
            <a:ext cx="6056833" cy="433230"/>
          </a:xfrm>
          <a:prstGeom prst="bentConnector3">
            <a:avLst>
              <a:gd name="adj1" fmla="val 100018"/>
            </a:avLst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8872180" y="2188492"/>
            <a:ext cx="1303547" cy="73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회원정보 </a:t>
            </a:r>
            <a:r>
              <a:rPr lang="en-US" altLang="ko-KR" sz="1300" dirty="0" smtClean="0">
                <a:solidFill>
                  <a:schemeClr val="tx1"/>
                </a:solidFill>
              </a:rPr>
              <a:t>insert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631620" y="5458251"/>
            <a:ext cx="2358591" cy="73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기입 정보를 확인해 주세요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21736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사이드 메뉴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V="1">
            <a:off x="1510797" y="3254543"/>
            <a:ext cx="781623" cy="65159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수행의 시작/종료 20"/>
          <p:cNvSpPr/>
          <p:nvPr/>
        </p:nvSpPr>
        <p:spPr>
          <a:xfrm>
            <a:off x="209393" y="3634377"/>
            <a:ext cx="1275637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관리자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사이드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484714" y="4036977"/>
            <a:ext cx="789064" cy="73991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2465818" y="1737620"/>
            <a:ext cx="2451894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고객관리 페이지</a:t>
            </a:r>
            <a:r>
              <a:rPr lang="en-US" altLang="ko-KR" sz="1300" dirty="0" smtClean="0">
                <a:solidFill>
                  <a:schemeClr val="tx1"/>
                </a:solidFill>
                <a:hlinkClick r:id="rId3" action="ppaction://hlinksldjump"/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메인</a:t>
            </a:r>
            <a:r>
              <a:rPr lang="en-US" altLang="ko-KR" sz="1300" dirty="0">
                <a:solidFill>
                  <a:schemeClr val="tx1"/>
                </a:solidFill>
                <a:hlinkClick r:id="rId3" action="ppaction://hlinksldjump"/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 이동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1485030" y="2133229"/>
            <a:ext cx="619055" cy="157241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465866" y="4286261"/>
            <a:ext cx="759308" cy="145332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수행의 시작/종료 62"/>
          <p:cNvSpPr/>
          <p:nvPr/>
        </p:nvSpPr>
        <p:spPr>
          <a:xfrm>
            <a:off x="2465818" y="2972525"/>
            <a:ext cx="2451894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4" action="ppaction://hlinksldjump"/>
              </a:rPr>
              <a:t>게시판 관리 페이지 이동 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수행의 시작/종료 63"/>
          <p:cNvSpPr/>
          <p:nvPr/>
        </p:nvSpPr>
        <p:spPr>
          <a:xfrm>
            <a:off x="2465818" y="4159170"/>
            <a:ext cx="2451894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공지 작성 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5" name="순서도: 수행의 시작/종료 64"/>
          <p:cNvSpPr/>
          <p:nvPr/>
        </p:nvSpPr>
        <p:spPr>
          <a:xfrm>
            <a:off x="2465818" y="5396932"/>
            <a:ext cx="2451894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5" action="ppaction://hlinksldjump"/>
              </a:rPr>
              <a:t>상품 관리 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14811" y="4159170"/>
            <a:ext cx="1133959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/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4909335" y="4554779"/>
            <a:ext cx="389175" cy="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168115" y="2477535"/>
            <a:ext cx="1938308" cy="989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 dirty="0" smtClean="0">
                <a:solidFill>
                  <a:schemeClr val="tx1"/>
                </a:solidFill>
              </a:rPr>
              <a:t>우측 상단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sz="1300" dirty="0" smtClean="0">
                <a:solidFill>
                  <a:schemeClr val="tx1"/>
                </a:solidFill>
              </a:rPr>
              <a:t> 박스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가입 날짜 오름 차순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잔여 포인트 내림차순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6586348" y="4554779"/>
            <a:ext cx="328019" cy="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10139585" y="4554779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수행의 시작/종료 82"/>
          <p:cNvSpPr/>
          <p:nvPr/>
        </p:nvSpPr>
        <p:spPr>
          <a:xfrm>
            <a:off x="10607983" y="4123742"/>
            <a:ext cx="1572955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관리자</a:t>
            </a:r>
            <a:endParaRPr lang="en-US" altLang="ko-KR" sz="1300" dirty="0" smtClean="0">
              <a:solidFill>
                <a:schemeClr val="tx1"/>
              </a:solidFill>
              <a:hlinkClick r:id="rId3" action="ppaction://hlinksldjump"/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메인 페이지</a:t>
            </a:r>
            <a:endParaRPr lang="en-US" altLang="ko-KR" sz="1300" dirty="0" smtClean="0">
              <a:solidFill>
                <a:schemeClr val="tx1"/>
              </a:solidFill>
              <a:hlinkClick r:id="rId3" action="ppaction://hlinksldjump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hlinkClick r:id="rId3" action="ppaction://hlinksldjump"/>
              </a:rPr>
              <a:t>이</a:t>
            </a:r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14367" y="4159170"/>
            <a:ext cx="1127343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작성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버튼 클릭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8041710" y="4554779"/>
            <a:ext cx="328019" cy="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369729" y="3956768"/>
            <a:ext cx="1702292" cy="1136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게시판 테이블 업데이트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타입 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공지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/>
          <p:cNvCxnSpPr/>
          <p:nvPr/>
        </p:nvCxnSpPr>
        <p:spPr>
          <a:xfrm flipV="1">
            <a:off x="1254256" y="4044898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88832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메인페이지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V="1">
            <a:off x="2831903" y="3282847"/>
            <a:ext cx="663610" cy="68305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수행의 시작/종료 20"/>
          <p:cNvSpPr/>
          <p:nvPr/>
        </p:nvSpPr>
        <p:spPr>
          <a:xfrm>
            <a:off x="89149" y="3659429"/>
            <a:ext cx="1275637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관리자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메인 페이지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820197" y="4058019"/>
            <a:ext cx="589588" cy="71663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493095" y="1473105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리스트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93095" y="2874026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검색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93095" y="4314773"/>
            <a:ext cx="1133959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정렬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831903" y="1976716"/>
            <a:ext cx="524920" cy="182242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612805" y="1890835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612805" y="3251921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612805" y="4692668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051216" y="1356010"/>
            <a:ext cx="3704477" cy="989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최신 가입 순으로 정렬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이름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가입일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잔여포인트</a:t>
            </a:r>
            <a:r>
              <a:rPr lang="ko-KR" altLang="en-US" sz="1300" dirty="0" smtClean="0">
                <a:solidFill>
                  <a:schemeClr val="tx1"/>
                </a:solidFill>
              </a:rPr>
              <a:t> 출력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회원정보 옆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회원삭제</a:t>
            </a:r>
            <a:r>
              <a:rPr lang="ko-KR" altLang="en-US" sz="1300" dirty="0" smtClean="0">
                <a:solidFill>
                  <a:schemeClr val="tx1"/>
                </a:solidFill>
              </a:rPr>
              <a:t> 버튼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51215" y="2797694"/>
            <a:ext cx="1387163" cy="989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정보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300" dirty="0" smtClean="0">
                <a:solidFill>
                  <a:schemeClr val="tx1"/>
                </a:solidFill>
              </a:rPr>
              <a:t> 받기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51216" y="4197678"/>
            <a:ext cx="1938308" cy="989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300" dirty="0" smtClean="0">
                <a:solidFill>
                  <a:schemeClr val="tx1"/>
                </a:solidFill>
              </a:rPr>
              <a:t>우측 상단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sz="1300" dirty="0" smtClean="0">
                <a:solidFill>
                  <a:schemeClr val="tx1"/>
                </a:solidFill>
              </a:rPr>
              <a:t> 박스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가입 날짜 오름 차순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잔여 포인트 내림차순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2851357" y="4226856"/>
            <a:ext cx="558428" cy="148501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493095" y="5615136"/>
            <a:ext cx="1133959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하단 중앙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페이징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612805" y="5993031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051215" y="5498041"/>
            <a:ext cx="1274429" cy="989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정보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10</a:t>
            </a:r>
            <a:r>
              <a:rPr lang="ko-KR" altLang="en-US" sz="1300" dirty="0" smtClean="0">
                <a:solidFill>
                  <a:schemeClr val="tx1"/>
                </a:solidFill>
              </a:rPr>
              <a:t>건씩 출력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43975" y="3659429"/>
            <a:ext cx="987762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94103" y="1473105"/>
            <a:ext cx="1127343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삭제 시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del_yn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업데이트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8793270" y="1852662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10359023" y="1852662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수행의 시작/종료 55"/>
          <p:cNvSpPr/>
          <p:nvPr/>
        </p:nvSpPr>
        <p:spPr>
          <a:xfrm>
            <a:off x="10902968" y="1455391"/>
            <a:ext cx="1289032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회원 리스트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788" y="2874026"/>
            <a:ext cx="1127343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</a:t>
            </a:r>
            <a:r>
              <a:rPr lang="ko-KR" altLang="en-US" sz="1300" dirty="0" smtClean="0">
                <a:solidFill>
                  <a:schemeClr val="tx1"/>
                </a:solidFill>
              </a:rPr>
              <a:t>에서 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6475955" y="3253583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8041708" y="3253583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8585652" y="2856312"/>
            <a:ext cx="1572955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조건에 맞는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고객정보 리스트 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440459" y="4314773"/>
            <a:ext cx="1127343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</a:t>
            </a:r>
            <a:r>
              <a:rPr lang="ko-KR" altLang="en-US" sz="1300" dirty="0" smtClean="0">
                <a:solidFill>
                  <a:schemeClr val="tx1"/>
                </a:solidFill>
              </a:rPr>
              <a:t>에서 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7039626" y="4694330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8605379" y="4694330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수행의 시작/종료 74"/>
          <p:cNvSpPr/>
          <p:nvPr/>
        </p:nvSpPr>
        <p:spPr>
          <a:xfrm>
            <a:off x="9149323" y="4297059"/>
            <a:ext cx="1572955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조건에 맞는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고객정보 리스트 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/>
          <p:cNvCxnSpPr/>
          <p:nvPr/>
        </p:nvCxnSpPr>
        <p:spPr>
          <a:xfrm>
            <a:off x="925694" y="4500978"/>
            <a:ext cx="481155" cy="93462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74959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게시판 관리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21" name="순서도: 수행의 시작/종료 20"/>
          <p:cNvSpPr/>
          <p:nvPr/>
        </p:nvSpPr>
        <p:spPr>
          <a:xfrm>
            <a:off x="89149" y="3659429"/>
            <a:ext cx="874803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게시판 관리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3952" y="1609230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리스트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083662" y="2026960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36544" y="1594599"/>
            <a:ext cx="1974891" cy="10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 일자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좋아요 수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간략히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</a:rPr>
              <a:t> 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5813344" y="2046336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수행의 시작/종료 62"/>
          <p:cNvSpPr/>
          <p:nvPr/>
        </p:nvSpPr>
        <p:spPr>
          <a:xfrm>
            <a:off x="6214178" y="1650727"/>
            <a:ext cx="1380690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해당 게시 글 상세보기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64317" y="1649065"/>
            <a:ext cx="849027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클릭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519341" y="2026960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039844" y="1305997"/>
            <a:ext cx="1657366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작성일자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좋아요 수 출력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7594868" y="1688163"/>
            <a:ext cx="345873" cy="28433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8806805" y="2642720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7932835" y="2245449"/>
            <a:ext cx="956036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하단 중앙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 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7594868" y="2245449"/>
            <a:ext cx="345873" cy="38216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9207152" y="2245449"/>
            <a:ext cx="1078781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del_yn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업데이트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V="1">
            <a:off x="10279552" y="2627615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수행의 시작/종료 92"/>
          <p:cNvSpPr/>
          <p:nvPr/>
        </p:nvSpPr>
        <p:spPr>
          <a:xfrm>
            <a:off x="10680386" y="2232006"/>
            <a:ext cx="1110780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리스트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이동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925694" y="2775176"/>
            <a:ext cx="363629" cy="77245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1531803" y="3745188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하단 중앙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2721327" y="4320245"/>
            <a:ext cx="420298" cy="29333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205406" y="4274629"/>
            <a:ext cx="1974891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300" dirty="0" smtClean="0">
                <a:solidFill>
                  <a:schemeClr val="tx1"/>
                </a:solidFill>
              </a:rPr>
              <a:t> 인풋 창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680234" y="3755299"/>
            <a:ext cx="1202806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V="1">
            <a:off x="5188203" y="4182169"/>
            <a:ext cx="392928" cy="52482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2728684" y="3660755"/>
            <a:ext cx="424674" cy="35053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205406" y="3228391"/>
            <a:ext cx="1974891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 조건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sz="1300" dirty="0" smtClean="0">
                <a:solidFill>
                  <a:schemeClr val="tx1"/>
                </a:solidFill>
              </a:rPr>
              <a:t> 박스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5188203" y="3660752"/>
            <a:ext cx="414860" cy="36802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2536544" y="5935612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2989426" y="5503251"/>
            <a:ext cx="1974891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정렬 조건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셀렉트</a:t>
            </a:r>
            <a:r>
              <a:rPr lang="ko-KR" altLang="en-US" sz="1300" dirty="0" smtClean="0">
                <a:solidFill>
                  <a:schemeClr val="tx1"/>
                </a:solidFill>
              </a:rPr>
              <a:t> 박스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최신 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오래된 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 수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4972223" y="5935612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478113" y="5500386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정렬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1006015" y="4093735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6969727" y="4126279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7402287" y="3580565"/>
            <a:ext cx="1974891" cy="10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 일자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좋아요 수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간략히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</a:rPr>
              <a:t> 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387083" y="5490115"/>
            <a:ext cx="1202806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조회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6676576" y="5861095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109136" y="5315381"/>
            <a:ext cx="1974891" cy="10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게시 글 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제목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작성 일자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좋아요 수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내용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간략히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</a:rPr>
              <a:t> 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7973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상품 관리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cxnSp>
        <p:nvCxnSpPr>
          <p:cNvPr id="39" name="직선 화살표 연결선 38"/>
          <p:cNvCxnSpPr/>
          <p:nvPr/>
        </p:nvCxnSpPr>
        <p:spPr>
          <a:xfrm>
            <a:off x="602326" y="4485022"/>
            <a:ext cx="481155" cy="93462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수행의 시작/종료 39"/>
          <p:cNvSpPr/>
          <p:nvPr/>
        </p:nvSpPr>
        <p:spPr>
          <a:xfrm>
            <a:off x="89149" y="3659429"/>
            <a:ext cx="874803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관리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38109" y="2052717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리스트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86052" y="1914104"/>
            <a:ext cx="2466992" cy="103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 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 코드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상품 금액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상품 이미지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교환 횟수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출력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8682908" y="2432927"/>
            <a:ext cx="400834" cy="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수행의 시작/종료 55"/>
          <p:cNvSpPr/>
          <p:nvPr/>
        </p:nvSpPr>
        <p:spPr>
          <a:xfrm>
            <a:off x="9174848" y="2093320"/>
            <a:ext cx="1302652" cy="6444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상품 리스트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업데이트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86375" y="2681763"/>
            <a:ext cx="497106" cy="89171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35228" y="5439819"/>
            <a:ext cx="1119710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하단 중앙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 추가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969986" y="2149323"/>
            <a:ext cx="709546" cy="532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 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6759495" y="2430612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2506605" y="2430612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5578560" y="2435579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7196474" y="2061998"/>
            <a:ext cx="1395328" cy="65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해당 상품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err="1" smtClean="0">
                <a:solidFill>
                  <a:schemeClr val="tx1"/>
                </a:solidFill>
              </a:rPr>
              <a:t>del_yn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업데이트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7054808" y="5240784"/>
            <a:ext cx="535639" cy="1935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62182" y="5439819"/>
            <a:ext cx="1974891" cy="754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 대표이미지 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21996" y="5016202"/>
            <a:ext cx="1202806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인서트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7065101" y="4457653"/>
            <a:ext cx="412941" cy="65880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070088" y="4582006"/>
            <a:ext cx="1974891" cy="709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텍스트 입력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 코드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3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상품 금액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104933" y="4920184"/>
            <a:ext cx="486172" cy="32060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058148">
            <a:off x="6455187" y="4366820"/>
            <a:ext cx="1182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상품 코드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중복</a:t>
            </a:r>
            <a:endParaRPr lang="ko-KR" alt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4218" y="5309849"/>
            <a:ext cx="9120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유니크</a:t>
            </a:r>
            <a:endParaRPr lang="ko-KR" altLang="en-US" sz="1300" dirty="0"/>
          </a:p>
        </p:txBody>
      </p:sp>
      <p:sp>
        <p:nvSpPr>
          <p:cNvPr id="113" name="직사각형 112"/>
          <p:cNvSpPr/>
          <p:nvPr/>
        </p:nvSpPr>
        <p:spPr>
          <a:xfrm>
            <a:off x="7305333" y="3815339"/>
            <a:ext cx="2551593" cy="4878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이미 존재하는 상품 코드입니다</a:t>
            </a:r>
            <a:r>
              <a:rPr lang="en-US" altLang="ko-KR" sz="1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다시 입력해주세요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/>
          <p:nvPr/>
        </p:nvCxnSpPr>
        <p:spPr>
          <a:xfrm rot="10800000" flipV="1">
            <a:off x="2986053" y="3781184"/>
            <a:ext cx="4805457" cy="667806"/>
          </a:xfrm>
          <a:prstGeom prst="bentConnector3">
            <a:avLst>
              <a:gd name="adj1" fmla="val 100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4104933" y="5355182"/>
            <a:ext cx="486172" cy="46707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4690613" y="4993259"/>
            <a:ext cx="666134" cy="596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등록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5345982" y="5289333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1692741" y="5817104"/>
            <a:ext cx="345873" cy="427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endCxn id="108" idx="1"/>
          </p:cNvCxnSpPr>
          <p:nvPr/>
        </p:nvCxnSpPr>
        <p:spPr>
          <a:xfrm flipV="1">
            <a:off x="1704525" y="4936738"/>
            <a:ext cx="365563" cy="71338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순서도: 수행의 시작/종료 129"/>
          <p:cNvSpPr/>
          <p:nvPr/>
        </p:nvSpPr>
        <p:spPr>
          <a:xfrm>
            <a:off x="7781090" y="4951085"/>
            <a:ext cx="1302652" cy="6444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상품 리스트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업데이트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38963"/>
              </p:ext>
            </p:extLst>
          </p:nvPr>
        </p:nvGraphicFramePr>
        <p:xfrm>
          <a:off x="209393" y="198099"/>
          <a:ext cx="11770264" cy="92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사이드 메뉴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cxnSp>
        <p:nvCxnSpPr>
          <p:cNvPr id="32" name="직선 화살표 연결선 31"/>
          <p:cNvCxnSpPr>
            <a:stCxn id="33" idx="3"/>
            <a:endCxn id="64" idx="1"/>
          </p:cNvCxnSpPr>
          <p:nvPr/>
        </p:nvCxnSpPr>
        <p:spPr>
          <a:xfrm flipV="1">
            <a:off x="1485030" y="2611402"/>
            <a:ext cx="1002330" cy="138785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수행의 시작/종료 32"/>
          <p:cNvSpPr/>
          <p:nvPr/>
        </p:nvSpPr>
        <p:spPr>
          <a:xfrm>
            <a:off x="209393" y="3634377"/>
            <a:ext cx="1275637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일반 사용자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사이드 메뉴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좌측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3"/>
            <a:endCxn id="44" idx="1"/>
          </p:cNvCxnSpPr>
          <p:nvPr/>
        </p:nvCxnSpPr>
        <p:spPr>
          <a:xfrm>
            <a:off x="1485030" y="3999253"/>
            <a:ext cx="1002330" cy="184749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수행의 시작/종료 34"/>
          <p:cNvSpPr/>
          <p:nvPr/>
        </p:nvSpPr>
        <p:spPr>
          <a:xfrm>
            <a:off x="4512235" y="1292874"/>
            <a:ext cx="1957019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메인 페이지 이동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endCxn id="45" idx="1"/>
          </p:cNvCxnSpPr>
          <p:nvPr/>
        </p:nvCxnSpPr>
        <p:spPr>
          <a:xfrm flipV="1">
            <a:off x="1484714" y="1681635"/>
            <a:ext cx="1002646" cy="227236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3"/>
            <a:endCxn id="54" idx="1"/>
          </p:cNvCxnSpPr>
          <p:nvPr/>
        </p:nvCxnSpPr>
        <p:spPr>
          <a:xfrm>
            <a:off x="1485030" y="3999253"/>
            <a:ext cx="1002330" cy="92889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수행의 시작/종료 37"/>
          <p:cNvSpPr/>
          <p:nvPr/>
        </p:nvSpPr>
        <p:spPr>
          <a:xfrm>
            <a:off x="8494130" y="1990778"/>
            <a:ext cx="2720562" cy="585173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4" action="ppaction://hlinksldjump"/>
              </a:rPr>
              <a:t>전력량 조회하기 페이지 이동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2487360" y="3177216"/>
            <a:ext cx="2601482" cy="585173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5" action="ppaction://hlinksldjump"/>
              </a:rPr>
              <a:t>전기세 계획하기 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2487360" y="3891415"/>
            <a:ext cx="2601482" cy="585173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6" action="ppaction://hlinksldjump"/>
              </a:rPr>
              <a:t>요금 상세보기 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87360" y="1279178"/>
            <a:ext cx="1262239" cy="80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좌측 상단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에코알라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로고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64" idx="3"/>
            <a:endCxn id="51" idx="1"/>
          </p:cNvCxnSpPr>
          <p:nvPr/>
        </p:nvCxnSpPr>
        <p:spPr>
          <a:xfrm>
            <a:off x="3749599" y="2611402"/>
            <a:ext cx="2602608" cy="21712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352207" y="2255219"/>
            <a:ext cx="1127343" cy="75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세부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2487360" y="4635564"/>
            <a:ext cx="2601482" cy="585173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7" action="ppaction://hlinksldjump"/>
              </a:rPr>
              <a:t>탄소 포인트 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8" name="순서도: 수행의 시작/종료 57"/>
          <p:cNvSpPr/>
          <p:nvPr/>
        </p:nvSpPr>
        <p:spPr>
          <a:xfrm>
            <a:off x="4629898" y="6129139"/>
            <a:ext cx="1839482" cy="65280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챗봇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팝업 실행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45" idx="3"/>
            <a:endCxn id="35" idx="1"/>
          </p:cNvCxnSpPr>
          <p:nvPr/>
        </p:nvCxnSpPr>
        <p:spPr>
          <a:xfrm>
            <a:off x="3749599" y="1681635"/>
            <a:ext cx="762636" cy="684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8494130" y="2658942"/>
            <a:ext cx="2720562" cy="585173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8" action="ppaction://hlinksldjump"/>
              </a:rPr>
              <a:t>전력량 분석하기 페이지 이동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33" idx="3"/>
            <a:endCxn id="42" idx="1"/>
          </p:cNvCxnSpPr>
          <p:nvPr/>
        </p:nvCxnSpPr>
        <p:spPr>
          <a:xfrm flipV="1">
            <a:off x="1485030" y="3469803"/>
            <a:ext cx="1002330" cy="52945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3" idx="3"/>
            <a:endCxn id="66" idx="1"/>
          </p:cNvCxnSpPr>
          <p:nvPr/>
        </p:nvCxnSpPr>
        <p:spPr>
          <a:xfrm>
            <a:off x="1485030" y="3999253"/>
            <a:ext cx="1002330" cy="245629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487360" y="2208945"/>
            <a:ext cx="1262239" cy="80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우리 집 전력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1" idx="3"/>
            <a:endCxn id="38" idx="1"/>
          </p:cNvCxnSpPr>
          <p:nvPr/>
        </p:nvCxnSpPr>
        <p:spPr>
          <a:xfrm flipV="1">
            <a:off x="7479550" y="2283365"/>
            <a:ext cx="1014580" cy="349749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487360" y="6053086"/>
            <a:ext cx="1262239" cy="80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좌측 하단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코알라 아이콘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66" idx="3"/>
            <a:endCxn id="58" idx="1"/>
          </p:cNvCxnSpPr>
          <p:nvPr/>
        </p:nvCxnSpPr>
        <p:spPr>
          <a:xfrm>
            <a:off x="3749599" y="6455543"/>
            <a:ext cx="880299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1" idx="3"/>
            <a:endCxn id="60" idx="1"/>
          </p:cNvCxnSpPr>
          <p:nvPr/>
        </p:nvCxnSpPr>
        <p:spPr>
          <a:xfrm>
            <a:off x="7479550" y="2633114"/>
            <a:ext cx="1014580" cy="31841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endCxn id="107" idx="1"/>
          </p:cNvCxnSpPr>
          <p:nvPr/>
        </p:nvCxnSpPr>
        <p:spPr>
          <a:xfrm>
            <a:off x="1484714" y="3988082"/>
            <a:ext cx="1002646" cy="166254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수행의 시작/종료 106"/>
          <p:cNvSpPr/>
          <p:nvPr/>
        </p:nvSpPr>
        <p:spPr>
          <a:xfrm>
            <a:off x="2487360" y="5358042"/>
            <a:ext cx="2601482" cy="585173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9" action="ppaction://hlinksldjump"/>
              </a:rPr>
              <a:t>게시판 페이지 이동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4519"/>
              </p:ext>
            </p:extLst>
          </p:nvPr>
        </p:nvGraphicFramePr>
        <p:xfrm>
          <a:off x="209393" y="198099"/>
          <a:ext cx="11770264" cy="110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66">
                  <a:extLst>
                    <a:ext uri="{9D8B030D-6E8A-4147-A177-3AD203B41FA5}">
                      <a16:colId xmlns:a16="http://schemas.microsoft.com/office/drawing/2014/main" val="3688616479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302797581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159028541"/>
                    </a:ext>
                  </a:extLst>
                </a:gridCol>
                <a:gridCol w="2942566">
                  <a:extLst>
                    <a:ext uri="{9D8B030D-6E8A-4147-A177-3AD203B41FA5}">
                      <a16:colId xmlns:a16="http://schemas.microsoft.com/office/drawing/2014/main" val="2488778510"/>
                    </a:ext>
                  </a:extLst>
                </a:gridCol>
              </a:tblGrid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탑 메뉴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baseline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51259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2023-11-12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윤가영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5957"/>
                  </a:ext>
                </a:extLst>
              </a:tr>
            </a:tbl>
          </a:graphicData>
        </a:graphic>
      </p:graphicFrame>
      <p:sp>
        <p:nvSpPr>
          <p:cNvPr id="33" name="순서도: 수행의 시작/종료 32"/>
          <p:cNvSpPr/>
          <p:nvPr/>
        </p:nvSpPr>
        <p:spPr>
          <a:xfrm>
            <a:off x="209393" y="3634377"/>
            <a:ext cx="1275637" cy="7297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일반 사용자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탑 메뉴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1593932" y="2286000"/>
            <a:ext cx="726567" cy="150974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429401" y="1757860"/>
            <a:ext cx="1262239" cy="80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로그아웃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3729843" y="2152216"/>
            <a:ext cx="389175" cy="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67604" y="5067392"/>
            <a:ext cx="1262239" cy="80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마이페이지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587561" y="4199853"/>
            <a:ext cx="739308" cy="126999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157221" y="1757860"/>
            <a:ext cx="1262239" cy="80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세션 종료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457663" y="2152216"/>
            <a:ext cx="389175" cy="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768046" y="5439116"/>
            <a:ext cx="389175" cy="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수행의 시작/종료 42"/>
          <p:cNvSpPr/>
          <p:nvPr/>
        </p:nvSpPr>
        <p:spPr>
          <a:xfrm>
            <a:off x="4233627" y="5081088"/>
            <a:ext cx="1262239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마이페이지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 이동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5885041" y="1771556"/>
            <a:ext cx="2451894" cy="79121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hlinkClick r:id="rId3" action="ppaction://hlinksldjump"/>
              </a:rPr>
              <a:t>로그인 페이지 이동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5641658" y="4855785"/>
            <a:ext cx="496763" cy="410557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176624" y="4199853"/>
            <a:ext cx="1262239" cy="80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내 정보 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9391959" y="4199853"/>
            <a:ext cx="389176" cy="28058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641657" y="5476697"/>
            <a:ext cx="496764" cy="387506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76624" y="5670450"/>
            <a:ext cx="1262239" cy="80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포인트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사용 내역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477066" y="6091857"/>
            <a:ext cx="389175" cy="3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942646" y="5266343"/>
            <a:ext cx="2420553" cy="1427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포인트 사용내역 출력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-(</a:t>
            </a:r>
            <a:r>
              <a:rPr lang="ko-KR" altLang="en-US" sz="1300" dirty="0" smtClean="0">
                <a:solidFill>
                  <a:schemeClr val="tx1"/>
                </a:solidFill>
              </a:rPr>
              <a:t>입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출금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  <a:r>
              <a:rPr lang="ko-KR" altLang="en-US" sz="1300" dirty="0" smtClean="0">
                <a:solidFill>
                  <a:schemeClr val="tx1"/>
                </a:solidFill>
              </a:rPr>
              <a:t>날짜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품목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금액 </a:t>
            </a:r>
            <a:r>
              <a:rPr lang="en-US" altLang="ko-KR" sz="1300" dirty="0" smtClean="0">
                <a:solidFill>
                  <a:schemeClr val="tx1"/>
                </a:solidFill>
              </a:rPr>
              <a:t>: </a:t>
            </a:r>
            <a:r>
              <a:rPr lang="ko-KR" altLang="en-US" sz="1300" dirty="0" smtClean="0">
                <a:solidFill>
                  <a:schemeClr val="tx1"/>
                </a:solidFill>
              </a:rPr>
              <a:t>입금 </a:t>
            </a:r>
            <a:r>
              <a:rPr lang="en-US" altLang="ko-KR" sz="1300" dirty="0" smtClean="0">
                <a:solidFill>
                  <a:schemeClr val="tx1"/>
                </a:solidFill>
              </a:rPr>
              <a:t>+ / </a:t>
            </a:r>
            <a:r>
              <a:rPr lang="ko-KR" altLang="en-US" sz="1300" dirty="0" smtClean="0">
                <a:solidFill>
                  <a:schemeClr val="tx1"/>
                </a:solidFill>
              </a:rPr>
              <a:t>출금 </a:t>
            </a:r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</a:p>
          <a:p>
            <a:pPr algn="just"/>
            <a:r>
              <a:rPr lang="en-US" altLang="ko-KR" sz="1300" dirty="0" smtClean="0">
                <a:solidFill>
                  <a:schemeClr val="tx1"/>
                </a:solidFill>
              </a:rPr>
              <a:t>-</a:t>
            </a:r>
            <a:r>
              <a:rPr lang="ko-KR" altLang="en-US" sz="1300" dirty="0" smtClean="0">
                <a:solidFill>
                  <a:schemeClr val="tx1"/>
                </a:solidFill>
              </a:rPr>
              <a:t>잔여 포인트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우측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내부 </a:t>
            </a:r>
            <a:r>
              <a:rPr lang="ko-KR" altLang="en-US" sz="1300" dirty="0" err="1" smtClean="0">
                <a:solidFill>
                  <a:schemeClr val="tx1"/>
                </a:solidFill>
              </a:rPr>
              <a:t>스크롤바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391960" y="3599747"/>
            <a:ext cx="389175" cy="29402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164846" y="3224587"/>
            <a:ext cx="1112504" cy="669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PW / </a:t>
            </a: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PW</a:t>
            </a:r>
            <a:r>
              <a:rPr lang="ko-KR" altLang="en-US" sz="1300" dirty="0" smtClean="0">
                <a:solidFill>
                  <a:schemeClr val="tx1"/>
                </a:solidFill>
              </a:rPr>
              <a:t>재입력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입력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7553473" y="3859523"/>
            <a:ext cx="496763" cy="41055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7553472" y="4480435"/>
            <a:ext cx="611374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164846" y="4270081"/>
            <a:ext cx="1112505" cy="619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기타 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Select box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895744" y="3596795"/>
            <a:ext cx="723330" cy="804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버튼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 flipV="1">
            <a:off x="11583434" y="3224587"/>
            <a:ext cx="9966" cy="372208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0974869" y="3698334"/>
            <a:ext cx="1217131" cy="73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DB </a:t>
            </a:r>
            <a:r>
              <a:rPr lang="ko-KR" altLang="en-US" sz="1300" dirty="0" smtClean="0">
                <a:solidFill>
                  <a:schemeClr val="tx1"/>
                </a:solidFill>
              </a:rPr>
              <a:t>회원정보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업데이트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10647128" y="3999252"/>
            <a:ext cx="270136" cy="678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974869" y="2419712"/>
            <a:ext cx="1217131" cy="73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마이페이지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새로고침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1422</Words>
  <Application>Microsoft Office PowerPoint</Application>
  <PresentationFormat>와이드스크린</PresentationFormat>
  <Paragraphs>546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건물 에너지 빅데이터를 활용한  사용자 맞춤형 전력 소비 예측 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IOT를 활용한 … 프로세스 흐름도</dc:title>
  <dc:creator>Yoon</dc:creator>
  <cp:lastModifiedBy>202-24</cp:lastModifiedBy>
  <cp:revision>45</cp:revision>
  <dcterms:created xsi:type="dcterms:W3CDTF">2023-11-12T03:27:03Z</dcterms:created>
  <dcterms:modified xsi:type="dcterms:W3CDTF">2023-12-22T03:51:01Z</dcterms:modified>
</cp:coreProperties>
</file>