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6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3" r:id="rId12"/>
    <p:sldId id="276" r:id="rId13"/>
    <p:sldId id="277" r:id="rId14"/>
    <p:sldId id="269" r:id="rId15"/>
    <p:sldId id="267" r:id="rId16"/>
    <p:sldId id="271" r:id="rId17"/>
    <p:sldId id="272" r:id="rId18"/>
    <p:sldId id="278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AA9"/>
    <a:srgbClr val="203690"/>
    <a:srgbClr val="303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2362" autoAdjust="0"/>
  </p:normalViewPr>
  <p:slideViewPr>
    <p:cSldViewPr snapToGrid="0" showGuides="1">
      <p:cViewPr varScale="1">
        <p:scale>
          <a:sx n="114" d="100"/>
          <a:sy n="114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EDF2-5003-4070-BEE4-71D1E6E971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317-F716-4270-AD3A-99E3A2ADD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1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EDF2-5003-4070-BEE4-71D1E6E971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317-F716-4270-AD3A-99E3A2ADD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9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EDF2-5003-4070-BEE4-71D1E6E971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317-F716-4270-AD3A-99E3A2ADD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0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EDF2-5003-4070-BEE4-71D1E6E971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317-F716-4270-AD3A-99E3A2ADD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2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EDF2-5003-4070-BEE4-71D1E6E971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317-F716-4270-AD3A-99E3A2ADD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4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EDF2-5003-4070-BEE4-71D1E6E971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317-F716-4270-AD3A-99E3A2ADD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EDF2-5003-4070-BEE4-71D1E6E971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317-F716-4270-AD3A-99E3A2ADD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1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EDF2-5003-4070-BEE4-71D1E6E971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317-F716-4270-AD3A-99E3A2ADD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99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EDF2-5003-4070-BEE4-71D1E6E971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317-F716-4270-AD3A-99E3A2ADD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3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EDF2-5003-4070-BEE4-71D1E6E971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317-F716-4270-AD3A-99E3A2ADD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2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EDF2-5003-4070-BEE4-71D1E6E971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317-F716-4270-AD3A-99E3A2ADD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6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0EDF2-5003-4070-BEE4-71D1E6E971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F317-F716-4270-AD3A-99E3A2ADD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6" y="1571352"/>
            <a:ext cx="8180003" cy="459774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3458333" y="596221"/>
            <a:ext cx="5291607" cy="625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초기 화면</a:t>
            </a:r>
            <a:endParaRPr lang="en-US" sz="4000" dirty="0">
              <a:solidFill>
                <a:srgbClr val="204AA9"/>
              </a:solidFill>
              <a:latin typeface="Nanum Myeongjo Bold Bold"/>
              <a:ea typeface="Nanum Myeongjo Bold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79742"/>
              </p:ext>
            </p:extLst>
          </p:nvPr>
        </p:nvGraphicFramePr>
        <p:xfrm>
          <a:off x="9072979" y="1571348"/>
          <a:ext cx="2610036" cy="459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60">
                  <a:extLst>
                    <a:ext uri="{9D8B030D-6E8A-4147-A177-3AD203B41FA5}">
                      <a16:colId xmlns:a16="http://schemas.microsoft.com/office/drawing/2014/main" val="1561347843"/>
                    </a:ext>
                  </a:extLst>
                </a:gridCol>
                <a:gridCol w="2077376">
                  <a:extLst>
                    <a:ext uri="{9D8B030D-6E8A-4147-A177-3AD203B41FA5}">
                      <a16:colId xmlns:a16="http://schemas.microsoft.com/office/drawing/2014/main" val="4290224285"/>
                    </a:ext>
                  </a:extLst>
                </a:gridCol>
              </a:tblGrid>
              <a:tr h="459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8603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회원가</a:t>
                      </a:r>
                      <a:r>
                        <a:rPr lang="ko-KR" altLang="en-US" sz="1200" baseline="0" dirty="0" smtClean="0"/>
                        <a:t>입 창으로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이동합니다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698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관리자로 로그인합니다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64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사용자로 로그인합니다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56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4032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997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63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112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3117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59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136719" y="3686176"/>
            <a:ext cx="1301450" cy="1276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47208" y="3686175"/>
            <a:ext cx="1305942" cy="1276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959828" y="1571347"/>
            <a:ext cx="766922" cy="355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56922" y="3276395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③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09159" y="1509920"/>
            <a:ext cx="45066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①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7450" y="3331464"/>
            <a:ext cx="415498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②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39526"/>
              </p:ext>
            </p:extLst>
          </p:nvPr>
        </p:nvGraphicFramePr>
        <p:xfrm>
          <a:off x="9072979" y="1571348"/>
          <a:ext cx="2610036" cy="477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60">
                  <a:extLst>
                    <a:ext uri="{9D8B030D-6E8A-4147-A177-3AD203B41FA5}">
                      <a16:colId xmlns:a16="http://schemas.microsoft.com/office/drawing/2014/main" val="1561347843"/>
                    </a:ext>
                  </a:extLst>
                </a:gridCol>
                <a:gridCol w="2077376">
                  <a:extLst>
                    <a:ext uri="{9D8B030D-6E8A-4147-A177-3AD203B41FA5}">
                      <a16:colId xmlns:a16="http://schemas.microsoft.com/office/drawing/2014/main" val="4290224285"/>
                    </a:ext>
                  </a:extLst>
                </a:gridCol>
              </a:tblGrid>
              <a:tr h="459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8603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탄소 포인트</a:t>
                      </a:r>
                      <a:r>
                        <a:rPr lang="ko-KR" altLang="en-US" sz="1200" baseline="0" dirty="0" smtClean="0"/>
                        <a:t> 부여 기준을 알려줍니다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698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보유 포인</a:t>
                      </a:r>
                      <a:r>
                        <a:rPr lang="ko-KR" altLang="en-US" sz="1200" baseline="0" dirty="0" smtClean="0"/>
                        <a:t>트를 출력합니다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64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 교환 창에서 보유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포인트로 상품을 교환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할 수 있습니다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56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4032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997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63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112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3117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598"/>
                  </a:ext>
                </a:extLst>
              </a:tr>
            </a:tbl>
          </a:graphicData>
        </a:graphic>
      </p:graphicFrame>
      <p:sp>
        <p:nvSpPr>
          <p:cNvPr id="36" name="TextBox 2"/>
          <p:cNvSpPr txBox="1"/>
          <p:nvPr/>
        </p:nvSpPr>
        <p:spPr>
          <a:xfrm>
            <a:off x="1775269" y="589871"/>
            <a:ext cx="8619633" cy="625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탄소 포인트 </a:t>
            </a:r>
            <a:endParaRPr lang="en-US" sz="4000" dirty="0">
              <a:solidFill>
                <a:srgbClr val="204AA9"/>
              </a:solidFill>
              <a:latin typeface="Nanum Myeongjo Bold Bold"/>
              <a:ea typeface="Nanum Myeongjo Bold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70" y="1658503"/>
            <a:ext cx="8125200" cy="4590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621280" y="2374900"/>
            <a:ext cx="2796540" cy="3536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10212" y="2374901"/>
            <a:ext cx="2758757" cy="1339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510212" y="3797300"/>
            <a:ext cx="2758757" cy="2114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67790" y="2332831"/>
            <a:ext cx="43464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①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63003" y="2332831"/>
            <a:ext cx="320845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②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17979" y="3715436"/>
            <a:ext cx="405447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③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4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70" y="1658503"/>
            <a:ext cx="8125200" cy="459092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53621"/>
              </p:ext>
            </p:extLst>
          </p:nvPr>
        </p:nvGraphicFramePr>
        <p:xfrm>
          <a:off x="9072979" y="1571348"/>
          <a:ext cx="2610036" cy="462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60">
                  <a:extLst>
                    <a:ext uri="{9D8B030D-6E8A-4147-A177-3AD203B41FA5}">
                      <a16:colId xmlns:a16="http://schemas.microsoft.com/office/drawing/2014/main" val="1561347843"/>
                    </a:ext>
                  </a:extLst>
                </a:gridCol>
                <a:gridCol w="2077376">
                  <a:extLst>
                    <a:ext uri="{9D8B030D-6E8A-4147-A177-3AD203B41FA5}">
                      <a16:colId xmlns:a16="http://schemas.microsoft.com/office/drawing/2014/main" val="4290224285"/>
                    </a:ext>
                  </a:extLst>
                </a:gridCol>
              </a:tblGrid>
              <a:tr h="459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8603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게시물 제목 </a:t>
                      </a:r>
                      <a:r>
                        <a:rPr lang="en-US" altLang="ko-KR" sz="1300" dirty="0" smtClean="0"/>
                        <a:t>/ </a:t>
                      </a:r>
                      <a:r>
                        <a:rPr lang="ko-KR" altLang="en-US" sz="1300" dirty="0" smtClean="0"/>
                        <a:t>내용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ko-KR" altLang="en-US" sz="1300" dirty="0" smtClean="0"/>
                        <a:t>검색</a:t>
                      </a:r>
                      <a:r>
                        <a:rPr lang="ko-KR" altLang="en-US" sz="1300" baseline="0" dirty="0" smtClean="0"/>
                        <a:t> 기능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698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공지 글 출력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64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글</a:t>
                      </a:r>
                      <a:r>
                        <a:rPr lang="ko-KR" altLang="en-US" sz="1300" baseline="0" dirty="0" smtClean="0"/>
                        <a:t> 작성하기 창 이동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56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 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4032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997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63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112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3117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598"/>
                  </a:ext>
                </a:extLst>
              </a:tr>
            </a:tbl>
          </a:graphicData>
        </a:graphic>
      </p:graphicFrame>
      <p:sp>
        <p:nvSpPr>
          <p:cNvPr id="36" name="TextBox 2"/>
          <p:cNvSpPr txBox="1"/>
          <p:nvPr/>
        </p:nvSpPr>
        <p:spPr>
          <a:xfrm>
            <a:off x="1775269" y="589871"/>
            <a:ext cx="8619633" cy="625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게시판 </a:t>
            </a:r>
            <a:endParaRPr lang="en-US" sz="4000" dirty="0">
              <a:solidFill>
                <a:srgbClr val="204AA9"/>
              </a:solidFill>
              <a:latin typeface="Nanum Myeongjo Bold Bold"/>
              <a:ea typeface="Nanum Myeongjo Bold 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04655" y="2558474"/>
            <a:ext cx="5689600" cy="31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78545" y="3398982"/>
            <a:ext cx="5532582" cy="443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04414" y="5597525"/>
            <a:ext cx="641062" cy="277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61221" y="2115654"/>
            <a:ext cx="43464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①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5445" y="3360477"/>
            <a:ext cx="320845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②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64505" y="5120471"/>
            <a:ext cx="405447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③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70" y="1658503"/>
            <a:ext cx="8125200" cy="459092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64125"/>
              </p:ext>
            </p:extLst>
          </p:nvPr>
        </p:nvGraphicFramePr>
        <p:xfrm>
          <a:off x="9072979" y="1571348"/>
          <a:ext cx="2610036" cy="459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60">
                  <a:extLst>
                    <a:ext uri="{9D8B030D-6E8A-4147-A177-3AD203B41FA5}">
                      <a16:colId xmlns:a16="http://schemas.microsoft.com/office/drawing/2014/main" val="1561347843"/>
                    </a:ext>
                  </a:extLst>
                </a:gridCol>
                <a:gridCol w="2077376">
                  <a:extLst>
                    <a:ext uri="{9D8B030D-6E8A-4147-A177-3AD203B41FA5}">
                      <a16:colId xmlns:a16="http://schemas.microsoft.com/office/drawing/2014/main" val="4290224285"/>
                    </a:ext>
                  </a:extLst>
                </a:gridCol>
              </a:tblGrid>
              <a:tr h="459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8603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게시물 제목 입력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698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게시물 내용 입력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64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게시물 등록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56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 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4032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997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63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112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3117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598"/>
                  </a:ext>
                </a:extLst>
              </a:tr>
            </a:tbl>
          </a:graphicData>
        </a:graphic>
      </p:graphicFrame>
      <p:sp>
        <p:nvSpPr>
          <p:cNvPr id="36" name="TextBox 2"/>
          <p:cNvSpPr txBox="1"/>
          <p:nvPr/>
        </p:nvSpPr>
        <p:spPr>
          <a:xfrm>
            <a:off x="1775269" y="589871"/>
            <a:ext cx="8619633" cy="625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게시물 작성 </a:t>
            </a:r>
            <a:endParaRPr lang="en-US" sz="4000" dirty="0">
              <a:solidFill>
                <a:srgbClr val="204AA9"/>
              </a:solidFill>
              <a:latin typeface="Nanum Myeongjo Bold Bold"/>
              <a:ea typeface="Nanum Myeongjo Bold 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00036" y="2038436"/>
            <a:ext cx="5689600" cy="285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78545" y="2432051"/>
            <a:ext cx="5532582" cy="3044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69952" y="5597525"/>
            <a:ext cx="541175" cy="25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2758" y="1722551"/>
            <a:ext cx="43464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①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9658" y="2642425"/>
            <a:ext cx="320845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②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64505" y="5442641"/>
            <a:ext cx="405447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③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70" y="1658504"/>
            <a:ext cx="8125200" cy="459092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624053"/>
              </p:ext>
            </p:extLst>
          </p:nvPr>
        </p:nvGraphicFramePr>
        <p:xfrm>
          <a:off x="9072979" y="1571348"/>
          <a:ext cx="2610036" cy="459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60">
                  <a:extLst>
                    <a:ext uri="{9D8B030D-6E8A-4147-A177-3AD203B41FA5}">
                      <a16:colId xmlns:a16="http://schemas.microsoft.com/office/drawing/2014/main" val="1561347843"/>
                    </a:ext>
                  </a:extLst>
                </a:gridCol>
                <a:gridCol w="2077376">
                  <a:extLst>
                    <a:ext uri="{9D8B030D-6E8A-4147-A177-3AD203B41FA5}">
                      <a16:colId xmlns:a16="http://schemas.microsoft.com/office/drawing/2014/main" val="4290224285"/>
                    </a:ext>
                  </a:extLst>
                </a:gridCol>
              </a:tblGrid>
              <a:tr h="459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8603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게시물 수정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698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게시물 삭제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64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aseline="0" dirty="0" smtClean="0"/>
                        <a:t>CHAT BOT</a:t>
                      </a:r>
                      <a:r>
                        <a:rPr lang="ko-KR" altLang="en-US" sz="1300" baseline="0" dirty="0" smtClean="0"/>
                        <a:t> 대화하기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56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 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4032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997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63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112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3117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598"/>
                  </a:ext>
                </a:extLst>
              </a:tr>
            </a:tbl>
          </a:graphicData>
        </a:graphic>
      </p:graphicFrame>
      <p:sp>
        <p:nvSpPr>
          <p:cNvPr id="36" name="TextBox 2"/>
          <p:cNvSpPr txBox="1"/>
          <p:nvPr/>
        </p:nvSpPr>
        <p:spPr>
          <a:xfrm>
            <a:off x="1775269" y="589871"/>
            <a:ext cx="8619633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게시물 수정 </a:t>
            </a:r>
            <a:r>
              <a:rPr lang="en-US" altLang="ko-KR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/</a:t>
            </a: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 삭제 </a:t>
            </a:r>
            <a:r>
              <a:rPr lang="en-US" altLang="ko-KR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/ </a:t>
            </a:r>
            <a:r>
              <a:rPr lang="ko-KR" altLang="en-US" sz="4000" dirty="0" err="1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챗봇</a:t>
            </a: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 </a:t>
            </a:r>
            <a:endParaRPr lang="en-US" sz="4000" dirty="0">
              <a:solidFill>
                <a:srgbClr val="204AA9"/>
              </a:solidFill>
              <a:latin typeface="Nanum Myeongjo Bold Bold"/>
              <a:ea typeface="Nanum Myeongjo Bold 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0335" y="5557837"/>
            <a:ext cx="541175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81407" y="4985575"/>
            <a:ext cx="43464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①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70499" y="4985575"/>
            <a:ext cx="320845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②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28144" y="5557837"/>
            <a:ext cx="541175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3057560"/>
            <a:ext cx="2438399" cy="252413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000250" y="3057560"/>
            <a:ext cx="2438399" cy="2524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92405" y="2594793"/>
            <a:ext cx="405447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③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65200" y="736600"/>
            <a:ext cx="10287000" cy="54483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22236" y="2860585"/>
            <a:ext cx="337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</a:t>
            </a:r>
            <a:endParaRPr lang="ko-KR" altLang="en-US" sz="7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31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80378"/>
              </p:ext>
            </p:extLst>
          </p:nvPr>
        </p:nvGraphicFramePr>
        <p:xfrm>
          <a:off x="9072979" y="1571348"/>
          <a:ext cx="2610036" cy="459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60">
                  <a:extLst>
                    <a:ext uri="{9D8B030D-6E8A-4147-A177-3AD203B41FA5}">
                      <a16:colId xmlns:a16="http://schemas.microsoft.com/office/drawing/2014/main" val="1561347843"/>
                    </a:ext>
                  </a:extLst>
                </a:gridCol>
                <a:gridCol w="2077376">
                  <a:extLst>
                    <a:ext uri="{9D8B030D-6E8A-4147-A177-3AD203B41FA5}">
                      <a16:colId xmlns:a16="http://schemas.microsoft.com/office/drawing/2014/main" val="4290224285"/>
                    </a:ext>
                  </a:extLst>
                </a:gridCol>
              </a:tblGrid>
              <a:tr h="459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8603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회원 수정 및 삭제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698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회원 선택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64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회원 정보 출력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56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4032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997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63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112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3117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598"/>
                  </a:ext>
                </a:extLst>
              </a:tr>
            </a:tbl>
          </a:graphicData>
        </a:graphic>
      </p:graphicFrame>
      <p:sp>
        <p:nvSpPr>
          <p:cNvPr id="36" name="TextBox 2"/>
          <p:cNvSpPr txBox="1"/>
          <p:nvPr/>
        </p:nvSpPr>
        <p:spPr>
          <a:xfrm>
            <a:off x="1775269" y="589871"/>
            <a:ext cx="8619633" cy="674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>
                <a:solidFill>
                  <a:srgbClr val="204AA9"/>
                </a:solidFill>
                <a:latin typeface="Nanum Myeongjo Bold Bold"/>
                <a:ea typeface="Nanum Myeongjo Bold Bold"/>
              </a:rPr>
              <a:t>회원 관리 </a:t>
            </a:r>
            <a:endParaRPr lang="en-US" sz="4000" dirty="0">
              <a:solidFill>
                <a:srgbClr val="204AA9"/>
              </a:solidFill>
              <a:latin typeface="Nanum Myeongjo Bold Bold"/>
              <a:ea typeface="Nanum Myeongjo Bold 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1CCCE9-F8A3-E48C-2917-B2F47214673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7713" y="1666597"/>
            <a:ext cx="8125200" cy="45972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E90541-7D14-ED90-C390-12FF07816E8C}"/>
              </a:ext>
            </a:extLst>
          </p:cNvPr>
          <p:cNvSpPr/>
          <p:nvPr/>
        </p:nvSpPr>
        <p:spPr>
          <a:xfrm>
            <a:off x="7931006" y="3214643"/>
            <a:ext cx="343044" cy="2477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15EC74-58B4-4C9C-9792-A3C3C3FD8C78}"/>
              </a:ext>
            </a:extLst>
          </p:cNvPr>
          <p:cNvSpPr/>
          <p:nvPr/>
        </p:nvSpPr>
        <p:spPr>
          <a:xfrm>
            <a:off x="4851400" y="5715001"/>
            <a:ext cx="123709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79B5F4-3071-F34E-1D41-71247DC5CE3F}"/>
              </a:ext>
            </a:extLst>
          </p:cNvPr>
          <p:cNvSpPr/>
          <p:nvPr/>
        </p:nvSpPr>
        <p:spPr>
          <a:xfrm>
            <a:off x="7456243" y="2822394"/>
            <a:ext cx="415498" cy="4770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endParaRPr lang="ko-KR" altLang="en-US" sz="2500" dirty="0">
              <a:noFill/>
              <a:highlight>
                <a:srgbClr val="000080"/>
              </a:highligh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3082" y="5586011"/>
            <a:ext cx="331096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①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931006" y="5628874"/>
            <a:ext cx="415498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②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15EC74-58B4-4C9C-9792-A3C3C3FD8C78}"/>
              </a:ext>
            </a:extLst>
          </p:cNvPr>
          <p:cNvSpPr/>
          <p:nvPr/>
        </p:nvSpPr>
        <p:spPr>
          <a:xfrm>
            <a:off x="2664460" y="3509009"/>
            <a:ext cx="5266546" cy="278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08995" y="3393169"/>
            <a:ext cx="308610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③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7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6030" y="1666597"/>
            <a:ext cx="8125200" cy="4597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28277"/>
              </p:ext>
            </p:extLst>
          </p:nvPr>
        </p:nvGraphicFramePr>
        <p:xfrm>
          <a:off x="9072979" y="1571348"/>
          <a:ext cx="2610036" cy="459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60">
                  <a:extLst>
                    <a:ext uri="{9D8B030D-6E8A-4147-A177-3AD203B41FA5}">
                      <a16:colId xmlns:a16="http://schemas.microsoft.com/office/drawing/2014/main" val="1561347843"/>
                    </a:ext>
                  </a:extLst>
                </a:gridCol>
                <a:gridCol w="2077376">
                  <a:extLst>
                    <a:ext uri="{9D8B030D-6E8A-4147-A177-3AD203B41FA5}">
                      <a16:colId xmlns:a16="http://schemas.microsoft.com/office/drawing/2014/main" val="4290224285"/>
                    </a:ext>
                  </a:extLst>
                </a:gridCol>
              </a:tblGrid>
              <a:tr h="459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8603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게시물 선택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698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게시물 수정 및 삭제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64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56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4032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997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63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112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3117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598"/>
                  </a:ext>
                </a:extLst>
              </a:tr>
            </a:tbl>
          </a:graphicData>
        </a:graphic>
      </p:graphicFrame>
      <p:sp>
        <p:nvSpPr>
          <p:cNvPr id="36" name="TextBox 2"/>
          <p:cNvSpPr txBox="1"/>
          <p:nvPr/>
        </p:nvSpPr>
        <p:spPr>
          <a:xfrm>
            <a:off x="1775269" y="589871"/>
            <a:ext cx="8619633" cy="625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게시물 관리</a:t>
            </a:r>
            <a:endParaRPr lang="en-US" sz="4000" dirty="0">
              <a:solidFill>
                <a:srgbClr val="204AA9"/>
              </a:solidFill>
              <a:latin typeface="Nanum Myeongjo Bold Bold"/>
              <a:ea typeface="Nanum Myeongjo Bold Bold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79B5F4-3071-F34E-1D41-71247DC5CE3F}"/>
              </a:ext>
            </a:extLst>
          </p:cNvPr>
          <p:cNvSpPr/>
          <p:nvPr/>
        </p:nvSpPr>
        <p:spPr>
          <a:xfrm>
            <a:off x="7456243" y="2822394"/>
            <a:ext cx="415498" cy="4770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endParaRPr lang="ko-KR" altLang="en-US" sz="2500" dirty="0">
              <a:noFill/>
              <a:highlight>
                <a:srgbClr val="000080"/>
              </a:highlight>
            </a:endParaRPr>
          </a:p>
        </p:txBody>
      </p:sp>
      <p:pic>
        <p:nvPicPr>
          <p:cNvPr id="14" name="그림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6030" y="1657072"/>
            <a:ext cx="8144250" cy="45972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15EC74-58B4-4C9C-9792-A3C3C3FD8C78}"/>
              </a:ext>
            </a:extLst>
          </p:cNvPr>
          <p:cNvSpPr/>
          <p:nvPr/>
        </p:nvSpPr>
        <p:spPr>
          <a:xfrm>
            <a:off x="2562225" y="2247900"/>
            <a:ext cx="5734050" cy="3752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37270" y="1999848"/>
            <a:ext cx="45066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①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38929" y="5175601"/>
            <a:ext cx="415498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②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15EC74-58B4-4C9C-9792-A3C3C3FD8C78}"/>
              </a:ext>
            </a:extLst>
          </p:cNvPr>
          <p:cNvSpPr/>
          <p:nvPr/>
        </p:nvSpPr>
        <p:spPr>
          <a:xfrm>
            <a:off x="6969919" y="5652655"/>
            <a:ext cx="1212056" cy="277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666597"/>
            <a:ext cx="8195851" cy="458767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38715"/>
              </p:ext>
            </p:extLst>
          </p:nvPr>
        </p:nvGraphicFramePr>
        <p:xfrm>
          <a:off x="9072979" y="1571348"/>
          <a:ext cx="2610036" cy="459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60">
                  <a:extLst>
                    <a:ext uri="{9D8B030D-6E8A-4147-A177-3AD203B41FA5}">
                      <a16:colId xmlns:a16="http://schemas.microsoft.com/office/drawing/2014/main" val="1561347843"/>
                    </a:ext>
                  </a:extLst>
                </a:gridCol>
                <a:gridCol w="2077376">
                  <a:extLst>
                    <a:ext uri="{9D8B030D-6E8A-4147-A177-3AD203B41FA5}">
                      <a16:colId xmlns:a16="http://schemas.microsoft.com/office/drawing/2014/main" val="4290224285"/>
                    </a:ext>
                  </a:extLst>
                </a:gridCol>
              </a:tblGrid>
              <a:tr h="459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8603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텍스트 작성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698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공지</a:t>
                      </a:r>
                      <a:r>
                        <a:rPr lang="ko-KR" altLang="en-US" sz="1300" baseline="0" dirty="0" smtClean="0"/>
                        <a:t> 글 올리기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64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56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4032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997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63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112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3117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598"/>
                  </a:ext>
                </a:extLst>
              </a:tr>
            </a:tbl>
          </a:graphicData>
        </a:graphic>
      </p:graphicFrame>
      <p:sp>
        <p:nvSpPr>
          <p:cNvPr id="36" name="TextBox 2"/>
          <p:cNvSpPr txBox="1"/>
          <p:nvPr/>
        </p:nvSpPr>
        <p:spPr>
          <a:xfrm>
            <a:off x="1775269" y="589871"/>
            <a:ext cx="8619633" cy="625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 err="1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공지글</a:t>
            </a: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 작성</a:t>
            </a:r>
            <a:endParaRPr lang="en-US" sz="4000" dirty="0">
              <a:solidFill>
                <a:srgbClr val="204AA9"/>
              </a:solidFill>
              <a:latin typeface="Nanum Myeongjo Bold Bold"/>
              <a:ea typeface="Nanum Myeongjo Bold Bold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79B5F4-3071-F34E-1D41-71247DC5CE3F}"/>
              </a:ext>
            </a:extLst>
          </p:cNvPr>
          <p:cNvSpPr/>
          <p:nvPr/>
        </p:nvSpPr>
        <p:spPr>
          <a:xfrm>
            <a:off x="7456243" y="2822394"/>
            <a:ext cx="415498" cy="4770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endParaRPr lang="ko-KR" altLang="en-US" sz="2500" dirty="0">
              <a:noFill/>
              <a:highlight>
                <a:srgbClr val="00008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15EC74-58B4-4C9C-9792-A3C3C3FD8C78}"/>
              </a:ext>
            </a:extLst>
          </p:cNvPr>
          <p:cNvSpPr/>
          <p:nvPr/>
        </p:nvSpPr>
        <p:spPr>
          <a:xfrm>
            <a:off x="2562225" y="2247900"/>
            <a:ext cx="5734050" cy="3752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37270" y="1999848"/>
            <a:ext cx="45066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①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76899" y="5188671"/>
            <a:ext cx="415498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②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15EC74-58B4-4C9C-9792-A3C3C3FD8C78}"/>
              </a:ext>
            </a:extLst>
          </p:cNvPr>
          <p:cNvSpPr/>
          <p:nvPr/>
        </p:nvSpPr>
        <p:spPr>
          <a:xfrm>
            <a:off x="7632699" y="5652655"/>
            <a:ext cx="549275" cy="271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7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675213"/>
            <a:ext cx="8195851" cy="457905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5945"/>
              </p:ext>
            </p:extLst>
          </p:nvPr>
        </p:nvGraphicFramePr>
        <p:xfrm>
          <a:off x="9072979" y="1571348"/>
          <a:ext cx="2610036" cy="459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60">
                  <a:extLst>
                    <a:ext uri="{9D8B030D-6E8A-4147-A177-3AD203B41FA5}">
                      <a16:colId xmlns:a16="http://schemas.microsoft.com/office/drawing/2014/main" val="1561347843"/>
                    </a:ext>
                  </a:extLst>
                </a:gridCol>
                <a:gridCol w="2077376">
                  <a:extLst>
                    <a:ext uri="{9D8B030D-6E8A-4147-A177-3AD203B41FA5}">
                      <a16:colId xmlns:a16="http://schemas.microsoft.com/office/drawing/2014/main" val="4290224285"/>
                    </a:ext>
                  </a:extLst>
                </a:gridCol>
              </a:tblGrid>
              <a:tr h="459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8603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등록된 상품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698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새로운 상품 추가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64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상품 추가 </a:t>
                      </a:r>
                      <a:r>
                        <a:rPr lang="en-US" altLang="ko-KR" sz="1300" dirty="0" smtClean="0"/>
                        <a:t>/ </a:t>
                      </a:r>
                      <a:r>
                        <a:rPr lang="ko-KR" altLang="en-US" sz="1300" dirty="0" smtClean="0"/>
                        <a:t>삭제 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56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상품 선택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4032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997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63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112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3117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598"/>
                  </a:ext>
                </a:extLst>
              </a:tr>
            </a:tbl>
          </a:graphicData>
        </a:graphic>
      </p:graphicFrame>
      <p:sp>
        <p:nvSpPr>
          <p:cNvPr id="36" name="TextBox 2"/>
          <p:cNvSpPr txBox="1"/>
          <p:nvPr/>
        </p:nvSpPr>
        <p:spPr>
          <a:xfrm>
            <a:off x="1775269" y="589871"/>
            <a:ext cx="8619633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상품 추가</a:t>
            </a:r>
            <a:r>
              <a:rPr lang="en-US" altLang="ko-KR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/ </a:t>
            </a: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삭제</a:t>
            </a:r>
            <a:endParaRPr lang="en-US" sz="4000" dirty="0">
              <a:solidFill>
                <a:srgbClr val="204AA9"/>
              </a:solidFill>
              <a:latin typeface="Nanum Myeongjo Bold Bold"/>
              <a:ea typeface="Nanum Myeongjo Bold Bold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79B5F4-3071-F34E-1D41-71247DC5CE3F}"/>
              </a:ext>
            </a:extLst>
          </p:cNvPr>
          <p:cNvSpPr/>
          <p:nvPr/>
        </p:nvSpPr>
        <p:spPr>
          <a:xfrm>
            <a:off x="7456243" y="2822394"/>
            <a:ext cx="415498" cy="4770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endParaRPr lang="ko-KR" altLang="en-US" sz="2500" dirty="0">
              <a:noFill/>
              <a:highlight>
                <a:srgbClr val="00008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15EC74-58B4-4C9C-9792-A3C3C3FD8C78}"/>
              </a:ext>
            </a:extLst>
          </p:cNvPr>
          <p:cNvSpPr/>
          <p:nvPr/>
        </p:nvSpPr>
        <p:spPr>
          <a:xfrm>
            <a:off x="7962900" y="2703171"/>
            <a:ext cx="304799" cy="1038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24094" y="2822394"/>
            <a:ext cx="45066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①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2997" y="3561397"/>
            <a:ext cx="415498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②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15EC74-58B4-4C9C-9792-A3C3C3FD8C78}"/>
              </a:ext>
            </a:extLst>
          </p:cNvPr>
          <p:cNvSpPr/>
          <p:nvPr/>
        </p:nvSpPr>
        <p:spPr>
          <a:xfrm>
            <a:off x="4895850" y="5665725"/>
            <a:ext cx="1173956" cy="296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15EC74-58B4-4C9C-9792-A3C3C3FD8C78}"/>
              </a:ext>
            </a:extLst>
          </p:cNvPr>
          <p:cNvSpPr/>
          <p:nvPr/>
        </p:nvSpPr>
        <p:spPr>
          <a:xfrm>
            <a:off x="2697480" y="3222295"/>
            <a:ext cx="4501039" cy="416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68003" y="5235236"/>
            <a:ext cx="308610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③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15EC74-58B4-4C9C-9792-A3C3C3FD8C78}"/>
              </a:ext>
            </a:extLst>
          </p:cNvPr>
          <p:cNvSpPr/>
          <p:nvPr/>
        </p:nvSpPr>
        <p:spPr>
          <a:xfrm>
            <a:off x="2697480" y="3741421"/>
            <a:ext cx="4701540" cy="205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96562" y="2583867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④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11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75269" y="589871"/>
            <a:ext cx="8619633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204AA9"/>
                </a:solidFill>
                <a:latin typeface="Nanum Myeongjo Bold Bold"/>
                <a:ea typeface="Nanum Myeongjo Bold Bold"/>
              </a:rPr>
              <a:t>화면정의</a:t>
            </a:r>
            <a:r>
              <a:rPr lang="en-US" sz="4000" dirty="0">
                <a:solidFill>
                  <a:srgbClr val="204AA9"/>
                </a:solidFill>
                <a:latin typeface="Nanum Myeongjo Bold Bold"/>
                <a:ea typeface="Nanum Myeongjo Bold Bold"/>
              </a:rPr>
              <a:t> : -- </a:t>
            </a:r>
            <a:r>
              <a:rPr lang="en-US" sz="4000" dirty="0" err="1">
                <a:solidFill>
                  <a:srgbClr val="204AA9"/>
                </a:solidFill>
                <a:latin typeface="Nanum Myeongjo Bold Bold"/>
                <a:ea typeface="Nanum Myeongjo Bold Bold"/>
              </a:rPr>
              <a:t>페이지단위</a:t>
            </a:r>
            <a:r>
              <a:rPr lang="en-US" sz="4000" dirty="0">
                <a:solidFill>
                  <a:srgbClr val="204AA9"/>
                </a:solidFill>
                <a:latin typeface="Nanum Myeongjo Bold Bold"/>
                <a:ea typeface="Nanum Myeongjo Bold Bold"/>
              </a:rPr>
              <a:t>--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</p:spTree>
    <p:extLst>
      <p:ext uri="{BB962C8B-B14F-4D97-AF65-F5344CB8AC3E}">
        <p14:creationId xmlns:p14="http://schemas.microsoft.com/office/powerpoint/2010/main" val="25488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6" y="1571347"/>
            <a:ext cx="8180003" cy="4597751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3458333" y="596221"/>
            <a:ext cx="5291607" cy="625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로그인 페이지</a:t>
            </a:r>
            <a:endParaRPr lang="en-US" sz="4000" dirty="0">
              <a:solidFill>
                <a:srgbClr val="204AA9"/>
              </a:solidFill>
              <a:latin typeface="Nanum Myeongjo Bold Bold"/>
              <a:ea typeface="Nanum Myeongjo Bold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97127"/>
              </p:ext>
            </p:extLst>
          </p:nvPr>
        </p:nvGraphicFramePr>
        <p:xfrm>
          <a:off x="9072979" y="1571348"/>
          <a:ext cx="2610036" cy="477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60">
                  <a:extLst>
                    <a:ext uri="{9D8B030D-6E8A-4147-A177-3AD203B41FA5}">
                      <a16:colId xmlns:a16="http://schemas.microsoft.com/office/drawing/2014/main" val="1561347843"/>
                    </a:ext>
                  </a:extLst>
                </a:gridCol>
                <a:gridCol w="2077376">
                  <a:extLst>
                    <a:ext uri="{9D8B030D-6E8A-4147-A177-3AD203B41FA5}">
                      <a16:colId xmlns:a16="http://schemas.microsoft.com/office/drawing/2014/main" val="4290224285"/>
                    </a:ext>
                  </a:extLst>
                </a:gridCol>
              </a:tblGrid>
              <a:tr h="459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8603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위 페이지에서 선택한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관리자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사용자로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로그인합니다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698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64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56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4032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997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63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112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3117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598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549900" y="4102763"/>
            <a:ext cx="571500" cy="58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26860" y="3625709"/>
            <a:ext cx="45066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①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5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65200" y="736600"/>
            <a:ext cx="10287000" cy="54483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22236" y="2860585"/>
            <a:ext cx="337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</a:t>
            </a:r>
            <a:endParaRPr lang="ko-KR" altLang="en-US" sz="7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96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6" y="1571352"/>
            <a:ext cx="8180003" cy="459774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3458333" y="596221"/>
            <a:ext cx="5291607" cy="625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마이 페이지</a:t>
            </a:r>
            <a:endParaRPr lang="en-US" sz="4000" dirty="0">
              <a:solidFill>
                <a:srgbClr val="204AA9"/>
              </a:solidFill>
              <a:latin typeface="Nanum Myeongjo Bold Bold"/>
              <a:ea typeface="Nanum Myeongjo Bold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21270"/>
              </p:ext>
            </p:extLst>
          </p:nvPr>
        </p:nvGraphicFramePr>
        <p:xfrm>
          <a:off x="9072979" y="1571348"/>
          <a:ext cx="2610036" cy="477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60">
                  <a:extLst>
                    <a:ext uri="{9D8B030D-6E8A-4147-A177-3AD203B41FA5}">
                      <a16:colId xmlns:a16="http://schemas.microsoft.com/office/drawing/2014/main" val="1561347843"/>
                    </a:ext>
                  </a:extLst>
                </a:gridCol>
                <a:gridCol w="2077376">
                  <a:extLst>
                    <a:ext uri="{9D8B030D-6E8A-4147-A177-3AD203B41FA5}">
                      <a16:colId xmlns:a16="http://schemas.microsoft.com/office/drawing/2014/main" val="4290224285"/>
                    </a:ext>
                  </a:extLst>
                </a:gridCol>
              </a:tblGrid>
              <a:tr h="459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8603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개인정보를 수정 할 수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있습니다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698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해당 사용자의 포인트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사용 기록을 확인 할 수 있습니다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64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56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4032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997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63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112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3117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59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1" y="1571349"/>
            <a:ext cx="8123518" cy="459775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263665" y="3155497"/>
            <a:ext cx="3228435" cy="2632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30582" y="2813191"/>
            <a:ext cx="45066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①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79603" y="2857501"/>
            <a:ext cx="2892979" cy="3146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707620" y="2716838"/>
            <a:ext cx="415498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②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4988"/>
              </p:ext>
            </p:extLst>
          </p:nvPr>
        </p:nvGraphicFramePr>
        <p:xfrm>
          <a:off x="9077010" y="1406883"/>
          <a:ext cx="2610036" cy="514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60">
                  <a:extLst>
                    <a:ext uri="{9D8B030D-6E8A-4147-A177-3AD203B41FA5}">
                      <a16:colId xmlns:a16="http://schemas.microsoft.com/office/drawing/2014/main" val="1561347843"/>
                    </a:ext>
                  </a:extLst>
                </a:gridCol>
                <a:gridCol w="2077376">
                  <a:extLst>
                    <a:ext uri="{9D8B030D-6E8A-4147-A177-3AD203B41FA5}">
                      <a16:colId xmlns:a16="http://schemas.microsoft.com/office/drawing/2014/main" val="4290224285"/>
                    </a:ext>
                  </a:extLst>
                </a:gridCol>
              </a:tblGrid>
              <a:tr h="459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8603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오늘의 전력량을 측정해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출력합니다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698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이번 달 요금과 전월대비</a:t>
                      </a:r>
                      <a:r>
                        <a:rPr lang="en-US" altLang="ko-KR" sz="1200" dirty="0" smtClean="0"/>
                        <a:t>,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전년 동원에 대비해서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그 차이를 명확히 출력합니다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64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가전기기 별 사용량을 퍼센트로 출력합니다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56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탄소배출 계산기 계산식을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사용해서 사용량에 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ko-KR" altLang="en-US" sz="1200" baseline="0" dirty="0" smtClean="0"/>
                        <a:t>비례한 양을 알려줍니다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4032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사이드 바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997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My</a:t>
                      </a:r>
                      <a:r>
                        <a:rPr lang="en-US" altLang="ko-KR" sz="1200" baseline="0" dirty="0" smtClean="0"/>
                        <a:t> Page</a:t>
                      </a:r>
                      <a:r>
                        <a:rPr lang="ko-KR" altLang="en-US" sz="1200" dirty="0" smtClean="0"/>
                        <a:t> 창으로 이동합니다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63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112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3117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59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57" y="1601214"/>
            <a:ext cx="8133062" cy="4567884"/>
          </a:xfrm>
          <a:prstGeom prst="rect">
            <a:avLst/>
          </a:prstGeom>
        </p:spPr>
      </p:pic>
      <p:sp>
        <p:nvSpPr>
          <p:cNvPr id="36" name="TextBox 2"/>
          <p:cNvSpPr txBox="1"/>
          <p:nvPr/>
        </p:nvSpPr>
        <p:spPr>
          <a:xfrm>
            <a:off x="1775269" y="589871"/>
            <a:ext cx="8619633" cy="625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메인 대시보드</a:t>
            </a:r>
            <a:endParaRPr lang="en-US" sz="4000" dirty="0">
              <a:solidFill>
                <a:srgbClr val="204AA9"/>
              </a:solidFill>
              <a:latin typeface="Nanum Myeongjo Bold Bold"/>
              <a:ea typeface="Nanum Myeongjo Bold Bold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86400" y="2419350"/>
            <a:ext cx="2819399" cy="135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24125" y="2419350"/>
            <a:ext cx="2824163" cy="135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28889" y="3870222"/>
            <a:ext cx="2819399" cy="2088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897422" y="2392680"/>
            <a:ext cx="45066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①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69434" y="2392680"/>
            <a:ext cx="415498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②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6400" y="3870222"/>
            <a:ext cx="2819399" cy="2072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870122" y="3820221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③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94517" y="3820221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④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6506" y="2307412"/>
            <a:ext cx="1525317" cy="2532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21391" y="4347062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⑤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11295" y="1792056"/>
            <a:ext cx="451605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043360" y="1654608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⑥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32335"/>
              </p:ext>
            </p:extLst>
          </p:nvPr>
        </p:nvGraphicFramePr>
        <p:xfrm>
          <a:off x="9072979" y="1571348"/>
          <a:ext cx="2610036" cy="496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60">
                  <a:extLst>
                    <a:ext uri="{9D8B030D-6E8A-4147-A177-3AD203B41FA5}">
                      <a16:colId xmlns:a16="http://schemas.microsoft.com/office/drawing/2014/main" val="1561347843"/>
                    </a:ext>
                  </a:extLst>
                </a:gridCol>
                <a:gridCol w="2077376">
                  <a:extLst>
                    <a:ext uri="{9D8B030D-6E8A-4147-A177-3AD203B41FA5}">
                      <a16:colId xmlns:a16="http://schemas.microsoft.com/office/drawing/2014/main" val="4290224285"/>
                    </a:ext>
                  </a:extLst>
                </a:gridCol>
              </a:tblGrid>
              <a:tr h="459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8603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로그아웃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698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Chat</a:t>
                      </a:r>
                      <a:r>
                        <a:rPr lang="en-US" altLang="ko-KR" sz="1200" baseline="0" dirty="0" smtClean="0"/>
                        <a:t> Bot </a:t>
                      </a:r>
                      <a:r>
                        <a:rPr lang="ko-KR" altLang="en-US" sz="1200" baseline="0" dirty="0" smtClean="0"/>
                        <a:t>은 대화하기를 하면 사용할 수 있습니다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64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기간 별 전력량 추세를 그래프로 그려줍니다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56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가전기기 별 사용량을 사용자와 모든 사용자의 평균을 대조해서 그래프를 그려줍니다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4032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997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63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112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3117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598"/>
                  </a:ext>
                </a:extLst>
              </a:tr>
            </a:tbl>
          </a:graphicData>
        </a:graphic>
      </p:graphicFrame>
      <p:sp>
        <p:nvSpPr>
          <p:cNvPr id="36" name="TextBox 2"/>
          <p:cNvSpPr txBox="1"/>
          <p:nvPr/>
        </p:nvSpPr>
        <p:spPr>
          <a:xfrm>
            <a:off x="1775269" y="589871"/>
            <a:ext cx="8619633" cy="625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전력량 조회</a:t>
            </a:r>
            <a:endParaRPr lang="en-US" sz="4000" dirty="0">
              <a:solidFill>
                <a:srgbClr val="204AA9"/>
              </a:solidFill>
              <a:latin typeface="Nanum Myeongjo Bold Bold"/>
              <a:ea typeface="Nanum Myeongjo Bold Bold"/>
            </a:endParaRPr>
          </a:p>
        </p:txBody>
      </p:sp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3513" y="1605506"/>
            <a:ext cx="8125200" cy="45972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886741" y="5008373"/>
            <a:ext cx="1525081" cy="1001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93845" y="1814513"/>
            <a:ext cx="354806" cy="442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571751" y="2455674"/>
            <a:ext cx="2790824" cy="3530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498840" y="2455674"/>
            <a:ext cx="2790824" cy="3530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62533" y="1616264"/>
            <a:ext cx="45066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①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9167" y="4922530"/>
            <a:ext cx="415498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②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66955" y="2000905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③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4044" y="2000905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④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" y="1600200"/>
            <a:ext cx="8043343" cy="456889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16019"/>
              </p:ext>
            </p:extLst>
          </p:nvPr>
        </p:nvGraphicFramePr>
        <p:xfrm>
          <a:off x="9072979" y="1571348"/>
          <a:ext cx="2610036" cy="513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60">
                  <a:extLst>
                    <a:ext uri="{9D8B030D-6E8A-4147-A177-3AD203B41FA5}">
                      <a16:colId xmlns:a16="http://schemas.microsoft.com/office/drawing/2014/main" val="1561347843"/>
                    </a:ext>
                  </a:extLst>
                </a:gridCol>
                <a:gridCol w="2077376">
                  <a:extLst>
                    <a:ext uri="{9D8B030D-6E8A-4147-A177-3AD203B41FA5}">
                      <a16:colId xmlns:a16="http://schemas.microsoft.com/office/drawing/2014/main" val="4290224285"/>
                    </a:ext>
                  </a:extLst>
                </a:gridCol>
              </a:tblGrid>
              <a:tr h="459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8603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시간 별로 전기를 가장 많이 쓰는 시간대를 표시하고 그 양을 출력해줍니다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698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날씨에 따른 전기 사용량을 예측해  막대 그래프로 그려줍니다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64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시간</a:t>
                      </a:r>
                      <a:r>
                        <a:rPr lang="ko-KR" altLang="en-US" sz="1200" baseline="0" dirty="0" smtClean="0"/>
                        <a:t> 별 전력 사용량을 비교해서 그려주는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그래프 입니다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56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4032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997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63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112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3117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598"/>
                  </a:ext>
                </a:extLst>
              </a:tr>
            </a:tbl>
          </a:graphicData>
        </a:graphic>
      </p:graphicFrame>
      <p:sp>
        <p:nvSpPr>
          <p:cNvPr id="36" name="TextBox 2"/>
          <p:cNvSpPr txBox="1"/>
          <p:nvPr/>
        </p:nvSpPr>
        <p:spPr>
          <a:xfrm>
            <a:off x="1775269" y="589871"/>
            <a:ext cx="8619633" cy="625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전력량 분석</a:t>
            </a:r>
            <a:endParaRPr lang="en-US" sz="4000" dirty="0">
              <a:solidFill>
                <a:srgbClr val="204AA9"/>
              </a:solidFill>
              <a:latin typeface="Nanum Myeongjo Bold Bold"/>
              <a:ea typeface="Nanum Myeongjo Bold Bold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97150" y="2430194"/>
            <a:ext cx="2781300" cy="1354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502275" y="2430195"/>
            <a:ext cx="2742565" cy="3452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97150" y="3870223"/>
            <a:ext cx="2781300" cy="2012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27781" y="2558465"/>
            <a:ext cx="45066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①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87126" y="2325799"/>
            <a:ext cx="415498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②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39335" y="3784600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③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67028"/>
              </p:ext>
            </p:extLst>
          </p:nvPr>
        </p:nvGraphicFramePr>
        <p:xfrm>
          <a:off x="9083581" y="1264387"/>
          <a:ext cx="2610036" cy="532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60">
                  <a:extLst>
                    <a:ext uri="{9D8B030D-6E8A-4147-A177-3AD203B41FA5}">
                      <a16:colId xmlns:a16="http://schemas.microsoft.com/office/drawing/2014/main" val="1561347843"/>
                    </a:ext>
                  </a:extLst>
                </a:gridCol>
                <a:gridCol w="2077376">
                  <a:extLst>
                    <a:ext uri="{9D8B030D-6E8A-4147-A177-3AD203B41FA5}">
                      <a16:colId xmlns:a16="http://schemas.microsoft.com/office/drawing/2014/main" val="4290224285"/>
                    </a:ext>
                  </a:extLst>
                </a:gridCol>
              </a:tblGrid>
              <a:tr h="459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8603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요금 계획을 입력하면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해당하는 단위로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환산해줍니다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698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계획에 따른 목표</a:t>
                      </a:r>
                      <a:r>
                        <a:rPr lang="ko-KR" altLang="en-US" sz="1200" baseline="0" dirty="0" smtClean="0"/>
                        <a:t>를 설정해주고 잔여 전력량을 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ko-KR" altLang="en-US" sz="1200" baseline="0" dirty="0" smtClean="0"/>
                        <a:t>표시해 줍니다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64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사용량을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바탕으로 앞으로의 전력 사용 추세를 예측해서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그래프를 그려줍니다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56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4032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997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63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112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3117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598"/>
                  </a:ext>
                </a:extLst>
              </a:tr>
            </a:tbl>
          </a:graphicData>
        </a:graphic>
      </p:graphicFrame>
      <p:sp>
        <p:nvSpPr>
          <p:cNvPr id="36" name="TextBox 2"/>
          <p:cNvSpPr txBox="1"/>
          <p:nvPr/>
        </p:nvSpPr>
        <p:spPr>
          <a:xfrm>
            <a:off x="1775269" y="589871"/>
            <a:ext cx="8619633" cy="625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요금 계획하기</a:t>
            </a:r>
            <a:endParaRPr lang="en-US" sz="4000" dirty="0">
              <a:solidFill>
                <a:srgbClr val="204AA9"/>
              </a:solidFill>
              <a:latin typeface="Nanum Myeongjo Bold Bold"/>
              <a:ea typeface="Nanum Myeongjo Bold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22" y="1641454"/>
            <a:ext cx="8101558" cy="457430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609783" y="2738426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③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48300" y="2387598"/>
            <a:ext cx="2770188" cy="3587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540000" y="3881438"/>
            <a:ext cx="2770188" cy="2093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540000" y="2387599"/>
            <a:ext cx="2770188" cy="1427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867266" y="2320923"/>
            <a:ext cx="45066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①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66501" y="3814762"/>
            <a:ext cx="415498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②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283423" y="335983"/>
            <a:ext cx="16632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r>
              <a:rPr lang="en-US" sz="1133">
                <a:solidFill>
                  <a:srgbClr val="204AA9"/>
                </a:solidFill>
                <a:latin typeface="Nanum Myeongjo Bold"/>
              </a:rPr>
              <a:t>ECOALA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8718"/>
              </p:ext>
            </p:extLst>
          </p:nvPr>
        </p:nvGraphicFramePr>
        <p:xfrm>
          <a:off x="9072979" y="1571348"/>
          <a:ext cx="2610036" cy="462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60">
                  <a:extLst>
                    <a:ext uri="{9D8B030D-6E8A-4147-A177-3AD203B41FA5}">
                      <a16:colId xmlns:a16="http://schemas.microsoft.com/office/drawing/2014/main" val="1561347843"/>
                    </a:ext>
                  </a:extLst>
                </a:gridCol>
                <a:gridCol w="2077376">
                  <a:extLst>
                    <a:ext uri="{9D8B030D-6E8A-4147-A177-3AD203B41FA5}">
                      <a16:colId xmlns:a16="http://schemas.microsoft.com/office/drawing/2014/main" val="4290224285"/>
                    </a:ext>
                  </a:extLst>
                </a:gridCol>
              </a:tblGrid>
              <a:tr h="459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8603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전 월 납부 요금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698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동일 조건 대비 요금 비교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64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전년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올해 요금 비교</a:t>
                      </a:r>
                      <a:r>
                        <a:rPr lang="ko-KR" altLang="en-US" sz="1300" baseline="0" dirty="0" smtClean="0"/>
                        <a:t> </a:t>
                      </a:r>
                      <a:endParaRPr lang="en-US" altLang="ko-KR" sz="1300" baseline="0" dirty="0" smtClean="0"/>
                    </a:p>
                    <a:p>
                      <a:pPr latinLnBrk="1"/>
                      <a:r>
                        <a:rPr lang="ko-KR" altLang="en-US" sz="1300" baseline="0" dirty="0" smtClean="0"/>
                        <a:t>그래프 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56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 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4032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997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63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112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31170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15598"/>
                  </a:ext>
                </a:extLst>
              </a:tr>
            </a:tbl>
          </a:graphicData>
        </a:graphic>
      </p:graphicFrame>
      <p:sp>
        <p:nvSpPr>
          <p:cNvPr id="36" name="TextBox 2"/>
          <p:cNvSpPr txBox="1"/>
          <p:nvPr/>
        </p:nvSpPr>
        <p:spPr>
          <a:xfrm>
            <a:off x="1775269" y="589871"/>
            <a:ext cx="8619633" cy="625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요금</a:t>
            </a:r>
            <a:r>
              <a:rPr lang="en-US" altLang="ko-KR" sz="4000" dirty="0">
                <a:solidFill>
                  <a:srgbClr val="204AA9"/>
                </a:solidFill>
                <a:latin typeface="Nanum Myeongjo Bold Bold"/>
                <a:ea typeface="Nanum Myeongjo Bold Bold"/>
              </a:rPr>
              <a:t> </a:t>
            </a:r>
            <a:r>
              <a:rPr lang="ko-KR" altLang="en-US" sz="4000" dirty="0" smtClean="0">
                <a:solidFill>
                  <a:srgbClr val="204AA9"/>
                </a:solidFill>
                <a:latin typeface="Nanum Myeongjo Bold Bold"/>
                <a:ea typeface="Nanum Myeongjo Bold Bold"/>
              </a:rPr>
              <a:t>상세보기 </a:t>
            </a:r>
            <a:endParaRPr lang="en-US" sz="4000" dirty="0">
              <a:solidFill>
                <a:srgbClr val="204AA9"/>
              </a:solidFill>
              <a:latin typeface="Nanum Myeongjo Bold Bold"/>
              <a:ea typeface="Nanum Myeongjo Bold Bold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496" y="1639844"/>
            <a:ext cx="8125200" cy="45972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524500" y="2451101"/>
            <a:ext cx="2787650" cy="3505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77670" y="2451101"/>
            <a:ext cx="2794429" cy="1358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577669" y="3879851"/>
            <a:ext cx="2794429" cy="2076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10258" y="2384715"/>
            <a:ext cx="45066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①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67811" y="3806381"/>
            <a:ext cx="378570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0000"/>
                </a:solidFill>
              </a:rPr>
              <a:t>②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28801" y="2334001"/>
            <a:ext cx="373327" cy="4770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③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496</Words>
  <Application>Microsoft Office PowerPoint</Application>
  <PresentationFormat>와이드스크린</PresentationFormat>
  <Paragraphs>308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HY헤드라인M</vt:lpstr>
      <vt:lpstr>Nanum Myeongjo Bold</vt:lpstr>
      <vt:lpstr>Nanum Myeongjo Bold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202-12</dc:creator>
  <cp:lastModifiedBy>202-24</cp:lastModifiedBy>
  <cp:revision>15</cp:revision>
  <dcterms:created xsi:type="dcterms:W3CDTF">2023-11-14T00:28:18Z</dcterms:created>
  <dcterms:modified xsi:type="dcterms:W3CDTF">2023-12-22T03:32:58Z</dcterms:modified>
</cp:coreProperties>
</file>