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8" r:id="rId2"/>
    <p:sldId id="2872" r:id="rId3"/>
    <p:sldId id="2874" r:id="rId4"/>
    <p:sldId id="2873" r:id="rId5"/>
    <p:sldId id="2875" r:id="rId6"/>
    <p:sldId id="2876" r:id="rId7"/>
    <p:sldId id="2877" r:id="rId8"/>
    <p:sldId id="2871" r:id="rId9"/>
    <p:sldId id="28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72"/>
            <p14:sldId id="2874"/>
            <p14:sldId id="2873"/>
            <p14:sldId id="2875"/>
            <p14:sldId id="2876"/>
            <p14:sldId id="2877"/>
            <p14:sldId id="2871"/>
            <p14:sldId id="28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E39"/>
    <a:srgbClr val="5F5F5F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5"/>
    <p:restoredTop sz="96208"/>
  </p:normalViewPr>
  <p:slideViewPr>
    <p:cSldViewPr snapToGrid="0" snapToObjects="1">
      <p:cViewPr>
        <p:scale>
          <a:sx n="75" d="100"/>
          <a:sy n="75" d="100"/>
        </p:scale>
        <p:origin x="258" y="876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 dirty="0" smtClean="0"/>
              <a:t>January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January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January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January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January 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January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January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January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 dirty="0" smtClean="0"/>
              <a:t>January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blob/master/program/CVA6%20preliminary%20project%20proposal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va6.readthedocs.io/en/latest/" TargetMode="External"/><Relationship Id="rId2" Type="http://schemas.openxmlformats.org/officeDocument/2006/relationships/hyperlink" Target="https://github.com/openhwgroup/core-v-docs/blob/master/cores/cv32e40p/OBI-v1.0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penhwgroup/core-v-docs/tree/master/verif/CV32E40P/SimulationVerificationPlan" TargetMode="External"/><Relationship Id="rId5" Type="http://schemas.openxmlformats.org/officeDocument/2006/relationships/hyperlink" Target="https://core-v-docs-verif-strat.readthedocs.io/en/latest/" TargetMode="External"/><Relationship Id="rId4" Type="http://schemas.openxmlformats.org/officeDocument/2006/relationships/hyperlink" Target="https://ibex-core.readthedocs.io/en/latest/03_reference/verification.html#verific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tree/master/cva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CVA6</a:t>
            </a:r>
            <a:br>
              <a:rPr lang="en-US" dirty="0" smtClean="0"/>
            </a:br>
            <a:r>
              <a:rPr lang="en-US" dirty="0" smtClean="0"/>
              <a:t>Project Launch (PL gate)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Jérôme, Thales</a:t>
            </a:r>
          </a:p>
          <a:p>
            <a:endParaRPr lang="en-US" dirty="0"/>
          </a:p>
          <a:p>
            <a:r>
              <a:rPr lang="en-US" dirty="0" smtClean="0"/>
              <a:t>Technical WG, 2020-01-25</a:t>
            </a:r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Preliminary </a:t>
            </a:r>
            <a:r>
              <a:rPr lang="en-US" dirty="0"/>
              <a:t>Project </a:t>
            </a:r>
            <a:r>
              <a:rPr lang="en-US" dirty="0" smtClean="0"/>
              <a:t>Launch (PPL gate) approved on 2020-09-28</a:t>
            </a:r>
          </a:p>
          <a:p>
            <a:pPr lvl="1"/>
            <a:r>
              <a:rPr lang="fr-FR" dirty="0" err="1">
                <a:hlinkClick r:id="rId2"/>
              </a:rPr>
              <a:t>core</a:t>
            </a:r>
            <a:r>
              <a:rPr lang="fr-FR" dirty="0">
                <a:hlinkClick r:id="rId2"/>
              </a:rPr>
              <a:t>-v-docs/CVA6 </a:t>
            </a:r>
            <a:r>
              <a:rPr lang="fr-FR" dirty="0" err="1">
                <a:hlinkClick r:id="rId2"/>
              </a:rPr>
              <a:t>preliminary</a:t>
            </a:r>
            <a:r>
              <a:rPr lang="fr-FR" dirty="0">
                <a:hlinkClick r:id="rId2"/>
              </a:rPr>
              <a:t> project proposal.md at master · </a:t>
            </a:r>
            <a:r>
              <a:rPr lang="fr-FR" dirty="0" err="1">
                <a:hlinkClick r:id="rId2"/>
              </a:rPr>
              <a:t>openhwgroup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core</a:t>
            </a:r>
            <a:r>
              <a:rPr lang="fr-FR" dirty="0">
                <a:hlinkClick r:id="rId2"/>
              </a:rPr>
              <a:t>-v-docs · </a:t>
            </a:r>
            <a:r>
              <a:rPr lang="fr-FR" dirty="0" smtClean="0">
                <a:hlinkClick r:id="rId2"/>
              </a:rPr>
              <a:t>GitHub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Time to have </a:t>
            </a:r>
            <a:r>
              <a:rPr lang="fr-FR" dirty="0" err="1" smtClean="0"/>
              <a:t>our</a:t>
            </a:r>
            <a:r>
              <a:rPr lang="fr-FR" dirty="0" smtClean="0"/>
              <a:t> Project </a:t>
            </a:r>
            <a:r>
              <a:rPr lang="fr-FR" dirty="0" err="1" smtClean="0"/>
              <a:t>Launch</a:t>
            </a:r>
            <a:r>
              <a:rPr lang="fr-FR" dirty="0" smtClean="0"/>
              <a:t> (PL):</a:t>
            </a:r>
          </a:p>
          <a:p>
            <a:pPr lvl="1"/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joining</a:t>
            </a:r>
            <a:r>
              <a:rPr lang="fr-FR" dirty="0" smtClean="0"/>
              <a:t> Thales and OpenHW staff</a:t>
            </a:r>
          </a:p>
          <a:p>
            <a:pPr lvl="1"/>
            <a:r>
              <a:rPr lang="fr-FR" dirty="0" smtClean="0"/>
              <a:t>More OpenHW </a:t>
            </a:r>
            <a:r>
              <a:rPr lang="fr-FR" dirty="0" err="1" smtClean="0"/>
              <a:t>bandwidth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CV32E40P RTL </a:t>
            </a:r>
            <a:r>
              <a:rPr lang="fr-FR" dirty="0" err="1" smtClean="0"/>
              <a:t>freeze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en-US" dirty="0" smtClean="0"/>
              <a:t>This PL presentation:</a:t>
            </a:r>
          </a:p>
          <a:p>
            <a:pPr lvl="1"/>
            <a:r>
              <a:rPr lang="en-US" dirty="0" smtClean="0"/>
              <a:t>Additional details that complete the PPL document</a:t>
            </a:r>
          </a:p>
          <a:p>
            <a:pPr lvl="1"/>
            <a:r>
              <a:rPr lang="en-US" dirty="0" smtClean="0"/>
              <a:t>Switched to slides for more visual content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January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OpenHW Group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evolutions (vs. PPL)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Spun-off projects:</a:t>
            </a:r>
          </a:p>
          <a:p>
            <a:pPr lvl="1"/>
            <a:r>
              <a:rPr lang="en-US" dirty="0" smtClean="0"/>
              <a:t>LLVM support</a:t>
            </a:r>
          </a:p>
          <a:p>
            <a:pPr lvl="2"/>
            <a:r>
              <a:rPr lang="en-US" dirty="0" smtClean="0"/>
              <a:t>Can be run in a standalone fashion as CVA6 sticks to RISC-V ISA</a:t>
            </a:r>
          </a:p>
          <a:p>
            <a:pPr lvl="1"/>
            <a:r>
              <a:rPr lang="en-US" dirty="0" smtClean="0"/>
              <a:t>Core-v-</a:t>
            </a:r>
            <a:r>
              <a:rPr lang="en-US" dirty="0" err="1" smtClean="0"/>
              <a:t>verif</a:t>
            </a:r>
            <a:endParaRPr lang="en-US" dirty="0" smtClean="0"/>
          </a:p>
          <a:p>
            <a:pPr lvl="2"/>
            <a:r>
              <a:rPr lang="en-US" dirty="0" smtClean="0"/>
              <a:t>Common environment for future CORE-V cores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Considering the addition of a coprocessor interface</a:t>
            </a:r>
          </a:p>
          <a:p>
            <a:pPr lvl="2"/>
            <a:r>
              <a:rPr lang="en-US" dirty="0" smtClean="0"/>
              <a:t>To be standardized among CORE-V cores</a:t>
            </a:r>
          </a:p>
          <a:p>
            <a:pPr lvl="2"/>
            <a:r>
              <a:rPr lang="en-US" dirty="0" smtClean="0"/>
              <a:t>FPU could connect to this interface but would presumably be kept internal (and optional) for performance</a:t>
            </a:r>
          </a:p>
          <a:p>
            <a:pPr lvl="1"/>
            <a:r>
              <a:rPr lang="en-US" dirty="0" smtClean="0"/>
              <a:t>Added RVFI interface</a:t>
            </a:r>
          </a:p>
          <a:p>
            <a:pPr lvl="2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January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OpenHW Group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Clarified document structure</a:t>
            </a:r>
          </a:p>
          <a:p>
            <a:pPr lvl="1"/>
            <a:r>
              <a:rPr lang="en-US" dirty="0" smtClean="0"/>
              <a:t>Document names can evolve</a:t>
            </a:r>
          </a:p>
          <a:p>
            <a:pPr lvl="1"/>
            <a:r>
              <a:rPr lang="en-US" dirty="0" smtClean="0"/>
              <a:t>Main documents below</a:t>
            </a:r>
          </a:p>
          <a:p>
            <a:r>
              <a:rPr lang="en-US" dirty="0" smtClean="0"/>
              <a:t>Core:</a:t>
            </a:r>
          </a:p>
          <a:p>
            <a:pPr lvl="1"/>
            <a:r>
              <a:rPr lang="en-US" dirty="0" smtClean="0"/>
              <a:t>Specification</a:t>
            </a:r>
          </a:p>
          <a:p>
            <a:pPr lvl="2"/>
            <a:r>
              <a:rPr lang="en-US" dirty="0" smtClean="0"/>
              <a:t>Identifies features agreed upon</a:t>
            </a:r>
          </a:p>
          <a:p>
            <a:pPr lvl="2"/>
            <a:r>
              <a:rPr lang="en-US" dirty="0" smtClean="0"/>
              <a:t>“What” defined as requirements with identifiers</a:t>
            </a:r>
          </a:p>
          <a:p>
            <a:pPr lvl="2"/>
            <a:r>
              <a:rPr lang="en-US" dirty="0" smtClean="0"/>
              <a:t>Main input for design and verification work</a:t>
            </a:r>
          </a:p>
          <a:p>
            <a:pPr lvl="2"/>
            <a:r>
              <a:rPr lang="en-US" dirty="0" smtClean="0"/>
              <a:t>Some sections can be short (references to RISC-V ISA, AXI specs…)</a:t>
            </a:r>
          </a:p>
          <a:p>
            <a:pPr lvl="2"/>
            <a:r>
              <a:rPr lang="en-US" dirty="0" smtClean="0"/>
              <a:t>Best example: </a:t>
            </a:r>
            <a:r>
              <a:rPr lang="fr-FR" dirty="0" smtClean="0">
                <a:hlinkClick r:id="rId2"/>
              </a:rPr>
              <a:t>Open Bus Interface</a:t>
            </a:r>
            <a:endParaRPr lang="fr-FR" dirty="0" smtClean="0"/>
          </a:p>
          <a:p>
            <a:pPr lvl="1"/>
            <a:r>
              <a:rPr lang="en-US" dirty="0" smtClean="0"/>
              <a:t>Users’ guide</a:t>
            </a:r>
          </a:p>
          <a:p>
            <a:pPr lvl="2"/>
            <a:r>
              <a:rPr lang="en-US" dirty="0" smtClean="0"/>
              <a:t>Includes the specification</a:t>
            </a:r>
          </a:p>
          <a:p>
            <a:pPr lvl="2"/>
            <a:r>
              <a:rPr lang="en-US" dirty="0" smtClean="0"/>
              <a:t>For CVA6 integrators and users: HW, SW, ASIC, FPGA… viewpoints</a:t>
            </a:r>
          </a:p>
          <a:p>
            <a:pPr lvl="2"/>
            <a:r>
              <a:rPr lang="en-US" dirty="0" smtClean="0"/>
              <a:t>Need it soon enough</a:t>
            </a:r>
          </a:p>
          <a:p>
            <a:pPr lvl="1"/>
            <a:r>
              <a:rPr lang="en-US" dirty="0" smtClean="0"/>
              <a:t>Design </a:t>
            </a:r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Explains the “How”: design choices…</a:t>
            </a:r>
          </a:p>
          <a:p>
            <a:pPr lvl="2"/>
            <a:r>
              <a:rPr lang="en-US" dirty="0" smtClean="0"/>
              <a:t>Not prescriptive, written during or after the design. Useful for next projects.</a:t>
            </a:r>
          </a:p>
          <a:p>
            <a:pPr lvl="2"/>
            <a:r>
              <a:rPr lang="en-US" dirty="0" smtClean="0"/>
              <a:t>Best example: </a:t>
            </a:r>
            <a:r>
              <a:rPr lang="en-US" dirty="0" smtClean="0">
                <a:hlinkClick r:id="rId3"/>
              </a:rPr>
              <a:t>ARIANE </a:t>
            </a:r>
            <a:r>
              <a:rPr lang="en-US" dirty="0" smtClean="0">
                <a:hlinkClick r:id="rId3"/>
              </a:rPr>
              <a:t>pipeline</a:t>
            </a:r>
            <a:endParaRPr lang="en-US" dirty="0" smtClean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Verification</a:t>
            </a:r>
          </a:p>
          <a:p>
            <a:pPr lvl="1"/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endParaRPr lang="fr-FR" dirty="0" smtClean="0"/>
          </a:p>
          <a:p>
            <a:pPr lvl="2"/>
            <a:r>
              <a:rPr lang="fr-FR" dirty="0" smtClean="0"/>
              <a:t>User-</a:t>
            </a:r>
            <a:r>
              <a:rPr lang="fr-FR" dirty="0" err="1" smtClean="0"/>
              <a:t>manual</a:t>
            </a:r>
            <a:r>
              <a:rPr lang="fr-FR" dirty="0" smtClean="0"/>
              <a:t> for the </a:t>
            </a:r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(testbenches, </a:t>
            </a:r>
            <a:r>
              <a:rPr lang="fr-FR" dirty="0" err="1" smtClean="0"/>
              <a:t>testcases</a:t>
            </a:r>
            <a:r>
              <a:rPr lang="fr-FR" dirty="0" smtClean="0"/>
              <a:t>, </a:t>
            </a:r>
            <a:r>
              <a:rPr lang="fr-FR" dirty="0" err="1" smtClean="0"/>
              <a:t>verification</a:t>
            </a:r>
            <a:r>
              <a:rPr lang="fr-FR" dirty="0" smtClean="0"/>
              <a:t> components, etc.)</a:t>
            </a:r>
          </a:p>
          <a:p>
            <a:pPr lvl="2"/>
            <a:r>
              <a:rPr lang="fr-FR" dirty="0" smtClean="0"/>
              <a:t>Description of the testbench structure and </a:t>
            </a:r>
            <a:r>
              <a:rPr lang="fr-FR" dirty="0" err="1" smtClean="0"/>
              <a:t>theory</a:t>
            </a:r>
            <a:r>
              <a:rPr lang="fr-FR" dirty="0" smtClean="0"/>
              <a:t> of </a:t>
            </a:r>
            <a:r>
              <a:rPr lang="fr-FR" dirty="0" err="1" smtClean="0"/>
              <a:t>operation</a:t>
            </a:r>
            <a:r>
              <a:rPr lang="fr-FR" dirty="0" smtClean="0"/>
              <a:t>. </a:t>
            </a:r>
          </a:p>
          <a:p>
            <a:pPr lvl="2"/>
            <a:r>
              <a:rPr lang="fr-FR" dirty="0" smtClean="0"/>
              <a:t>Best </a:t>
            </a:r>
            <a:r>
              <a:rPr lang="fr-FR" dirty="0" err="1" smtClean="0"/>
              <a:t>examples</a:t>
            </a:r>
            <a:r>
              <a:rPr lang="fr-FR" dirty="0" smtClean="0"/>
              <a:t>: </a:t>
            </a:r>
            <a:r>
              <a:rPr lang="fr-FR" dirty="0" err="1" smtClean="0"/>
              <a:t>lowRISC</a:t>
            </a:r>
            <a:r>
              <a:rPr lang="fr-FR" dirty="0" smtClean="0"/>
              <a:t>  </a:t>
            </a:r>
            <a:r>
              <a:rPr lang="fr-FR" dirty="0" smtClean="0">
                <a:hlinkClick r:id="rId4"/>
              </a:rPr>
              <a:t>IBEX Documentation</a:t>
            </a:r>
            <a:r>
              <a:rPr lang="fr-FR" dirty="0" smtClean="0"/>
              <a:t> and the </a:t>
            </a:r>
            <a:r>
              <a:rPr lang="fr-FR" dirty="0" err="1" smtClean="0"/>
              <a:t>core</a:t>
            </a:r>
            <a:r>
              <a:rPr lang="fr-FR" dirty="0" smtClean="0"/>
              <a:t>-v-</a:t>
            </a:r>
            <a:r>
              <a:rPr lang="fr-FR" dirty="0" err="1" smtClean="0"/>
              <a:t>verif</a:t>
            </a:r>
            <a:r>
              <a:rPr lang="fr-FR" dirty="0" smtClean="0"/>
              <a:t> </a:t>
            </a:r>
            <a:r>
              <a:rPr lang="fr-FR" dirty="0" err="1" smtClean="0">
                <a:hlinkClick r:id="rId5"/>
              </a:rPr>
              <a:t>Verification</a:t>
            </a:r>
            <a:r>
              <a:rPr lang="fr-FR" dirty="0" smtClean="0">
                <a:hlinkClick r:id="rId5"/>
              </a:rPr>
              <a:t> </a:t>
            </a:r>
            <a:r>
              <a:rPr lang="fr-FR" dirty="0" err="1" smtClean="0">
                <a:hlinkClick r:id="rId5"/>
              </a:rPr>
              <a:t>Strategy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Design </a:t>
            </a:r>
            <a:r>
              <a:rPr lang="fr-FR" dirty="0" err="1" smtClean="0"/>
              <a:t>Verification</a:t>
            </a:r>
            <a:r>
              <a:rPr lang="fr-FR" dirty="0" smtClean="0"/>
              <a:t> Plan</a:t>
            </a:r>
          </a:p>
          <a:p>
            <a:pPr lvl="2"/>
            <a:r>
              <a:rPr lang="fr-FR" dirty="0" err="1" smtClean="0"/>
              <a:t>DVplan</a:t>
            </a:r>
            <a:r>
              <a:rPr lang="fr-FR" dirty="0" smtClean="0"/>
              <a:t>, </a:t>
            </a:r>
            <a:r>
              <a:rPr lang="fr-FR" dirty="0" err="1" smtClean="0"/>
              <a:t>Verification</a:t>
            </a:r>
            <a:r>
              <a:rPr lang="fr-FR" dirty="0" smtClean="0"/>
              <a:t> Plan, </a:t>
            </a:r>
            <a:r>
              <a:rPr lang="fr-FR" dirty="0" err="1" smtClean="0"/>
              <a:t>Vplan</a:t>
            </a:r>
            <a:r>
              <a:rPr lang="fr-FR" dirty="0" smtClean="0"/>
              <a:t>: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meaning</a:t>
            </a:r>
            <a:endParaRPr lang="fr-FR" dirty="0" smtClean="0"/>
          </a:p>
          <a:p>
            <a:pPr lvl="2"/>
            <a:r>
              <a:rPr lang="fr-FR" dirty="0" err="1" smtClean="0"/>
              <a:t>Feature</a:t>
            </a:r>
            <a:r>
              <a:rPr lang="fr-FR" dirty="0" smtClean="0"/>
              <a:t>-by-</a:t>
            </a:r>
            <a:r>
              <a:rPr lang="fr-FR" dirty="0" err="1" smtClean="0"/>
              <a:t>feature</a:t>
            </a:r>
            <a:r>
              <a:rPr lang="fr-FR" dirty="0" smtClean="0"/>
              <a:t> listing of the </a:t>
            </a:r>
            <a:r>
              <a:rPr lang="fr-FR" dirty="0" err="1" smtClean="0"/>
              <a:t>Device</a:t>
            </a:r>
            <a:r>
              <a:rPr lang="fr-FR" dirty="0" smtClean="0"/>
              <a:t> Under Test</a:t>
            </a:r>
          </a:p>
          <a:p>
            <a:pPr lvl="3"/>
            <a:r>
              <a:rPr lang="fr-FR" dirty="0" smtClean="0"/>
              <a:t>and a description of 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verified</a:t>
            </a:r>
            <a:endParaRPr lang="fr-FR" dirty="0"/>
          </a:p>
          <a:p>
            <a:pPr lvl="3"/>
            <a:r>
              <a:rPr lang="fr-FR" dirty="0" smtClean="0"/>
              <a:t>and how </a:t>
            </a:r>
            <a:r>
              <a:rPr lang="fr-FR" dirty="0" err="1" smtClean="0"/>
              <a:t>we</a:t>
            </a:r>
            <a:r>
              <a:rPr lang="fr-FR" dirty="0" smtClean="0"/>
              <a:t> know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verified</a:t>
            </a:r>
            <a:r>
              <a:rPr lang="fr-FR" dirty="0" smtClean="0"/>
              <a:t> (</a:t>
            </a:r>
            <a:r>
              <a:rPr lang="fr-FR" dirty="0" err="1" smtClean="0"/>
              <a:t>coverage</a:t>
            </a:r>
            <a:r>
              <a:rPr lang="fr-FR" dirty="0" smtClean="0"/>
              <a:t>). </a:t>
            </a:r>
            <a:endParaRPr lang="fr-FR" dirty="0"/>
          </a:p>
          <a:p>
            <a:pPr lvl="2"/>
            <a:r>
              <a:rPr lang="fr-FR" dirty="0" err="1" smtClean="0"/>
              <a:t>Examples</a:t>
            </a:r>
            <a:r>
              <a:rPr lang="fr-FR" dirty="0"/>
              <a:t> </a:t>
            </a:r>
            <a:r>
              <a:rPr lang="fr-FR" dirty="0" smtClean="0"/>
              <a:t>in: </a:t>
            </a:r>
            <a:r>
              <a:rPr lang="fr-FR" dirty="0" smtClean="0">
                <a:hlinkClick r:id="rId6"/>
              </a:rPr>
              <a:t>https://github.com/openhwgroup/core-v-docs/tree/master/verif/CV32E40P/SimulationVerificationPlan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January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OpenHW Group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lèche droite 19"/>
          <p:cNvSpPr/>
          <p:nvPr/>
        </p:nvSpPr>
        <p:spPr>
          <a:xfrm rot="917542">
            <a:off x="5339446" y="2954488"/>
            <a:ext cx="1360708" cy="3810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to</a:t>
            </a:r>
            <a:endParaRPr lang="en-US" sz="1400" dirty="0"/>
          </a:p>
        </p:txBody>
      </p:sp>
      <p:sp>
        <p:nvSpPr>
          <p:cNvPr id="9" name="Flèche droite 8"/>
          <p:cNvSpPr/>
          <p:nvPr/>
        </p:nvSpPr>
        <p:spPr>
          <a:xfrm rot="20418787">
            <a:off x="6054560" y="3954280"/>
            <a:ext cx="1006484" cy="3810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98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verification environments supported:</a:t>
            </a:r>
          </a:p>
          <a:p>
            <a:pPr lvl="1"/>
            <a:r>
              <a:rPr lang="en-US" dirty="0" smtClean="0"/>
              <a:t>“Reference” environment with </a:t>
            </a:r>
            <a:r>
              <a:rPr lang="en-US" dirty="0" err="1" smtClean="0"/>
              <a:t>Imperas</a:t>
            </a:r>
            <a:r>
              <a:rPr lang="en-US" dirty="0" smtClean="0"/>
              <a:t> ISS, UVM step and compare…</a:t>
            </a:r>
          </a:p>
          <a:p>
            <a:pPr lvl="1"/>
            <a:r>
              <a:rPr lang="en-US" dirty="0" smtClean="0"/>
              <a:t>“Alternative” “sustainable” open-source environment with Spike ISS and </a:t>
            </a:r>
            <a:r>
              <a:rPr lang="en-US" dirty="0" err="1" smtClean="0"/>
              <a:t>Verilator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Current gap:</a:t>
            </a:r>
          </a:p>
          <a:p>
            <a:pPr lvl="1"/>
            <a:r>
              <a:rPr lang="en-US" dirty="0" smtClean="0"/>
              <a:t>CV64A6 verified in Travis environment (ETHZ legacy)</a:t>
            </a:r>
          </a:p>
          <a:p>
            <a:pPr lvl="1"/>
            <a:r>
              <a:rPr lang="en-US" dirty="0" smtClean="0"/>
              <a:t>CV32A6 verified in Thales-originated </a:t>
            </a:r>
            <a:r>
              <a:rPr lang="en-US" dirty="0"/>
              <a:t>bench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github.com/openhwgroup/core-v-verif/tree/master/cva6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Delays for commits</a:t>
            </a:r>
          </a:p>
          <a:p>
            <a:pPr lvl="1"/>
            <a:r>
              <a:rPr lang="en-US" dirty="0" smtClean="0"/>
              <a:t>Commit to “legacy” CV64A6 sometimes break CV32A6</a:t>
            </a:r>
          </a:p>
          <a:p>
            <a:pPr lvl="1"/>
            <a:r>
              <a:rPr lang="en-US" dirty="0" smtClean="0"/>
              <a:t>Some 2020 commits have introduced significant </a:t>
            </a:r>
            <a:r>
              <a:rPr lang="en-US" dirty="0" err="1" smtClean="0"/>
              <a:t>CoreMark</a:t>
            </a:r>
            <a:r>
              <a:rPr lang="en-US" dirty="0" smtClean="0"/>
              <a:t> decrease</a:t>
            </a:r>
          </a:p>
          <a:p>
            <a:r>
              <a:rPr lang="en-US" dirty="0" smtClean="0"/>
              <a:t>Priority: set up a joint testbench/CI/commit process</a:t>
            </a:r>
          </a:p>
          <a:p>
            <a:pPr lvl="1"/>
            <a:r>
              <a:rPr lang="en-US" dirty="0" smtClean="0"/>
              <a:t>Mike has already started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January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OpenHW Group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tasks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Thales TRT in 2021</a:t>
            </a:r>
          </a:p>
          <a:p>
            <a:pPr lvl="1"/>
            <a:r>
              <a:rPr lang="en-US" dirty="0" smtClean="0"/>
              <a:t>Jérome: CVA6 TPL, coordinate specification</a:t>
            </a:r>
          </a:p>
          <a:p>
            <a:pPr lvl="1"/>
            <a:r>
              <a:rPr lang="en-US" dirty="0" smtClean="0"/>
              <a:t>Sébastien: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 Sv32 support (CV32A6), port to Genesys2, support </a:t>
            </a:r>
            <a:r>
              <a:rPr lang="en-US" dirty="0"/>
              <a:t>Linux </a:t>
            </a:r>
            <a:r>
              <a:rPr lang="en-US" dirty="0" smtClean="0"/>
              <a:t>on CV32A6</a:t>
            </a:r>
          </a:p>
          <a:p>
            <a:pPr lvl="2"/>
            <a:r>
              <a:rPr lang="en-US" dirty="0" smtClean="0"/>
              <a:t>FPGA frequency/resources optimizations</a:t>
            </a:r>
          </a:p>
          <a:p>
            <a:pPr lvl="1"/>
            <a:r>
              <a:rPr lang="en-US" dirty="0" smtClean="0"/>
              <a:t>Emeric (part time): make WT cache more robust, add a few features</a:t>
            </a:r>
          </a:p>
          <a:p>
            <a:r>
              <a:rPr lang="en-US" dirty="0" smtClean="0"/>
              <a:t>Thales India: recent hires of senior engineers</a:t>
            </a:r>
          </a:p>
          <a:p>
            <a:pPr lvl="1"/>
            <a:r>
              <a:rPr lang="en-US" dirty="0" smtClean="0"/>
              <a:t>Pranay: add FPU support to CV32A6, investigate modularity, FPU optimization for FPGA</a:t>
            </a:r>
          </a:p>
          <a:p>
            <a:pPr lvl="1"/>
            <a:r>
              <a:rPr lang="en-US" dirty="0" err="1" smtClean="0"/>
              <a:t>Ranjan</a:t>
            </a:r>
            <a:r>
              <a:rPr lang="en-US" smtClean="0"/>
              <a:t> (expected </a:t>
            </a:r>
            <a:r>
              <a:rPr lang="en-US" dirty="0" smtClean="0"/>
              <a:t>e/o March): verification</a:t>
            </a:r>
          </a:p>
          <a:p>
            <a:pPr lvl="1"/>
            <a:r>
              <a:rPr lang="en-US" dirty="0" smtClean="0"/>
              <a:t>Anjali: toolchain, Linux in cooperation with Sébastien</a:t>
            </a:r>
          </a:p>
          <a:p>
            <a:r>
              <a:rPr lang="en-US" dirty="0" smtClean="0"/>
              <a:t>Thales INVIA: </a:t>
            </a:r>
          </a:p>
          <a:p>
            <a:pPr lvl="1"/>
            <a:r>
              <a:rPr lang="en-US" dirty="0" smtClean="0"/>
              <a:t>Fix CV32A6 bugs</a:t>
            </a:r>
          </a:p>
          <a:p>
            <a:pPr lvl="1"/>
            <a:r>
              <a:rPr lang="en-US" dirty="0" smtClean="0"/>
              <a:t>Coprocessor interface</a:t>
            </a:r>
          </a:p>
          <a:p>
            <a:pPr lvl="1"/>
            <a:r>
              <a:rPr lang="en-US" dirty="0" smtClean="0"/>
              <a:t>CVA6 LLVM</a:t>
            </a:r>
          </a:p>
          <a:p>
            <a:pPr lvl="1"/>
            <a:r>
              <a:rPr lang="en-US" dirty="0" smtClean="0"/>
              <a:t>Help transition from CV32A6 testbench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OpenHW staff</a:t>
            </a:r>
          </a:p>
          <a:p>
            <a:pPr lvl="1"/>
            <a:r>
              <a:rPr lang="en-US" dirty="0" smtClean="0"/>
              <a:t>Mike: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Coordinate verification</a:t>
            </a:r>
          </a:p>
          <a:p>
            <a:pPr lvl="2"/>
            <a:r>
              <a:rPr lang="en-US" dirty="0" smtClean="0"/>
              <a:t>Verification environment specification</a:t>
            </a:r>
          </a:p>
          <a:p>
            <a:pPr lvl="2"/>
            <a:r>
              <a:rPr lang="en-US" dirty="0" smtClean="0"/>
              <a:t>Started working on testbench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Gianmarco: MEng and PhD student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Focus on design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First steps could be on documentation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Contribution yet to decide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Maybe performance/resource optimization for ASIC&amp;FPGA</a:t>
            </a:r>
          </a:p>
          <a:p>
            <a:pPr lvl="1"/>
            <a:r>
              <a:rPr lang="en-US" dirty="0" smtClean="0"/>
              <a:t>Florian:</a:t>
            </a:r>
          </a:p>
          <a:p>
            <a:pPr lvl="2"/>
            <a:r>
              <a:rPr lang="en-US" dirty="0" smtClean="0"/>
              <a:t>?</a:t>
            </a:r>
          </a:p>
          <a:p>
            <a:r>
              <a:rPr lang="en-US" dirty="0" smtClean="0"/>
              <a:t>Other members?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January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OpenHW Group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  <p:sp>
        <p:nvSpPr>
          <p:cNvPr id="8" name="Organigramme : Processus 7"/>
          <p:cNvSpPr/>
          <p:nvPr/>
        </p:nvSpPr>
        <p:spPr>
          <a:xfrm>
            <a:off x="8940403" y="3817281"/>
            <a:ext cx="1506863" cy="808508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dirty="0" smtClean="0"/>
              <a:t>ore verification resources wanted!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9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avec flèche 75"/>
          <p:cNvCxnSpPr/>
          <p:nvPr/>
        </p:nvCxnSpPr>
        <p:spPr>
          <a:xfrm flipH="1">
            <a:off x="3099294" y="2013661"/>
            <a:ext cx="11135" cy="8821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43" idx="2"/>
          </p:cNvCxnSpPr>
          <p:nvPr/>
        </p:nvCxnSpPr>
        <p:spPr>
          <a:xfrm>
            <a:off x="2253957" y="2151529"/>
            <a:ext cx="0" cy="948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planning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January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OpenHW Group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8200" y="1103586"/>
            <a:ext cx="1217545" cy="37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1Q21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5745" y="1103586"/>
            <a:ext cx="1217545" cy="37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2Q21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73290" y="1103586"/>
            <a:ext cx="1217545" cy="37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3Q21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2491" y="1103586"/>
            <a:ext cx="1217545" cy="37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4Q21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21635" y="1103586"/>
            <a:ext cx="1217545" cy="37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1Q22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39180" y="1103586"/>
            <a:ext cx="1217545" cy="37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2Q22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56725" y="1103586"/>
            <a:ext cx="1217545" cy="37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3Q22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375926" y="1103586"/>
            <a:ext cx="1217545" cy="37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4Q22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2055745" y="1103586"/>
            <a:ext cx="0" cy="51249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3273290" y="1103586"/>
            <a:ext cx="0" cy="51249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492491" y="1103586"/>
            <a:ext cx="0" cy="51249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713529" y="1103586"/>
            <a:ext cx="0" cy="51249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6939180" y="1103586"/>
            <a:ext cx="0" cy="51249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8156725" y="1103586"/>
            <a:ext cx="0" cy="51249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9374270" y="1103586"/>
            <a:ext cx="0" cy="51249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rganigramme : Processus 40"/>
          <p:cNvSpPr/>
          <p:nvPr/>
        </p:nvSpPr>
        <p:spPr>
          <a:xfrm>
            <a:off x="1557876" y="1747690"/>
            <a:ext cx="717176" cy="2390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specification</a:t>
            </a:r>
            <a:endParaRPr lang="en-US" sz="800" dirty="0"/>
          </a:p>
        </p:txBody>
      </p:sp>
      <p:sp>
        <p:nvSpPr>
          <p:cNvPr id="43" name="Losange 42"/>
          <p:cNvSpPr/>
          <p:nvPr/>
        </p:nvSpPr>
        <p:spPr>
          <a:xfrm>
            <a:off x="2092752" y="1840753"/>
            <a:ext cx="322410" cy="310776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/>
              <a:t>v0</a:t>
            </a:r>
            <a:endParaRPr lang="en-US" sz="800" dirty="0"/>
          </a:p>
        </p:txBody>
      </p:sp>
      <p:sp>
        <p:nvSpPr>
          <p:cNvPr id="45" name="Organigramme : Processus 44"/>
          <p:cNvSpPr/>
          <p:nvPr/>
        </p:nvSpPr>
        <p:spPr>
          <a:xfrm>
            <a:off x="838200" y="2338043"/>
            <a:ext cx="1406823" cy="239059"/>
          </a:xfrm>
          <a:prstGeom prst="flowChartProcess">
            <a:avLst/>
          </a:prstGeom>
          <a:solidFill>
            <a:srgbClr val="549E3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anticipation (Sv32…)</a:t>
            </a:r>
            <a:endParaRPr lang="en-US" sz="800" dirty="0"/>
          </a:p>
        </p:txBody>
      </p:sp>
      <p:cxnSp>
        <p:nvCxnSpPr>
          <p:cNvPr id="46" name="Connecteur droit 45"/>
          <p:cNvCxnSpPr/>
          <p:nvPr/>
        </p:nvCxnSpPr>
        <p:spPr>
          <a:xfrm>
            <a:off x="838200" y="1103586"/>
            <a:ext cx="0" cy="51249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43" idx="2"/>
          </p:cNvCxnSpPr>
          <p:nvPr/>
        </p:nvCxnSpPr>
        <p:spPr>
          <a:xfrm flipH="1">
            <a:off x="2244610" y="2151529"/>
            <a:ext cx="9347" cy="1865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Organigramme : Processus 48"/>
          <p:cNvSpPr/>
          <p:nvPr/>
        </p:nvSpPr>
        <p:spPr>
          <a:xfrm>
            <a:off x="2253129" y="2925235"/>
            <a:ext cx="4213412" cy="239059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/>
              <a:t>Vplan</a:t>
            </a:r>
            <a:endParaRPr lang="en-US" sz="800" dirty="0"/>
          </a:p>
        </p:txBody>
      </p:sp>
      <p:sp>
        <p:nvSpPr>
          <p:cNvPr id="50" name="Losange 49"/>
          <p:cNvSpPr/>
          <p:nvPr/>
        </p:nvSpPr>
        <p:spPr>
          <a:xfrm>
            <a:off x="3105636" y="3018039"/>
            <a:ext cx="322410" cy="3107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/>
              <a:t>v0</a:t>
            </a:r>
            <a:endParaRPr lang="en-US" sz="800" dirty="0"/>
          </a:p>
        </p:txBody>
      </p:sp>
      <p:sp>
        <p:nvSpPr>
          <p:cNvPr id="44" name="Organigramme : Processus 43"/>
          <p:cNvSpPr/>
          <p:nvPr/>
        </p:nvSpPr>
        <p:spPr>
          <a:xfrm>
            <a:off x="2253129" y="2338043"/>
            <a:ext cx="3468506" cy="2390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design</a:t>
            </a:r>
            <a:endParaRPr lang="en-US" sz="800" dirty="0"/>
          </a:p>
        </p:txBody>
      </p:sp>
      <p:sp>
        <p:nvSpPr>
          <p:cNvPr id="58" name="Losange 57"/>
          <p:cNvSpPr/>
          <p:nvPr/>
        </p:nvSpPr>
        <p:spPr>
          <a:xfrm>
            <a:off x="4124969" y="3018039"/>
            <a:ext cx="322410" cy="3107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59" name="Losange 58"/>
          <p:cNvSpPr/>
          <p:nvPr/>
        </p:nvSpPr>
        <p:spPr>
          <a:xfrm>
            <a:off x="6287850" y="3018039"/>
            <a:ext cx="322410" cy="3107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err="1" smtClean="0"/>
              <a:t>vfinal</a:t>
            </a:r>
            <a:endParaRPr lang="en-US" sz="8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546206" y="3205704"/>
            <a:ext cx="6172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accent6"/>
                </a:solidFill>
              </a:rPr>
              <a:t>Some features (e.g. RV32I)</a:t>
            </a:r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556411" y="3234568"/>
            <a:ext cx="61725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accent6"/>
                </a:solidFill>
              </a:rPr>
              <a:t>All features</a:t>
            </a:r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66" name="Organigramme : Processus 65"/>
          <p:cNvSpPr/>
          <p:nvPr/>
        </p:nvSpPr>
        <p:spPr>
          <a:xfrm>
            <a:off x="3266841" y="3555948"/>
            <a:ext cx="4889884" cy="239059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/>
              <a:t>Vplan</a:t>
            </a:r>
            <a:r>
              <a:rPr lang="en-US" sz="800" dirty="0" smtClean="0"/>
              <a:t>-driven verification (simulation</a:t>
            </a:r>
            <a:endParaRPr lang="en-US" sz="800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6449956" y="3340558"/>
            <a:ext cx="0" cy="215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1" name="Losange 70"/>
          <p:cNvSpPr/>
          <p:nvPr/>
        </p:nvSpPr>
        <p:spPr>
          <a:xfrm>
            <a:off x="5199747" y="3018039"/>
            <a:ext cx="322410" cy="3107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72" name="Losange 71"/>
          <p:cNvSpPr/>
          <p:nvPr/>
        </p:nvSpPr>
        <p:spPr>
          <a:xfrm>
            <a:off x="7981686" y="3509040"/>
            <a:ext cx="322410" cy="3107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600" dirty="0" smtClean="0"/>
              <a:t>Freeze</a:t>
            </a:r>
            <a:endParaRPr lang="en-US" sz="600" dirty="0"/>
          </a:p>
        </p:txBody>
      </p:sp>
      <p:sp>
        <p:nvSpPr>
          <p:cNvPr id="73" name="Organigramme : Processus 72"/>
          <p:cNvSpPr/>
          <p:nvPr/>
        </p:nvSpPr>
        <p:spPr>
          <a:xfrm>
            <a:off x="999406" y="4021166"/>
            <a:ext cx="2258402" cy="239059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Set up joint verification environment and CI</a:t>
            </a:r>
            <a:endParaRPr lang="en-US" sz="800" dirty="0"/>
          </a:p>
        </p:txBody>
      </p:sp>
      <p:cxnSp>
        <p:nvCxnSpPr>
          <p:cNvPr id="78" name="Connecteur droit avec flèche 77"/>
          <p:cNvCxnSpPr/>
          <p:nvPr/>
        </p:nvCxnSpPr>
        <p:spPr>
          <a:xfrm>
            <a:off x="5360952" y="3340558"/>
            <a:ext cx="0" cy="215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3288773" y="3340558"/>
            <a:ext cx="0" cy="215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Organigramme : Processus 80"/>
          <p:cNvSpPr/>
          <p:nvPr/>
        </p:nvSpPr>
        <p:spPr>
          <a:xfrm>
            <a:off x="3288773" y="4021166"/>
            <a:ext cx="2258402" cy="239059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Set up alternate environment</a:t>
            </a:r>
            <a:endParaRPr lang="en-US" sz="800" dirty="0"/>
          </a:p>
        </p:txBody>
      </p:sp>
      <p:sp>
        <p:nvSpPr>
          <p:cNvPr id="85" name="Organigramme : Processus 84"/>
          <p:cNvSpPr/>
          <p:nvPr/>
        </p:nvSpPr>
        <p:spPr>
          <a:xfrm>
            <a:off x="991301" y="4631319"/>
            <a:ext cx="1067937" cy="271631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Verif</a:t>
            </a:r>
            <a:r>
              <a:rPr lang="en-US" sz="800" dirty="0" smtClean="0"/>
              <a:t>. </a:t>
            </a:r>
            <a:r>
              <a:rPr lang="en-US" sz="800" dirty="0" err="1" smtClean="0"/>
              <a:t>Env</a:t>
            </a:r>
            <a:r>
              <a:rPr lang="en-US" sz="800" dirty="0" smtClean="0"/>
              <a:t>. Spec</a:t>
            </a:r>
            <a:endParaRPr lang="en-US" sz="800" dirty="0"/>
          </a:p>
        </p:txBody>
      </p:sp>
      <p:cxnSp>
        <p:nvCxnSpPr>
          <p:cNvPr id="86" name="Connecteur droit avec flèche 85"/>
          <p:cNvCxnSpPr/>
          <p:nvPr/>
        </p:nvCxnSpPr>
        <p:spPr>
          <a:xfrm flipH="1" flipV="1">
            <a:off x="2034640" y="4260225"/>
            <a:ext cx="14555" cy="211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7" name="Losange 86"/>
          <p:cNvSpPr/>
          <p:nvPr/>
        </p:nvSpPr>
        <p:spPr>
          <a:xfrm>
            <a:off x="1885342" y="4471866"/>
            <a:ext cx="322410" cy="3107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88" name="Losange 87"/>
          <p:cNvSpPr/>
          <p:nvPr/>
        </p:nvSpPr>
        <p:spPr>
          <a:xfrm>
            <a:off x="5547175" y="2303427"/>
            <a:ext cx="322410" cy="310776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/>
              <a:t>RTL</a:t>
            </a:r>
            <a:endParaRPr lang="en-US" sz="800" dirty="0"/>
          </a:p>
        </p:txBody>
      </p:sp>
      <p:sp>
        <p:nvSpPr>
          <p:cNvPr id="92" name="Losange 91"/>
          <p:cNvSpPr/>
          <p:nvPr/>
        </p:nvSpPr>
        <p:spPr>
          <a:xfrm>
            <a:off x="849690" y="3509040"/>
            <a:ext cx="322410" cy="31077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/>
              <a:t>legacy</a:t>
            </a:r>
            <a:endParaRPr lang="en-US" sz="800" dirty="0"/>
          </a:p>
        </p:txBody>
      </p:sp>
      <p:sp>
        <p:nvSpPr>
          <p:cNvPr id="100" name="Organigramme : Processus 99"/>
          <p:cNvSpPr/>
          <p:nvPr/>
        </p:nvSpPr>
        <p:spPr>
          <a:xfrm>
            <a:off x="4896433" y="1811695"/>
            <a:ext cx="1555542" cy="2390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Design document</a:t>
            </a:r>
            <a:endParaRPr lang="en-US" sz="800" dirty="0"/>
          </a:p>
        </p:txBody>
      </p:sp>
      <p:sp>
        <p:nvSpPr>
          <p:cNvPr id="101" name="Losange 100"/>
          <p:cNvSpPr/>
          <p:nvPr/>
        </p:nvSpPr>
        <p:spPr>
          <a:xfrm>
            <a:off x="6271154" y="1775836"/>
            <a:ext cx="322410" cy="310776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800" dirty="0"/>
          </a:p>
        </p:txBody>
      </p:sp>
      <p:cxnSp>
        <p:nvCxnSpPr>
          <p:cNvPr id="102" name="Connecteur droit avec flèche 101"/>
          <p:cNvCxnSpPr/>
          <p:nvPr/>
        </p:nvCxnSpPr>
        <p:spPr>
          <a:xfrm flipV="1">
            <a:off x="5205092" y="2118435"/>
            <a:ext cx="165143" cy="1659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V="1">
            <a:off x="3116344" y="3783387"/>
            <a:ext cx="178834" cy="239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>
            <a:off x="1010895" y="3795007"/>
            <a:ext cx="0" cy="215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5370235" y="3771243"/>
            <a:ext cx="178834" cy="239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Organigramme : Processus 61"/>
          <p:cNvSpPr/>
          <p:nvPr/>
        </p:nvSpPr>
        <p:spPr>
          <a:xfrm>
            <a:off x="2079202" y="5085253"/>
            <a:ext cx="779212" cy="2390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CV32A6 on Genesys2</a:t>
            </a:r>
            <a:endParaRPr lang="en-US" sz="800" dirty="0"/>
          </a:p>
        </p:txBody>
      </p:sp>
      <p:sp>
        <p:nvSpPr>
          <p:cNvPr id="63" name="Organigramme : Processus 62"/>
          <p:cNvSpPr/>
          <p:nvPr/>
        </p:nvSpPr>
        <p:spPr>
          <a:xfrm>
            <a:off x="2861933" y="5324312"/>
            <a:ext cx="1017569" cy="2390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Linux on CV32A6</a:t>
            </a:r>
            <a:endParaRPr lang="en-US" sz="800" dirty="0"/>
          </a:p>
        </p:txBody>
      </p:sp>
      <p:sp>
        <p:nvSpPr>
          <p:cNvPr id="68" name="Organigramme : Processus 67"/>
          <p:cNvSpPr/>
          <p:nvPr/>
        </p:nvSpPr>
        <p:spPr>
          <a:xfrm>
            <a:off x="2811206" y="5776417"/>
            <a:ext cx="3185502" cy="2390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Tools and compilers (to be planned)</a:t>
            </a:r>
            <a:endParaRPr lang="en-US" sz="800" dirty="0"/>
          </a:p>
        </p:txBody>
      </p:sp>
      <p:sp>
        <p:nvSpPr>
          <p:cNvPr id="8" name="ZoneTexte 7"/>
          <p:cNvSpPr txBox="1"/>
          <p:nvPr/>
        </p:nvSpPr>
        <p:spPr>
          <a:xfrm>
            <a:off x="9561803" y="4941839"/>
            <a:ext cx="2611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Focus on some critical and short term tasks. Detailed planning with all tasks (as in PPL) deferred to PPA gate.</a:t>
            </a:r>
            <a:endParaRPr lang="en-US" sz="1400" i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9561803" y="2329374"/>
            <a:ext cx="261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Actual duration will depend on the available resources.</a:t>
            </a:r>
            <a:endParaRPr lang="en-US" sz="1400" i="1" dirty="0"/>
          </a:p>
        </p:txBody>
      </p:sp>
      <p:sp>
        <p:nvSpPr>
          <p:cNvPr id="61" name="Organigramme : Processus 60"/>
          <p:cNvSpPr/>
          <p:nvPr/>
        </p:nvSpPr>
        <p:spPr>
          <a:xfrm>
            <a:off x="2521627" y="1747695"/>
            <a:ext cx="1555542" cy="2390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Users’ guide</a:t>
            </a:r>
            <a:endParaRPr lang="en-US" sz="800" dirty="0"/>
          </a:p>
        </p:txBody>
      </p:sp>
      <p:sp>
        <p:nvSpPr>
          <p:cNvPr id="67" name="Losange 66"/>
          <p:cNvSpPr/>
          <p:nvPr/>
        </p:nvSpPr>
        <p:spPr>
          <a:xfrm>
            <a:off x="3919219" y="1729196"/>
            <a:ext cx="322410" cy="310776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75" name="Losange 74"/>
          <p:cNvSpPr/>
          <p:nvPr/>
        </p:nvSpPr>
        <p:spPr>
          <a:xfrm>
            <a:off x="2262753" y="1425078"/>
            <a:ext cx="322410" cy="31077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/>
              <a:t>PPA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37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until the PPA gate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CVA6 meetings every 2 weeks</a:t>
            </a:r>
          </a:p>
          <a:p>
            <a:pPr lvl="1"/>
            <a:r>
              <a:rPr lang="en-US" dirty="0" smtClean="0"/>
              <a:t>Cross-TG: Specification, verification</a:t>
            </a:r>
          </a:p>
          <a:p>
            <a:pPr lvl="1"/>
            <a:r>
              <a:rPr lang="en-US" dirty="0" smtClean="0"/>
              <a:t>Participants:</a:t>
            </a:r>
          </a:p>
          <a:p>
            <a:pPr lvl="2"/>
            <a:r>
              <a:rPr lang="en-US" dirty="0" smtClean="0"/>
              <a:t>CVA6 contributors, including involved OpenHW staff</a:t>
            </a:r>
          </a:p>
          <a:p>
            <a:pPr lvl="2"/>
            <a:r>
              <a:rPr lang="en-US" dirty="0" smtClean="0"/>
              <a:t>OpenHW chairs and members welcome</a:t>
            </a:r>
          </a:p>
          <a:p>
            <a:endParaRPr lang="en-US" dirty="0" smtClean="0"/>
          </a:p>
          <a:p>
            <a:r>
              <a:rPr lang="en-US" dirty="0" smtClean="0"/>
              <a:t>Dedicated technical meetings when needed</a:t>
            </a:r>
          </a:p>
          <a:p>
            <a:endParaRPr lang="en-US" dirty="0" smtClean="0"/>
          </a:p>
          <a:p>
            <a:r>
              <a:rPr lang="en-US" dirty="0" smtClean="0"/>
              <a:t>Reporting to task groups and TWG (short)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January 2021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OpenHW Group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1DB47-EF31-4C48-8930-DA807F64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CB4AF-A1EB-47CE-AD38-0499E592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DA595DB-B0EC-4BEB-9FF8-C4C8012AB18F}"/>
              </a:ext>
            </a:extLst>
          </p:cNvPr>
          <p:cNvSpPr txBox="1">
            <a:spLocks/>
          </p:cNvSpPr>
          <p:nvPr/>
        </p:nvSpPr>
        <p:spPr>
          <a:xfrm>
            <a:off x="790222" y="3125165"/>
            <a:ext cx="10563577" cy="13116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17325D"/>
                </a:solidFill>
                <a:latin typeface="Orbitr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sz="6600" dirty="0"/>
              <a:t>Thank you!</a:t>
            </a:r>
            <a:endParaRPr lang="en-US" sz="6600" dirty="0">
              <a:solidFill>
                <a:srgbClr val="60A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2653</TotalTime>
  <Words>782</Words>
  <Application>Microsoft Office PowerPoint</Application>
  <PresentationFormat>Grand écran</PresentationFormat>
  <Paragraphs>170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Orbitron</vt:lpstr>
      <vt:lpstr>Wingdings</vt:lpstr>
      <vt:lpstr>Office Theme</vt:lpstr>
      <vt:lpstr>CVA6 Project Launch (PL gate)</vt:lpstr>
      <vt:lpstr>Introduction</vt:lpstr>
      <vt:lpstr>Main evolutions (vs. PPL)</vt:lpstr>
      <vt:lpstr>Documentation</vt:lpstr>
      <vt:lpstr>Verification</vt:lpstr>
      <vt:lpstr>Resources and tasks</vt:lpstr>
      <vt:lpstr>Master planning</vt:lpstr>
      <vt:lpstr>Coordination until the PPA gate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OpenHW Group Overview Open Source HW IP for  high-volume production SoCs</dc:title>
  <dc:creator>Arjan Bink</dc:creator>
  <cp:lastModifiedBy>Jerome QUEVREMONT</cp:lastModifiedBy>
  <cp:revision>461</cp:revision>
  <cp:lastPrinted>2019-06-10T11:04:20Z</cp:lastPrinted>
  <dcterms:created xsi:type="dcterms:W3CDTF">2020-05-08T14:14:28Z</dcterms:created>
  <dcterms:modified xsi:type="dcterms:W3CDTF">2021-01-25T16:05:08Z</dcterms:modified>
</cp:coreProperties>
</file>