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8" r:id="rId2"/>
    <p:sldId id="2854" r:id="rId3"/>
    <p:sldId id="2890" r:id="rId4"/>
    <p:sldId id="2889" r:id="rId5"/>
    <p:sldId id="2900" r:id="rId6"/>
    <p:sldId id="2896" r:id="rId7"/>
    <p:sldId id="2899" r:id="rId8"/>
    <p:sldId id="2886" r:id="rId9"/>
    <p:sldId id="2908" r:id="rId10"/>
    <p:sldId id="2888" r:id="rId11"/>
    <p:sldId id="2906" r:id="rId12"/>
    <p:sldId id="2907" r:id="rId13"/>
    <p:sldId id="2873" r:id="rId14"/>
    <p:sldId id="2905" r:id="rId15"/>
    <p:sldId id="2877" r:id="rId16"/>
    <p:sldId id="2878" r:id="rId17"/>
    <p:sldId id="2879" r:id="rId18"/>
    <p:sldId id="2909" r:id="rId19"/>
    <p:sldId id="2895" r:id="rId20"/>
    <p:sldId id="2875" r:id="rId21"/>
    <p:sldId id="2876" r:id="rId22"/>
    <p:sldId id="2903" r:id="rId23"/>
    <p:sldId id="2904" r:id="rId24"/>
    <p:sldId id="2892" r:id="rId25"/>
    <p:sldId id="2885" r:id="rId26"/>
    <p:sldId id="2874" r:id="rId27"/>
    <p:sldId id="2891" r:id="rId28"/>
    <p:sldId id="2881" r:id="rId29"/>
    <p:sldId id="2893" r:id="rId30"/>
    <p:sldId id="2894" r:id="rId31"/>
    <p:sldId id="2880" r:id="rId32"/>
    <p:sldId id="28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54"/>
            <p14:sldId id="2890"/>
            <p14:sldId id="2889"/>
            <p14:sldId id="2900"/>
            <p14:sldId id="2896"/>
            <p14:sldId id="2899"/>
            <p14:sldId id="2886"/>
            <p14:sldId id="2908"/>
            <p14:sldId id="2888"/>
            <p14:sldId id="2906"/>
            <p14:sldId id="2907"/>
            <p14:sldId id="2873"/>
            <p14:sldId id="2905"/>
            <p14:sldId id="2877"/>
            <p14:sldId id="2878"/>
            <p14:sldId id="2879"/>
            <p14:sldId id="2909"/>
            <p14:sldId id="2895"/>
            <p14:sldId id="2875"/>
            <p14:sldId id="2876"/>
            <p14:sldId id="2903"/>
            <p14:sldId id="2904"/>
            <p14:sldId id="2892"/>
            <p14:sldId id="2885"/>
            <p14:sldId id="2874"/>
            <p14:sldId id="2891"/>
            <p14:sldId id="2881"/>
            <p14:sldId id="2893"/>
            <p14:sldId id="2894"/>
            <p14:sldId id="2880"/>
            <p14:sldId id="28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QUEVREMONT" initials="JQ" lastIdx="4" clrIdx="0">
    <p:extLst>
      <p:ext uri="{19B8F6BF-5375-455C-9EA6-DF929625EA0E}">
        <p15:presenceInfo xmlns:p15="http://schemas.microsoft.com/office/powerpoint/2012/main" userId="S-1-5-21-321473557-24717915-311576647-82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FF6600"/>
    <a:srgbClr val="800000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5246" autoAdjust="0"/>
  </p:normalViewPr>
  <p:slideViewPr>
    <p:cSldViewPr snapToGrid="0" snapToObjects="1">
      <p:cViewPr>
        <p:scale>
          <a:sx n="66" d="100"/>
          <a:sy n="66" d="100"/>
        </p:scale>
        <p:origin x="3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DE203-299F-4515-986A-799145BF8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9" name="Picture 8" descr="riscv-tal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6200"/>
            <a:ext cx="1219200" cy="9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667" y="1355751"/>
            <a:ext cx="11294669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 marL="188590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/>
            </a:lvl6pPr>
            <a:lvl7pPr>
              <a:defRPr sz="2000" b="1"/>
            </a:lvl7pPr>
            <a:lvl8pPr>
              <a:defRPr sz="2000" b="1"/>
            </a:lvl8pPr>
            <a:lvl9pPr>
              <a:defRPr sz="2000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03" marR="0" lvl="5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81592" y="126792"/>
            <a:ext cx="11828835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448675" y="6356369"/>
            <a:ext cx="3132735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en-US" noProof="1"/>
              <a:t>April 2021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4038601" y="6356369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© OpenHW Group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610609" y="6356369"/>
            <a:ext cx="3132735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‹N›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741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180F1-8BAF-4D19-A977-72F3FBCEAA58}"/>
              </a:ext>
            </a:extLst>
          </p:cNvPr>
          <p:cNvSpPr/>
          <p:nvPr userDrawn="1"/>
        </p:nvSpPr>
        <p:spPr>
          <a:xfrm>
            <a:off x="304800" y="177800"/>
            <a:ext cx="132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B3C09-CD28-448F-92A9-7737B819DD4C}"/>
              </a:ext>
            </a:extLst>
          </p:cNvPr>
          <p:cNvSpPr/>
          <p:nvPr userDrawn="1"/>
        </p:nvSpPr>
        <p:spPr>
          <a:xfrm>
            <a:off x="4368800" y="5643880"/>
            <a:ext cx="386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9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1EA-8301-7042-8217-0550CEC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4CE3-F046-7542-80B1-D1FB063E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0F92-3EBF-7E4E-87E1-E498C08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C3DC-95C0-8A4E-BC64-D04D601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AE63-C91C-D249-AEF1-C0E005B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wgroup.org/projects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pulp-platfor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inkedin.com/company/cmc-microsystems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hyperlink" Target="https://www.openhwgroup.org/" TargetMode="External"/><Relationship Id="rId7" Type="http://schemas.openxmlformats.org/officeDocument/2006/relationships/hyperlink" Target="https://www.linkedin.com/company/openhwgrou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openhwgroup" TargetMode="External"/><Relationship Id="rId5" Type="http://schemas.openxmlformats.org/officeDocument/2006/relationships/hyperlink" Target="https://www.openhwgroup.org/resources/openhwtv/" TargetMode="External"/><Relationship Id="rId4" Type="http://schemas.openxmlformats.org/officeDocument/2006/relationships/hyperlink" Target="https://github.com/openhwgroup/core-v-cores" TargetMode="External"/><Relationship Id="rId9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210" y="3349519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CORE-V Cores Roadmap</a:t>
            </a:r>
            <a:endParaRPr lang="en-US" i="1" dirty="0">
              <a:solidFill>
                <a:srgbClr val="60A049"/>
              </a:solidFill>
              <a:latin typeface="Open Sans" panose="020B0606030504020204"/>
            </a:endParaRP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F9DF1-EF52-7B49-AECD-44F4211E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  <a:endParaRPr lang="en-US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6AB664AF-26AC-4CCA-AE8E-41D4C295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90068"/>
              </p:ext>
            </p:extLst>
          </p:nvPr>
        </p:nvGraphicFramePr>
        <p:xfrm>
          <a:off x="527515" y="4983989"/>
          <a:ext cx="74633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176">
                  <a:extLst>
                    <a:ext uri="{9D8B030D-6E8A-4147-A177-3AD203B41FA5}">
                      <a16:colId xmlns:a16="http://schemas.microsoft.com/office/drawing/2014/main" val="2638950823"/>
                    </a:ext>
                  </a:extLst>
                </a:gridCol>
                <a:gridCol w="4637201">
                  <a:extLst>
                    <a:ext uri="{9D8B030D-6E8A-4147-A177-3AD203B41FA5}">
                      <a16:colId xmlns:a16="http://schemas.microsoft.com/office/drawing/2014/main" val="73167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Davide Schiavone</a:t>
                      </a:r>
                      <a:endParaRPr lang="en-GB" sz="1800" b="1" dirty="0">
                        <a:solidFill>
                          <a:srgbClr val="002060"/>
                        </a:solidFill>
                        <a:latin typeface="Open Sans" panose="020B06060305040202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davide</a:t>
                      </a: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ⓐ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openhwgroup.org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59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Jérôme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Quévremont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Open Sans" panose="020B06060305040202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jerome</a:t>
                      </a:r>
                      <a:r>
                        <a:rPr lang="en-US" sz="1800" b="1" baseline="-15000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·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quevremont</a:t>
                      </a: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ⓐ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thalesgroup</a:t>
                      </a:r>
                      <a:r>
                        <a:rPr lang="en-US" sz="1800" b="1" baseline="-15000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·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com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Open Sans" panose="020B06060305040202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5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Arjan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Bink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Open Sans" panose="020B06060305040202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arjan.bink</a:t>
                      </a: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ⓐ</a:t>
                      </a:r>
                      <a:r>
                        <a:rPr lang="en-GB" sz="1800" b="1" dirty="0">
                          <a:solidFill>
                            <a:srgbClr val="002060"/>
                          </a:solidFill>
                          <a:latin typeface="Open Sans" panose="020B0606030504020204"/>
                        </a:rPr>
                        <a:t>silabs.com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Open Sans" panose="020B06060305040202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8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0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CV32E40P – PF / TRL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4-stage, in-order, single-issue</a:t>
            </a:r>
          </a:p>
          <a:p>
            <a:r>
              <a:rPr lang="en-US" dirty="0"/>
              <a:t>RV32IM</a:t>
            </a:r>
            <a:r>
              <a:rPr lang="nb-NO" dirty="0"/>
              <a:t>[F]</a:t>
            </a:r>
            <a:r>
              <a:rPr lang="en-US" dirty="0"/>
              <a:t>C</a:t>
            </a:r>
            <a:r>
              <a:rPr lang="fr-FR" dirty="0" err="1"/>
              <a:t>Zicount_Zicsr_Zifencei</a:t>
            </a:r>
            <a:br>
              <a:rPr lang="en-US" dirty="0"/>
            </a:br>
            <a:r>
              <a:rPr lang="nb-NO" dirty="0"/>
              <a:t>[PULP_XPULP][PULP_CLUSTER][PULP_ZFINX]</a:t>
            </a:r>
          </a:p>
          <a:p>
            <a:r>
              <a:rPr lang="nb-NO" dirty="0"/>
              <a:t>M-mode, CLINT, OBI</a:t>
            </a:r>
            <a:endParaRPr lang="en-US" dirty="0"/>
          </a:p>
          <a:p>
            <a:endParaRPr lang="en-CA" dirty="0"/>
          </a:p>
          <a:p>
            <a:r>
              <a:rPr lang="en-CA" dirty="0"/>
              <a:t>‘RTL Freeze’ achieved</a:t>
            </a:r>
          </a:p>
          <a:p>
            <a:pPr lvl="1"/>
            <a:r>
              <a:rPr lang="en-CA" dirty="0"/>
              <a:t>RV32IMC extensions verified</a:t>
            </a:r>
          </a:p>
          <a:p>
            <a:pPr lvl="1"/>
            <a:r>
              <a:rPr lang="en-CA" dirty="0" err="1"/>
              <a:t>Step&amp;Compare</a:t>
            </a:r>
            <a:r>
              <a:rPr lang="en-CA" dirty="0"/>
              <a:t> with </a:t>
            </a:r>
            <a:r>
              <a:rPr lang="en-CA" dirty="0" err="1"/>
              <a:t>Imperas</a:t>
            </a:r>
            <a:r>
              <a:rPr lang="en-CA" dirty="0"/>
              <a:t> as reference model (100% coverage)</a:t>
            </a:r>
          </a:p>
          <a:p>
            <a:pPr lvl="1"/>
            <a:r>
              <a:rPr lang="en-CA" dirty="0"/>
              <a:t>Interrupts and Debug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Activities on RVFI interface</a:t>
            </a:r>
          </a:p>
          <a:p>
            <a:pPr lvl="1"/>
            <a:r>
              <a:rPr lang="en-CA" dirty="0"/>
              <a:t>Facilitating sim-based </a:t>
            </a:r>
            <a:r>
              <a:rPr lang="en-CA" dirty="0" err="1"/>
              <a:t>step&amp;compare</a:t>
            </a:r>
            <a:r>
              <a:rPr lang="en-CA" dirty="0"/>
              <a:t> verification FSM and formal verification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pic>
        <p:nvPicPr>
          <p:cNvPr id="8" name="Segnaposto contenuto 8">
            <a:extLst>
              <a:ext uri="{FF2B5EF4-FFF2-40B4-BE49-F238E27FC236}">
                <a16:creationId xmlns:a16="http://schemas.microsoft.com/office/drawing/2014/main" id="{DA14E7B7-823E-45C0-8B7A-0268DF9FF8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4125"/>
            <a:ext cx="5181600" cy="2851413"/>
          </a:xfrm>
        </p:spPr>
      </p:pic>
    </p:spTree>
    <p:extLst>
      <p:ext uri="{BB962C8B-B14F-4D97-AF65-F5344CB8AC3E}">
        <p14:creationId xmlns:p14="http://schemas.microsoft.com/office/powerpoint/2010/main" val="112305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CV32E40P – </a:t>
            </a:r>
            <a:r>
              <a:rPr lang="fr-FR" dirty="0" err="1"/>
              <a:t>preliminary</a:t>
            </a:r>
            <a:r>
              <a:rPr lang="fr-FR" dirty="0"/>
              <a:t> PPA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1122602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CV32E40P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COREMARK/MHz: </a:t>
            </a:r>
            <a:r>
              <a:rPr lang="it-IT" sz="2000" b="1" i="1" dirty="0">
                <a:solidFill>
                  <a:schemeClr val="tx2"/>
                </a:solidFill>
              </a:rPr>
              <a:t>2,91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54B44B5A-6748-4E30-819D-2E6CF8414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03703"/>
              </p:ext>
            </p:extLst>
          </p:nvPr>
        </p:nvGraphicFramePr>
        <p:xfrm>
          <a:off x="522814" y="2773603"/>
          <a:ext cx="1114637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8">
                  <a:extLst>
                    <a:ext uri="{9D8B030D-6E8A-4147-A177-3AD203B41FA5}">
                      <a16:colId xmlns:a16="http://schemas.microsoft.com/office/drawing/2014/main" val="2943411237"/>
                    </a:ext>
                  </a:extLst>
                </a:gridCol>
                <a:gridCol w="2191078">
                  <a:extLst>
                    <a:ext uri="{9D8B030D-6E8A-4147-A177-3AD203B41FA5}">
                      <a16:colId xmlns:a16="http://schemas.microsoft.com/office/drawing/2014/main" val="976152137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1365113334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2009962689"/>
                    </a:ext>
                  </a:extLst>
                </a:gridCol>
              </a:tblGrid>
              <a:tr h="354094">
                <a:tc>
                  <a:txBody>
                    <a:bodyPr/>
                    <a:lstStyle/>
                    <a:p>
                      <a:r>
                        <a:rPr lang="it-IT" dirty="0"/>
                        <a:t>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73216"/>
                  </a:ext>
                </a:extLst>
              </a:tr>
              <a:tr h="378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Open Sans" panose="020B0606030504020204"/>
                        </a:rPr>
                        <a:t>TSMC 16nm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909MHz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53,4kGE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Open Sans" panose="020B0606030504020204"/>
                        </a:rPr>
                        <a:t>No FPU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5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CORE-V MCU </a:t>
            </a:r>
            <a:r>
              <a:rPr lang="fr-FR" dirty="0" err="1"/>
              <a:t>with</a:t>
            </a:r>
            <a:r>
              <a:rPr lang="fr-FR" dirty="0"/>
              <a:t> CV32E40P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3300" dirty="0"/>
              <a:t>MCU that includes CV32E40P, memories, and peripherals</a:t>
            </a:r>
          </a:p>
          <a:p>
            <a:pPr lvl="1"/>
            <a:r>
              <a:rPr lang="en-CA" sz="2900" dirty="0"/>
              <a:t>based on </a:t>
            </a:r>
            <a:r>
              <a:rPr lang="en-CA" sz="2900" dirty="0" err="1"/>
              <a:t>PULPissimo</a:t>
            </a:r>
            <a:r>
              <a:rPr lang="en-CA" sz="2900" dirty="0"/>
              <a:t> from ETH</a:t>
            </a:r>
          </a:p>
          <a:p>
            <a:endParaRPr lang="en-CA" sz="3300" dirty="0"/>
          </a:p>
          <a:p>
            <a:endParaRPr lang="en-CA" sz="3300" dirty="0"/>
          </a:p>
          <a:p>
            <a:r>
              <a:rPr lang="en-CA" sz="3300" dirty="0"/>
              <a:t>Production of the CORE-V MCU SoC in </a:t>
            </a:r>
            <a:r>
              <a:rPr lang="en-CA" sz="3300" dirty="0" err="1"/>
              <a:t>Globalfoundries</a:t>
            </a:r>
            <a:r>
              <a:rPr lang="en-CA" sz="3300" dirty="0"/>
              <a:t> GF22FDX will take CV32E40P </a:t>
            </a:r>
            <a:r>
              <a:rPr lang="en-CA" sz="3300" dirty="0">
                <a:sym typeface="Wingdings" panose="05000000000000000000" pitchFamily="2" charset="2"/>
              </a:rPr>
              <a:t>towards TRL 6</a:t>
            </a:r>
          </a:p>
          <a:p>
            <a:endParaRPr lang="en-CA" sz="3300" i="1" dirty="0">
              <a:sym typeface="Wingdings" panose="05000000000000000000" pitchFamily="2" charset="2"/>
            </a:endParaRPr>
          </a:p>
          <a:p>
            <a:endParaRPr lang="en-CA" sz="3300" i="1" dirty="0">
              <a:sym typeface="Wingdings" panose="05000000000000000000" pitchFamily="2" charset="2"/>
            </a:endParaRPr>
          </a:p>
          <a:p>
            <a:r>
              <a:rPr lang="en-CA" sz="3300" dirty="0">
                <a:sym typeface="Wingdings" panose="05000000000000000000" pitchFamily="2" charset="2"/>
              </a:rPr>
              <a:t>FPGA prototype available on a </a:t>
            </a:r>
            <a:r>
              <a:rPr lang="en-CA" sz="3300" dirty="0" err="1">
                <a:sym typeface="Wingdings" panose="05000000000000000000" pitchFamily="2" charset="2"/>
              </a:rPr>
              <a:t>Genesys</a:t>
            </a:r>
            <a:r>
              <a:rPr lang="en-CA" sz="3300" dirty="0">
                <a:sym typeface="Wingdings" panose="05000000000000000000" pitchFamily="2" charset="2"/>
              </a:rPr>
              <a:t> 2 board</a:t>
            </a:r>
          </a:p>
          <a:p>
            <a:endParaRPr lang="en-CA" i="1" dirty="0">
              <a:sym typeface="Wingdings" panose="05000000000000000000" pitchFamily="2" charset="2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252D1D4-2E7F-44F8-8709-B59E32ABD5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7993"/>
            <a:ext cx="5181600" cy="3923677"/>
          </a:xfrm>
        </p:spPr>
      </p:pic>
    </p:spTree>
    <p:extLst>
      <p:ext uri="{BB962C8B-B14F-4D97-AF65-F5344CB8AC3E}">
        <p14:creationId xmlns:p14="http://schemas.microsoft.com/office/powerpoint/2010/main" val="260529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CV32E40P tag::v2 – PL / TRL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3100" dirty="0">
                <a:solidFill>
                  <a:schemeClr val="tx2"/>
                </a:solidFill>
              </a:rPr>
              <a:t>RV32</a:t>
            </a:r>
            <a:r>
              <a:rPr lang="nb-NO" sz="3100" dirty="0">
                <a:solidFill>
                  <a:schemeClr val="tx2"/>
                </a:solidFill>
              </a:rPr>
              <a:t>PULP_XPULP</a:t>
            </a:r>
            <a:r>
              <a:rPr lang="it-IT" sz="3100" dirty="0">
                <a:solidFill>
                  <a:schemeClr val="tx2"/>
                </a:solidFill>
              </a:rPr>
              <a:t> extensions </a:t>
            </a:r>
          </a:p>
          <a:p>
            <a:pPr lvl="1"/>
            <a:r>
              <a:rPr lang="it-IT" sz="2600" dirty="0" err="1">
                <a:solidFill>
                  <a:schemeClr val="tx2"/>
                </a:solidFill>
              </a:rPr>
              <a:t>Verification</a:t>
            </a:r>
            <a:r>
              <a:rPr lang="it-IT" sz="2600" dirty="0">
                <a:solidFill>
                  <a:schemeClr val="tx2"/>
                </a:solidFill>
              </a:rPr>
              <a:t> and Reference Model</a:t>
            </a:r>
          </a:p>
          <a:p>
            <a:pPr lvl="1"/>
            <a:r>
              <a:rPr lang="it-IT" sz="2600" dirty="0" err="1">
                <a:solidFill>
                  <a:schemeClr val="tx2"/>
                </a:solidFill>
              </a:rPr>
              <a:t>Moving</a:t>
            </a:r>
            <a:r>
              <a:rPr lang="it-IT" sz="2600" dirty="0">
                <a:solidFill>
                  <a:schemeClr val="tx2"/>
                </a:solidFill>
              </a:rPr>
              <a:t> the </a:t>
            </a:r>
            <a:r>
              <a:rPr lang="it-IT" sz="2600" dirty="0" err="1">
                <a:solidFill>
                  <a:schemeClr val="tx2"/>
                </a:solidFill>
              </a:rPr>
              <a:t>existing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it-IT" sz="2600" dirty="0" err="1">
                <a:solidFill>
                  <a:schemeClr val="tx2"/>
                </a:solidFill>
              </a:rPr>
              <a:t>instructions</a:t>
            </a:r>
            <a:r>
              <a:rPr lang="it-IT" sz="2600" dirty="0">
                <a:solidFill>
                  <a:schemeClr val="tx2"/>
                </a:solidFill>
              </a:rPr>
              <a:t> to the RISC-V custom </a:t>
            </a:r>
            <a:r>
              <a:rPr lang="it-IT" sz="2600" dirty="0" err="1">
                <a:solidFill>
                  <a:schemeClr val="tx2"/>
                </a:solidFill>
              </a:rPr>
              <a:t>space</a:t>
            </a:r>
            <a:endParaRPr lang="it-IT" sz="2600" dirty="0">
              <a:solidFill>
                <a:schemeClr val="tx2"/>
              </a:solidFill>
            </a:endParaRPr>
          </a:p>
          <a:p>
            <a:pPr lvl="1"/>
            <a:r>
              <a:rPr lang="it-IT" sz="2600" dirty="0">
                <a:solidFill>
                  <a:schemeClr val="tx2"/>
                </a:solidFill>
              </a:rPr>
              <a:t>SW support with upstream GCC and LLVM </a:t>
            </a:r>
            <a:r>
              <a:rPr lang="it-IT" sz="2600" dirty="0" err="1">
                <a:solidFill>
                  <a:schemeClr val="tx2"/>
                </a:solidFill>
              </a:rPr>
              <a:t>compiler</a:t>
            </a:r>
            <a:endParaRPr lang="it-IT" sz="2600" dirty="0">
              <a:solidFill>
                <a:schemeClr val="tx2"/>
              </a:solidFill>
            </a:endParaRPr>
          </a:p>
          <a:p>
            <a:pPr lvl="1"/>
            <a:r>
              <a:rPr lang="it-IT" sz="2600" dirty="0">
                <a:solidFill>
                  <a:schemeClr val="tx2"/>
                </a:solidFill>
              </a:rPr>
              <a:t>LEC to v1 </a:t>
            </a:r>
            <a:r>
              <a:rPr lang="it-IT" sz="2600" dirty="0" err="1">
                <a:solidFill>
                  <a:schemeClr val="tx2"/>
                </a:solidFill>
              </a:rPr>
              <a:t>when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nb-NO" sz="2600" dirty="0"/>
              <a:t>PULP_XPULP</a:t>
            </a:r>
            <a:r>
              <a:rPr lang="it-IT" sz="2600" dirty="0">
                <a:solidFill>
                  <a:schemeClr val="tx2"/>
                </a:solidFill>
              </a:rPr>
              <a:t>=0</a:t>
            </a:r>
          </a:p>
          <a:p>
            <a:pPr lvl="2"/>
            <a:endParaRPr lang="it-IT" sz="1800" dirty="0">
              <a:solidFill>
                <a:schemeClr val="tx2"/>
              </a:solidFill>
            </a:endParaRPr>
          </a:p>
          <a:p>
            <a:r>
              <a:rPr lang="it-IT" sz="3100" dirty="0">
                <a:solidFill>
                  <a:schemeClr val="tx2"/>
                </a:solidFill>
              </a:rPr>
              <a:t>RV32F extensions</a:t>
            </a:r>
          </a:p>
          <a:p>
            <a:pPr lvl="1"/>
            <a:r>
              <a:rPr lang="it-IT" sz="2600" dirty="0" err="1">
                <a:solidFill>
                  <a:schemeClr val="tx2"/>
                </a:solidFill>
              </a:rPr>
              <a:t>Verification</a:t>
            </a:r>
            <a:endParaRPr lang="it-IT" sz="2600" dirty="0">
              <a:solidFill>
                <a:schemeClr val="tx2"/>
              </a:solidFill>
            </a:endParaRPr>
          </a:p>
          <a:p>
            <a:endParaRPr lang="it-IT" sz="3100" dirty="0">
              <a:solidFill>
                <a:schemeClr val="tx2"/>
              </a:solidFill>
            </a:endParaRPr>
          </a:p>
          <a:p>
            <a:r>
              <a:rPr lang="it-IT" sz="3100" dirty="0">
                <a:solidFill>
                  <a:schemeClr val="tx2"/>
                </a:solidFill>
              </a:rPr>
              <a:t>CV-DBG</a:t>
            </a:r>
          </a:p>
          <a:p>
            <a:pPr lvl="1"/>
            <a:r>
              <a:rPr lang="it-IT" sz="2600" dirty="0" err="1">
                <a:solidFill>
                  <a:schemeClr val="tx2"/>
                </a:solidFill>
              </a:rPr>
              <a:t>Moving</a:t>
            </a:r>
            <a:r>
              <a:rPr lang="it-IT" sz="2600" dirty="0">
                <a:solidFill>
                  <a:schemeClr val="tx2"/>
                </a:solidFill>
              </a:rPr>
              <a:t>, </a:t>
            </a:r>
            <a:r>
              <a:rPr lang="it-IT" sz="2600" dirty="0" err="1">
                <a:solidFill>
                  <a:schemeClr val="tx2"/>
                </a:solidFill>
              </a:rPr>
              <a:t>documenting</a:t>
            </a:r>
            <a:r>
              <a:rPr lang="it-IT" sz="2600" dirty="0">
                <a:solidFill>
                  <a:schemeClr val="tx2"/>
                </a:solidFill>
              </a:rPr>
              <a:t>, and </a:t>
            </a:r>
            <a:r>
              <a:rPr lang="it-IT" sz="2600" dirty="0" err="1">
                <a:solidFill>
                  <a:schemeClr val="tx2"/>
                </a:solidFill>
              </a:rPr>
              <a:t>verifying</a:t>
            </a:r>
            <a:r>
              <a:rPr lang="it-IT" sz="2600" dirty="0">
                <a:solidFill>
                  <a:schemeClr val="tx2"/>
                </a:solidFill>
              </a:rPr>
              <a:t> the </a:t>
            </a:r>
            <a:r>
              <a:rPr lang="it-IT" sz="2600" dirty="0" err="1">
                <a:solidFill>
                  <a:schemeClr val="tx2"/>
                </a:solidFill>
              </a:rPr>
              <a:t>external</a:t>
            </a:r>
            <a:r>
              <a:rPr lang="it-IT" sz="2600" dirty="0">
                <a:solidFill>
                  <a:schemeClr val="tx2"/>
                </a:solidFill>
              </a:rPr>
              <a:t> RISC-V </a:t>
            </a:r>
            <a:r>
              <a:rPr lang="it-IT" sz="2600" dirty="0" err="1">
                <a:solidFill>
                  <a:schemeClr val="tx2"/>
                </a:solidFill>
              </a:rPr>
              <a:t>Debug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it-IT" sz="2600" dirty="0" err="1">
                <a:solidFill>
                  <a:schemeClr val="tx2"/>
                </a:solidFill>
              </a:rPr>
              <a:t>module</a:t>
            </a:r>
            <a:endParaRPr lang="it-IT" sz="260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sz="3100" dirty="0">
                <a:solidFill>
                  <a:schemeClr val="tx2"/>
                </a:solidFill>
              </a:rPr>
              <a:t>Project goal: industrial grade </a:t>
            </a:r>
            <a:br>
              <a:rPr lang="it-IT" sz="31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(TRL 5)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0326-AFC1-AA40-8C5A-1E694DC0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pic>
        <p:nvPicPr>
          <p:cNvPr id="8" name="Segnaposto contenuto 8">
            <a:extLst>
              <a:ext uri="{FF2B5EF4-FFF2-40B4-BE49-F238E27FC236}">
                <a16:creationId xmlns:a16="http://schemas.microsoft.com/office/drawing/2014/main" id="{1375333E-67B3-450E-9A5B-1AB0A357A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4125"/>
            <a:ext cx="5181600" cy="2851413"/>
          </a:xfrm>
        </p:spPr>
      </p:pic>
    </p:spTree>
    <p:extLst>
      <p:ext uri="{BB962C8B-B14F-4D97-AF65-F5344CB8AC3E}">
        <p14:creationId xmlns:p14="http://schemas.microsoft.com/office/powerpoint/2010/main" val="5053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CV32E40P tag::v2 – </a:t>
            </a:r>
            <a:r>
              <a:rPr lang="fr-FR" dirty="0" err="1"/>
              <a:t>preliminary</a:t>
            </a:r>
            <a:r>
              <a:rPr lang="fr-FR" dirty="0"/>
              <a:t> PPA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1122602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CV32E40P with </a:t>
            </a:r>
            <a:r>
              <a:rPr lang="nb-NO" sz="2400" b="1" dirty="0">
                <a:solidFill>
                  <a:schemeClr val="tx2"/>
                </a:solidFill>
              </a:rPr>
              <a:t>PULP_XPULP</a:t>
            </a:r>
            <a:endParaRPr lang="it-IT" sz="2400" b="1" dirty="0">
              <a:solidFill>
                <a:schemeClr val="tx2"/>
              </a:solidFill>
            </a:endParaRP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COREMARK/MHz: </a:t>
            </a:r>
            <a:r>
              <a:rPr lang="it-IT" sz="2000" b="1" i="1" dirty="0">
                <a:solidFill>
                  <a:schemeClr val="tx2"/>
                </a:solidFill>
              </a:rPr>
              <a:t>3,19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54B44B5A-6748-4E30-819D-2E6CF8414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10128"/>
              </p:ext>
            </p:extLst>
          </p:nvPr>
        </p:nvGraphicFramePr>
        <p:xfrm>
          <a:off x="697523" y="2078826"/>
          <a:ext cx="11146372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8">
                  <a:extLst>
                    <a:ext uri="{9D8B030D-6E8A-4147-A177-3AD203B41FA5}">
                      <a16:colId xmlns:a16="http://schemas.microsoft.com/office/drawing/2014/main" val="2943411237"/>
                    </a:ext>
                  </a:extLst>
                </a:gridCol>
                <a:gridCol w="2191078">
                  <a:extLst>
                    <a:ext uri="{9D8B030D-6E8A-4147-A177-3AD203B41FA5}">
                      <a16:colId xmlns:a16="http://schemas.microsoft.com/office/drawing/2014/main" val="976152137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1365113334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2009962689"/>
                    </a:ext>
                  </a:extLst>
                </a:gridCol>
              </a:tblGrid>
              <a:tr h="354094">
                <a:tc>
                  <a:txBody>
                    <a:bodyPr/>
                    <a:lstStyle/>
                    <a:p>
                      <a:r>
                        <a:rPr lang="it-IT" dirty="0"/>
                        <a:t>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73216"/>
                  </a:ext>
                </a:extLst>
              </a:tr>
              <a:tr h="669383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UMCL 65nm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560MHz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40,7kGE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 –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based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on RI5CY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11292"/>
                  </a:ext>
                </a:extLst>
              </a:tr>
              <a:tr h="669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err="1">
                          <a:latin typeface="Open Sans" panose="020B0606030504020204"/>
                        </a:rPr>
                        <a:t>Globalfoundies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GF22FDX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938MHz*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N/A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Open Sans" panose="020B0606030504020204"/>
                        </a:rPr>
                        <a:t>No FPU –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based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on RI5CY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09693"/>
                  </a:ext>
                </a:extLst>
              </a:tr>
              <a:tr h="378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Open Sans" panose="020B0606030504020204"/>
                        </a:rPr>
                        <a:t>TSMC 16nm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769MHz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84,5kGE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Open Sans" panose="020B0606030504020204"/>
                        </a:rPr>
                        <a:t>No FPU, 1 extra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Perf</a:t>
                      </a:r>
                      <a:r>
                        <a:rPr lang="it-IT" sz="2000" dirty="0">
                          <a:latin typeface="Open Sans" panose="020B0606030504020204"/>
                        </a:rPr>
                        <a:t>. Counter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8263"/>
                  </a:ext>
                </a:extLst>
              </a:tr>
              <a:tr h="960419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Open Sans" panose="020B0606030504020204"/>
                        </a:rPr>
                        <a:t>Xilinx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Genesys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2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20MHz**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7kLUTs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2,5kFFs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7 DSP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2444"/>
                  </a:ext>
                </a:extLst>
              </a:tr>
              <a:tr h="960419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Open Sans" panose="020B0606030504020204"/>
                        </a:rPr>
                        <a:t>Zynq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Ultrascale</a:t>
                      </a:r>
                      <a:r>
                        <a:rPr lang="it-IT" sz="2000" dirty="0">
                          <a:latin typeface="Open Sans" panose="020B0606030504020204"/>
                        </a:rPr>
                        <a:t>+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140MHz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8,4kLUTs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2,7kFFs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7 DSP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 –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based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on RI5CY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448"/>
                  </a:ext>
                </a:extLst>
              </a:tr>
              <a:tr h="422002">
                <a:tc gridSpan="4">
                  <a:txBody>
                    <a:bodyPr/>
                    <a:lstStyle/>
                    <a:p>
                      <a:r>
                        <a:rPr lang="it-IT" sz="1100" dirty="0">
                          <a:latin typeface="Open Sans" panose="020B0606030504020204"/>
                        </a:rPr>
                        <a:t>*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freq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in 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PULPissimo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on 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SCMs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and use of 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Forward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Body-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Bias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  **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freq</a:t>
                      </a:r>
                      <a:r>
                        <a:rPr lang="it-IT" sz="1100" dirty="0">
                          <a:latin typeface="Open Sans" panose="020B0606030504020204"/>
                        </a:rPr>
                        <a:t> with FPU in </a:t>
                      </a:r>
                      <a:r>
                        <a:rPr lang="it-IT" sz="1100" dirty="0" err="1">
                          <a:latin typeface="Open Sans" panose="020B0606030504020204"/>
                        </a:rPr>
                        <a:t>PULPissimo</a:t>
                      </a:r>
                      <a:r>
                        <a:rPr lang="it-IT" sz="1100" dirty="0">
                          <a:latin typeface="Open Sans" panose="020B0606030504020204"/>
                        </a:rPr>
                        <a:t>, not max frequency</a:t>
                      </a:r>
                    </a:p>
                    <a:p>
                      <a:endParaRPr lang="en-GB" sz="1200" dirty="0">
                        <a:latin typeface="Open Sans" panose="020B060603050402020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0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72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CV32E40S – PA / TRL 2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nb-NO" sz="2400" dirty="0"/>
              <a:t>4-stage, in-order, single-issue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RV32IMC</a:t>
            </a:r>
            <a:r>
              <a:rPr lang="nb-NO" sz="2400" dirty="0"/>
              <a:t>[Xsecure]</a:t>
            </a:r>
            <a:r>
              <a:rPr lang="fr-FR" sz="2400" dirty="0" err="1"/>
              <a:t>Zicsr_Zifencei</a:t>
            </a:r>
            <a:r>
              <a:rPr lang="nb-NO" sz="2400" dirty="0"/>
              <a:t>[_Zce]</a:t>
            </a:r>
          </a:p>
          <a:p>
            <a:pPr>
              <a:lnSpc>
                <a:spcPct val="80000"/>
              </a:lnSpc>
            </a:pPr>
            <a:r>
              <a:rPr lang="nb-NO" sz="2400" dirty="0"/>
              <a:t>M/U-mode, CLINT, OBI, ePMP, PMA, bus error</a:t>
            </a:r>
          </a:p>
          <a:p>
            <a:pPr>
              <a:lnSpc>
                <a:spcPct val="8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Secure core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Reduction of side-channel attacks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_</a:t>
            </a:r>
            <a:r>
              <a:rPr lang="en-GB" sz="2000" dirty="0" err="1"/>
              <a:t>Zce</a:t>
            </a:r>
            <a:r>
              <a:rPr lang="en-GB" sz="2000" dirty="0"/>
              <a:t> (</a:t>
            </a:r>
            <a:r>
              <a:rPr lang="en-GB" sz="2000" dirty="0" err="1"/>
              <a:t>iff</a:t>
            </a:r>
            <a:r>
              <a:rPr lang="en-GB" sz="2000" dirty="0"/>
              <a:t> ratified)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PPA optimizations </a:t>
            </a:r>
            <a:r>
              <a:rPr lang="en-GB" sz="2000" dirty="0" err="1"/>
              <a:t>wrt</a:t>
            </a:r>
            <a:r>
              <a:rPr lang="en-GB" sz="2000" dirty="0"/>
              <a:t> CV32E40P</a:t>
            </a:r>
          </a:p>
          <a:p>
            <a:pPr lvl="2">
              <a:lnSpc>
                <a:spcPct val="80000"/>
              </a:lnSpc>
            </a:pPr>
            <a:endParaRPr lang="en-GB" sz="16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Verification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</a:t>
            </a: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(TRL 5)</a:t>
            </a:r>
          </a:p>
          <a:p>
            <a:pPr>
              <a:lnSpc>
                <a:spcPct val="80000"/>
              </a:lnSpc>
            </a:pPr>
            <a:endParaRPr lang="it-IT" sz="22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40836732-BE1B-41E3-9155-28EE2C7E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4125"/>
            <a:ext cx="5181600" cy="28514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1268-415F-9C4F-85DD-F96F1AE2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CV32E40X – PA / TRL 2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nb-NO" sz="2400" dirty="0"/>
              <a:t>4-stage, in-order, single-issue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RV32IMC[A</a:t>
            </a:r>
            <a:r>
              <a:rPr lang="nb-NO" sz="2400" dirty="0"/>
              <a:t>BP]Zicount_</a:t>
            </a:r>
            <a:r>
              <a:rPr lang="fr-FR" sz="2400" dirty="0" err="1"/>
              <a:t>Zicsr_Zifencei</a:t>
            </a:r>
            <a:r>
              <a:rPr lang="nb-NO" sz="2400" dirty="0"/>
              <a:t>[_Zce][X]</a:t>
            </a:r>
          </a:p>
          <a:p>
            <a:pPr>
              <a:lnSpc>
                <a:spcPct val="80000"/>
              </a:lnSpc>
            </a:pPr>
            <a:r>
              <a:rPr lang="nb-NO" sz="2400" dirty="0"/>
              <a:t>M-mode, CLINT, OBI, PMA, bus error</a:t>
            </a:r>
          </a:p>
          <a:p>
            <a:pPr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Compute intensive core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solidFill>
                  <a:schemeClr val="tx2"/>
                </a:solidFill>
              </a:rPr>
              <a:t>CV-X-IF </a:t>
            </a:r>
            <a:r>
              <a:rPr lang="it-IT" sz="2000" dirty="0" err="1">
                <a:solidFill>
                  <a:schemeClr val="tx2"/>
                </a:solidFill>
              </a:rPr>
              <a:t>interface</a:t>
            </a:r>
            <a:r>
              <a:rPr lang="it-IT" sz="2000" dirty="0">
                <a:solidFill>
                  <a:schemeClr val="tx2"/>
                </a:solidFill>
              </a:rPr>
              <a:t> to </a:t>
            </a:r>
            <a:r>
              <a:rPr lang="it-IT" sz="2000" dirty="0" err="1">
                <a:solidFill>
                  <a:schemeClr val="tx2"/>
                </a:solidFill>
              </a:rPr>
              <a:t>offload</a:t>
            </a:r>
            <a:r>
              <a:rPr lang="it-IT" sz="2000" dirty="0">
                <a:solidFill>
                  <a:schemeClr val="tx2"/>
                </a:solidFill>
              </a:rPr>
              <a:t> custom extensions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_</a:t>
            </a:r>
            <a:r>
              <a:rPr lang="en-GB" sz="2000" dirty="0" err="1"/>
              <a:t>Zce</a:t>
            </a:r>
            <a:r>
              <a:rPr lang="en-GB" sz="2000" dirty="0"/>
              <a:t>, RV32B and RV32P (</a:t>
            </a:r>
            <a:r>
              <a:rPr lang="en-GB" sz="2000" dirty="0" err="1"/>
              <a:t>iff</a:t>
            </a:r>
            <a:r>
              <a:rPr lang="en-GB" sz="2000" dirty="0"/>
              <a:t> ratified)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PPA optimizations </a:t>
            </a:r>
            <a:r>
              <a:rPr lang="en-GB" sz="2000" dirty="0" err="1"/>
              <a:t>wrt</a:t>
            </a:r>
            <a:r>
              <a:rPr lang="en-GB" sz="2000" dirty="0"/>
              <a:t> CV32E40P</a:t>
            </a:r>
          </a:p>
          <a:p>
            <a:pPr lvl="2">
              <a:lnSpc>
                <a:spcPct val="80000"/>
              </a:lnSpc>
            </a:pPr>
            <a:endParaRPr lang="en-GB" sz="16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Verification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</a:t>
            </a: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(TRL 5)</a:t>
            </a:r>
          </a:p>
          <a:p>
            <a:pPr lvl="1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839C-590D-D743-A1A6-7292012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16</a:t>
            </a:fld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C1031A2-E8AF-48B4-8ECB-75AAF5F19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4125"/>
            <a:ext cx="5181600" cy="2851413"/>
          </a:xfrm>
        </p:spPr>
      </p:pic>
    </p:spTree>
    <p:extLst>
      <p:ext uri="{BB962C8B-B14F-4D97-AF65-F5344CB8AC3E}">
        <p14:creationId xmlns:p14="http://schemas.microsoft.com/office/powerpoint/2010/main" val="189106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CV32E20 – PC / TRL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nb-NO" sz="2400" dirty="0"/>
              <a:t>2-stage, in-order, single-issue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RV32{I,E}[M]C</a:t>
            </a:r>
            <a:r>
              <a:rPr lang="nb-NO" sz="2400" dirty="0"/>
              <a:t>Zicount_</a:t>
            </a:r>
            <a:r>
              <a:rPr lang="fr-FR" sz="2400" dirty="0" err="1"/>
              <a:t>Zicsr_Zifencei</a:t>
            </a:r>
            <a:r>
              <a:rPr lang="nb-NO" sz="2400" dirty="0"/>
              <a:t>[_Zce]</a:t>
            </a:r>
          </a:p>
          <a:p>
            <a:pPr>
              <a:lnSpc>
                <a:spcPct val="80000"/>
              </a:lnSpc>
            </a:pPr>
            <a:r>
              <a:rPr lang="nb-NO" sz="2400" dirty="0"/>
              <a:t>M-mode, [CLIC, CLINT], OBI</a:t>
            </a:r>
          </a:p>
          <a:p>
            <a:pPr marL="0" indent="0">
              <a:lnSpc>
                <a:spcPct val="80000"/>
              </a:lnSpc>
              <a:buNone/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Low area core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Optimized power and area for control-oriented applications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Starting point </a:t>
            </a:r>
            <a:r>
              <a:rPr lang="en-GB" sz="2000" dirty="0" err="1"/>
              <a:t>lowRISC</a:t>
            </a:r>
            <a:r>
              <a:rPr lang="en-GB" sz="2000" dirty="0"/>
              <a:t> Ibex (which started from ETH zero-</a:t>
            </a:r>
            <a:r>
              <a:rPr lang="en-GB" sz="2000" dirty="0" err="1"/>
              <a:t>riscy</a:t>
            </a:r>
            <a:r>
              <a:rPr lang="en-GB" sz="20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GB" sz="1600" dirty="0"/>
              <a:t>Clean-up parameters</a:t>
            </a:r>
          </a:p>
          <a:p>
            <a:pPr lvl="2">
              <a:lnSpc>
                <a:spcPct val="80000"/>
              </a:lnSpc>
            </a:pPr>
            <a:r>
              <a:rPr lang="en-GB" sz="1600" dirty="0"/>
              <a:t>Aligning IP interface with CV32E40* cores</a:t>
            </a:r>
          </a:p>
          <a:p>
            <a:pPr lvl="1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</a:t>
            </a: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(TRL 5)</a:t>
            </a:r>
          </a:p>
          <a:p>
            <a:pPr>
              <a:lnSpc>
                <a:spcPct val="80000"/>
              </a:lnSpc>
            </a:pPr>
            <a:endParaRPr lang="it-IT" sz="22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B56D9C9-B58D-4A69-AC2D-1DFAF7694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F1F2-FD43-E949-B788-C19358CA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C7F-A780-0C4C-A774-5AE78D96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214438"/>
            <a:ext cx="11855668" cy="2387600"/>
          </a:xfrm>
        </p:spPr>
        <p:txBody>
          <a:bodyPr>
            <a:normAutofit/>
          </a:bodyPr>
          <a:lstStyle/>
          <a:p>
            <a:r>
              <a:rPr lang="en-CA" sz="4800" dirty="0"/>
              <a:t>CORE-V </a:t>
            </a:r>
            <a:r>
              <a:rPr lang="en-CA" sz="4800" b="1" dirty="0"/>
              <a:t>A</a:t>
            </a:r>
            <a:r>
              <a:rPr lang="en-CA" sz="4800" dirty="0"/>
              <a:t>pplication-class 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3471-5FA3-D245-B32A-A8BD18C1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C155-D255-F84A-8B09-B38AA2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258C-0607-F642-AE61-9F60BE3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E73-736E-BE46-862F-63276B1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CVA6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nb-NO" sz="2400" dirty="0"/>
              <a:t>6-stage, in-order, single-issue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RV{32|64}IMAC[FD]</a:t>
            </a:r>
            <a:r>
              <a:rPr lang="en-US" sz="2400" dirty="0" err="1"/>
              <a:t>Zicsr</a:t>
            </a:r>
            <a:endParaRPr lang="nb-NO" sz="2400" dirty="0"/>
          </a:p>
          <a:p>
            <a:pPr>
              <a:lnSpc>
                <a:spcPct val="80000"/>
              </a:lnSpc>
            </a:pPr>
            <a:r>
              <a:rPr lang="nb-NO" sz="2400" dirty="0"/>
              <a:t>M/S/U-mode, CLINT, AXI</a:t>
            </a:r>
          </a:p>
          <a:p>
            <a:pPr>
              <a:lnSpc>
                <a:spcPct val="80000"/>
              </a:lnSpc>
            </a:pPr>
            <a:endParaRPr lang="it-IT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Flexible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application</a:t>
            </a:r>
            <a:r>
              <a:rPr lang="it-IT" sz="2400" dirty="0">
                <a:solidFill>
                  <a:schemeClr val="tx2"/>
                </a:solidFill>
              </a:rPr>
              <a:t> core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solidFill>
                  <a:schemeClr val="tx2"/>
                </a:solidFill>
              </a:rPr>
              <a:t>Linux-</a:t>
            </a:r>
            <a:r>
              <a:rPr lang="it-IT" sz="2000" dirty="0" err="1">
                <a:solidFill>
                  <a:schemeClr val="tx2"/>
                </a:solidFill>
              </a:rPr>
              <a:t>compatible</a:t>
            </a:r>
            <a:r>
              <a:rPr lang="it-IT" sz="2000" dirty="0">
                <a:solidFill>
                  <a:schemeClr val="tx2"/>
                </a:solidFill>
              </a:rPr>
              <a:t> thanks to MMU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solidFill>
                  <a:schemeClr val="tx2"/>
                </a:solidFill>
              </a:rPr>
              <a:t>32 or 64 bit (CV32A6, CV64A6) from same RTL (64b from ETH, 32b from Thales)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solidFill>
                  <a:schemeClr val="tx2"/>
                </a:solidFill>
              </a:rPr>
              <a:t>L1 caches</a:t>
            </a:r>
          </a:p>
          <a:p>
            <a:pPr marL="0" indent="0">
              <a:lnSpc>
                <a:spcPct val="80000"/>
              </a:lnSpc>
              <a:buNone/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(TRL 5)</a:t>
            </a: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Currently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drafting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specifications</a:t>
            </a:r>
            <a:r>
              <a:rPr lang="it-IT" sz="2000" dirty="0">
                <a:solidFill>
                  <a:schemeClr val="tx2"/>
                </a:solidFill>
              </a:rPr>
              <a:t>, entry </a:t>
            </a:r>
            <a:r>
              <a:rPr lang="it-IT" sz="2000" dirty="0" err="1">
                <a:solidFill>
                  <a:schemeClr val="tx2"/>
                </a:solidFill>
              </a:rPr>
              <a:t>point</a:t>
            </a:r>
            <a:r>
              <a:rPr lang="it-IT" sz="2000" dirty="0">
                <a:solidFill>
                  <a:schemeClr val="tx2"/>
                </a:solidFill>
              </a:rPr>
              <a:t> for </a:t>
            </a:r>
            <a:r>
              <a:rPr lang="it-IT" sz="2000" dirty="0" err="1">
                <a:solidFill>
                  <a:schemeClr val="tx2"/>
                </a:solidFill>
              </a:rPr>
              <a:t>next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stages</a:t>
            </a:r>
            <a:endParaRPr lang="it-IT" sz="20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19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FD56A8-42B5-4FE0-9098-F0A216D76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1994"/>
            <a:ext cx="5181600" cy="33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AB3A-CE67-FD45-9D4F-2153BC50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 Family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8627-F944-4C42-84CE-B12BE646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08" y="1070886"/>
            <a:ext cx="10734393" cy="493674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Initial contribution of open-source RISC-V cores from </a:t>
            </a:r>
            <a:r>
              <a:rPr lang="en-US" sz="2000" dirty="0">
                <a:hlinkClick r:id="rId2"/>
              </a:rPr>
              <a:t>ETH Zurich PULP Platform</a:t>
            </a:r>
            <a:r>
              <a:rPr lang="en-US" sz="2000" dirty="0"/>
              <a:t> and the OpenHW Group is the </a:t>
            </a:r>
            <a:r>
              <a:rPr lang="en-US" sz="2000" dirty="0">
                <a:hlinkClick r:id="rId3"/>
              </a:rPr>
              <a:t>official committer for these repositories</a:t>
            </a:r>
            <a:endParaRPr lang="en-US" sz="2000" dirty="0"/>
          </a:p>
          <a:p>
            <a:pPr lvl="1"/>
            <a:endParaRPr lang="en-US" sz="1400" dirty="0"/>
          </a:p>
          <a:p>
            <a:r>
              <a:rPr lang="en-US" sz="2000" dirty="0"/>
              <a:t>OpenHW Cores Task Group has the mandate to develop feature and functionality roadmap for the CORE-V Family of open-source RISC-V processors</a:t>
            </a:r>
          </a:p>
          <a:p>
            <a:pPr lvl="1"/>
            <a:r>
              <a:rPr lang="en-US" sz="1600" dirty="0"/>
              <a:t>Chair: Arjan </a:t>
            </a:r>
            <a:r>
              <a:rPr lang="en-US" sz="1600" dirty="0" err="1"/>
              <a:t>Bink</a:t>
            </a:r>
            <a:r>
              <a:rPr lang="en-US" sz="1600" dirty="0"/>
              <a:t>, Silicon Laboratories</a:t>
            </a:r>
          </a:p>
          <a:p>
            <a:pPr lvl="1"/>
            <a:r>
              <a:rPr lang="en-US" sz="1600" dirty="0"/>
              <a:t>Vice-Chair: Jérôme </a:t>
            </a:r>
            <a:r>
              <a:rPr lang="en-US" sz="1600" dirty="0" err="1"/>
              <a:t>Quévremont</a:t>
            </a:r>
            <a:r>
              <a:rPr lang="en-US" sz="1600" dirty="0"/>
              <a:t>, Thales Research &amp; Technology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0E22-3EBC-EA4A-9DC8-6AA38B6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2270-BE2A-2840-BB59-EAB358BC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3E9DF-D762-124A-A8A7-20CB05449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21" y="2854575"/>
            <a:ext cx="831949" cy="409372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F3BCE6F-2FA3-6941-8837-24C893EBCE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5" b="27229"/>
          <a:stretch/>
        </p:blipFill>
        <p:spPr>
          <a:xfrm>
            <a:off x="8569233" y="3338654"/>
            <a:ext cx="2833915" cy="40937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763B1AE-F9F4-B346-A28B-0294F29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 dirty="0"/>
              <a:t> Group</a:t>
            </a:r>
          </a:p>
        </p:txBody>
      </p:sp>
      <p:pic>
        <p:nvPicPr>
          <p:cNvPr id="11" name="Picture 2" descr="Image result for eth zurich PULP">
            <a:extLst>
              <a:ext uri="{FF2B5EF4-FFF2-40B4-BE49-F238E27FC236}">
                <a16:creationId xmlns:a16="http://schemas.microsoft.com/office/drawing/2014/main" id="{9789D330-7FD8-5340-A8C8-BF28D653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01" y="1959063"/>
            <a:ext cx="1241990" cy="34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66AC8E-3DA0-CC4B-9F98-898726E5E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743" y="1977953"/>
            <a:ext cx="1506870" cy="24795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DFB821-452C-7246-BA21-5DCE88017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59356"/>
              </p:ext>
            </p:extLst>
          </p:nvPr>
        </p:nvGraphicFramePr>
        <p:xfrm>
          <a:off x="743585" y="3764030"/>
          <a:ext cx="10734393" cy="2402454"/>
        </p:xfrm>
        <a:graphic>
          <a:graphicData uri="http://schemas.openxmlformats.org/drawingml/2006/table">
            <a:tbl>
              <a:tblPr/>
              <a:tblGrid>
                <a:gridCol w="986741">
                  <a:extLst>
                    <a:ext uri="{9D8B030D-6E8A-4147-A177-3AD203B41FA5}">
                      <a16:colId xmlns:a16="http://schemas.microsoft.com/office/drawing/2014/main" val="2359917690"/>
                    </a:ext>
                  </a:extLst>
                </a:gridCol>
                <a:gridCol w="1088402">
                  <a:extLst>
                    <a:ext uri="{9D8B030D-6E8A-4147-A177-3AD203B41FA5}">
                      <a16:colId xmlns:a16="http://schemas.microsoft.com/office/drawing/2014/main" val="1672824199"/>
                    </a:ext>
                  </a:extLst>
                </a:gridCol>
                <a:gridCol w="8659250">
                  <a:extLst>
                    <a:ext uri="{9D8B030D-6E8A-4147-A177-3AD203B41FA5}">
                      <a16:colId xmlns:a16="http://schemas.microsoft.com/office/drawing/2014/main" val="251513787"/>
                    </a:ext>
                  </a:extLst>
                </a:gridCol>
              </a:tblGrid>
              <a:tr h="24617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dirty="0">
                          <a:effectLst/>
                        </a:rPr>
                        <a:t>Core</a:t>
                      </a:r>
                    </a:p>
                  </a:txBody>
                  <a:tcPr marL="33737" marR="33737" marT="16869" marB="1686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dirty="0">
                          <a:effectLst/>
                        </a:rPr>
                        <a:t>Bits/Stages</a:t>
                      </a:r>
                    </a:p>
                  </a:txBody>
                  <a:tcPr marL="33737" marR="33737" marT="16869" marB="1686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dirty="0">
                          <a:effectLst/>
                        </a:rPr>
                        <a:t>Description</a:t>
                      </a:r>
                    </a:p>
                  </a:txBody>
                  <a:tcPr marL="33737" marR="33737" marT="16869" marB="1686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57855"/>
                  </a:ext>
                </a:extLst>
              </a:tr>
              <a:tr h="687029">
                <a:tc>
                  <a:txBody>
                    <a:bodyPr/>
                    <a:lstStyle/>
                    <a:p>
                      <a:pPr algn="ctr" fontAlgn="t"/>
                      <a:endParaRPr lang="en-CA" sz="16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CA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CV32E40P</a:t>
                      </a:r>
                    </a:p>
                    <a:p>
                      <a:pPr algn="ctr" fontAlgn="t"/>
                      <a:r>
                        <a:rPr lang="en-CA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CA" sz="16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RI5CY</a:t>
                      </a:r>
                      <a:r>
                        <a:rPr lang="en-CA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A0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600" dirty="0">
                        <a:effectLst/>
                      </a:endParaRPr>
                    </a:p>
                    <a:p>
                      <a:pPr algn="ctr" fontAlgn="t"/>
                      <a:r>
                        <a:rPr lang="en-CA" sz="1600" dirty="0">
                          <a:effectLst/>
                        </a:rPr>
                        <a:t>32bit /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4-stage</a:t>
                      </a: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A04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700" dirty="0">
                          <a:effectLst/>
                        </a:rPr>
                        <a:t>A family of 4-stage cores that implement, RV32IMFCXpulp, optional 32-bit FPU, instruction set extensions for DSP operations including HW loops, SIMD extensions, bit manipulation and post-increment instructions.</a:t>
                      </a:r>
                    </a:p>
                    <a:p>
                      <a:pPr fontAlgn="t"/>
                      <a:endParaRPr lang="en-CA" sz="1600" dirty="0">
                        <a:effectLst/>
                      </a:endParaRP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A0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28512"/>
                  </a:ext>
                </a:extLst>
              </a:tr>
              <a:tr h="1068738">
                <a:tc>
                  <a:txBody>
                    <a:bodyPr/>
                    <a:lstStyle/>
                    <a:p>
                      <a:pPr algn="ctr" fontAlgn="t"/>
                      <a:endParaRPr lang="en-CA" sz="1600" u="none" strike="noStrike" dirty="0">
                        <a:solidFill>
                          <a:srgbClr val="24AF4A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CA" sz="1600" u="none" strike="noStrike" dirty="0">
                          <a:solidFill>
                            <a:srgbClr val="24AF4A"/>
                          </a:solidFill>
                          <a:effectLst/>
                        </a:rPr>
                        <a:t>CVA6</a:t>
                      </a:r>
                    </a:p>
                    <a:p>
                      <a:pPr algn="ctr" fontAlgn="t"/>
                      <a:r>
                        <a:rPr lang="en-CA" sz="1600" u="none" strike="noStrike" dirty="0">
                          <a:solidFill>
                            <a:srgbClr val="24AF4A"/>
                          </a:solidFill>
                          <a:effectLst/>
                        </a:rPr>
                        <a:t>(Ariane)</a:t>
                      </a:r>
                      <a:endParaRPr lang="en-CA" sz="1600" dirty="0">
                        <a:effectLst/>
                      </a:endParaRP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600" dirty="0">
                        <a:effectLst/>
                      </a:endParaRPr>
                    </a:p>
                    <a:p>
                      <a:pPr algn="ctr" fontAlgn="t"/>
                      <a:r>
                        <a:rPr lang="en-CA" sz="1600" dirty="0">
                          <a:effectLst/>
                        </a:rPr>
                        <a:t>32 &amp; 64bit /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6-stage</a:t>
                      </a: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700" dirty="0">
                          <a:effectLst/>
                        </a:rPr>
                        <a:t>A family of 6-stage, single issue, in-order CPU cores implementing RV64GC extensions with three privilege levels M, S, U to fully support a Unix-like (Linux, BSD, etc.) operating system. The cores have configurable size, separate TLBs, a hardware PTW and branch-prediction (branch target buffer, branch history table and a return address stack). </a:t>
                      </a:r>
                    </a:p>
                  </a:txBody>
                  <a:tcPr marL="33737" marR="33737" marT="16869" marB="168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9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5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CV64A6 – PA / TRL 4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Verification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it-IT" sz="2000" dirty="0">
                <a:solidFill>
                  <a:schemeClr val="tx2"/>
                </a:solidFill>
              </a:rPr>
              <a:t>RV64GC (RV64IMAFDC), </a:t>
            </a:r>
            <a:r>
              <a:rPr lang="it-IT" sz="2000" dirty="0" err="1">
                <a:solidFill>
                  <a:schemeClr val="tx2"/>
                </a:solidFill>
              </a:rPr>
              <a:t>debug</a:t>
            </a:r>
            <a:r>
              <a:rPr lang="it-IT" sz="2000" dirty="0">
                <a:solidFill>
                  <a:schemeClr val="tx2"/>
                </a:solidFill>
              </a:rPr>
              <a:t>, interrupts, </a:t>
            </a:r>
            <a:r>
              <a:rPr lang="it-IT" sz="2000" dirty="0" err="1">
                <a:solidFill>
                  <a:schemeClr val="tx2"/>
                </a:solidFill>
              </a:rPr>
              <a:t>privileges</a:t>
            </a:r>
            <a:r>
              <a:rPr lang="it-IT" sz="2000" dirty="0">
                <a:solidFill>
                  <a:schemeClr val="tx2"/>
                </a:solidFill>
              </a:rPr>
              <a:t>… to </a:t>
            </a:r>
            <a:r>
              <a:rPr lang="it-IT" sz="2000" dirty="0" err="1">
                <a:solidFill>
                  <a:schemeClr val="tx2"/>
                </a:solidFill>
              </a:rPr>
              <a:t>verify</a:t>
            </a:r>
            <a:endParaRPr lang="it-IT" sz="20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sim-based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Step&amp;Compare</a:t>
            </a:r>
            <a:r>
              <a:rPr lang="it-IT" sz="2000" dirty="0">
                <a:solidFill>
                  <a:schemeClr val="tx2"/>
                </a:solidFill>
              </a:rPr>
              <a:t>, </a:t>
            </a:r>
            <a:r>
              <a:rPr lang="it-IT" sz="2000" dirty="0" err="1">
                <a:solidFill>
                  <a:schemeClr val="tx2"/>
                </a:solidFill>
              </a:rPr>
              <a:t>formal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verification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considered</a:t>
            </a:r>
            <a:endParaRPr lang="it-IT" sz="20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it-IT" sz="2000" dirty="0">
                <a:solidFill>
                  <a:schemeClr val="tx2"/>
                </a:solidFill>
              </a:rPr>
              <a:t>RVFI </a:t>
            </a:r>
            <a:r>
              <a:rPr lang="it-IT" sz="2000" dirty="0" err="1">
                <a:solidFill>
                  <a:schemeClr val="tx2"/>
                </a:solidFill>
              </a:rPr>
              <a:t>interface</a:t>
            </a:r>
            <a:endParaRPr lang="it-IT" sz="2000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it-IT" sz="2400" dirty="0">
                <a:solidFill>
                  <a:schemeClr val="tx2"/>
                </a:solidFill>
              </a:rPr>
              <a:t>New </a:t>
            </a:r>
            <a:r>
              <a:rPr lang="it-IT" sz="2400" dirty="0" err="1">
                <a:solidFill>
                  <a:schemeClr val="tx2"/>
                </a:solidFill>
              </a:rPr>
              <a:t>documentation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reStructured</a:t>
            </a:r>
            <a:r>
              <a:rPr lang="it-IT" sz="2000" dirty="0">
                <a:solidFill>
                  <a:schemeClr val="tx2"/>
                </a:solidFill>
              </a:rPr>
              <a:t> text-</a:t>
            </a:r>
            <a:r>
              <a:rPr lang="it-IT" sz="2000" dirty="0" err="1">
                <a:solidFill>
                  <a:schemeClr val="tx2"/>
                </a:solidFill>
              </a:rPr>
              <a:t>based</a:t>
            </a:r>
            <a:r>
              <a:rPr lang="it-IT" sz="2000" dirty="0">
                <a:solidFill>
                  <a:schemeClr val="tx2"/>
                </a:solidFill>
              </a:rPr>
              <a:t> as for the </a:t>
            </a:r>
            <a:r>
              <a:rPr lang="it-IT" sz="2000" dirty="0" err="1">
                <a:solidFill>
                  <a:schemeClr val="tx2"/>
                </a:solidFill>
              </a:rPr>
              <a:t>other</a:t>
            </a:r>
            <a:r>
              <a:rPr lang="it-IT" sz="2000" dirty="0">
                <a:solidFill>
                  <a:schemeClr val="tx2"/>
                </a:solidFill>
              </a:rPr>
              <a:t> cores</a:t>
            </a:r>
          </a:p>
          <a:p>
            <a:pPr>
              <a:lnSpc>
                <a:spcPct val="7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it-IT" sz="2400" dirty="0">
                <a:solidFill>
                  <a:schemeClr val="tx2"/>
                </a:solidFill>
              </a:rPr>
              <a:t>FPGA </a:t>
            </a:r>
            <a:r>
              <a:rPr lang="it-IT" sz="2400" dirty="0" err="1">
                <a:solidFill>
                  <a:schemeClr val="tx2"/>
                </a:solidFill>
              </a:rPr>
              <a:t>optimizations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</a:p>
          <a:p>
            <a:pPr lvl="1">
              <a:lnSpc>
                <a:spcPct val="70000"/>
              </a:lnSpc>
            </a:pPr>
            <a:r>
              <a:rPr lang="it-IT" sz="2000" dirty="0">
                <a:solidFill>
                  <a:schemeClr val="tx2"/>
                </a:solidFill>
              </a:rPr>
              <a:t>Target the </a:t>
            </a:r>
            <a:r>
              <a:rPr lang="it-IT" sz="2000" dirty="0" err="1">
                <a:solidFill>
                  <a:schemeClr val="tx2"/>
                </a:solidFill>
              </a:rPr>
              <a:t>Xilinx</a:t>
            </a:r>
            <a:r>
              <a:rPr lang="it-IT" sz="2000" dirty="0">
                <a:solidFill>
                  <a:schemeClr val="tx2"/>
                </a:solidFill>
              </a:rPr>
              <a:t> Genesys2, but not a Soft-Core!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20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FD56A8-42B5-4FE0-9098-F0A216D76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1994"/>
            <a:ext cx="5181600" cy="33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CV32A6 – PA / TRL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600" dirty="0">
                <a:solidFill>
                  <a:schemeClr val="tx2"/>
                </a:solidFill>
              </a:rPr>
              <a:t>32b </a:t>
            </a:r>
            <a:r>
              <a:rPr lang="it-IT" sz="2600" dirty="0" err="1">
                <a:solidFill>
                  <a:schemeClr val="tx2"/>
                </a:solidFill>
              </a:rPr>
              <a:t>version</a:t>
            </a:r>
            <a:r>
              <a:rPr lang="it-IT" sz="2600" dirty="0">
                <a:solidFill>
                  <a:schemeClr val="tx2"/>
                </a:solidFill>
              </a:rPr>
              <a:t> support for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Pipeline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MMU</a:t>
            </a:r>
          </a:p>
          <a:p>
            <a:pPr lvl="1"/>
            <a:r>
              <a:rPr lang="it-IT" sz="2200" dirty="0" err="1">
                <a:solidFill>
                  <a:schemeClr val="tx2"/>
                </a:solidFill>
              </a:rPr>
              <a:t>Floating-point</a:t>
            </a:r>
            <a:endParaRPr lang="it-IT" sz="2200" dirty="0">
              <a:solidFill>
                <a:schemeClr val="tx2"/>
              </a:solidFill>
            </a:endParaRP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Linux</a:t>
            </a: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600" dirty="0" err="1">
                <a:solidFill>
                  <a:schemeClr val="tx2"/>
                </a:solidFill>
              </a:rPr>
              <a:t>Verification</a:t>
            </a:r>
            <a:endParaRPr lang="it-IT" sz="2600" dirty="0">
              <a:solidFill>
                <a:schemeClr val="tx2"/>
              </a:solidFill>
            </a:endParaRP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RV32GC (RV32IMAFDC), </a:t>
            </a:r>
            <a:r>
              <a:rPr lang="it-IT" sz="2200" dirty="0" err="1">
                <a:solidFill>
                  <a:schemeClr val="tx2"/>
                </a:solidFill>
              </a:rPr>
              <a:t>debug</a:t>
            </a:r>
            <a:r>
              <a:rPr lang="it-IT" sz="2200" dirty="0">
                <a:solidFill>
                  <a:schemeClr val="tx2"/>
                </a:solidFill>
              </a:rPr>
              <a:t>, interrupts, </a:t>
            </a:r>
            <a:r>
              <a:rPr lang="it-IT" sz="2200" dirty="0" err="1">
                <a:solidFill>
                  <a:schemeClr val="tx2"/>
                </a:solidFill>
              </a:rPr>
              <a:t>privileges</a:t>
            </a:r>
            <a:r>
              <a:rPr lang="it-IT" sz="2200" dirty="0">
                <a:solidFill>
                  <a:schemeClr val="tx2"/>
                </a:solidFill>
              </a:rPr>
              <a:t>… to </a:t>
            </a:r>
            <a:r>
              <a:rPr lang="it-IT" sz="2200" dirty="0" err="1">
                <a:solidFill>
                  <a:schemeClr val="tx2"/>
                </a:solidFill>
              </a:rPr>
              <a:t>verify</a:t>
            </a:r>
            <a:endParaRPr lang="it-IT" sz="2200" dirty="0">
              <a:solidFill>
                <a:schemeClr val="tx2"/>
              </a:solidFill>
            </a:endParaRPr>
          </a:p>
          <a:p>
            <a:pPr lvl="1"/>
            <a:r>
              <a:rPr lang="it-IT" sz="2200" dirty="0" err="1">
                <a:solidFill>
                  <a:schemeClr val="tx2"/>
                </a:solidFill>
              </a:rPr>
              <a:t>sim-based</a:t>
            </a:r>
            <a:r>
              <a:rPr lang="it-IT" sz="2200" dirty="0">
                <a:solidFill>
                  <a:schemeClr val="tx2"/>
                </a:solidFill>
              </a:rPr>
              <a:t> </a:t>
            </a:r>
            <a:r>
              <a:rPr lang="it-IT" sz="2200" dirty="0" err="1">
                <a:solidFill>
                  <a:schemeClr val="tx2"/>
                </a:solidFill>
              </a:rPr>
              <a:t>Step&amp;Compare</a:t>
            </a:r>
            <a:r>
              <a:rPr lang="it-IT" sz="2200" dirty="0">
                <a:solidFill>
                  <a:schemeClr val="tx2"/>
                </a:solidFill>
              </a:rPr>
              <a:t>, </a:t>
            </a:r>
            <a:r>
              <a:rPr lang="it-IT" sz="2200" dirty="0" err="1">
                <a:solidFill>
                  <a:schemeClr val="tx2"/>
                </a:solidFill>
              </a:rPr>
              <a:t>formal</a:t>
            </a:r>
            <a:r>
              <a:rPr lang="it-IT" sz="2200" dirty="0">
                <a:solidFill>
                  <a:schemeClr val="tx2"/>
                </a:solidFill>
              </a:rPr>
              <a:t> </a:t>
            </a:r>
            <a:r>
              <a:rPr lang="it-IT" sz="2200" dirty="0" err="1">
                <a:solidFill>
                  <a:schemeClr val="tx2"/>
                </a:solidFill>
              </a:rPr>
              <a:t>verification</a:t>
            </a:r>
            <a:r>
              <a:rPr lang="it-IT" sz="2200" dirty="0">
                <a:solidFill>
                  <a:schemeClr val="tx2"/>
                </a:solidFill>
              </a:rPr>
              <a:t> </a:t>
            </a:r>
            <a:r>
              <a:rPr lang="it-IT" sz="2200" dirty="0" err="1">
                <a:solidFill>
                  <a:schemeClr val="tx2"/>
                </a:solidFill>
              </a:rPr>
              <a:t>considered</a:t>
            </a:r>
            <a:endParaRPr lang="it-IT" sz="2200" dirty="0">
              <a:solidFill>
                <a:schemeClr val="tx2"/>
              </a:solidFill>
            </a:endParaRP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RVFI </a:t>
            </a:r>
            <a:r>
              <a:rPr lang="it-IT" sz="2200" dirty="0" err="1">
                <a:solidFill>
                  <a:schemeClr val="tx2"/>
                </a:solidFill>
              </a:rPr>
              <a:t>interface</a:t>
            </a:r>
            <a:endParaRPr lang="it-IT" sz="2200" dirty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PPA </a:t>
            </a:r>
            <a:r>
              <a:rPr lang="it-IT" sz="2400" dirty="0" err="1">
                <a:solidFill>
                  <a:schemeClr val="tx2"/>
                </a:solidFill>
              </a:rPr>
              <a:t>optimizations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ASIC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FPGA (</a:t>
            </a:r>
            <a:r>
              <a:rPr lang="it-IT" sz="2200" dirty="0" err="1">
                <a:solidFill>
                  <a:schemeClr val="tx2"/>
                </a:solidFill>
              </a:rPr>
              <a:t>vendor-independent</a:t>
            </a:r>
            <a:r>
              <a:rPr lang="it-IT" sz="2200" dirty="0">
                <a:solidFill>
                  <a:schemeClr val="tx2"/>
                </a:solidFill>
              </a:rPr>
              <a:t> soft-core)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37C6-7406-4D4C-B48B-1C52E38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21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09C623-37E5-4EA8-B32A-F528F6CF3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1994"/>
            <a:ext cx="5181600" cy="33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CVA6 – </a:t>
            </a:r>
            <a:r>
              <a:rPr lang="fr-FR" b="1" dirty="0" err="1"/>
              <a:t>preliminary</a:t>
            </a:r>
            <a:r>
              <a:rPr lang="fr-FR" dirty="0"/>
              <a:t> PPA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1122602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CV64A6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COREMARK/MHz: </a:t>
            </a:r>
            <a:r>
              <a:rPr lang="it-IT" sz="2000" b="1" i="1" dirty="0">
                <a:solidFill>
                  <a:schemeClr val="tx2"/>
                </a:solidFill>
              </a:rPr>
              <a:t>2,19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DMIPS/MHz: </a:t>
            </a:r>
            <a:r>
              <a:rPr lang="it-IT" sz="2000" b="1" i="1" dirty="0">
                <a:solidFill>
                  <a:schemeClr val="tx2"/>
                </a:solidFill>
              </a:rPr>
              <a:t>1,53</a:t>
            </a:r>
            <a:endParaRPr lang="it-IT" sz="20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54B44B5A-6748-4E30-819D-2E6CF841411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00524"/>
          <a:ext cx="1114637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943411237"/>
                    </a:ext>
                  </a:extLst>
                </a:gridCol>
                <a:gridCol w="2205146">
                  <a:extLst>
                    <a:ext uri="{9D8B030D-6E8A-4147-A177-3AD203B41FA5}">
                      <a16:colId xmlns:a16="http://schemas.microsoft.com/office/drawing/2014/main" val="976152137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1365113334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20099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Open Sans" panose="020B0606030504020204"/>
                        </a:rPr>
                        <a:t>Globalfoundies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GF22FDX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1,7GHz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210kGE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FPU, No Caches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0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28nm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740MHz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211kGE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FPU, No Caches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Open Sans" panose="020B0606030504020204"/>
                        </a:rPr>
                        <a:t>Zynq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Ultrascale</a:t>
                      </a:r>
                      <a:r>
                        <a:rPr lang="it-IT" sz="2000" dirty="0">
                          <a:latin typeface="Open Sans" panose="020B0606030504020204"/>
                        </a:rPr>
                        <a:t>+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95MHz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39,7kLUTs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23,2kFFs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37 DSP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37 BRAM (cache)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CVA6 – </a:t>
            </a:r>
            <a:r>
              <a:rPr lang="fr-FR" b="1" dirty="0" err="1"/>
              <a:t>preliminary</a:t>
            </a:r>
            <a:r>
              <a:rPr lang="fr-FR" dirty="0"/>
              <a:t> PPA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1122602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CV32A6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COREMARK/MHz: </a:t>
            </a:r>
            <a:r>
              <a:rPr lang="it-IT" sz="2000" b="1" i="1" dirty="0">
                <a:solidFill>
                  <a:schemeClr val="tx2"/>
                </a:solidFill>
              </a:rPr>
              <a:t>2,25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DMIPS/MHz: </a:t>
            </a:r>
            <a:r>
              <a:rPr lang="it-IT" sz="2000" b="1" i="1" dirty="0">
                <a:solidFill>
                  <a:schemeClr val="tx2"/>
                </a:solidFill>
              </a:rPr>
              <a:t>1,35</a:t>
            </a:r>
            <a:endParaRPr lang="it-IT" sz="20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644-6138-B441-BA56-EE2C72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54B44B5A-6748-4E30-819D-2E6CF841411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00524"/>
          <a:ext cx="11146372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593">
                  <a:extLst>
                    <a:ext uri="{9D8B030D-6E8A-4147-A177-3AD203B41FA5}">
                      <a16:colId xmlns:a16="http://schemas.microsoft.com/office/drawing/2014/main" val="2943411237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976152137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1365113334"/>
                    </a:ext>
                  </a:extLst>
                </a:gridCol>
                <a:gridCol w="2786593">
                  <a:extLst>
                    <a:ext uri="{9D8B030D-6E8A-4147-A177-3AD203B41FA5}">
                      <a16:colId xmlns:a16="http://schemas.microsoft.com/office/drawing/2014/main" val="20099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28nm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740MHz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87kGE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FPU, No Caches,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smaller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CSR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config</a:t>
                      </a:r>
                      <a:r>
                        <a:rPr lang="it-IT" sz="2000" dirty="0">
                          <a:latin typeface="Open Sans" panose="020B0606030504020204"/>
                        </a:rPr>
                        <a:t>.,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multicycle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MUL, No MMU, No branch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prediction</a:t>
                      </a:r>
                      <a:r>
                        <a:rPr lang="it-IT" sz="2000" dirty="0">
                          <a:latin typeface="Open Sans" panose="020B0606030504020204"/>
                        </a:rPr>
                        <a:t>,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smaller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scoreboard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Open Sans" panose="020B0606030504020204"/>
                        </a:rPr>
                        <a:t>Zynq</a:t>
                      </a:r>
                      <a:r>
                        <a:rPr lang="it-IT" sz="2000" dirty="0">
                          <a:latin typeface="Open Sans" panose="020B0606030504020204"/>
                        </a:rPr>
                        <a:t> </a:t>
                      </a:r>
                      <a:r>
                        <a:rPr lang="it-IT" sz="2000" dirty="0" err="1">
                          <a:latin typeface="Open Sans" panose="020B0606030504020204"/>
                        </a:rPr>
                        <a:t>Ultrascale</a:t>
                      </a:r>
                      <a:r>
                        <a:rPr lang="it-IT" sz="2000" dirty="0">
                          <a:latin typeface="Open Sans" panose="020B0606030504020204"/>
                        </a:rPr>
                        <a:t>+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120MHz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13,9kLUTs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9,3kFFs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4 DSP</a:t>
                      </a:r>
                      <a:br>
                        <a:rPr lang="it-IT" sz="2000" dirty="0">
                          <a:latin typeface="Open Sans" panose="020B0606030504020204"/>
                        </a:rPr>
                      </a:br>
                      <a:r>
                        <a:rPr lang="it-IT" sz="2000" dirty="0">
                          <a:latin typeface="Open Sans" panose="020B0606030504020204"/>
                        </a:rPr>
                        <a:t>32 BRAM (cache)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Open Sans" panose="020B0606030504020204"/>
                        </a:rPr>
                        <a:t>No FPU, No Caches, No MMU</a:t>
                      </a:r>
                      <a:endParaRPr lang="en-GB" sz="20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C7F-A780-0C4C-A774-5AE78D96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214438"/>
            <a:ext cx="11855668" cy="2387600"/>
          </a:xfrm>
        </p:spPr>
        <p:txBody>
          <a:bodyPr>
            <a:normAutofit/>
          </a:bodyPr>
          <a:lstStyle/>
          <a:p>
            <a:r>
              <a:rPr lang="en-CA" sz="4800" dirty="0"/>
              <a:t>CORE-V </a:t>
            </a:r>
            <a:r>
              <a:rPr lang="en-US" sz="4800" dirty="0"/>
              <a:t>Core Logic Blocks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3471-5FA3-D245-B32A-A8BD18C1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IP surrounding the CORE-V 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C155-D255-F84A-8B09-B38AA2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258C-0607-F642-AE61-9F60BE3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E73-736E-BE46-862F-63276B1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64C-BE1E-484E-AD89-FE7F898F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CORE-V Core Logic Blocks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254B-5DD4-4491-A611-BFDE3D1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39CED2-B7F9-42E1-90D5-3BC040C7AF58}"/>
              </a:ext>
            </a:extLst>
          </p:cNvPr>
          <p:cNvCxnSpPr>
            <a:cxnSpLocks/>
          </p:cNvCxnSpPr>
          <p:nvPr/>
        </p:nvCxnSpPr>
        <p:spPr>
          <a:xfrm flipV="1">
            <a:off x="797371" y="5142367"/>
            <a:ext cx="11260651" cy="2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36890-1AE2-4D3C-8186-79A53328AB1F}"/>
              </a:ext>
            </a:extLst>
          </p:cNvPr>
          <p:cNvSpPr txBox="1"/>
          <p:nvPr/>
        </p:nvSpPr>
        <p:spPr>
          <a:xfrm rot="16200000">
            <a:off x="278350" y="2821039"/>
            <a:ext cx="71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Core Logic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C441F5-DB57-47C6-8C04-A0AB539134BD}"/>
              </a:ext>
            </a:extLst>
          </p:cNvPr>
          <p:cNvSpPr/>
          <p:nvPr/>
        </p:nvSpPr>
        <p:spPr>
          <a:xfrm>
            <a:off x="2943391" y="1810834"/>
            <a:ext cx="963829" cy="945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CV-DBG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01BFEB-1C97-45D4-9514-E0442B5FD2F0}"/>
              </a:ext>
            </a:extLst>
          </p:cNvPr>
          <p:cNvSpPr/>
          <p:nvPr/>
        </p:nvSpPr>
        <p:spPr>
          <a:xfrm>
            <a:off x="2846301" y="5289907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20Q4</a:t>
            </a:r>
            <a:endParaRPr lang="nb-NO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79CD33-6E32-466F-AB58-6D698C1562F1}"/>
              </a:ext>
            </a:extLst>
          </p:cNvPr>
          <p:cNvCxnSpPr>
            <a:cxnSpLocks/>
          </p:cNvCxnSpPr>
          <p:nvPr/>
        </p:nvCxnSpPr>
        <p:spPr>
          <a:xfrm flipV="1">
            <a:off x="3222133" y="5162978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08C3B7-4993-4A88-80F1-7DE4F40F165E}"/>
              </a:ext>
            </a:extLst>
          </p:cNvPr>
          <p:cNvCxnSpPr>
            <a:cxnSpLocks/>
          </p:cNvCxnSpPr>
          <p:nvPr/>
        </p:nvCxnSpPr>
        <p:spPr>
          <a:xfrm flipV="1">
            <a:off x="7620242" y="5154737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0004A9-8582-448E-BF52-20169735235C}"/>
              </a:ext>
            </a:extLst>
          </p:cNvPr>
          <p:cNvCxnSpPr>
            <a:cxnSpLocks/>
          </p:cNvCxnSpPr>
          <p:nvPr/>
        </p:nvCxnSpPr>
        <p:spPr>
          <a:xfrm flipV="1">
            <a:off x="11915767" y="5138609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37019-468A-4EAE-9CD7-FF4C43739F1E}"/>
              </a:ext>
            </a:extLst>
          </p:cNvPr>
          <p:cNvCxnSpPr>
            <a:cxnSpLocks/>
          </p:cNvCxnSpPr>
          <p:nvPr/>
        </p:nvCxnSpPr>
        <p:spPr>
          <a:xfrm flipV="1">
            <a:off x="5468609" y="5158854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C12D57-2C10-4106-B3FB-63CAAAD20D44}"/>
              </a:ext>
            </a:extLst>
          </p:cNvPr>
          <p:cNvSpPr txBox="1"/>
          <p:nvPr/>
        </p:nvSpPr>
        <p:spPr>
          <a:xfrm>
            <a:off x="4958045" y="5300540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21Q2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5A7636-BA69-4DAE-A7FD-0F02C566EEFA}"/>
              </a:ext>
            </a:extLst>
          </p:cNvPr>
          <p:cNvSpPr txBox="1"/>
          <p:nvPr/>
        </p:nvSpPr>
        <p:spPr>
          <a:xfrm>
            <a:off x="9337459" y="5289906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22Q2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3A1FEF-417F-4C9F-8330-A86BDEFF3ADA}"/>
              </a:ext>
            </a:extLst>
          </p:cNvPr>
          <p:cNvCxnSpPr>
            <a:cxnSpLocks/>
          </p:cNvCxnSpPr>
          <p:nvPr/>
        </p:nvCxnSpPr>
        <p:spPr>
          <a:xfrm flipV="1">
            <a:off x="9773368" y="5150332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A94E9B-8AB9-423B-B703-BE8247F36408}"/>
              </a:ext>
            </a:extLst>
          </p:cNvPr>
          <p:cNvSpPr txBox="1"/>
          <p:nvPr/>
        </p:nvSpPr>
        <p:spPr>
          <a:xfrm>
            <a:off x="7195061" y="5318920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21Q4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CB2E73-DA70-48AA-8956-77149BA32619}"/>
              </a:ext>
            </a:extLst>
          </p:cNvPr>
          <p:cNvSpPr txBox="1"/>
          <p:nvPr/>
        </p:nvSpPr>
        <p:spPr>
          <a:xfrm>
            <a:off x="11420651" y="5292263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22Q4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8E46A9-2D4D-445B-9B55-E2520EC628A3}"/>
              </a:ext>
            </a:extLst>
          </p:cNvPr>
          <p:cNvSpPr/>
          <p:nvPr/>
        </p:nvSpPr>
        <p:spPr>
          <a:xfrm>
            <a:off x="3988058" y="3344756"/>
            <a:ext cx="877828" cy="945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CV-FPU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B289C4-FE9D-491B-A7C1-9A2AA9A5C046}"/>
              </a:ext>
            </a:extLst>
          </p:cNvPr>
          <p:cNvSpPr/>
          <p:nvPr/>
        </p:nvSpPr>
        <p:spPr>
          <a:xfrm>
            <a:off x="4950359" y="5650024"/>
            <a:ext cx="327702" cy="18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221016-E39B-4F8A-B9A7-A0CE7E52055B}"/>
              </a:ext>
            </a:extLst>
          </p:cNvPr>
          <p:cNvSpPr/>
          <p:nvPr/>
        </p:nvSpPr>
        <p:spPr>
          <a:xfrm>
            <a:off x="2843439" y="5649991"/>
            <a:ext cx="327702" cy="205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23B2C-54EF-4F2E-9520-DDDDE571F0A9}"/>
              </a:ext>
            </a:extLst>
          </p:cNvPr>
          <p:cNvSpPr/>
          <p:nvPr/>
        </p:nvSpPr>
        <p:spPr>
          <a:xfrm>
            <a:off x="3157842" y="5619658"/>
            <a:ext cx="1257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Freeze</a:t>
            </a:r>
            <a:r>
              <a:rPr lang="nb-NO" sz="1200" dirty="0"/>
              <a:t> PF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9FC5CB-CEFD-479F-971A-6528E85979EB}"/>
              </a:ext>
            </a:extLst>
          </p:cNvPr>
          <p:cNvSpPr/>
          <p:nvPr/>
        </p:nvSpPr>
        <p:spPr>
          <a:xfrm>
            <a:off x="5266797" y="5620136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Plan </a:t>
            </a:r>
            <a:r>
              <a:rPr lang="nb-NO" sz="1200" dirty="0" err="1"/>
              <a:t>Approved</a:t>
            </a:r>
            <a:r>
              <a:rPr lang="nb-NO" sz="1200" dirty="0"/>
              <a:t> PA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D3F6C29-E5A9-4324-A96B-8E22A2D82269}"/>
              </a:ext>
            </a:extLst>
          </p:cNvPr>
          <p:cNvSpPr/>
          <p:nvPr/>
        </p:nvSpPr>
        <p:spPr>
          <a:xfrm>
            <a:off x="8623545" y="5652797"/>
            <a:ext cx="327702" cy="1891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721AE9-EE83-4C49-822C-A35B73EDCBC7}"/>
              </a:ext>
            </a:extLst>
          </p:cNvPr>
          <p:cNvSpPr/>
          <p:nvPr/>
        </p:nvSpPr>
        <p:spPr>
          <a:xfrm>
            <a:off x="8919887" y="5622909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Concept</a:t>
            </a:r>
            <a:r>
              <a:rPr lang="nb-NO" sz="1200" dirty="0"/>
              <a:t> PC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044F310C-E480-7248-9802-F4F44A9FC3F3}"/>
              </a:ext>
            </a:extLst>
          </p:cNvPr>
          <p:cNvSpPr/>
          <p:nvPr/>
        </p:nvSpPr>
        <p:spPr>
          <a:xfrm>
            <a:off x="6840080" y="3464056"/>
            <a:ext cx="972072" cy="945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CV-VEC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8FB8-FFAC-444B-A210-F1BE78FC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8573-AF52-9C44-8E77-AFE42C5D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31" name="Rectangle: Rounded Corners 35">
            <a:extLst>
              <a:ext uri="{FF2B5EF4-FFF2-40B4-BE49-F238E27FC236}">
                <a16:creationId xmlns:a16="http://schemas.microsoft.com/office/drawing/2014/main" id="{E7482E85-6F82-0349-AD2B-8C6E4C4C6F88}"/>
              </a:ext>
            </a:extLst>
          </p:cNvPr>
          <p:cNvSpPr/>
          <p:nvPr/>
        </p:nvSpPr>
        <p:spPr>
          <a:xfrm>
            <a:off x="6980124" y="5635369"/>
            <a:ext cx="327702" cy="189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94069B-2B47-4C47-BD25-0707054A9E76}"/>
              </a:ext>
            </a:extLst>
          </p:cNvPr>
          <p:cNvSpPr/>
          <p:nvPr/>
        </p:nvSpPr>
        <p:spPr>
          <a:xfrm>
            <a:off x="7296562" y="5605481"/>
            <a:ext cx="1286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Launch</a:t>
            </a:r>
            <a:r>
              <a:rPr lang="nb-NO" sz="1200" dirty="0"/>
              <a:t> PL</a:t>
            </a:r>
          </a:p>
        </p:txBody>
      </p:sp>
    </p:spTree>
    <p:extLst>
      <p:ext uri="{BB962C8B-B14F-4D97-AF65-F5344CB8AC3E}">
        <p14:creationId xmlns:p14="http://schemas.microsoft.com/office/powerpoint/2010/main" val="378274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CV-FPU – PL / TRL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Standalone co-processor that </a:t>
            </a:r>
            <a:r>
              <a:rPr lang="it-IT" sz="2400" dirty="0" err="1">
                <a:solidFill>
                  <a:schemeClr val="tx2"/>
                </a:solidFill>
              </a:rPr>
              <a:t>computes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floating</a:t>
            </a:r>
            <a:r>
              <a:rPr lang="it-IT" sz="2400" dirty="0">
                <a:solidFill>
                  <a:schemeClr val="tx2"/>
                </a:solidFill>
              </a:rPr>
              <a:t>-point RISC-V RVF and RVD extensions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solidFill>
                  <a:schemeClr val="tx2"/>
                </a:solidFill>
              </a:rPr>
              <a:t>Parts of </a:t>
            </a:r>
            <a:r>
              <a:rPr lang="it-IT" sz="2000" dirty="0" err="1">
                <a:solidFill>
                  <a:schemeClr val="tx2"/>
                </a:solidFill>
              </a:rPr>
              <a:t>other</a:t>
            </a:r>
            <a:r>
              <a:rPr lang="it-IT" sz="2000" dirty="0">
                <a:solidFill>
                  <a:schemeClr val="tx2"/>
                </a:solidFill>
              </a:rPr>
              <a:t> projects as </a:t>
            </a:r>
          </a:p>
          <a:p>
            <a:pPr lvl="2">
              <a:lnSpc>
                <a:spcPct val="80000"/>
              </a:lnSpc>
            </a:pPr>
            <a:r>
              <a:rPr lang="it-IT" sz="1600" dirty="0">
                <a:solidFill>
                  <a:schemeClr val="tx2"/>
                </a:solidFill>
              </a:rPr>
              <a:t>CV32E40Pv2, CV32A6, CV64A6</a:t>
            </a:r>
          </a:p>
          <a:p>
            <a:pPr>
              <a:lnSpc>
                <a:spcPct val="8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Possible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starting</a:t>
            </a:r>
            <a:r>
              <a:rPr lang="it-IT" sz="2400" dirty="0">
                <a:solidFill>
                  <a:schemeClr val="tx2"/>
                </a:solidFill>
              </a:rPr>
              <a:t> point ETH </a:t>
            </a:r>
            <a:r>
              <a:rPr lang="it-IT" sz="2400" i="1" dirty="0" err="1">
                <a:solidFill>
                  <a:schemeClr val="tx2"/>
                </a:solidFill>
              </a:rPr>
              <a:t>fpnew</a:t>
            </a:r>
            <a:r>
              <a:rPr lang="it-IT" sz="2400" i="1" dirty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Documentation</a:t>
            </a:r>
            <a:endParaRPr lang="it-IT" sz="2000" dirty="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</a:pPr>
            <a:r>
              <a:rPr lang="it-IT" sz="1600" dirty="0" err="1">
                <a:solidFill>
                  <a:schemeClr val="tx2"/>
                </a:solidFill>
              </a:rPr>
              <a:t>resTructured</a:t>
            </a:r>
            <a:r>
              <a:rPr lang="it-IT" sz="1600" dirty="0">
                <a:solidFill>
                  <a:schemeClr val="tx2"/>
                </a:solidFill>
              </a:rPr>
              <a:t> text </a:t>
            </a:r>
            <a:r>
              <a:rPr lang="it-IT" sz="1600" dirty="0" err="1">
                <a:solidFill>
                  <a:schemeClr val="tx2"/>
                </a:solidFill>
              </a:rPr>
              <a:t>documentation</a:t>
            </a:r>
            <a:endParaRPr lang="it-IT" sz="16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Verification</a:t>
            </a:r>
            <a:r>
              <a:rPr lang="it-IT" sz="2000" dirty="0">
                <a:solidFill>
                  <a:schemeClr val="tx2"/>
                </a:solidFill>
              </a:rPr>
              <a:t> stand-alone or as part of the cores</a:t>
            </a:r>
          </a:p>
          <a:p>
            <a:pPr>
              <a:lnSpc>
                <a:spcPct val="8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</a:t>
            </a: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(TRL 5)</a:t>
            </a:r>
          </a:p>
          <a:p>
            <a:pPr>
              <a:lnSpc>
                <a:spcPct val="80000"/>
              </a:lnSpc>
            </a:pPr>
            <a:endParaRPr lang="it-IT" sz="22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it-IT" sz="2600" dirty="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FDC8-A0F9-3D43-A48A-33FA115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26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0E5F70B-6B31-460F-8698-661CEC1A8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5023"/>
            <a:ext cx="5181600" cy="34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8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CV-DBG – PL / TRL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it-IT" sz="2400" dirty="0">
                <a:solidFill>
                  <a:schemeClr val="tx2"/>
                </a:solidFill>
              </a:rPr>
              <a:t>Standalone IP that </a:t>
            </a:r>
            <a:r>
              <a:rPr lang="it-IT" sz="2400" dirty="0" err="1">
                <a:solidFill>
                  <a:schemeClr val="tx2"/>
                </a:solidFill>
              </a:rPr>
              <a:t>implements</a:t>
            </a:r>
            <a:r>
              <a:rPr lang="it-IT" sz="2400" dirty="0">
                <a:solidFill>
                  <a:schemeClr val="tx2"/>
                </a:solidFill>
              </a:rPr>
              <a:t> RISC-V Debug Module</a:t>
            </a:r>
          </a:p>
          <a:p>
            <a:pPr lvl="1">
              <a:lnSpc>
                <a:spcPct val="70000"/>
              </a:lnSpc>
            </a:pPr>
            <a:r>
              <a:rPr lang="it-IT" sz="2000" dirty="0">
                <a:solidFill>
                  <a:schemeClr val="tx2"/>
                </a:solidFill>
              </a:rPr>
              <a:t>Debug </a:t>
            </a:r>
            <a:r>
              <a:rPr lang="it-IT" sz="2000" dirty="0" err="1">
                <a:solidFill>
                  <a:schemeClr val="tx2"/>
                </a:solidFill>
              </a:rPr>
              <a:t>Transport</a:t>
            </a:r>
            <a:r>
              <a:rPr lang="it-IT" sz="2000" dirty="0">
                <a:solidFill>
                  <a:schemeClr val="tx2"/>
                </a:solidFill>
              </a:rPr>
              <a:t> Module, and ROM for </a:t>
            </a:r>
            <a:r>
              <a:rPr lang="it-IT" sz="2000" dirty="0" err="1">
                <a:solidFill>
                  <a:schemeClr val="tx2"/>
                </a:solidFill>
              </a:rPr>
              <a:t>Execution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based</a:t>
            </a:r>
            <a:r>
              <a:rPr lang="it-IT" sz="2000" dirty="0">
                <a:solidFill>
                  <a:schemeClr val="tx2"/>
                </a:solidFill>
              </a:rPr>
              <a:t> debug</a:t>
            </a:r>
          </a:p>
          <a:p>
            <a:pPr lvl="1">
              <a:lnSpc>
                <a:spcPct val="70000"/>
              </a:lnSpc>
            </a:pPr>
            <a:r>
              <a:rPr lang="it-IT" sz="2000" dirty="0">
                <a:solidFill>
                  <a:schemeClr val="tx2"/>
                </a:solidFill>
              </a:rPr>
              <a:t>Parts of </a:t>
            </a:r>
            <a:r>
              <a:rPr lang="it-IT" sz="2000" dirty="0" err="1">
                <a:solidFill>
                  <a:schemeClr val="tx2"/>
                </a:solidFill>
              </a:rPr>
              <a:t>other</a:t>
            </a:r>
            <a:r>
              <a:rPr lang="it-IT" sz="2000" dirty="0">
                <a:solidFill>
                  <a:schemeClr val="tx2"/>
                </a:solidFill>
              </a:rPr>
              <a:t> projects as </a:t>
            </a:r>
          </a:p>
          <a:p>
            <a:pPr lvl="2">
              <a:lnSpc>
                <a:spcPct val="70000"/>
              </a:lnSpc>
            </a:pPr>
            <a:r>
              <a:rPr lang="it-IT" sz="1600" dirty="0">
                <a:solidFill>
                  <a:schemeClr val="tx2"/>
                </a:solidFill>
              </a:rPr>
              <a:t>CV32E40Pv2, CV32A6, CV64A6</a:t>
            </a:r>
          </a:p>
          <a:p>
            <a:pPr lvl="2">
              <a:lnSpc>
                <a:spcPct val="7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Possible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starting</a:t>
            </a:r>
            <a:r>
              <a:rPr lang="it-IT" sz="2400" dirty="0">
                <a:solidFill>
                  <a:schemeClr val="tx2"/>
                </a:solidFill>
              </a:rPr>
              <a:t> point ETH </a:t>
            </a:r>
            <a:r>
              <a:rPr lang="it-IT" sz="2400" i="1" dirty="0" err="1">
                <a:solidFill>
                  <a:schemeClr val="tx2"/>
                </a:solidFill>
              </a:rPr>
              <a:t>riscv-dbg</a:t>
            </a:r>
            <a:r>
              <a:rPr lang="it-IT" sz="2400" i="1" dirty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Documentation</a:t>
            </a:r>
            <a:endParaRPr lang="it-IT" sz="2000" dirty="0">
              <a:solidFill>
                <a:schemeClr val="tx2"/>
              </a:solidFill>
            </a:endParaRPr>
          </a:p>
          <a:p>
            <a:pPr lvl="2">
              <a:lnSpc>
                <a:spcPct val="70000"/>
              </a:lnSpc>
            </a:pPr>
            <a:r>
              <a:rPr lang="it-IT" sz="1600" dirty="0" err="1">
                <a:solidFill>
                  <a:schemeClr val="tx2"/>
                </a:solidFill>
              </a:rPr>
              <a:t>resTructured</a:t>
            </a:r>
            <a:r>
              <a:rPr lang="it-IT" sz="1600" dirty="0">
                <a:solidFill>
                  <a:schemeClr val="tx2"/>
                </a:solidFill>
              </a:rPr>
              <a:t> text </a:t>
            </a:r>
            <a:r>
              <a:rPr lang="it-IT" sz="1600" dirty="0" err="1">
                <a:solidFill>
                  <a:schemeClr val="tx2"/>
                </a:solidFill>
              </a:rPr>
              <a:t>documentation</a:t>
            </a:r>
            <a:endParaRPr lang="it-IT" sz="26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Verification</a:t>
            </a:r>
            <a:r>
              <a:rPr lang="it-IT" sz="2000" dirty="0">
                <a:solidFill>
                  <a:schemeClr val="tx2"/>
                </a:solidFill>
              </a:rPr>
              <a:t> stand-alone or as part of the cores</a:t>
            </a:r>
          </a:p>
          <a:p>
            <a:pPr>
              <a:lnSpc>
                <a:spcPct val="70000"/>
              </a:lnSpc>
            </a:pPr>
            <a:endParaRPr lang="it-IT" sz="2400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it-IT" sz="2400" dirty="0">
                <a:solidFill>
                  <a:schemeClr val="tx2"/>
                </a:solidFill>
              </a:rPr>
              <a:t>Project goal: industrial grade (TRL 5)</a:t>
            </a:r>
          </a:p>
          <a:p>
            <a:pPr>
              <a:lnSpc>
                <a:spcPct val="70000"/>
              </a:lnSpc>
            </a:pPr>
            <a:endParaRPr lang="it-IT" sz="2600" dirty="0">
              <a:solidFill>
                <a:schemeClr val="tx2"/>
              </a:solidFill>
            </a:endParaRPr>
          </a:p>
          <a:p>
            <a:pPr lvl="2">
              <a:lnSpc>
                <a:spcPct val="70000"/>
              </a:lnSpc>
            </a:pPr>
            <a:endParaRPr lang="it-IT" sz="1800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FDC8-A0F9-3D43-A48A-33FA115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27</a:t>
            </a:fld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A940CEF-B0C1-4B87-8D50-BEE856C59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149004"/>
            <a:ext cx="5181600" cy="3161654"/>
          </a:xfrm>
        </p:spPr>
      </p:pic>
    </p:spTree>
    <p:extLst>
      <p:ext uri="{BB962C8B-B14F-4D97-AF65-F5344CB8AC3E}">
        <p14:creationId xmlns:p14="http://schemas.microsoft.com/office/powerpoint/2010/main" val="8234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CV-VEC – PC / TRL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600" dirty="0">
                <a:solidFill>
                  <a:schemeClr val="tx2"/>
                </a:solidFill>
              </a:rPr>
              <a:t>Standalone co-processor that </a:t>
            </a:r>
            <a:r>
              <a:rPr lang="it-IT" sz="2600" dirty="0" err="1">
                <a:solidFill>
                  <a:schemeClr val="tx2"/>
                </a:solidFill>
              </a:rPr>
              <a:t>computes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it-IT" sz="2600" dirty="0" err="1">
                <a:solidFill>
                  <a:schemeClr val="tx2"/>
                </a:solidFill>
              </a:rPr>
              <a:t>vectorial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it-IT" sz="2600" dirty="0" err="1">
                <a:solidFill>
                  <a:schemeClr val="tx2"/>
                </a:solidFill>
              </a:rPr>
              <a:t>instructions</a:t>
            </a:r>
            <a:r>
              <a:rPr lang="it-IT" sz="2600" dirty="0">
                <a:solidFill>
                  <a:schemeClr val="tx2"/>
                </a:solidFill>
              </a:rPr>
              <a:t> </a:t>
            </a:r>
            <a:r>
              <a:rPr lang="it-IT" sz="2600" dirty="0" err="1">
                <a:solidFill>
                  <a:schemeClr val="tx2"/>
                </a:solidFill>
              </a:rPr>
              <a:t>based</a:t>
            </a:r>
            <a:r>
              <a:rPr lang="it-IT" sz="2600" dirty="0">
                <a:solidFill>
                  <a:schemeClr val="tx2"/>
                </a:solidFill>
              </a:rPr>
              <a:t> on RISC-V RVV extensions</a:t>
            </a:r>
          </a:p>
          <a:p>
            <a:pPr lvl="2"/>
            <a:endParaRPr lang="it-IT" sz="1800" dirty="0">
              <a:solidFill>
                <a:schemeClr val="tx2"/>
              </a:solidFill>
            </a:endParaRPr>
          </a:p>
          <a:p>
            <a:r>
              <a:rPr lang="it-IT" sz="2600" dirty="0" err="1">
                <a:solidFill>
                  <a:schemeClr val="tx2"/>
                </a:solidFill>
              </a:rPr>
              <a:t>Starting</a:t>
            </a:r>
            <a:r>
              <a:rPr lang="it-IT" sz="2600" dirty="0">
                <a:solidFill>
                  <a:schemeClr val="tx2"/>
                </a:solidFill>
              </a:rPr>
              <a:t> point ETH ara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RVB </a:t>
            </a:r>
            <a:r>
              <a:rPr lang="it-IT" sz="2200" dirty="0" err="1">
                <a:solidFill>
                  <a:schemeClr val="tx2"/>
                </a:solidFill>
              </a:rPr>
              <a:t>vector</a:t>
            </a:r>
            <a:r>
              <a:rPr lang="it-IT" sz="2200" dirty="0">
                <a:solidFill>
                  <a:schemeClr val="tx2"/>
                </a:solidFill>
              </a:rPr>
              <a:t> extensions and mixed-</a:t>
            </a:r>
            <a:r>
              <a:rPr lang="it-IT" sz="2200" dirty="0" err="1">
                <a:solidFill>
                  <a:schemeClr val="tx2"/>
                </a:solidFill>
              </a:rPr>
              <a:t>precision</a:t>
            </a:r>
            <a:endParaRPr lang="it-IT" sz="2200" dirty="0">
              <a:solidFill>
                <a:schemeClr val="tx2"/>
              </a:solidFill>
            </a:endParaRP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SW support for ML </a:t>
            </a:r>
            <a:r>
              <a:rPr lang="it-IT" sz="2200" dirty="0" err="1">
                <a:solidFill>
                  <a:schemeClr val="tx2"/>
                </a:solidFill>
              </a:rPr>
              <a:t>applications</a:t>
            </a:r>
            <a:endParaRPr lang="it-IT" sz="2200" dirty="0">
              <a:solidFill>
                <a:schemeClr val="tx2"/>
              </a:solidFill>
            </a:endParaRPr>
          </a:p>
          <a:p>
            <a:pPr lvl="1"/>
            <a:r>
              <a:rPr lang="it-IT" sz="2200" dirty="0" err="1">
                <a:solidFill>
                  <a:schemeClr val="tx2"/>
                </a:solidFill>
              </a:rPr>
              <a:t>Implementation</a:t>
            </a:r>
            <a:r>
              <a:rPr lang="it-IT" sz="2200" dirty="0">
                <a:solidFill>
                  <a:schemeClr val="tx2"/>
                </a:solidFill>
              </a:rPr>
              <a:t> in </a:t>
            </a:r>
            <a:r>
              <a:rPr lang="it-IT" sz="2200" dirty="0" err="1">
                <a:solidFill>
                  <a:schemeClr val="tx2"/>
                </a:solidFill>
              </a:rPr>
              <a:t>Globalfoundries</a:t>
            </a:r>
            <a:r>
              <a:rPr lang="it-IT" sz="2200" dirty="0">
                <a:solidFill>
                  <a:schemeClr val="tx2"/>
                </a:solidFill>
              </a:rPr>
              <a:t> 22FDX</a:t>
            </a:r>
          </a:p>
          <a:p>
            <a:pPr lvl="1"/>
            <a:r>
              <a:rPr lang="it-IT" sz="2200" dirty="0">
                <a:solidFill>
                  <a:schemeClr val="tx2"/>
                </a:solidFill>
              </a:rPr>
              <a:t>Compatible with CV64A6</a:t>
            </a:r>
          </a:p>
          <a:p>
            <a:endParaRPr lang="en-GB" sz="24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600" dirty="0"/>
              <a:t>Part of </a:t>
            </a:r>
            <a:r>
              <a:rPr lang="en-GB" sz="2600" dirty="0" err="1"/>
              <a:t>OpenHW</a:t>
            </a:r>
            <a:r>
              <a:rPr lang="en-GB" sz="2600" dirty="0"/>
              <a:t> Accelerate research program with Mitacs, CMC</a:t>
            </a:r>
            <a:r>
              <a:rPr lang="en-GB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2600" dirty="0"/>
              <a:t>Microsystems, Polytechnique  Montréal &amp; ETH Zurich </a:t>
            </a:r>
            <a:r>
              <a:rPr lang="en-GB" sz="2600" dirty="0">
                <a:sym typeface="Wingdings" panose="05000000000000000000" pitchFamily="2" charset="2"/>
              </a:rPr>
              <a:t> TRL 4</a:t>
            </a:r>
            <a:endParaRPr lang="it-IT" sz="2600" dirty="0"/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3261-0CE8-BC41-94EB-566A2A8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28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32B573-03BA-462B-AA4F-375FA91DA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94284"/>
            <a:ext cx="5181600" cy="4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C7F-A780-0C4C-A774-5AE78D96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214438"/>
            <a:ext cx="11855668" cy="2387600"/>
          </a:xfrm>
        </p:spPr>
        <p:txBody>
          <a:bodyPr>
            <a:normAutofit/>
          </a:bodyPr>
          <a:lstStyle/>
          <a:p>
            <a:r>
              <a:rPr lang="en-CA" sz="4800" dirty="0"/>
              <a:t>CORE-V </a:t>
            </a:r>
            <a:r>
              <a:rPr lang="en-US" sz="4800" dirty="0"/>
              <a:t>SPECs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3471-5FA3-D245-B32A-A8BD18C1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Specifications for RISC-V 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C155-D255-F84A-8B09-B38AA2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258C-0607-F642-AE61-9F60BE3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E73-736E-BE46-862F-63276B1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C7F-A780-0C4C-A774-5AE78D96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214438"/>
            <a:ext cx="11855668" cy="2387600"/>
          </a:xfrm>
        </p:spPr>
        <p:txBody>
          <a:bodyPr>
            <a:normAutofit/>
          </a:bodyPr>
          <a:lstStyle/>
          <a:p>
            <a:r>
              <a:rPr lang="en-CA" sz="4800" dirty="0"/>
              <a:t>CORE-V P/Ns, Gates, TRLs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3471-5FA3-D245-B32A-A8BD18C1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Reference Material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C155-D255-F84A-8B09-B38AA2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258C-0607-F642-AE61-9F60BE3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E73-736E-BE46-862F-63276B1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Bus Interface (OBI) </a:t>
            </a:r>
            <a:r>
              <a:rPr lang="fr-FR" dirty="0" err="1"/>
              <a:t>Spec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Memory Bus </a:t>
            </a:r>
            <a:r>
              <a:rPr lang="it-IT" sz="2400" dirty="0" err="1">
                <a:solidFill>
                  <a:schemeClr val="tx2"/>
                </a:solidFill>
              </a:rPr>
              <a:t>spec</a:t>
            </a:r>
            <a:r>
              <a:rPr lang="it-IT" sz="2400" dirty="0">
                <a:solidFill>
                  <a:schemeClr val="tx2"/>
                </a:solidFill>
              </a:rPr>
              <a:t> for RISC-V cores</a:t>
            </a:r>
          </a:p>
          <a:p>
            <a:pPr lvl="1"/>
            <a:r>
              <a:rPr lang="en-GB" sz="2000" dirty="0"/>
              <a:t>Handshake based on ARM AMBA AXI</a:t>
            </a:r>
          </a:p>
          <a:p>
            <a:pPr lvl="1"/>
            <a:r>
              <a:rPr lang="en-GB" sz="2000" dirty="0"/>
              <a:t>Coupled Read-Write channels</a:t>
            </a:r>
          </a:p>
          <a:p>
            <a:pPr lvl="1"/>
            <a:r>
              <a:rPr lang="en-GB" sz="2000" dirty="0"/>
              <a:t>Easily translatable to ARM AMBA protocols</a:t>
            </a:r>
          </a:p>
          <a:p>
            <a:pPr lvl="2"/>
            <a:r>
              <a:rPr lang="en-GB" dirty="0"/>
              <a:t>AXI, AHB</a:t>
            </a:r>
            <a:endParaRPr lang="en-GB" sz="2000" dirty="0"/>
          </a:p>
          <a:p>
            <a:pPr lvl="1"/>
            <a:r>
              <a:rPr lang="en-GB" sz="2000" dirty="0"/>
              <a:t>Based on: </a:t>
            </a:r>
            <a:br>
              <a:rPr lang="en-GB" sz="2000" dirty="0"/>
            </a:br>
            <a:r>
              <a:rPr lang="en-GB" sz="2000" i="1" dirty="0"/>
              <a:t>https://raw.githubusercontent.com/openhwgroup/core-v-docs/master/cores/cv32e40p/OBI-v1.0.pdf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55B4-680C-2B40-89BE-BA51A95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30</a:t>
            </a:fld>
            <a:endParaRPr lang="en-US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CFD73CC4-FA94-4EBF-9FDB-A9BE73B72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488" t="45106" r="28801" b="13848"/>
          <a:stretch/>
        </p:blipFill>
        <p:spPr>
          <a:xfrm>
            <a:off x="6172200" y="2362026"/>
            <a:ext cx="5181600" cy="27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9068-E836-4B86-94A3-75970C3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CV-X-IF </a:t>
            </a:r>
            <a:r>
              <a:rPr lang="fr-FR" dirty="0" err="1"/>
              <a:t>Spec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BA6-12E7-4600-86D6-3433E4C9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it-IT" sz="2400" dirty="0">
                <a:solidFill>
                  <a:schemeClr val="tx2"/>
                </a:solidFill>
              </a:rPr>
              <a:t>Bus </a:t>
            </a:r>
            <a:r>
              <a:rPr lang="it-IT" sz="2400" dirty="0" err="1">
                <a:solidFill>
                  <a:schemeClr val="tx2"/>
                </a:solidFill>
              </a:rPr>
              <a:t>spec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allow</a:t>
            </a:r>
            <a:r>
              <a:rPr lang="it-IT" sz="2400" dirty="0">
                <a:solidFill>
                  <a:schemeClr val="tx2"/>
                </a:solidFill>
              </a:rPr>
              <a:t> RISC-V cores to </a:t>
            </a:r>
            <a:r>
              <a:rPr lang="it-IT" sz="2400" dirty="0" err="1">
                <a:solidFill>
                  <a:schemeClr val="tx2"/>
                </a:solidFill>
              </a:rPr>
              <a:t>offload</a:t>
            </a:r>
            <a:r>
              <a:rPr lang="it-IT" sz="2400" dirty="0">
                <a:solidFill>
                  <a:schemeClr val="tx2"/>
                </a:solidFill>
              </a:rPr>
              <a:t> RV extensions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CV32E40X will leverage this interface the most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CV32E40P and CVA6 will evaluate it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Based on: </a:t>
            </a:r>
            <a:br>
              <a:rPr lang="en-GB" sz="2000" dirty="0"/>
            </a:br>
            <a:r>
              <a:rPr lang="en-GB" sz="2000" i="1" dirty="0"/>
              <a:t>https://github.com/pulp-platform/riscv-extension-interface</a:t>
            </a:r>
          </a:p>
          <a:p>
            <a:pPr lvl="2">
              <a:lnSpc>
                <a:spcPct val="80000"/>
              </a:lnSpc>
            </a:pPr>
            <a:endParaRPr lang="en-GB" sz="16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Verification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it-IT" sz="2000" dirty="0" err="1">
                <a:solidFill>
                  <a:schemeClr val="tx2"/>
                </a:solidFill>
              </a:rPr>
              <a:t>Formal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verification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needed</a:t>
            </a:r>
            <a:r>
              <a:rPr lang="it-IT" sz="2000" dirty="0">
                <a:solidFill>
                  <a:schemeClr val="tx2"/>
                </a:solidFill>
              </a:rPr>
              <a:t> to test the </a:t>
            </a:r>
            <a:r>
              <a:rPr lang="it-IT" sz="2000" dirty="0" err="1">
                <a:solidFill>
                  <a:schemeClr val="tx2"/>
                </a:solidFill>
              </a:rPr>
              <a:t>spec</a:t>
            </a:r>
            <a:endParaRPr lang="it-IT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2400" dirty="0" err="1">
                <a:solidFill>
                  <a:schemeClr val="tx2"/>
                </a:solidFill>
              </a:rPr>
              <a:t>Allows</a:t>
            </a:r>
            <a:r>
              <a:rPr lang="it-IT" sz="2400" dirty="0">
                <a:solidFill>
                  <a:schemeClr val="tx2"/>
                </a:solidFill>
              </a:rPr>
              <a:t> the cores to be </a:t>
            </a:r>
            <a:r>
              <a:rPr lang="it-IT" sz="2400" dirty="0" err="1">
                <a:solidFill>
                  <a:schemeClr val="tx2"/>
                </a:solidFill>
              </a:rPr>
              <a:t>agnostic</a:t>
            </a:r>
            <a:r>
              <a:rPr lang="it-IT" sz="2400" dirty="0">
                <a:solidFill>
                  <a:schemeClr val="tx2"/>
                </a:solidFill>
              </a:rPr>
              <a:t> about the custom extension </a:t>
            </a:r>
            <a:r>
              <a:rPr lang="it-IT" sz="2400" dirty="0" err="1">
                <a:solidFill>
                  <a:schemeClr val="tx2"/>
                </a:solidFill>
              </a:rPr>
              <a:t>definition</a:t>
            </a:r>
            <a:endParaRPr lang="it-IT" sz="24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55B4-680C-2B40-89BE-BA51A95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07D-8F82-40EE-BAC2-164B016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539-AF51-4C39-A7BD-4AF0EB2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31</a:t>
            </a:fld>
            <a:endParaRPr lang="en-US"/>
          </a:p>
        </p:txBody>
      </p:sp>
      <p:pic>
        <p:nvPicPr>
          <p:cNvPr id="11" name="Segnaposto contenuto 7">
            <a:extLst>
              <a:ext uri="{FF2B5EF4-FFF2-40B4-BE49-F238E27FC236}">
                <a16:creationId xmlns:a16="http://schemas.microsoft.com/office/drawing/2014/main" id="{D3BCBA72-4709-4904-B781-A1E6D2216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642" t="19997" r="13054" b="21574"/>
          <a:stretch/>
        </p:blipFill>
        <p:spPr>
          <a:xfrm>
            <a:off x="6172200" y="2568797"/>
            <a:ext cx="5181600" cy="23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9FFB3B-1DAA-BF4F-AB2E-6EECFF05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725" y="365125"/>
            <a:ext cx="6905812" cy="738461"/>
          </a:xfrm>
        </p:spPr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405-AEDA-EA4D-AD00-5DCBF69A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37" y="1971667"/>
            <a:ext cx="11439325" cy="3853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60A049"/>
                </a:solidFill>
                <a:latin typeface="Orbitron" panose="02000000000000000000" pitchFamily="2" charset="0"/>
                <a:hlinkClick r:id="rId3"/>
              </a:rPr>
              <a:t>OpenHW Group</a:t>
            </a:r>
            <a:r>
              <a:rPr lang="en-US" dirty="0">
                <a:solidFill>
                  <a:srgbClr val="60A049"/>
                </a:solidFill>
                <a:latin typeface="Orbitron" panose="02000000000000000000" pitchFamily="2" charset="0"/>
              </a:rPr>
              <a:t> </a:t>
            </a:r>
            <a:r>
              <a:rPr lang="en-US" dirty="0"/>
              <a:t>is a not-for-profit, global organization driven by its members and individual contributors where HW and SW designers collaborate in the development of open-source cores, related IP, tools and SW such as the </a:t>
            </a:r>
            <a:r>
              <a:rPr lang="en-US" dirty="0">
                <a:solidFill>
                  <a:srgbClr val="60A049"/>
                </a:solidFill>
                <a:latin typeface="Orbitron" panose="02000000000000000000" pitchFamily="2" charset="0"/>
              </a:rPr>
              <a:t>CORE-V</a:t>
            </a:r>
            <a:r>
              <a:rPr lang="en-US" dirty="0"/>
              <a:t> Family of open-source RISC-V cores</a:t>
            </a:r>
          </a:p>
          <a:p>
            <a:pPr lvl="1"/>
            <a:endParaRPr lang="en-US" dirty="0"/>
          </a:p>
          <a:p>
            <a:r>
              <a:rPr lang="en-US" dirty="0"/>
              <a:t>OpenHW Group &amp; CORE-V Family of open-source RISC-V cores for use in high volume production SoCs</a:t>
            </a:r>
          </a:p>
          <a:p>
            <a:pPr lvl="1"/>
            <a:r>
              <a:rPr lang="en-US" dirty="0"/>
              <a:t>Visit the </a:t>
            </a:r>
            <a:r>
              <a:rPr lang="en-US" dirty="0">
                <a:hlinkClick r:id="rId4"/>
              </a:rPr>
              <a:t>OpenHW CORE-V Cores GitHub repository</a:t>
            </a:r>
            <a:r>
              <a:rPr lang="en-US" dirty="0"/>
              <a:t> and contribute</a:t>
            </a:r>
          </a:p>
          <a:p>
            <a:pPr lvl="1"/>
            <a:r>
              <a:rPr lang="en-US" dirty="0"/>
              <a:t>Learn more at </a:t>
            </a:r>
            <a:r>
              <a:rPr lang="en-US" dirty="0">
                <a:hlinkClick r:id="rId5"/>
              </a:rPr>
              <a:t>OpenHW TV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Follow us on Twitter </a:t>
            </a:r>
            <a:r>
              <a:rPr lang="en-US" dirty="0">
                <a:hlinkClick r:id="rId6"/>
              </a:rPr>
              <a:t>@openhwgroup</a:t>
            </a:r>
            <a:r>
              <a:rPr lang="en-US" dirty="0"/>
              <a:t> &amp; </a:t>
            </a:r>
            <a:r>
              <a:rPr lang="en-US" dirty="0">
                <a:hlinkClick r:id="rId7"/>
              </a:rPr>
              <a:t>LinkedIn OpenHW Group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F89B0-7E96-4548-8C79-E24CED37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1" y="298851"/>
            <a:ext cx="3537894" cy="789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F0AEA7-9C12-A34B-BC53-E46D45A5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375" y="298851"/>
            <a:ext cx="3537894" cy="7880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C6023-1EDA-7749-93A4-1021D4F5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29 March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2564-8F0D-0E47-815C-40B6A359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7BF6-43FD-8249-B853-8B23BE1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B9BB-A9CA-744A-BB74-B8076ABF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CORE-V Cores P/N Syntax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BE7E8-009D-334A-864E-256240E6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97C08-CEDF-FE40-8512-569747E9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A0CF4-5893-C64E-8407-6EFA4BB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713248-E75C-417C-80EC-88BDF6D1B7B9}"/>
              </a:ext>
            </a:extLst>
          </p:cNvPr>
          <p:cNvSpPr txBox="1"/>
          <p:nvPr/>
        </p:nvSpPr>
        <p:spPr>
          <a:xfrm>
            <a:off x="3696946" y="1801495"/>
            <a:ext cx="4798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i="1" dirty="0">
                <a:solidFill>
                  <a:srgbClr val="002060"/>
                </a:solidFill>
                <a:latin typeface="Open Sans" panose="020B0606030504020204"/>
              </a:rPr>
              <a:t>CV32E40P</a:t>
            </a:r>
            <a:endParaRPr lang="en-GB" sz="8000" i="1" dirty="0">
              <a:solidFill>
                <a:srgbClr val="002060"/>
              </a:solidFill>
              <a:latin typeface="Open Sans" panose="020B0606030504020204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48368F1-9CD7-49A9-BB5A-11C03EF5E185}"/>
              </a:ext>
            </a:extLst>
          </p:cNvPr>
          <p:cNvGrpSpPr/>
          <p:nvPr/>
        </p:nvGrpSpPr>
        <p:grpSpPr>
          <a:xfrm>
            <a:off x="433245" y="4565549"/>
            <a:ext cx="11325510" cy="769441"/>
            <a:chOff x="81657" y="4565549"/>
            <a:chExt cx="11325510" cy="76944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0E4611C-A4F6-429F-AA3F-298298961F78}"/>
                </a:ext>
              </a:extLst>
            </p:cNvPr>
            <p:cNvSpPr txBox="1"/>
            <p:nvPr/>
          </p:nvSpPr>
          <p:spPr>
            <a:xfrm>
              <a:off x="81657" y="4565549"/>
              <a:ext cx="1166409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t-IT" sz="2400" dirty="0">
                  <a:solidFill>
                    <a:srgbClr val="002060"/>
                  </a:solidFill>
                  <a:latin typeface="Open Sans" panose="020B0606030504020204"/>
                </a:rPr>
                <a:t>FAMILY</a:t>
              </a:r>
            </a:p>
            <a:p>
              <a:pPr algn="ctr"/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CORE-V</a:t>
              </a:r>
              <a:endParaRPr lang="en-GB" sz="2000" dirty="0">
                <a:solidFill>
                  <a:srgbClr val="002060"/>
                </a:solidFill>
                <a:latin typeface="Open Sans" panose="020B0606030504020204"/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B9733BB-8CEA-4FE7-8D01-F565552937E2}"/>
                </a:ext>
              </a:extLst>
            </p:cNvPr>
            <p:cNvSpPr txBox="1"/>
            <p:nvPr/>
          </p:nvSpPr>
          <p:spPr>
            <a:xfrm>
              <a:off x="1674538" y="4565549"/>
              <a:ext cx="1586332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t-IT" sz="2400" dirty="0">
                  <a:solidFill>
                    <a:srgbClr val="002060"/>
                  </a:solidFill>
                  <a:latin typeface="Open Sans" panose="020B0606030504020204"/>
                </a:rPr>
                <a:t>WL</a:t>
              </a:r>
            </a:p>
            <a:p>
              <a:pPr algn="ctr"/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word-</a:t>
              </a:r>
              <a:r>
                <a:rPr lang="it-IT" sz="2000" dirty="0" err="1">
                  <a:solidFill>
                    <a:srgbClr val="002060"/>
                  </a:solidFill>
                  <a:latin typeface="Open Sans" panose="020B0606030504020204"/>
                </a:rPr>
                <a:t>length</a:t>
              </a:r>
              <a:endParaRPr lang="en-GB" sz="2000" dirty="0">
                <a:solidFill>
                  <a:srgbClr val="002060"/>
                </a:solidFill>
                <a:latin typeface="Open Sans" panose="020B0606030504020204"/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B4AA056-03EC-4E98-B5B0-BA20F213A632}"/>
                </a:ext>
              </a:extLst>
            </p:cNvPr>
            <p:cNvSpPr txBox="1"/>
            <p:nvPr/>
          </p:nvSpPr>
          <p:spPr>
            <a:xfrm>
              <a:off x="3687342" y="4565549"/>
              <a:ext cx="2820003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t-IT" sz="2400" dirty="0">
                  <a:solidFill>
                    <a:srgbClr val="002060"/>
                  </a:solidFill>
                  <a:latin typeface="Open Sans" panose="020B0606030504020204"/>
                </a:rPr>
                <a:t>CLASS</a:t>
              </a:r>
            </a:p>
            <a:p>
              <a:pPr algn="ctr"/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Embedded, Application</a:t>
              </a:r>
              <a:endParaRPr lang="en-GB" sz="2000" dirty="0">
                <a:solidFill>
                  <a:srgbClr val="002060"/>
                </a:solidFill>
                <a:latin typeface="Open Sans" panose="020B0606030504020204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B822A21-8B40-48C9-8CFA-F524334EC137}"/>
                </a:ext>
              </a:extLst>
            </p:cNvPr>
            <p:cNvSpPr txBox="1"/>
            <p:nvPr/>
          </p:nvSpPr>
          <p:spPr>
            <a:xfrm>
              <a:off x="6933817" y="4565549"/>
              <a:ext cx="2422715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t-IT" sz="2400" dirty="0">
                  <a:solidFill>
                    <a:srgbClr val="002060"/>
                  </a:solidFill>
                  <a:latin typeface="Open Sans" panose="020B0606030504020204"/>
                </a:rPr>
                <a:t>IDENTITY</a:t>
              </a:r>
            </a:p>
            <a:p>
              <a:pPr algn="ctr"/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pipe </a:t>
              </a:r>
              <a:r>
                <a:rPr lang="it-IT" sz="2000" dirty="0" err="1">
                  <a:solidFill>
                    <a:srgbClr val="002060"/>
                  </a:solidFill>
                  <a:latin typeface="Open Sans" panose="020B0606030504020204"/>
                </a:rPr>
                <a:t>length</a:t>
              </a:r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, </a:t>
              </a:r>
              <a:r>
                <a:rPr lang="it-IT" sz="2000" dirty="0" err="1">
                  <a:solidFill>
                    <a:srgbClr val="002060"/>
                  </a:solidFill>
                  <a:latin typeface="Open Sans" panose="020B0606030504020204"/>
                </a:rPr>
                <a:t>version</a:t>
              </a:r>
              <a:endParaRPr lang="en-GB" sz="2000" dirty="0">
                <a:solidFill>
                  <a:srgbClr val="002060"/>
                </a:solidFill>
                <a:latin typeface="Open Sans" panose="020B0606030504020204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F30D5E5-5913-4A41-B23B-372B4589B054}"/>
                </a:ext>
              </a:extLst>
            </p:cNvPr>
            <p:cNvSpPr txBox="1"/>
            <p:nvPr/>
          </p:nvSpPr>
          <p:spPr>
            <a:xfrm>
              <a:off x="9783004" y="4565549"/>
              <a:ext cx="1624163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t-IT" sz="2400" dirty="0">
                  <a:solidFill>
                    <a:srgbClr val="002060"/>
                  </a:solidFill>
                  <a:latin typeface="Open Sans" panose="020B0606030504020204"/>
                </a:rPr>
                <a:t>MODIFIER</a:t>
              </a:r>
            </a:p>
            <a:p>
              <a:pPr algn="ctr"/>
              <a:r>
                <a:rPr lang="it-IT" sz="2000" dirty="0">
                  <a:solidFill>
                    <a:srgbClr val="002060"/>
                  </a:solidFill>
                  <a:latin typeface="Open Sans" panose="020B0606030504020204"/>
                </a:rPr>
                <a:t>special </a:t>
              </a:r>
              <a:r>
                <a:rPr lang="it-IT" sz="2000" dirty="0" err="1">
                  <a:solidFill>
                    <a:srgbClr val="002060"/>
                  </a:solidFill>
                  <a:latin typeface="Open Sans" panose="020B0606030504020204"/>
                </a:rPr>
                <a:t>cases</a:t>
              </a:r>
              <a:endParaRPr lang="en-GB" sz="2000" dirty="0">
                <a:solidFill>
                  <a:srgbClr val="002060"/>
                </a:solidFill>
                <a:latin typeface="Open Sans" panose="020B0606030504020204"/>
              </a:endParaRP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3915548-1D6F-484D-904F-38BB8094BB4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016450" y="2922647"/>
            <a:ext cx="3342218" cy="16429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24F525A-0A09-41C8-8CB0-94F3145E7B5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19292" y="2922647"/>
            <a:ext cx="2724560" cy="16429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3E1648D-043B-4047-AB6E-50296B75039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448932" y="2922647"/>
            <a:ext cx="853398" cy="16429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1F41AD3-63EE-4A90-8B26-EFFC0E622D3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187563" y="2922647"/>
            <a:ext cx="1309200" cy="16429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DF1F039-680A-41E3-9ABD-6C10E6CDE5D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001623" y="2922647"/>
            <a:ext cx="2945051" cy="164290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019B-8394-44EB-96F2-6AE5F28D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8" y="22813"/>
            <a:ext cx="10157337" cy="738461"/>
          </a:xfrm>
        </p:spPr>
        <p:txBody>
          <a:bodyPr/>
          <a:lstStyle/>
          <a:p>
            <a:r>
              <a:rPr lang="en-CA" dirty="0" err="1"/>
              <a:t>OpenHW</a:t>
            </a:r>
            <a:r>
              <a:rPr lang="en-CA" dirty="0"/>
              <a:t> Project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56DE-D1A1-440C-BBC2-82EC20C0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DEF0-0A79-40CC-B96B-47EB24C5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A585-81C0-48A4-AE57-4ABA64FB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9680-6281-45AE-9A84-74E3D2C3B715}"/>
              </a:ext>
            </a:extLst>
          </p:cNvPr>
          <p:cNvSpPr/>
          <p:nvPr/>
        </p:nvSpPr>
        <p:spPr>
          <a:xfrm>
            <a:off x="1499331" y="1575720"/>
            <a:ext cx="3125337" cy="6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PC</a:t>
            </a:r>
          </a:p>
          <a:p>
            <a:pPr algn="ctr"/>
            <a:r>
              <a:rPr lang="en-CA" dirty="0"/>
              <a:t>Project Concept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7B45A-6142-4D00-BDE3-F847F464D997}"/>
              </a:ext>
            </a:extLst>
          </p:cNvPr>
          <p:cNvSpPr/>
          <p:nvPr/>
        </p:nvSpPr>
        <p:spPr>
          <a:xfrm>
            <a:off x="1499331" y="2588994"/>
            <a:ext cx="3125337" cy="6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 </a:t>
            </a:r>
          </a:p>
          <a:p>
            <a:pPr algn="ctr"/>
            <a:r>
              <a:rPr lang="en-CA" dirty="0"/>
              <a:t>Project Launch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1F47A-B311-4007-96A6-229E158B2991}"/>
              </a:ext>
            </a:extLst>
          </p:cNvPr>
          <p:cNvSpPr/>
          <p:nvPr/>
        </p:nvSpPr>
        <p:spPr>
          <a:xfrm>
            <a:off x="1499331" y="3602269"/>
            <a:ext cx="3125337" cy="6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 </a:t>
            </a:r>
          </a:p>
          <a:p>
            <a:pPr algn="ctr"/>
            <a:r>
              <a:rPr lang="en-CA" dirty="0"/>
              <a:t>Plan Approved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4928-520F-413C-BCAC-7C36792F02D0}"/>
              </a:ext>
            </a:extLst>
          </p:cNvPr>
          <p:cNvSpPr/>
          <p:nvPr/>
        </p:nvSpPr>
        <p:spPr>
          <a:xfrm>
            <a:off x="1499330" y="5504444"/>
            <a:ext cx="3125337" cy="6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PF</a:t>
            </a:r>
          </a:p>
          <a:p>
            <a:pPr algn="ctr"/>
            <a:r>
              <a:rPr lang="en-CA" dirty="0"/>
              <a:t>Project Freeze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B0F434-90BD-4EFB-8E14-5DF3A078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5" y="1574524"/>
            <a:ext cx="2083676" cy="574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Green-light of project concept by TWG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5074B-E9B3-4094-B4A6-23047C24AEF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62000" y="2244461"/>
            <a:ext cx="0" cy="34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5A112-3D2C-4F35-91C3-8521A100E3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062000" y="3257735"/>
            <a:ext cx="0" cy="34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684EAD-C74B-42B7-891D-AA8DB5C3C7E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061999" y="4271010"/>
            <a:ext cx="1" cy="123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40051E59-643C-49DE-8E4B-DCB43F40691B}"/>
              </a:ext>
            </a:extLst>
          </p:cNvPr>
          <p:cNvSpPr txBox="1">
            <a:spLocks/>
          </p:cNvSpPr>
          <p:nvPr/>
        </p:nvSpPr>
        <p:spPr>
          <a:xfrm>
            <a:off x="8429176" y="1575720"/>
            <a:ext cx="2691262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Proposed scope, initial view of the components and features, why do this project? 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27E35454-ECA1-4953-B24A-C39C0B3B4553}"/>
              </a:ext>
            </a:extLst>
          </p:cNvPr>
          <p:cNvSpPr txBox="1">
            <a:spLocks/>
          </p:cNvSpPr>
          <p:nvPr/>
        </p:nvSpPr>
        <p:spPr>
          <a:xfrm>
            <a:off x="5668917" y="757900"/>
            <a:ext cx="2083676" cy="574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Purpose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931ACFCE-FA73-47D6-ADCD-1CA3B4067AAC}"/>
              </a:ext>
            </a:extLst>
          </p:cNvPr>
          <p:cNvSpPr txBox="1">
            <a:spLocks/>
          </p:cNvSpPr>
          <p:nvPr/>
        </p:nvSpPr>
        <p:spPr>
          <a:xfrm>
            <a:off x="8441998" y="761274"/>
            <a:ext cx="2250672" cy="574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Criteria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C7D65F3A-E2DA-4DDB-B353-D8ADF6013BA7}"/>
              </a:ext>
            </a:extLst>
          </p:cNvPr>
          <p:cNvSpPr txBox="1">
            <a:spLocks/>
          </p:cNvSpPr>
          <p:nvPr/>
        </p:nvSpPr>
        <p:spPr>
          <a:xfrm>
            <a:off x="1503755" y="761274"/>
            <a:ext cx="3120911" cy="574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Gate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454047C8-BE20-41F8-8A85-F659E39FF7AE}"/>
              </a:ext>
            </a:extLst>
          </p:cNvPr>
          <p:cNvSpPr txBox="1">
            <a:spLocks/>
          </p:cNvSpPr>
          <p:nvPr/>
        </p:nvSpPr>
        <p:spPr>
          <a:xfrm>
            <a:off x="5656095" y="2588994"/>
            <a:ext cx="2083676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Full project launch approval by TWG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6C34AAA8-918D-4DA8-8ACC-E60CA042773F}"/>
              </a:ext>
            </a:extLst>
          </p:cNvPr>
          <p:cNvSpPr txBox="1">
            <a:spLocks/>
          </p:cNvSpPr>
          <p:nvPr/>
        </p:nvSpPr>
        <p:spPr>
          <a:xfrm>
            <a:off x="8429175" y="2590190"/>
            <a:ext cx="2924623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Outline of the requirements, features, components, project supporters, risks, high level schedule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8942246D-C49C-4322-9767-326EF24BF51D}"/>
              </a:ext>
            </a:extLst>
          </p:cNvPr>
          <p:cNvSpPr txBox="1">
            <a:spLocks/>
          </p:cNvSpPr>
          <p:nvPr/>
        </p:nvSpPr>
        <p:spPr>
          <a:xfrm>
            <a:off x="5656094" y="3602269"/>
            <a:ext cx="2318411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Communicate project plan to TWG, (allowing member participation </a:t>
            </a:r>
            <a:r>
              <a:rPr lang="en-CA" sz="1600"/>
              <a:t>and review</a:t>
            </a:r>
            <a:endParaRPr lang="en-CA" sz="1600" dirty="0"/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E4044501-8DBC-459B-8BCE-73ADCBCDC021}"/>
              </a:ext>
            </a:extLst>
          </p:cNvPr>
          <p:cNvSpPr txBox="1">
            <a:spLocks/>
          </p:cNvSpPr>
          <p:nvPr/>
        </p:nvSpPr>
        <p:spPr>
          <a:xfrm>
            <a:off x="8429175" y="3603465"/>
            <a:ext cx="3077025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Project plan full checklist,  project methodology. initial agile backlog, requirements specification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2D30630A-2310-451A-9CF0-A80AE0B3FD7B}"/>
              </a:ext>
            </a:extLst>
          </p:cNvPr>
          <p:cNvSpPr txBox="1">
            <a:spLocks/>
          </p:cNvSpPr>
          <p:nvPr/>
        </p:nvSpPr>
        <p:spPr>
          <a:xfrm>
            <a:off x="5656095" y="5504732"/>
            <a:ext cx="2083676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Completion of releasable project content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00B50489-5D2A-4BCC-AA0B-104425E8C04F}"/>
              </a:ext>
            </a:extLst>
          </p:cNvPr>
          <p:cNvSpPr txBox="1">
            <a:spLocks/>
          </p:cNvSpPr>
          <p:nvPr/>
        </p:nvSpPr>
        <p:spPr>
          <a:xfrm>
            <a:off x="8429175" y="5505928"/>
            <a:ext cx="2924624" cy="5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/>
              <a:t>RTL Freeze checklist or other final checklist has been 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1B915-3A63-4A9C-AB62-3EB36DA34B0E}"/>
              </a:ext>
            </a:extLst>
          </p:cNvPr>
          <p:cNvSpPr txBox="1"/>
          <p:nvPr/>
        </p:nvSpPr>
        <p:spPr>
          <a:xfrm>
            <a:off x="1785650" y="4755085"/>
            <a:ext cx="2552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i="1" dirty="0"/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val="76440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A949B-2E33-4826-A692-2F691647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3" y="126792"/>
            <a:ext cx="2616471" cy="770536"/>
          </a:xfrm>
        </p:spPr>
        <p:txBody>
          <a:bodyPr/>
          <a:lstStyle/>
          <a:p>
            <a:r>
              <a:rPr lang="en-CA" dirty="0"/>
              <a:t>TRL Scale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9370-F9AF-4AF9-A680-83CA9355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E135-0808-4217-A0A2-9F27832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Picture 6" descr="page3image42369440">
            <a:extLst>
              <a:ext uri="{FF2B5EF4-FFF2-40B4-BE49-F238E27FC236}">
                <a16:creationId xmlns:a16="http://schemas.microsoft.com/office/drawing/2014/main" id="{ACDCB95F-1D10-3944-A85A-2AE03E91C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0960" r="40152" b="9818"/>
          <a:stretch/>
        </p:blipFill>
        <p:spPr bwMode="auto">
          <a:xfrm>
            <a:off x="3315030" y="512060"/>
            <a:ext cx="4187952" cy="58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F69918-766C-491D-B2AD-E670A9AB59CD}"/>
              </a:ext>
            </a:extLst>
          </p:cNvPr>
          <p:cNvGrpSpPr/>
          <p:nvPr/>
        </p:nvGrpSpPr>
        <p:grpSpPr>
          <a:xfrm>
            <a:off x="7582017" y="897328"/>
            <a:ext cx="832756" cy="3926024"/>
            <a:chOff x="8303080" y="1017815"/>
            <a:chExt cx="832756" cy="3080656"/>
          </a:xfrm>
        </p:grpSpPr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B97CAD76-050D-47FA-8392-E9007DC83DB0}"/>
                </a:ext>
              </a:extLst>
            </p:cNvPr>
            <p:cNvSpPr/>
            <p:nvPr/>
          </p:nvSpPr>
          <p:spPr>
            <a:xfrm>
              <a:off x="8610609" y="1036865"/>
              <a:ext cx="435420" cy="3061606"/>
            </a:xfrm>
            <a:prstGeom prst="upDown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7299BF-526E-4311-963C-3711F3E89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3080" y="4098471"/>
              <a:ext cx="832756" cy="0"/>
            </a:xfrm>
            <a:prstGeom prst="line">
              <a:avLst/>
            </a:prstGeom>
            <a:ln w="285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3574C-37A2-44AF-98B0-48093B3FB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3080" y="1017815"/>
              <a:ext cx="832756" cy="0"/>
            </a:xfrm>
            <a:prstGeom prst="line">
              <a:avLst/>
            </a:prstGeom>
            <a:ln w="285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D3001-AE2C-4561-BFAF-87E832CEC7DC}"/>
              </a:ext>
            </a:extLst>
          </p:cNvPr>
          <p:cNvSpPr/>
          <p:nvPr/>
        </p:nvSpPr>
        <p:spPr>
          <a:xfrm>
            <a:off x="4457701" y="904117"/>
            <a:ext cx="3690888" cy="3919231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C6C3C-FB59-4975-8875-E9DAD60EF4BF}"/>
              </a:ext>
            </a:extLst>
          </p:cNvPr>
          <p:cNvSpPr txBox="1"/>
          <p:nvPr/>
        </p:nvSpPr>
        <p:spPr>
          <a:xfrm>
            <a:off x="8227944" y="1762128"/>
            <a:ext cx="3054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chemeClr val="accent1"/>
                </a:solidFill>
                <a:latin typeface="Orbitron" panose="02000000000000000000"/>
              </a:rPr>
              <a:t>OpenHW</a:t>
            </a:r>
            <a:r>
              <a:rPr lang="en-CA" sz="2800" b="1" i="1" dirty="0">
                <a:solidFill>
                  <a:schemeClr val="accent1"/>
                </a:solidFill>
                <a:latin typeface="Orbitron" panose="02000000000000000000"/>
              </a:rPr>
              <a:t> Technology Outputs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86EF2D2B-CAC3-4A22-A276-6DC6D7EC0413}"/>
              </a:ext>
            </a:extLst>
          </p:cNvPr>
          <p:cNvSpPr/>
          <p:nvPr/>
        </p:nvSpPr>
        <p:spPr>
          <a:xfrm>
            <a:off x="8989509" y="3697856"/>
            <a:ext cx="435420" cy="2547191"/>
          </a:xfrm>
          <a:prstGeom prst="upDown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B88EB0-2930-4443-B05C-13482A8CEF49}"/>
              </a:ext>
            </a:extLst>
          </p:cNvPr>
          <p:cNvCxnSpPr>
            <a:cxnSpLocks/>
          </p:cNvCxnSpPr>
          <p:nvPr/>
        </p:nvCxnSpPr>
        <p:spPr>
          <a:xfrm flipH="1">
            <a:off x="8659529" y="6245047"/>
            <a:ext cx="832756" cy="0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9D2D3E-3B22-478E-AF96-9C585490EEB9}"/>
              </a:ext>
            </a:extLst>
          </p:cNvPr>
          <p:cNvSpPr txBox="1"/>
          <p:nvPr/>
        </p:nvSpPr>
        <p:spPr>
          <a:xfrm>
            <a:off x="9310672" y="4278955"/>
            <a:ext cx="2432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rgbClr val="002060"/>
                </a:solidFill>
                <a:latin typeface="Orbitron" panose="02000000000000000000"/>
              </a:rPr>
              <a:t>OpenHW</a:t>
            </a:r>
            <a:r>
              <a:rPr lang="en-CA" sz="2800" b="1" i="1" dirty="0">
                <a:solidFill>
                  <a:srgbClr val="002060"/>
                </a:solidFill>
                <a:latin typeface="Orbitron" panose="02000000000000000000"/>
              </a:rPr>
              <a:t> IP Adopters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CBBF6D-D765-4482-A4B3-8AF6FED70D30}"/>
              </a:ext>
            </a:extLst>
          </p:cNvPr>
          <p:cNvCxnSpPr>
            <a:cxnSpLocks/>
          </p:cNvCxnSpPr>
          <p:nvPr/>
        </p:nvCxnSpPr>
        <p:spPr>
          <a:xfrm flipH="1">
            <a:off x="8659529" y="3681098"/>
            <a:ext cx="832756" cy="0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0C9B96A-7156-4C47-9B81-11F74C0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9948" y="6335849"/>
            <a:ext cx="3132735" cy="365125"/>
          </a:xfrm>
        </p:spPr>
        <p:txBody>
          <a:bodyPr/>
          <a:lstStyle/>
          <a:p>
            <a:r>
              <a:rPr lang="en-US" noProof="1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217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5F57-CA62-45C5-9C05-6C6BC5B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98" y="149444"/>
            <a:ext cx="10157337" cy="738461"/>
          </a:xfrm>
        </p:spPr>
        <p:txBody>
          <a:bodyPr/>
          <a:lstStyle/>
          <a:p>
            <a:r>
              <a:rPr lang="en-CA" dirty="0"/>
              <a:t>TRL Levels as Utilized by </a:t>
            </a:r>
            <a:r>
              <a:rPr lang="en-CA" dirty="0" err="1"/>
              <a:t>OpenHW</a:t>
            </a:r>
            <a:endParaRPr lang="en-CA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72FD21-E2C8-4036-9348-BE496C4C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98013"/>
              </p:ext>
            </p:extLst>
          </p:nvPr>
        </p:nvGraphicFramePr>
        <p:xfrm>
          <a:off x="519295" y="887905"/>
          <a:ext cx="10669742" cy="517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170">
                  <a:extLst>
                    <a:ext uri="{9D8B030D-6E8A-4147-A177-3AD203B41FA5}">
                      <a16:colId xmlns:a16="http://schemas.microsoft.com/office/drawing/2014/main" val="614968926"/>
                    </a:ext>
                  </a:extLst>
                </a:gridCol>
                <a:gridCol w="7528572">
                  <a:extLst>
                    <a:ext uri="{9D8B030D-6E8A-4147-A177-3AD203B41FA5}">
                      <a16:colId xmlns:a16="http://schemas.microsoft.com/office/drawing/2014/main" val="2825330339"/>
                    </a:ext>
                  </a:extLst>
                </a:gridCol>
              </a:tblGrid>
              <a:tr h="389777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TRL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OpenHW</a:t>
                      </a:r>
                      <a:r>
                        <a:rPr lang="en-CA" sz="1600" dirty="0"/>
                        <a:t>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5248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1- Basic Principles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OpenHW</a:t>
                      </a:r>
                      <a:r>
                        <a:rPr lang="en-CA" sz="1600" dirty="0"/>
                        <a:t> research projects may target TRL-1 as project output, e.g. to develop novel approaches to core or accelerator architecture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42720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2- Concept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Core IP or accelerator development projects to produce open source technology are typically initiated as TRL-2 concepts, identifying principles and applications of the 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The </a:t>
                      </a:r>
                      <a:r>
                        <a:rPr lang="en-CA" sz="1600" dirty="0" err="1"/>
                        <a:t>OpenHW</a:t>
                      </a:r>
                      <a:r>
                        <a:rPr lang="en-CA" sz="1600" dirty="0"/>
                        <a:t> Project Concept Gate output includes a TRL-2 description of the Core IP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529596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3- Proof of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Core IP or accelerator development projects will pass through TRL-3 as the (RTL) design completes. Poof of concept is shown by core compilation and demonstration of basic operations (e.g. Linux booted, Coremark results, hello-world)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35223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4- Component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IP or accelerator projects will pass through TRL-4 as they produce preliminary PPA results (via synthesis scripts for FPGA or ASIC) and/or run preliminary application code, such as an accelerator running machine learning code.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8316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5- Subsystem Designed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IP projects reach TRL-5 as they complete full verification. The 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OpenHW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RTL Freeze checklist process verifies that the design is fully ready for industrial adoption. 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4322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6- Functional (Alpha)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OpenHW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designed IP 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is integrated into an MCU system or other device reaches TRL-6 as prototype Silicon is fabricated and demonstrated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97370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7- Field Demonstration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OpenHW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boards incorporating a prototype Silicon system with 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OpenHW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Software reach TRL-7 as they are demonstrated and deployed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984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C2DC-7EB7-4606-B3D5-0A19A989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CD1-83FA-4488-8B71-BC937B90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405E-675F-4E67-B14D-21C4864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64C-BE1E-484E-AD89-FE7F898F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CORE-V RISC-V Cores Roadmap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254B-5DD4-4491-A611-BFDE3D1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FC39E-CEA6-4A8E-BE4E-6C006B0D43D3}"/>
              </a:ext>
            </a:extLst>
          </p:cNvPr>
          <p:cNvSpPr txBox="1"/>
          <p:nvPr/>
        </p:nvSpPr>
        <p:spPr>
          <a:xfrm rot="16200000">
            <a:off x="454574" y="1483482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CVA6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39CED2-B7F9-42E1-90D5-3BC040C7AF58}"/>
              </a:ext>
            </a:extLst>
          </p:cNvPr>
          <p:cNvCxnSpPr>
            <a:cxnSpLocks/>
          </p:cNvCxnSpPr>
          <p:nvPr/>
        </p:nvCxnSpPr>
        <p:spPr>
          <a:xfrm flipV="1">
            <a:off x="797371" y="5577967"/>
            <a:ext cx="11260651" cy="2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D1EE88-35FF-43C3-8300-38793927AE12}"/>
              </a:ext>
            </a:extLst>
          </p:cNvPr>
          <p:cNvCxnSpPr>
            <a:cxnSpLocks/>
          </p:cNvCxnSpPr>
          <p:nvPr/>
        </p:nvCxnSpPr>
        <p:spPr>
          <a:xfrm>
            <a:off x="727073" y="2320521"/>
            <a:ext cx="11160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A04780-72CF-4D1A-9775-F608B1EAF285}"/>
              </a:ext>
            </a:extLst>
          </p:cNvPr>
          <p:cNvSpPr txBox="1"/>
          <p:nvPr/>
        </p:nvSpPr>
        <p:spPr>
          <a:xfrm rot="16200000">
            <a:off x="315327" y="351251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CVE4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4B5C56-7E93-485F-BAE0-BFBB5EE21C8D}"/>
              </a:ext>
            </a:extLst>
          </p:cNvPr>
          <p:cNvCxnSpPr>
            <a:cxnSpLocks/>
          </p:cNvCxnSpPr>
          <p:nvPr/>
        </p:nvCxnSpPr>
        <p:spPr>
          <a:xfrm>
            <a:off x="790694" y="4780981"/>
            <a:ext cx="11160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7FA7E1-3782-4D25-9935-84208CD96641}"/>
              </a:ext>
            </a:extLst>
          </p:cNvPr>
          <p:cNvSpPr txBox="1"/>
          <p:nvPr/>
        </p:nvSpPr>
        <p:spPr>
          <a:xfrm rot="16200000">
            <a:off x="327954" y="502616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CVE2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03ECD-AC70-4067-83DB-E2AC598B8080}"/>
              </a:ext>
            </a:extLst>
          </p:cNvPr>
          <p:cNvSpPr/>
          <p:nvPr/>
        </p:nvSpPr>
        <p:spPr>
          <a:xfrm>
            <a:off x="948485" y="2533697"/>
            <a:ext cx="2386453" cy="7689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CV32E40P</a:t>
            </a:r>
          </a:p>
          <a:p>
            <a:r>
              <a:rPr lang="en-US" sz="1000" dirty="0"/>
              <a:t>RV32IM</a:t>
            </a:r>
            <a:r>
              <a:rPr lang="nb-NO" sz="1000" dirty="0"/>
              <a:t>[F]</a:t>
            </a:r>
            <a:r>
              <a:rPr lang="en-US" sz="1000" dirty="0"/>
              <a:t>C</a:t>
            </a:r>
            <a:r>
              <a:rPr lang="fr-FR" sz="1000" dirty="0" err="1">
                <a:solidFill>
                  <a:schemeClr val="bg1"/>
                </a:solidFill>
              </a:rPr>
              <a:t>Zicount_Zicsr_Zifencei</a:t>
            </a:r>
            <a:r>
              <a:rPr lang="nb-NO" sz="1000" dirty="0"/>
              <a:t> [PULP_XPULP][PULP_CLUSTER][PULP_ZFINX]</a:t>
            </a:r>
          </a:p>
          <a:p>
            <a:r>
              <a:rPr lang="nb-NO" sz="1000" dirty="0"/>
              <a:t>4-stage, M-mode, CLINT, OBI</a:t>
            </a:r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17CF40-B351-498E-A981-2EBE37C9647B}"/>
              </a:ext>
            </a:extLst>
          </p:cNvPr>
          <p:cNvSpPr/>
          <p:nvPr/>
        </p:nvSpPr>
        <p:spPr>
          <a:xfrm>
            <a:off x="6617712" y="4861910"/>
            <a:ext cx="3155657" cy="6196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CV32E20</a:t>
            </a:r>
          </a:p>
          <a:p>
            <a:r>
              <a:rPr lang="en-US" sz="1000" dirty="0">
                <a:solidFill>
                  <a:schemeClr val="tx1"/>
                </a:solidFill>
              </a:rPr>
              <a:t>RV32[I|E][M]C</a:t>
            </a:r>
            <a:r>
              <a:rPr lang="fr-FR" sz="1000" dirty="0" err="1">
                <a:solidFill>
                  <a:schemeClr val="tx1"/>
                </a:solidFill>
              </a:rPr>
              <a:t>Zicount_Zicsr_Zifencei</a:t>
            </a:r>
            <a:r>
              <a:rPr lang="en-US" sz="1000" dirty="0">
                <a:solidFill>
                  <a:schemeClr val="tx1"/>
                </a:solidFill>
              </a:rPr>
              <a:t>[_</a:t>
            </a:r>
            <a:r>
              <a:rPr lang="en-US" sz="1000" dirty="0" err="1">
                <a:solidFill>
                  <a:schemeClr val="tx1"/>
                </a:solidFill>
              </a:rPr>
              <a:t>Zce</a:t>
            </a:r>
            <a:r>
              <a:rPr lang="en-US" sz="1000" dirty="0">
                <a:solidFill>
                  <a:schemeClr val="tx1"/>
                </a:solidFill>
              </a:rPr>
              <a:t>]</a:t>
            </a:r>
          </a:p>
          <a:p>
            <a:r>
              <a:rPr lang="en-US" sz="1000" dirty="0">
                <a:solidFill>
                  <a:schemeClr val="tx1"/>
                </a:solidFill>
              </a:rPr>
              <a:t>2-stage, M</a:t>
            </a:r>
            <a:r>
              <a:rPr lang="nb-NO" sz="1000" dirty="0">
                <a:solidFill>
                  <a:schemeClr val="tx1"/>
                </a:solidFill>
              </a:rPr>
              <a:t>-mode, [CLINT|CLIC], OBI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01BFEB-1C97-45D4-9514-E0442B5FD2F0}"/>
              </a:ext>
            </a:extLst>
          </p:cNvPr>
          <p:cNvSpPr/>
          <p:nvPr/>
        </p:nvSpPr>
        <p:spPr>
          <a:xfrm>
            <a:off x="2846301" y="5725507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20Q4</a:t>
            </a:r>
            <a:endParaRPr lang="nb-NO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79CD33-6E32-466F-AB58-6D698C1562F1}"/>
              </a:ext>
            </a:extLst>
          </p:cNvPr>
          <p:cNvCxnSpPr>
            <a:cxnSpLocks/>
          </p:cNvCxnSpPr>
          <p:nvPr/>
        </p:nvCxnSpPr>
        <p:spPr>
          <a:xfrm flipV="1">
            <a:off x="3222133" y="5598578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08C3B7-4993-4A88-80F1-7DE4F40F165E}"/>
              </a:ext>
            </a:extLst>
          </p:cNvPr>
          <p:cNvCxnSpPr>
            <a:cxnSpLocks/>
          </p:cNvCxnSpPr>
          <p:nvPr/>
        </p:nvCxnSpPr>
        <p:spPr>
          <a:xfrm flipV="1">
            <a:off x="7620242" y="5590337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0004A9-8582-448E-BF52-20169735235C}"/>
              </a:ext>
            </a:extLst>
          </p:cNvPr>
          <p:cNvCxnSpPr>
            <a:cxnSpLocks/>
          </p:cNvCxnSpPr>
          <p:nvPr/>
        </p:nvCxnSpPr>
        <p:spPr>
          <a:xfrm flipV="1">
            <a:off x="11915767" y="5574209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37019-468A-4EAE-9CD7-FF4C43739F1E}"/>
              </a:ext>
            </a:extLst>
          </p:cNvPr>
          <p:cNvCxnSpPr>
            <a:cxnSpLocks/>
          </p:cNvCxnSpPr>
          <p:nvPr/>
        </p:nvCxnSpPr>
        <p:spPr>
          <a:xfrm flipV="1">
            <a:off x="5468609" y="5594454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C12D57-2C10-4106-B3FB-63CAAAD20D44}"/>
              </a:ext>
            </a:extLst>
          </p:cNvPr>
          <p:cNvSpPr txBox="1"/>
          <p:nvPr/>
        </p:nvSpPr>
        <p:spPr>
          <a:xfrm>
            <a:off x="4958045" y="5736140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21Q2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5A7636-BA69-4DAE-A7FD-0F02C566EEFA}"/>
              </a:ext>
            </a:extLst>
          </p:cNvPr>
          <p:cNvSpPr txBox="1"/>
          <p:nvPr/>
        </p:nvSpPr>
        <p:spPr>
          <a:xfrm>
            <a:off x="9337459" y="5725506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22Q2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3A1FEF-417F-4C9F-8330-A86BDEFF3ADA}"/>
              </a:ext>
            </a:extLst>
          </p:cNvPr>
          <p:cNvCxnSpPr>
            <a:cxnSpLocks/>
          </p:cNvCxnSpPr>
          <p:nvPr/>
        </p:nvCxnSpPr>
        <p:spPr>
          <a:xfrm flipV="1">
            <a:off x="9773368" y="5585932"/>
            <a:ext cx="1" cy="1518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A94E9B-8AB9-423B-B703-BE8247F36408}"/>
              </a:ext>
            </a:extLst>
          </p:cNvPr>
          <p:cNvSpPr txBox="1"/>
          <p:nvPr/>
        </p:nvSpPr>
        <p:spPr>
          <a:xfrm>
            <a:off x="7195061" y="5754520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21Q4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CB2E73-DA70-48AA-8956-77149BA32619}"/>
              </a:ext>
            </a:extLst>
          </p:cNvPr>
          <p:cNvSpPr txBox="1"/>
          <p:nvPr/>
        </p:nvSpPr>
        <p:spPr>
          <a:xfrm>
            <a:off x="11420651" y="5727863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22Q4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F2406C1-D7C8-4268-96B2-4BDB141429B0}"/>
              </a:ext>
            </a:extLst>
          </p:cNvPr>
          <p:cNvSpPr/>
          <p:nvPr/>
        </p:nvSpPr>
        <p:spPr>
          <a:xfrm>
            <a:off x="3392206" y="2529481"/>
            <a:ext cx="3155914" cy="76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CV32E40P </a:t>
            </a:r>
            <a:r>
              <a:rPr lang="nb-NO" sz="1600" dirty="0">
                <a:solidFill>
                  <a:schemeClr val="tx1"/>
                </a:solidFill>
              </a:rPr>
              <a:t>(‘tag::v2’)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nb-NO" sz="1000" dirty="0">
                <a:solidFill>
                  <a:schemeClr val="tx1"/>
                </a:solidFill>
              </a:rPr>
              <a:t>Completion of of PULP_XPULP, 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703F08-E85C-4A4F-9C11-7E0D02698823}"/>
              </a:ext>
            </a:extLst>
          </p:cNvPr>
          <p:cNvSpPr/>
          <p:nvPr/>
        </p:nvSpPr>
        <p:spPr>
          <a:xfrm>
            <a:off x="948486" y="1223046"/>
            <a:ext cx="8824882" cy="789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CVA6</a:t>
            </a:r>
          </a:p>
          <a:p>
            <a:r>
              <a:rPr lang="en-US" sz="1000" dirty="0">
                <a:solidFill>
                  <a:schemeClr val="tx1"/>
                </a:solidFill>
              </a:rPr>
              <a:t>RV{32|64}IMAC[FD]</a:t>
            </a:r>
            <a:r>
              <a:rPr lang="en-US" sz="1000" dirty="0" err="1">
                <a:solidFill>
                  <a:schemeClr val="tx1"/>
                </a:solidFill>
              </a:rPr>
              <a:t>Zicsr</a:t>
            </a:r>
            <a:endParaRPr lang="nb-NO" sz="1000" dirty="0">
              <a:solidFill>
                <a:schemeClr val="tx1"/>
              </a:solidFill>
            </a:endParaRPr>
          </a:p>
          <a:p>
            <a:r>
              <a:rPr lang="nb-NO" sz="1000" dirty="0">
                <a:solidFill>
                  <a:schemeClr val="tx1"/>
                </a:solidFill>
              </a:rPr>
              <a:t>6-stage, M/S/U-mode, CLINT, AXI, MMU, I$, D$</a:t>
            </a:r>
          </a:p>
          <a:p>
            <a:r>
              <a:rPr lang="nb-NO" sz="1000" dirty="0">
                <a:solidFill>
                  <a:schemeClr val="tx1"/>
                </a:solidFill>
              </a:rPr>
              <a:t>FPGA-</a:t>
            </a:r>
            <a:r>
              <a:rPr lang="nb-NO" sz="1000" dirty="0" err="1">
                <a:solidFill>
                  <a:schemeClr val="tx1"/>
                </a:solidFill>
              </a:rPr>
              <a:t>optimized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flavor</a:t>
            </a:r>
            <a:r>
              <a:rPr lang="nb-NO" sz="1000" dirty="0">
                <a:solidFill>
                  <a:schemeClr val="tx1"/>
                </a:solidFill>
              </a:rPr>
              <a:t> for CV32A6, </a:t>
            </a:r>
            <a:r>
              <a:rPr lang="nb-NO" sz="1000" dirty="0" err="1">
                <a:solidFill>
                  <a:schemeClr val="tx1"/>
                </a:solidFill>
              </a:rPr>
              <a:t>eXtension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interface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considered</a:t>
            </a:r>
            <a:r>
              <a:rPr lang="nb-NO" sz="1000" dirty="0">
                <a:solidFill>
                  <a:schemeClr val="tx1"/>
                </a:solidFill>
              </a:rPr>
              <a:t>, FENCE.T </a:t>
            </a:r>
            <a:r>
              <a:rPr lang="nb-NO" sz="1000" dirty="0" err="1">
                <a:solidFill>
                  <a:schemeClr val="tx1"/>
                </a:solidFill>
              </a:rPr>
              <a:t>instruction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considered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39C097-8B7D-4B5A-8AE8-AEE9EA908122}"/>
              </a:ext>
            </a:extLst>
          </p:cNvPr>
          <p:cNvSpPr/>
          <p:nvPr/>
        </p:nvSpPr>
        <p:spPr>
          <a:xfrm>
            <a:off x="4426971" y="3354948"/>
            <a:ext cx="5343709" cy="632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CV32E40S</a:t>
            </a:r>
          </a:p>
          <a:p>
            <a:r>
              <a:rPr lang="nb-NO" sz="1000" dirty="0">
                <a:solidFill>
                  <a:schemeClr val="tx1"/>
                </a:solidFill>
              </a:rPr>
              <a:t>RV32IMC[Xsecure]</a:t>
            </a:r>
            <a:r>
              <a:rPr lang="fr-FR" sz="1000" dirty="0" err="1">
                <a:solidFill>
                  <a:schemeClr val="tx1"/>
                </a:solidFill>
              </a:rPr>
              <a:t>Zicsr_Zifencei</a:t>
            </a:r>
            <a:r>
              <a:rPr lang="fr-FR" sz="1000" dirty="0">
                <a:solidFill>
                  <a:schemeClr val="tx1"/>
                </a:solidFill>
              </a:rPr>
              <a:t>[_</a:t>
            </a:r>
            <a:r>
              <a:rPr lang="fr-FR" sz="1000" dirty="0" err="1">
                <a:solidFill>
                  <a:schemeClr val="tx1"/>
                </a:solidFill>
              </a:rPr>
              <a:t>Zce</a:t>
            </a:r>
            <a:r>
              <a:rPr lang="fr-FR" sz="1000" dirty="0">
                <a:solidFill>
                  <a:schemeClr val="tx1"/>
                </a:solidFill>
              </a:rPr>
              <a:t>]</a:t>
            </a:r>
            <a:endParaRPr lang="nb-NO" sz="1000" dirty="0">
              <a:solidFill>
                <a:schemeClr val="tx1"/>
              </a:solidFill>
            </a:endParaRPr>
          </a:p>
          <a:p>
            <a:r>
              <a:rPr lang="nb-NO" sz="1000" dirty="0">
                <a:solidFill>
                  <a:schemeClr val="tx1"/>
                </a:solidFill>
              </a:rPr>
              <a:t>4-stage, M/U-mode, CLINT, OBI, PMP, Security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6BB5AA-B949-4B75-A327-2093B471EA5D}"/>
              </a:ext>
            </a:extLst>
          </p:cNvPr>
          <p:cNvSpPr/>
          <p:nvPr/>
        </p:nvSpPr>
        <p:spPr>
          <a:xfrm>
            <a:off x="4429659" y="4067091"/>
            <a:ext cx="7473994" cy="644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CV32E40X</a:t>
            </a:r>
          </a:p>
          <a:p>
            <a:r>
              <a:rPr lang="nb-NO" sz="1000" dirty="0">
                <a:solidFill>
                  <a:schemeClr val="tx1"/>
                </a:solidFill>
              </a:rPr>
              <a:t>RV32IM[A][F]C[B][P][X]</a:t>
            </a:r>
            <a:r>
              <a:rPr lang="fr-FR" sz="1000" dirty="0" err="1">
                <a:solidFill>
                  <a:schemeClr val="tx1"/>
                </a:solidFill>
              </a:rPr>
              <a:t>Zicount_Zicsr_Zifencei</a:t>
            </a:r>
            <a:r>
              <a:rPr lang="fr-FR" sz="1000" dirty="0">
                <a:solidFill>
                  <a:schemeClr val="tx1"/>
                </a:solidFill>
              </a:rPr>
              <a:t>[_</a:t>
            </a:r>
            <a:r>
              <a:rPr lang="fr-FR" sz="1000" dirty="0" err="1">
                <a:solidFill>
                  <a:schemeClr val="tx1"/>
                </a:solidFill>
              </a:rPr>
              <a:t>Zce</a:t>
            </a:r>
            <a:r>
              <a:rPr lang="fr-FR" sz="1000" dirty="0">
                <a:solidFill>
                  <a:schemeClr val="tx1"/>
                </a:solidFill>
              </a:rPr>
              <a:t>]</a:t>
            </a:r>
            <a:endParaRPr lang="nb-NO" sz="1000" dirty="0">
              <a:solidFill>
                <a:schemeClr val="tx1"/>
              </a:solidFill>
            </a:endParaRPr>
          </a:p>
          <a:p>
            <a:r>
              <a:rPr lang="nb-NO" sz="1000" dirty="0">
                <a:solidFill>
                  <a:schemeClr val="tx1"/>
                </a:solidFill>
              </a:rPr>
              <a:t>4-stage, M-mode, CLINT, OBI, eXtension interface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7FA9-A13B-1E4C-BDC1-9A27CCD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E77B-E8AC-3945-979E-CCD5AC2B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0" name="Rectangle: Rounded Corners 32">
            <a:extLst>
              <a:ext uri="{FF2B5EF4-FFF2-40B4-BE49-F238E27FC236}">
                <a16:creationId xmlns:a16="http://schemas.microsoft.com/office/drawing/2014/main" id="{ECBCEBBC-BC0D-9247-8615-56AFF9DCDC71}"/>
              </a:ext>
            </a:extLst>
          </p:cNvPr>
          <p:cNvSpPr/>
          <p:nvPr/>
        </p:nvSpPr>
        <p:spPr>
          <a:xfrm>
            <a:off x="4950359" y="5987656"/>
            <a:ext cx="327702" cy="18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: Rounded Corners 33">
            <a:extLst>
              <a:ext uri="{FF2B5EF4-FFF2-40B4-BE49-F238E27FC236}">
                <a16:creationId xmlns:a16="http://schemas.microsoft.com/office/drawing/2014/main" id="{973567CE-BAF2-EA4E-93D1-E5CA48D85959}"/>
              </a:ext>
            </a:extLst>
          </p:cNvPr>
          <p:cNvSpPr/>
          <p:nvPr/>
        </p:nvSpPr>
        <p:spPr>
          <a:xfrm>
            <a:off x="2843439" y="5987623"/>
            <a:ext cx="327702" cy="205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FA15F-8240-F04D-8728-824D375714FA}"/>
              </a:ext>
            </a:extLst>
          </p:cNvPr>
          <p:cNvSpPr/>
          <p:nvPr/>
        </p:nvSpPr>
        <p:spPr>
          <a:xfrm>
            <a:off x="3157842" y="5957290"/>
            <a:ext cx="1257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Freeze</a:t>
            </a:r>
            <a:r>
              <a:rPr lang="nb-NO" sz="1200" dirty="0"/>
              <a:t> PF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97ADE2-B563-C441-A98D-B9564934972E}"/>
              </a:ext>
            </a:extLst>
          </p:cNvPr>
          <p:cNvSpPr/>
          <p:nvPr/>
        </p:nvSpPr>
        <p:spPr>
          <a:xfrm>
            <a:off x="5266797" y="5957768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Plan </a:t>
            </a:r>
            <a:r>
              <a:rPr lang="nb-NO" sz="1200" dirty="0" err="1"/>
              <a:t>Approved</a:t>
            </a:r>
            <a:r>
              <a:rPr lang="nb-NO" sz="1200" dirty="0"/>
              <a:t> PA</a:t>
            </a:r>
          </a:p>
        </p:txBody>
      </p:sp>
      <p:sp>
        <p:nvSpPr>
          <p:cNvPr id="56" name="Rectangle: Rounded Corners 46">
            <a:extLst>
              <a:ext uri="{FF2B5EF4-FFF2-40B4-BE49-F238E27FC236}">
                <a16:creationId xmlns:a16="http://schemas.microsoft.com/office/drawing/2014/main" id="{6F46685C-DC30-9944-8220-D9921B7C2AF6}"/>
              </a:ext>
            </a:extLst>
          </p:cNvPr>
          <p:cNvSpPr/>
          <p:nvPr/>
        </p:nvSpPr>
        <p:spPr>
          <a:xfrm>
            <a:off x="8623545" y="5990429"/>
            <a:ext cx="327702" cy="1891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001102-BBE1-1548-B783-C5D55F4D3A38}"/>
              </a:ext>
            </a:extLst>
          </p:cNvPr>
          <p:cNvSpPr/>
          <p:nvPr/>
        </p:nvSpPr>
        <p:spPr>
          <a:xfrm>
            <a:off x="8919887" y="5960541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Concept</a:t>
            </a:r>
            <a:r>
              <a:rPr lang="nb-NO" sz="1200" dirty="0"/>
              <a:t> PC</a:t>
            </a:r>
          </a:p>
        </p:txBody>
      </p:sp>
      <p:sp>
        <p:nvSpPr>
          <p:cNvPr id="58" name="Rectangle: Rounded Corners 35">
            <a:extLst>
              <a:ext uri="{FF2B5EF4-FFF2-40B4-BE49-F238E27FC236}">
                <a16:creationId xmlns:a16="http://schemas.microsoft.com/office/drawing/2014/main" id="{7A89A803-9754-5C47-9B07-8B114EC6D516}"/>
              </a:ext>
            </a:extLst>
          </p:cNvPr>
          <p:cNvSpPr/>
          <p:nvPr/>
        </p:nvSpPr>
        <p:spPr>
          <a:xfrm>
            <a:off x="6980124" y="5973001"/>
            <a:ext cx="327702" cy="189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309ECC-BA94-0440-BB3B-318F80D3BCD8}"/>
              </a:ext>
            </a:extLst>
          </p:cNvPr>
          <p:cNvSpPr/>
          <p:nvPr/>
        </p:nvSpPr>
        <p:spPr>
          <a:xfrm>
            <a:off x="7296562" y="5943113"/>
            <a:ext cx="1286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/>
              <a:t>Project </a:t>
            </a:r>
            <a:r>
              <a:rPr lang="nb-NO" sz="1200" dirty="0" err="1"/>
              <a:t>Launch</a:t>
            </a:r>
            <a:r>
              <a:rPr lang="nb-NO" sz="1200" dirty="0"/>
              <a:t> PL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B61F25-7B12-4C0F-BF0B-A4A9A30313FE}"/>
              </a:ext>
            </a:extLst>
          </p:cNvPr>
          <p:cNvSpPr txBox="1"/>
          <p:nvPr/>
        </p:nvSpPr>
        <p:spPr>
          <a:xfrm rot="16200000">
            <a:off x="-348078" y="1468093"/>
            <a:ext cx="1272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ln w="25400">
                  <a:noFill/>
                </a:ln>
              </a:rPr>
              <a:t>A</a:t>
            </a:r>
            <a:r>
              <a:rPr lang="it-IT" dirty="0">
                <a:ln w="25400">
                  <a:noFill/>
                </a:ln>
              </a:rPr>
              <a:t>pplication</a:t>
            </a:r>
            <a:endParaRPr lang="en-GB" dirty="0">
              <a:ln w="25400">
                <a:noFill/>
              </a:ln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77923A9-4AA5-4367-BE04-D033A18BFA80}"/>
              </a:ext>
            </a:extLst>
          </p:cNvPr>
          <p:cNvSpPr txBox="1"/>
          <p:nvPr/>
        </p:nvSpPr>
        <p:spPr>
          <a:xfrm rot="16200000">
            <a:off x="-311336" y="3898793"/>
            <a:ext cx="1199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ln w="25400">
                  <a:noFill/>
                </a:ln>
              </a:rPr>
              <a:t>E</a:t>
            </a:r>
            <a:r>
              <a:rPr lang="it-IT" dirty="0">
                <a:ln w="25400">
                  <a:noFill/>
                </a:ln>
              </a:rPr>
              <a:t>mbedded</a:t>
            </a:r>
            <a:endParaRPr lang="en-GB" dirty="0">
              <a:ln w="25400">
                <a:noFill/>
              </a:ln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4525A51-A7D0-4DED-A014-1CED78808E77}"/>
              </a:ext>
            </a:extLst>
          </p:cNvPr>
          <p:cNvCxnSpPr>
            <a:cxnSpLocks/>
            <a:endCxn id="47" idx="3"/>
          </p:cNvCxnSpPr>
          <p:nvPr/>
        </p:nvCxnSpPr>
        <p:spPr>
          <a:xfrm>
            <a:off x="288347" y="2433069"/>
            <a:ext cx="0" cy="10507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FA94EFB-E08F-4CB4-A01B-E88E26EC179A}"/>
              </a:ext>
            </a:extLst>
          </p:cNvPr>
          <p:cNvCxnSpPr>
            <a:cxnSpLocks/>
          </p:cNvCxnSpPr>
          <p:nvPr/>
        </p:nvCxnSpPr>
        <p:spPr>
          <a:xfrm>
            <a:off x="288347" y="4695560"/>
            <a:ext cx="0" cy="90301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C7F-A780-0C4C-A774-5AE78D96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214438"/>
            <a:ext cx="11855668" cy="2387600"/>
          </a:xfrm>
        </p:spPr>
        <p:txBody>
          <a:bodyPr>
            <a:normAutofit/>
          </a:bodyPr>
          <a:lstStyle/>
          <a:p>
            <a:r>
              <a:rPr lang="en-CA" sz="4800" dirty="0"/>
              <a:t>CORE-V </a:t>
            </a:r>
            <a:r>
              <a:rPr lang="en-CA" sz="4800" b="1" dirty="0"/>
              <a:t>E</a:t>
            </a:r>
            <a:r>
              <a:rPr lang="en-CA" sz="4800" dirty="0"/>
              <a:t>mbedded-class 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3471-5FA3-D245-B32A-A8BD18C1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C155-D255-F84A-8B09-B38AA2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258C-0607-F642-AE61-9F60BE3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E73-736E-BE46-862F-63276B1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37057</TotalTime>
  <Words>2235</Words>
  <Application>Microsoft Office PowerPoint</Application>
  <PresentationFormat>Widescreen</PresentationFormat>
  <Paragraphs>492</Paragraphs>
  <Slides>32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Open Sans</vt:lpstr>
      <vt:lpstr>Orbitron</vt:lpstr>
      <vt:lpstr>Office Theme</vt:lpstr>
      <vt:lpstr>CORE-V Cores Roadmap</vt:lpstr>
      <vt:lpstr>CORE-V Family History</vt:lpstr>
      <vt:lpstr>CORE-V P/Ns, Gates, TRLs</vt:lpstr>
      <vt:lpstr>CORE-V Cores P/N Syntax</vt:lpstr>
      <vt:lpstr>OpenHW Project Framework</vt:lpstr>
      <vt:lpstr>TRL Scale</vt:lpstr>
      <vt:lpstr>TRL Levels as Utilized by OpenHW</vt:lpstr>
      <vt:lpstr>CORE-V RISC-V Cores Roadmap</vt:lpstr>
      <vt:lpstr>CORE-V Embedded-class Cores</vt:lpstr>
      <vt:lpstr>CV32E40P – PF / TRL 5</vt:lpstr>
      <vt:lpstr>CV32E40P – preliminary PPA</vt:lpstr>
      <vt:lpstr>CORE-V MCU with CV32E40P</vt:lpstr>
      <vt:lpstr>CV32E40P tag::v2 – PL / TRL 3</vt:lpstr>
      <vt:lpstr>CV32E40P tag::v2 – preliminary PPA</vt:lpstr>
      <vt:lpstr>CV32E40S – PA / TRL 2</vt:lpstr>
      <vt:lpstr>CV32E40X – PA / TRL 2</vt:lpstr>
      <vt:lpstr>CV32E20 – PC / TRL 1</vt:lpstr>
      <vt:lpstr>CORE-V Application-class Cores</vt:lpstr>
      <vt:lpstr>CVA6</vt:lpstr>
      <vt:lpstr>CV64A6 – PA / TRL 4</vt:lpstr>
      <vt:lpstr>CV32A6 – PA / TRL 3</vt:lpstr>
      <vt:lpstr>CVA6 – preliminary PPA</vt:lpstr>
      <vt:lpstr>CVA6 – preliminary PPA</vt:lpstr>
      <vt:lpstr>CORE-V Core Logic Blocks</vt:lpstr>
      <vt:lpstr>CORE-V Core Logic Blocks</vt:lpstr>
      <vt:lpstr>CV-FPU – PL / TRL 3</vt:lpstr>
      <vt:lpstr>CV-DBG – PL / TRL 3</vt:lpstr>
      <vt:lpstr>CV-VEC – PC / TRL 3</vt:lpstr>
      <vt:lpstr>CORE-V SPECs</vt:lpstr>
      <vt:lpstr>Open Bus Interface (OBI) Spec</vt:lpstr>
      <vt:lpstr>CV-X-IF Spec</vt:lpstr>
      <vt:lpstr>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code name:  Open Source RISC-V Cores (OSRC Initiative)</dc:title>
  <dc:creator>Rick O'Connor</dc:creator>
  <cp:lastModifiedBy>Davide Schiavone</cp:lastModifiedBy>
  <cp:revision>548</cp:revision>
  <cp:lastPrinted>2021-04-01T05:52:14Z</cp:lastPrinted>
  <dcterms:created xsi:type="dcterms:W3CDTF">2019-04-20T23:07:29Z</dcterms:created>
  <dcterms:modified xsi:type="dcterms:W3CDTF">2021-04-06T16:03:48Z</dcterms:modified>
</cp:coreProperties>
</file>