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  <p:sldMasterId id="2147483662" r:id="rId3"/>
  </p:sldMasterIdLst>
  <p:notesMasterIdLst>
    <p:notesMasterId r:id="rId5"/>
  </p:notesMasterIdLst>
  <p:sldIdLst>
    <p:sldId id="28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/>
        </p14:section>
        <p14:section name="Default Section" id="{2ABBA860-6893-4CD4-BAE7-E3DAF35BAC62}">
          <p14:sldIdLst>
            <p14:sldId id="2898"/>
          </p14:sldIdLst>
        </p14:section>
        <p14:section name="Default Section" id="{08FD0C24-EB93-48AE-B59B-E48B2C1732A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5"/>
    <p:restoredTop sz="96208"/>
  </p:normalViewPr>
  <p:slideViewPr>
    <p:cSldViewPr snapToGrid="0" snapToObjects="1">
      <p:cViewPr varScale="1">
        <p:scale>
          <a:sx n="92" d="100"/>
          <a:sy n="92" d="100"/>
        </p:scale>
        <p:origin x="114" y="40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6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D529-A852-E746-A93B-81BD4A1CE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723" y="569680"/>
            <a:ext cx="10109200" cy="3063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267" b="1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PRÉSENTATION </a:t>
            </a:r>
          </a:p>
          <a:p>
            <a:pPr lvl="0"/>
            <a:r>
              <a:rPr lang="fr-FR"/>
              <a:t>SUR 4 LIGNES</a:t>
            </a:r>
          </a:p>
          <a:p>
            <a:pPr lvl="0"/>
            <a:r>
              <a:rPr lang="fr-FR"/>
              <a:t>À REMPLIR</a:t>
            </a:r>
          </a:p>
          <a:p>
            <a:pPr lvl="0"/>
            <a:r>
              <a:rPr lang="fr-FR"/>
              <a:t>CI-APRÈS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723" y="3632805"/>
            <a:ext cx="10109200" cy="878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 b="0" baseline="0">
                <a:solidFill>
                  <a:srgbClr val="C8B22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/>
              <a:t>Dolphin Design</a:t>
            </a:r>
          </a:p>
          <a:p>
            <a:pPr lvl="0"/>
            <a:r>
              <a:rPr lang="fr-FR" dirty="0"/>
              <a:t>Juillet 2019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C8B22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jau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4" y="6398912"/>
            <a:ext cx="943561" cy="343472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C8B12D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C8B12D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C8B12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582823" y="1771056"/>
            <a:ext cx="5350933" cy="87906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69897" y="2886229"/>
            <a:ext cx="5363120" cy="3245755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4242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06362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2822" y="1747201"/>
            <a:ext cx="5350195" cy="44884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67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467">
                <a:solidFill>
                  <a:srgbClr val="0A362B"/>
                </a:solidFill>
              </a:defRPr>
            </a:lvl2pPr>
            <a:lvl3pPr>
              <a:defRPr sz="1467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6496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1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2822" y="1745203"/>
            <a:ext cx="5350195" cy="436984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67">
                <a:solidFill>
                  <a:srgbClr val="0A362B"/>
                </a:solidFill>
                <a:latin typeface="Arial"/>
                <a:cs typeface="Arial"/>
              </a:defRPr>
            </a:lvl1pPr>
            <a:lvl2pPr>
              <a:defRPr sz="1467">
                <a:solidFill>
                  <a:srgbClr val="0A362B"/>
                </a:solidFill>
              </a:defRPr>
            </a:lvl2pPr>
            <a:lvl3pPr>
              <a:defRPr sz="1467">
                <a:solidFill>
                  <a:srgbClr val="0A362B"/>
                </a:solidFill>
              </a:defRPr>
            </a:lvl3pPr>
          </a:lstStyle>
          <a:p>
            <a:pPr lvl="0"/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6246057" y="1745202"/>
            <a:ext cx="5363120" cy="4369847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5776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</p:txBody>
      </p:sp>
      <p:sp>
        <p:nvSpPr>
          <p:cNvPr id="12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582823" y="477975"/>
            <a:ext cx="5350933" cy="10858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TITRE DE LA SLIDE</a:t>
            </a:r>
            <a:br>
              <a:rPr lang="fr-FR"/>
            </a:br>
            <a:r>
              <a:rPr lang="fr-FR"/>
              <a:t>SUR 2 LIGNES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582823" y="1771056"/>
            <a:ext cx="5350933" cy="87906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67" b="1" baseline="0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r>
              <a:rPr lang="fr-FR"/>
              <a:t>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do </a:t>
            </a:r>
            <a:r>
              <a:rPr lang="fr-FR" err="1"/>
              <a:t>eju</a:t>
            </a: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/>
          </a:p>
          <a:p>
            <a:pPr lvl="0"/>
            <a:endParaRPr lang="fr-FR"/>
          </a:p>
        </p:txBody>
      </p:sp>
      <p:sp>
        <p:nvSpPr>
          <p:cNvPr id="15" name="Espace réservé pour une image  17"/>
          <p:cNvSpPr>
            <a:spLocks noGrp="1"/>
          </p:cNvSpPr>
          <p:nvPr>
            <p:ph type="pic" sz="quarter" idx="20" hasCustomPrompt="1"/>
          </p:nvPr>
        </p:nvSpPr>
        <p:spPr>
          <a:xfrm>
            <a:off x="6165851" y="478367"/>
            <a:ext cx="5444067" cy="56366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283B35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Ajouter une photo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69897" y="2886229"/>
            <a:ext cx="5363120" cy="3245755"/>
          </a:xfrm>
          <a:prstGeom prst="rect">
            <a:avLst/>
          </a:prstGeom>
        </p:spPr>
        <p:txBody>
          <a:bodyPr vert="horz"/>
          <a:lstStyle>
            <a:lvl1pPr marL="457189" indent="-457189">
              <a:buFont typeface="Arial"/>
              <a:buChar char="•"/>
              <a:defRPr sz="1467">
                <a:solidFill>
                  <a:schemeClr val="tx1"/>
                </a:solidFill>
                <a:latin typeface="Arial"/>
                <a:cs typeface="Arial"/>
              </a:defRPr>
            </a:lvl1pPr>
            <a:lvl2pPr marL="990575" indent="-380990">
              <a:buClr>
                <a:schemeClr val="tx1"/>
              </a:buClr>
              <a:buFont typeface="Wingdings" charset="2"/>
              <a:buChar char="§"/>
              <a:defRPr sz="1467">
                <a:solidFill>
                  <a:schemeClr val="tx1"/>
                </a:solidFill>
                <a:latin typeface="Arial"/>
                <a:cs typeface="Arial"/>
              </a:defRPr>
            </a:lvl2pPr>
            <a:lvl3pPr marL="1219170" indent="0">
              <a:buNone/>
              <a:defRPr sz="1467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67">
                <a:latin typeface="Arial"/>
                <a:cs typeface="Arial"/>
              </a:defRPr>
            </a:lvl4pPr>
            <a:lvl5pPr>
              <a:defRPr sz="1467">
                <a:latin typeface="Arial"/>
                <a:cs typeface="Arial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1524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6362B"/>
                </a:solidFill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582823" y="6386149"/>
            <a:ext cx="11026355" cy="0"/>
          </a:xfrm>
          <a:prstGeom prst="line">
            <a:avLst/>
          </a:prstGeom>
          <a:ln w="3175" cmpd="sng">
            <a:solidFill>
              <a:srgbClr val="283B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7" y="6386149"/>
            <a:ext cx="943563" cy="343472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9852380" y="6398912"/>
            <a:ext cx="17567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67" err="1">
                <a:solidFill>
                  <a:srgbClr val="06362B"/>
                </a:solidFill>
                <a:latin typeface="Arial"/>
                <a:cs typeface="Arial"/>
              </a:rPr>
              <a:t>dolphin-design.fr</a:t>
            </a:r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  <a:p>
            <a:pPr algn="r"/>
            <a:endParaRPr lang="fr-FR" sz="1067">
              <a:solidFill>
                <a:srgbClr val="06362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1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46" y="2598550"/>
            <a:ext cx="4562709" cy="16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36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1648" y="6356351"/>
            <a:ext cx="150445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3537" y="6356351"/>
            <a:ext cx="139647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C8B12D"/>
                </a:solidFill>
                <a:latin typeface="Arial"/>
                <a:cs typeface="Arial"/>
              </a:defRPr>
            </a:lvl1pPr>
          </a:lstStyle>
          <a:p>
            <a:fld id="{DCF6D529-A852-E746-A93B-81BD4A1CEEF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06655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June 28, 2021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04125" y="6356351"/>
            <a:ext cx="14637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C828DD5-3DE4-F142-8615-E631BEE8765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7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319B-5FDE-1102-E0F2-3331A81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overview</a:t>
            </a:r>
            <a:endParaRPr lang="nb-NO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2890F-6B5C-7B19-A69A-722FA1733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650355"/>
              </p:ext>
            </p:extLst>
          </p:nvPr>
        </p:nvGraphicFramePr>
        <p:xfrm>
          <a:off x="200527" y="1239838"/>
          <a:ext cx="11863135" cy="553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62">
                  <a:extLst>
                    <a:ext uri="{9D8B030D-6E8A-4147-A177-3AD203B41FA5}">
                      <a16:colId xmlns:a16="http://schemas.microsoft.com/office/drawing/2014/main" val="2993669840"/>
                    </a:ext>
                  </a:extLst>
                </a:gridCol>
                <a:gridCol w="625643">
                  <a:extLst>
                    <a:ext uri="{9D8B030D-6E8A-4147-A177-3AD203B41FA5}">
                      <a16:colId xmlns:a16="http://schemas.microsoft.com/office/drawing/2014/main" val="436183837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2460788427"/>
                    </a:ext>
                  </a:extLst>
                </a:gridCol>
                <a:gridCol w="2075994">
                  <a:extLst>
                    <a:ext uri="{9D8B030D-6E8A-4147-A177-3AD203B41FA5}">
                      <a16:colId xmlns:a16="http://schemas.microsoft.com/office/drawing/2014/main" val="4258215441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340390734"/>
                    </a:ext>
                  </a:extLst>
                </a:gridCol>
                <a:gridCol w="1059873">
                  <a:extLst>
                    <a:ext uri="{9D8B030D-6E8A-4147-A177-3AD203B41FA5}">
                      <a16:colId xmlns:a16="http://schemas.microsoft.com/office/drawing/2014/main" val="3843606154"/>
                    </a:ext>
                  </a:extLst>
                </a:gridCol>
                <a:gridCol w="613063">
                  <a:extLst>
                    <a:ext uri="{9D8B030D-6E8A-4147-A177-3AD203B41FA5}">
                      <a16:colId xmlns:a16="http://schemas.microsoft.com/office/drawing/2014/main" val="2491991100"/>
                    </a:ext>
                  </a:extLst>
                </a:gridCol>
                <a:gridCol w="1475509">
                  <a:extLst>
                    <a:ext uri="{9D8B030D-6E8A-4147-A177-3AD203B41FA5}">
                      <a16:colId xmlns:a16="http://schemas.microsoft.com/office/drawing/2014/main" val="3513795526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1783789009"/>
                    </a:ext>
                  </a:extLst>
                </a:gridCol>
                <a:gridCol w="1558453">
                  <a:extLst>
                    <a:ext uri="{9D8B030D-6E8A-4147-A177-3AD203B41FA5}">
                      <a16:colId xmlns:a16="http://schemas.microsoft.com/office/drawing/2014/main" val="103291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Core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TRL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Privilege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Debug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Interrupts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Gate count</a:t>
                      </a:r>
                    </a:p>
                    <a:p>
                      <a:r>
                        <a:rPr lang="en-US" sz="1600" dirty="0"/>
                        <a:t>(min, </a:t>
                      </a:r>
                      <a:r>
                        <a:rPr lang="en-US" sz="1600" dirty="0" err="1"/>
                        <a:t>typ</a:t>
                      </a:r>
                      <a:r>
                        <a:rPr lang="en-US" sz="1600" dirty="0"/>
                        <a:t>, max)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CoreMark / MHz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(min, </a:t>
                      </a:r>
                      <a:r>
                        <a:rPr lang="en-US" sz="1600" dirty="0" err="1"/>
                        <a:t>typ</a:t>
                      </a:r>
                      <a:r>
                        <a:rPr lang="en-US" sz="1600" dirty="0"/>
                        <a:t>, max)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 date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09326"/>
                  </a:ext>
                </a:extLst>
              </a:tr>
              <a:tr h="141922">
                <a:tc>
                  <a:txBody>
                    <a:bodyPr/>
                    <a:lstStyle/>
                    <a:p>
                      <a:r>
                        <a:rPr lang="en-US" sz="1200" dirty="0"/>
                        <a:t>CV32E20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M, U (v1.11)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RV32I, RV32E, C, M, Zicsr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0.13.2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OBI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14K, 19K, -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-, 2,47, -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 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(per August 2022)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3249"/>
                  </a:ext>
                </a:extLst>
              </a:tr>
              <a:tr h="327980">
                <a:tc>
                  <a:txBody>
                    <a:bodyPr/>
                    <a:lstStyle/>
                    <a:p>
                      <a:r>
                        <a:rPr lang="en-US" sz="1200" dirty="0"/>
                        <a:t>CV32E40P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(v1.11)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RV32I, C, F, M, Xpulp, Zicsr, Zfinx, Zifencei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0.13.2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OBI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2.91,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 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(per October 2022)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12787"/>
                  </a:ext>
                </a:extLst>
              </a:tr>
              <a:tr h="766118">
                <a:tc>
                  <a:txBody>
                    <a:bodyPr/>
                    <a:lstStyle/>
                    <a:p>
                      <a:r>
                        <a:rPr lang="en-US" sz="1200" dirty="0"/>
                        <a:t>CV32E40S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M, U (v1.12)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RV32I, RV32E, C, M, Xsecure,</a:t>
                      </a:r>
                    </a:p>
                    <a:p>
                      <a:r>
                        <a:rPr lang="nb-NO" sz="1200" dirty="0"/>
                        <a:t>Zba, Zbb, Zbc, Zbkc, Zbs,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Zca, Zcb, Zcmp, Zcmt, </a:t>
                      </a:r>
                    </a:p>
                    <a:p>
                      <a:r>
                        <a:rPr lang="nb-NO" sz="1200" dirty="0"/>
                        <a:t>Zicsr, Zifencei,</a:t>
                      </a:r>
                    </a:p>
                    <a:p>
                      <a:r>
                        <a:rPr lang="nb-NO" sz="1200" dirty="0"/>
                        <a:t>Zkt, Zmmul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CLINT, CLIC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OBI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2.91, 3.12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 Q2</a:t>
                      </a:r>
                    </a:p>
                    <a:p>
                      <a:r>
                        <a:rPr lang="en-US" sz="1200" dirty="0"/>
                        <a:t>(per December 2022)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73527"/>
                  </a:ext>
                </a:extLst>
              </a:tr>
              <a:tr h="766118">
                <a:tc>
                  <a:txBody>
                    <a:bodyPr/>
                    <a:lstStyle/>
                    <a:p>
                      <a:r>
                        <a:rPr lang="en-US" sz="1200" dirty="0"/>
                        <a:t>CV32E40X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(v1.12)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RV32I, RV32E, A, C, M, Xif, </a:t>
                      </a:r>
                    </a:p>
                    <a:p>
                      <a:r>
                        <a:rPr lang="nb-NO" sz="1200" dirty="0"/>
                        <a:t>Zba, Zbb, Zbc, Zbkc, Zbs,</a:t>
                      </a:r>
                    </a:p>
                    <a:p>
                      <a:r>
                        <a:rPr lang="nb-NO" sz="1200" dirty="0"/>
                        <a:t>Zca, Zcb, Zcmp, Zcmt, </a:t>
                      </a:r>
                    </a:p>
                    <a:p>
                      <a:r>
                        <a:rPr lang="nb-NO" sz="1200" dirty="0"/>
                        <a:t>Zicntr, Zihpm, </a:t>
                      </a:r>
                    </a:p>
                    <a:p>
                      <a:r>
                        <a:rPr lang="nb-NO" sz="1200" dirty="0"/>
                        <a:t>Zicsr, Zifencei,</a:t>
                      </a:r>
                    </a:p>
                    <a:p>
                      <a:r>
                        <a:rPr lang="nb-NO" sz="1200" dirty="0"/>
                        <a:t>Zkt, Zmmul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1.00</a:t>
                      </a:r>
                      <a:endParaRPr lang="nb-NO" sz="1200" dirty="0"/>
                    </a:p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CLINT, CLIC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OBI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2.91, 3.12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 Q4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(per December 2022)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48226"/>
                  </a:ext>
                </a:extLst>
              </a:tr>
              <a:tr h="443862">
                <a:tc>
                  <a:txBody>
                    <a:bodyPr/>
                    <a:lstStyle/>
                    <a:p>
                      <a:r>
                        <a:rPr lang="en-US" sz="1200" dirty="0"/>
                        <a:t>CV32E41P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 (v1.11)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RV32I, C, F, M, </a:t>
                      </a:r>
                      <a:r>
                        <a:rPr lang="nb-NO" sz="1200" dirty="0"/>
                        <a:t>Zca, Zcb, Zcmb, Zcmp, Zcmt, </a:t>
                      </a:r>
                      <a:r>
                        <a:rPr lang="de-DE" sz="1200" dirty="0"/>
                        <a:t>Zfinx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0.13.2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OBI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2.91,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in active development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498"/>
                  </a:ext>
                </a:extLst>
              </a:tr>
              <a:tr h="291462">
                <a:tc>
                  <a:txBody>
                    <a:bodyPr/>
                    <a:lstStyle/>
                    <a:p>
                      <a:r>
                        <a:rPr lang="en-US" sz="1200" dirty="0"/>
                        <a:t>CVA5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M, S, U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RV32I, A,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applicable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05925"/>
                  </a:ext>
                </a:extLst>
              </a:tr>
              <a:tr h="1094455">
                <a:tc>
                  <a:txBody>
                    <a:bodyPr/>
                    <a:lstStyle/>
                    <a:p>
                      <a:r>
                        <a:rPr lang="en-US" sz="1200" dirty="0"/>
                        <a:t>CVA6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M, S, U (v1.10)</a:t>
                      </a:r>
                      <a:endParaRPr lang="nb-NO" sz="1200" dirty="0"/>
                    </a:p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0.13.2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CLINT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AXI4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-, -,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-, 2.93, -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Titre #2">
  <a:themeElements>
    <a:clrScheme name="Dolphin Design">
      <a:dk1>
        <a:srgbClr val="0A362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01C1D593-14DC-4FD4-987E-B150DAB93634}"/>
    </a:ext>
  </a:extLst>
</a:theme>
</file>

<file path=ppt/theme/theme3.xml><?xml version="1.0" encoding="utf-8"?>
<a:theme xmlns:a="http://schemas.openxmlformats.org/drawingml/2006/main" name="Texte #1">
  <a:themeElements>
    <a:clrScheme name="Dolphin Design 092019">
      <a:dk1>
        <a:srgbClr val="283B34"/>
      </a:dk1>
      <a:lt1>
        <a:srgbClr val="FFFFFF"/>
      </a:lt1>
      <a:dk2>
        <a:srgbClr val="E8E6D6"/>
      </a:dk2>
      <a:lt2>
        <a:srgbClr val="C8B221"/>
      </a:lt2>
      <a:accent1>
        <a:srgbClr val="000000"/>
      </a:accent1>
      <a:accent2>
        <a:srgbClr val="505F5A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283B34"/>
      </a:hlink>
      <a:folHlink>
        <a:srgbClr val="C2AC2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emple_Présentation_Dolphin Design_062020" id="{FFE8474F-9F9D-4DB8-ACEF-44BE41CA8A4F}" vid="{6D16E9FF-B813-4CBD-B200-7C36188EF7B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3671</TotalTime>
  <Words>312</Words>
  <Application>Microsoft Office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Open Sans</vt:lpstr>
      <vt:lpstr>Orbitron</vt:lpstr>
      <vt:lpstr>Wingdings</vt:lpstr>
      <vt:lpstr>Office Theme</vt:lpstr>
      <vt:lpstr>Titre #2</vt:lpstr>
      <vt:lpstr>Texte #1</vt:lpstr>
      <vt:lpstr>Core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lastModifiedBy>Arjan Bink</cp:lastModifiedBy>
  <cp:revision>604</cp:revision>
  <cp:lastPrinted>2019-06-10T11:04:20Z</cp:lastPrinted>
  <dcterms:created xsi:type="dcterms:W3CDTF">2020-05-08T14:14:28Z</dcterms:created>
  <dcterms:modified xsi:type="dcterms:W3CDTF">2023-02-07T10:59:17Z</dcterms:modified>
</cp:coreProperties>
</file>