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8.wmf" ContentType="image/x-wmf"/>
  <Override PartName="/ppt/media/image15.png" ContentType="image/png"/>
  <Override PartName="/ppt/media/image14.png" ContentType="image/png"/>
  <Override PartName="/ppt/media/image1.png" ContentType="image/png"/>
  <Override PartName="/ppt/media/image2.wmf" ContentType="image/x-wmf"/>
  <Override PartName="/ppt/media/image4.wmf" ContentType="image/x-wmf"/>
  <Override PartName="/ppt/media/image5.png" ContentType="image/png"/>
  <Override PartName="/ppt/media/image10.png" ContentType="image/png"/>
  <Override PartName="/ppt/media/image6.wmf" ContentType="image/x-wmf"/>
  <Override PartName="/ppt/media/image7.png" ContentType="image/png"/>
  <Override PartName="/ppt/media/image3.png" ContentType="image/png"/>
  <Override PartName="/ppt/media/image11.wmf" ContentType="image/x-wmf"/>
  <Override PartName="/ppt/media/image12.png" ContentType="image/png"/>
  <Override PartName="/ppt/media/image9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</a:t>
            </a:r>
            <a:r>
              <a:rPr b="0" lang="en-CA" sz="4400" spc="-1" strike="noStrike">
                <a:latin typeface="Arial"/>
              </a:rPr>
              <a:t>to edit </a:t>
            </a:r>
            <a:r>
              <a:rPr b="0" lang="en-CA" sz="4400" spc="-1" strike="noStrike">
                <a:latin typeface="Arial"/>
              </a:rPr>
              <a:t>the title </a:t>
            </a:r>
            <a:r>
              <a:rPr b="0" lang="en-CA" sz="4400" spc="-1" strike="noStrike">
                <a:latin typeface="Arial"/>
              </a:rPr>
              <a:t>text </a:t>
            </a:r>
            <a:r>
              <a:rPr b="0" lang="en-CA" sz="4400" spc="-1" strike="noStrike">
                <a:latin typeface="Arial"/>
              </a:rPr>
              <a:t>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</a:t>
            </a:r>
            <a:r>
              <a:rPr b="0" lang="en-CA" sz="4400" spc="-1" strike="noStrike">
                <a:latin typeface="Arial"/>
              </a:rPr>
              <a:t>to edit </a:t>
            </a:r>
            <a:r>
              <a:rPr b="0" lang="en-CA" sz="4400" spc="-1" strike="noStrike">
                <a:latin typeface="Arial"/>
              </a:rPr>
              <a:t>the title </a:t>
            </a:r>
            <a:r>
              <a:rPr b="0" lang="en-CA" sz="4400" spc="-1" strike="noStrike">
                <a:latin typeface="Arial"/>
              </a:rPr>
              <a:t>text </a:t>
            </a:r>
            <a:r>
              <a:rPr b="0" lang="en-CA" sz="4400" spc="-1" strike="noStrike">
                <a:latin typeface="Arial"/>
              </a:rPr>
              <a:t>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</a:t>
            </a:r>
            <a:r>
              <a:rPr b="0" lang="en-CA" sz="1800" spc="-1" strike="noStrike">
                <a:latin typeface="Arial"/>
              </a:rPr>
              <a:t>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mcu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mcu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nvie.com/posts/a-successful-git-branching-model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90320" cy="4382640"/>
          </a:xfrm>
          <a:prstGeom prst="rect">
            <a:avLst/>
          </a:prstGeom>
          <a:ln>
            <a:noFill/>
          </a:ln>
          <a:effectLst>
            <a:reflection algn="bl" blurRad="330200" dir="5400000" dist="50800" endPos="65000" rotWithShape="0" stA="45000" sy="-100000"/>
            <a:softEdge rad="0"/>
          </a:effectLst>
        </p:spPr>
      </p:pic>
      <p:pic>
        <p:nvPicPr>
          <p:cNvPr id="162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90320" cy="229104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7752240" y="692640"/>
            <a:ext cx="2086560" cy="17985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790200" y="3474000"/>
            <a:ext cx="105616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6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CORE-V-MCU Repo Managem</a:t>
            </a:r>
            <a:r>
              <a:rPr b="0" lang="en-US" sz="6600" spc="-1" strike="noStrike">
                <a:solidFill>
                  <a:srgbClr val="17325d"/>
                </a:solidFill>
                <a:latin typeface="Orbitron"/>
                <a:ea typeface="DejaVu Sans"/>
              </a:rPr>
              <a:t>e</a:t>
            </a:r>
            <a:r>
              <a:rPr b="0" lang="en-US" sz="6000" spc="-1" strike="noStrike">
                <a:solidFill>
                  <a:srgbClr val="17325d"/>
                </a:solidFill>
                <a:latin typeface="Orbitron"/>
                <a:ea typeface="DejaVu Sans"/>
              </a:rPr>
              <a:t>nt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523880" y="448380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mike@openhwgroup.org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0762560" y="6356520"/>
            <a:ext cx="589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E5BF986-CD68-46EF-86B4-6D1C970B30FF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7" name="Picture 10" descr=""/>
          <p:cNvPicPr/>
          <p:nvPr/>
        </p:nvPicPr>
        <p:blipFill>
          <a:blip r:embed="rId3"/>
          <a:stretch/>
        </p:blipFill>
        <p:spPr>
          <a:xfrm>
            <a:off x="7990920" y="920160"/>
            <a:ext cx="1608840" cy="1278000"/>
          </a:xfrm>
          <a:prstGeom prst="rect">
            <a:avLst/>
          </a:prstGeom>
          <a:ln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8368920" y="6356520"/>
            <a:ext cx="2176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Single Point of Origin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 CORE-V-MCU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224000"/>
            <a:ext cx="105138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Git does not support this concept: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In git, the original repo and any forks from there are all equal.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Our shared goal is to define a single repo that is accepted by both Contributors to, and Consumers of, CORE-V-MCU as the “gold standard” repo.</a:t>
            </a:r>
            <a:br/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All work starts and ends at </a:t>
            </a:r>
            <a:r>
              <a:rPr b="0" lang="en-US" sz="2200" spc="-1" strike="noStrike" u="sng">
                <a:solidFill>
                  <a:srgbClr val="6b9f25"/>
                </a:solidFill>
                <a:uFillTx/>
                <a:latin typeface="Open Sans"/>
                <a:ea typeface="Open Sans"/>
                <a:hlinkClick r:id="rId1"/>
              </a:rPr>
              <a:t>https://github.com/openhwgroup/core-v-mcu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All </a:t>
            </a:r>
            <a:r>
              <a:rPr b="1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Contributors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create a fork from OpenHW repo and issue pull-requests from their fork to the OpenHW repo.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Automated CI triggered by merges to both dev and master.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All </a:t>
            </a:r>
            <a:r>
              <a:rPr b="1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Consumers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clone from OpenHW repo.</a:t>
            </a:r>
            <a:endParaRPr b="0" lang="en-CA" sz="22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Typically use the latest version of the master branch.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46DCA4-6A40-483C-883D-035C770A73BB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Branching Strategies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for CORE-V-MCU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584000"/>
            <a:ext cx="105138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5f5f5f"/>
                </a:solidFill>
                <a:uFillTx/>
                <a:latin typeface="Open Sans"/>
                <a:ea typeface="Open Sans"/>
              </a:rPr>
              <a:t>Option 1: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keep it simple: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Single “dev” branch: all developer pull-requests to this branch.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No need for “release” branch.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Use “master” branch for latest stable version.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Create a tag when the RTL is frozen.</a:t>
            </a:r>
            <a:br/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134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5f5f5f"/>
                </a:solidFill>
                <a:uFillTx/>
                <a:latin typeface="Open Sans"/>
                <a:ea typeface="Open Sans"/>
              </a:rPr>
              <a:t>Option 2: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simple, with explicit release branches: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Option 1 with added releases.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Helpful for Consumers; slightly more work for Committers.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46DA01-F1C2-4AF7-B430-4DC171158246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CORE-V-MCU Project Roles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38080" y="1440000"/>
            <a:ext cx="108972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Duncan Bees: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Technical Program Director (PMC and interface to Eclipse Foundation).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Mike Thompson: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Committer and CI set-up (in a support role to Greg).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Greg Martin: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Committer, CI set-up.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Tim Saxe, others: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Contributors.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Software team members: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Consumers.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0211EC-5178-499A-B8F1-FF190E49359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Open Questions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38080" y="1584000"/>
            <a:ext cx="105138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Where do the CI regressions run?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Quicklogic?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OpenHW AWS virtual machines?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Metrics?</a:t>
            </a:r>
            <a:br/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What are our Committer/Contributor/Consumer Training Requirements?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892D9C-1D7F-44B2-BE35-AA44A559537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o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n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l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u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i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o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n</a:t>
            </a: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584000"/>
            <a:ext cx="105138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After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reviewing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with the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OpenHW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staff and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QuickLogic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team, the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following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decisions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were made:</a:t>
            </a:r>
            <a:br/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Use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“Option 1”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branching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strategy.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CI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regression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should run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with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Verilator.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AutoNum type="arabicParenR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CI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regression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should run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on a cloud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resource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provided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by an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OpenHW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member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(options: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AWS or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Metrics).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66A2F6-9127-49AB-A1CB-D5AA4FF59B2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38080" y="1240200"/>
            <a:ext cx="1068048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8800" spc="-1" strike="noStrike">
                <a:solidFill>
                  <a:srgbClr val="2a6099"/>
                </a:solidFill>
                <a:latin typeface="FreeSans"/>
                <a:ea typeface="Open Sans"/>
              </a:rPr>
              <a:t>THANK YOU</a:t>
            </a:r>
            <a:endParaRPr b="0" lang="en-CA" sz="8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38080" y="1240200"/>
            <a:ext cx="1068048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8800" spc="-1" strike="noStrike">
                <a:solidFill>
                  <a:srgbClr val="2a6099"/>
                </a:solidFill>
                <a:latin typeface="FreeSans"/>
                <a:ea typeface="Open Sans"/>
              </a:rPr>
              <a:t>BACKGROUND</a:t>
            </a:r>
            <a:endParaRPr b="0" lang="en-CA" sz="8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Git Flow Branches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38080" y="1283040"/>
            <a:ext cx="5179680" cy="48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master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Always runs, always passes ci_check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May fail random simulations due to RTL instability or test code instability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 compile failures nor warnings allowed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Public releases (i.e. RTL freeze tags) only ever allowed off of master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172200" y="1283040"/>
            <a:ext cx="5179680" cy="48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cv32e40&lt;n&gt;/dev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Each core maintains a development branch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Most user PRs target this branch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ci_check should be stable</a:t>
            </a:r>
            <a:endParaRPr b="0" lang="en-CA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0C2FA2-A3DE-4964-A1FD-9FB933417F6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Git Flow Branches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cv32e40&lt;n&gt;/release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Used to stage a merge into master from a core/dev branch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Used to stage merge from master back to develop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Maintained by OpenHW committers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3D7F21-28ED-4292-9BB5-453B7FB7C86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9880" y="45720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Git Flow Hotfix Workflow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39880" y="205740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For immediate fixes of issues</a:t>
            </a:r>
            <a:endParaRPr b="0" lang="en-CA" sz="16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For common or infrastructure updates</a:t>
            </a:r>
            <a:endParaRPr b="0" lang="en-CA" sz="1600" spc="-1" strike="noStrike">
              <a:latin typeface="Arial"/>
            </a:endParaRPr>
          </a:p>
          <a:p>
            <a:pPr marL="285840" indent="-2840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Open Sans"/>
                <a:ea typeface="Open Sans"/>
              </a:rPr>
              <a:t>Should be pushed out to core dev branches as soon as possible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58317B5-4C92-4429-8AE6-EFD57A6A9E2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57" name="Content Placeholder 8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5183280" y="1715400"/>
            <a:ext cx="6170400" cy="34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Outline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Goals.</a:t>
            </a:r>
            <a:br/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Eclipse Workflow and Roles.</a:t>
            </a:r>
            <a:br/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Branching Strategy for CORE-V-MCU.</a:t>
            </a:r>
            <a:br/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CI Strategy for CORE-V-MCU.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2E6C38-96A8-4534-876A-80CDF9C3917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Branches – Use Cases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1283040"/>
            <a:ext cx="5179680" cy="48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OpenHW contributor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Create a fork of core-v-verif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Determine core of interest and upstream merge to that development branch (e.g. cv32e40s/dev)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Create commits and push branch to fork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Create PR to cv32e40s/dev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172200" y="1283040"/>
            <a:ext cx="5179680" cy="48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Merge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OpenHW committer merges cv32e40s/dev to cv32e40s/release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Note: Ideally all cores merged at once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Each release merged to master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ci_check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Push to master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Merge master back to cv32e40s/release for each core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Merge cv32e40s/release to cv32e40s/dev for each core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5B29B42-7AE4-4374-B7BE-877323CA5F05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Branches – Use Cases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Hotfix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Quick fix needed for release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Common update needs applied to all cores quickly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User fork against master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ci_check on all cores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PR reviewed by Mike and/or Steve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Merge back to cv32e40&lt;n&gt;/release and cv32e40&lt;n&gt;/dev for each core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93CF50-DEE8-4844-A12D-476A943CBE1D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Branches – When to merge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Will ask project/core leads every Thursday if there is need for a merge</a:t>
            </a:r>
            <a:endParaRPr b="0" lang="en-CA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Types of changes that require timely merges: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Common infrastructure in TB (lib/ mk/)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Common scripts (bin/)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Schedule of merges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 more than 1 month between merges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TBD: Look into generating reports of “dry-run” merges nightly to help determine when to merge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2AA95A-3AC3-489F-B7A7-BC0CED57189D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Core-v-verif Continuous Integration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With multiple cores and branches in development it becomes more critical to ensure all active branches are stable</a:t>
            </a:r>
            <a:endParaRPr b="0" lang="en-CA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Triggered CIs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Via Github actions, any push on a defbranch ca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Each core will have a ci_check regression YAML defined in its regress/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Purpose: Ensure sanity and stability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Scheduled CIs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Via Github actions, start large scale regressions on a nightly timer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Purpose: Track test pass/fail progress, track coverage, provide data for convergence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OpenHW will enable Metrics account for OpenHW members to track results via </a:t>
            </a:r>
            <a:r>
              <a:rPr b="0" i="1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core-v-verif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107701-4F5E-41A1-87B3-D95A22550A24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Triggered CIs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DFD305-63C1-4EC4-955C-51640517163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graphicFrame>
        <p:nvGraphicFramePr>
          <p:cNvPr id="284" name="Table 6"/>
          <p:cNvGraphicFramePr/>
          <p:nvPr/>
        </p:nvGraphicFramePr>
        <p:xfrm>
          <a:off x="838080" y="1449720"/>
          <a:ext cx="9756360" cy="4757760"/>
        </p:xfrm>
        <a:graphic>
          <a:graphicData uri="http://schemas.openxmlformats.org/drawingml/2006/table">
            <a:tbl>
              <a:tblPr/>
              <a:tblGrid>
                <a:gridCol w="2013840"/>
                <a:gridCol w="2441160"/>
                <a:gridCol w="2862360"/>
                <a:gridCol w="24393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Branch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YAML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 (Metrics)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Typical Action(s)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cv32e40x/dev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cv32e40x_ci_check.yaml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cv32e40x_ci_check_dev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cv32e40x/release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cv32e40x_ci_check_release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branch PR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cv32e40p/dev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cv32e40p_ci_check.yaml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cv32e40p_ci_check_dev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cv32e40p/release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cv32e40p_rel_check_release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branch PR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cv32e40s/dev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cv32e40s_ci_check.yaml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cv32e40s_ci_check_dev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  <a:tr h="50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cv32e40s/rel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cv32e40s_rel_check_release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branch PR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 merge-back PR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e8"/>
                    </a:solidFill>
                  </a:tcPr>
                </a:tc>
              </a:tr>
              <a:tr h="1344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cv32e40x_rel_check.yaml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cv32e40p_rel_check.yaml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cv32e40s_rel_check.yaml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cv32e40x_rel_check_master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cv32e40p_rel_check_master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cv32e40s_rel_check_master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hotfix PR approval</a:t>
                      </a:r>
                      <a:endParaRPr b="0" lang="en-C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Merges from release branch</a:t>
                      </a:r>
                      <a:endParaRPr b="0" lang="en-CA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Scheduled CIs 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Measure coverage on all</a:t>
            </a:r>
            <a:endParaRPr b="0" lang="en-CA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On /dev branches</a:t>
            </a:r>
            <a:endParaRPr b="0" lang="en-CA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Minimal set per core: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cv32e40&lt;n&gt;_full_regression.yaml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cv32e40&lt;n&gt;_benchmark.yaml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cv32e40&lt;n&gt;_compliance.yaml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Others added as coverage/testing needs apply</a:t>
            </a:r>
            <a:endParaRPr b="0" lang="en-CA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e.g. adding regressions that target specific features of a core that need more targeted testing and coverage analysis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March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7137AD-F775-46D9-8FB1-D88C9A6CC85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Goals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Establishing a single “origin” repository for all: </a:t>
            </a:r>
            <a:r>
              <a:rPr b="0" lang="en-US" sz="2400" spc="-1" strike="noStrike" u="sng">
                <a:solidFill>
                  <a:srgbClr val="6b9f25"/>
                </a:solidFill>
                <a:uFillTx/>
                <a:latin typeface="Open Sans"/>
                <a:ea typeface="Open Sans"/>
                <a:hlinkClick r:id="rId1"/>
              </a:rPr>
              <a:t>https://github.com/openhwgroup/core-v-mcu</a:t>
            </a: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.</a:t>
            </a:r>
            <a:br/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Create a stable platform for consumers of core-v-mcu.</a:t>
            </a:r>
            <a:br/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Allow for rapid development.</a:t>
            </a:r>
            <a:br/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Align the team on a repository management strategy.</a:t>
            </a:r>
            <a:br/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5f5f5f"/>
                </a:solidFill>
                <a:latin typeface="Open Sans"/>
                <a:ea typeface="Open Sans"/>
              </a:rPr>
              <a:t>Make it clear: “who does what”.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7B4A59-A41A-473F-B63E-DCCC1D65260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3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Eclipse Workflow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4FD6E6-92AF-4DBC-AF9C-78D3F741B656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4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00000" y="1332000"/>
            <a:ext cx="11242080" cy="548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Roles in the Eclipse Workflow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PMC: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Currently an OpenHW staff member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Liaison with Eclipse Foundation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Contributor: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In theory, can be anyone, from anywhere.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Must be covered by an Eclipse Contributor Agreement (ECA or MCCA).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Committer: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 Committer is a Contributor who was elected to the Committer role by their peers.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Responsible for accepting Pull-Requests into the Repo.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32CFE85-F57F-433F-8716-8FB54C5752C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Git Branch Flow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We will use a well know Git-flow: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6b9f25"/>
                </a:solidFill>
                <a:uFillTx/>
                <a:latin typeface="Open Sans"/>
                <a:ea typeface="Open Sans"/>
                <a:hlinkClick r:id="rId1"/>
              </a:rPr>
              <a:t>https://nvie.com/posts/a-successful-git-branching-model/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Successfully deployed on CORE-V-VERIF.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Git-flow for CORE-V-MCU will be a simplified version.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F36671E-60AE-42EB-A83F-D3CD075BC16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Git Branches, Releases, Tags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Git explicitly supports the concept of branches.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Git does not assign any special meaning to branches.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The usage and meaning of branches is “by convention”.</a:t>
            </a:r>
            <a:br/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Git does not explicitly support the concept of a release.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Arial"/>
                <a:ea typeface="DejaVu Sans"/>
              </a:rPr>
              <a:t>This is a GitHub </a:t>
            </a: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concept.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 git tag is a special thing and is not managed in the same way as a branch.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 git tag is essentially pointer to a specific commit (Hash).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 tag cannot be changed (but you can always create new ones).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E33038-2DA1-4BA3-A29B-2088828745C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Branch Identification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A git branch is uniquely identified by its URL and HASH: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5f5f5f"/>
                </a:solidFill>
                <a:latin typeface="Open Sans"/>
                <a:ea typeface="Open Sans"/>
              </a:rPr>
              <a:t>The branch name is an attribute of the branch, but it not explicitly used by git itself (the humans use branch names).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2EC5CC-725C-4177-94D9-27EDFB5288F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096000" y="2592000"/>
            <a:ext cx="7980120" cy="421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Example: CORE-V-VERIF Git Workflow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240200"/>
            <a:ext cx="585648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Each core has its own “dev” and “release” branch: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“</a:t>
            </a: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dev” is for new feature additions.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“</a:t>
            </a: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release” branches can withstand full regression.</a:t>
            </a:r>
            <a:br/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Contributors</a:t>
            </a: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 make pull-requests to “dev” branches.</a:t>
            </a:r>
            <a:br/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Committers: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Review and merge pull-requests.</a:t>
            </a:r>
            <a:endParaRPr b="0" lang="en-CA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merge to release and master branches periodically.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142840" y="6343560"/>
            <a:ext cx="208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August 2021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10867680" y="635652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35717E-5965-4513-BF9B-44B1B9499DAC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5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11" name="Content Placeholder 45_0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630120" y="1368000"/>
            <a:ext cx="5470920" cy="48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schemas.microsoft.com/office/infopath/2007/PartnerControls"/>
    <ds:schemaRef ds:uri="http://schemas.microsoft.com/office/2006/documentManagement/types"/>
    <ds:schemaRef ds:uri="869d3932-b26c-492e-a357-e19faa02bfd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fb3908a0-f967-4557-920f-c180f412449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Application>LibreOffice/6.4.7.2$Linux_X86_64 LibreOffice_project/40$Build-2</Application>
  <Words>895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2020-07-16T14:11:26Z</dcterms:created>
  <dc:creator>Steve Richmond</dc:creator>
  <dc:description/>
  <dc:language>en-CA</dc:language>
  <cp:lastModifiedBy>Mike Thompson</cp:lastModifiedBy>
  <dcterms:modified xsi:type="dcterms:W3CDTF">2021-08-25T15:34:22Z</dcterms:modified>
  <cp:revision>179</cp:revision>
  <dc:subject/>
  <dc:title>Verification Task Group July 16, 2020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