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wmf" ContentType="image/x-wmf"/>
  <Override PartName="/ppt/media/image3.png" ContentType="image/png"/>
  <Override PartName="/ppt/media/image4.wmf" ContentType="image/x-wmf"/>
  <Override PartName="/ppt/media/image5.png" ContentType="image/png"/>
  <Override PartName="/ppt/media/image10.png" ContentType="image/png"/>
  <Override PartName="/ppt/media/image6.wmf" ContentType="image/x-wmf"/>
  <Override PartName="/ppt/media/image7.png" ContentType="image/png"/>
  <Override PartName="/ppt/media/image11.wmf" ContentType="image/x-wmf"/>
  <Override PartName="/ppt/media/image12.png" ContentType="image/png"/>
  <Override PartName="/ppt/media/image8.wmf" ContentType="image/x-wmf"/>
  <Override PartName="/ppt/media/image9.jpeg" ContentType="image/jpeg"/>
  <Override PartName="/ppt/media/image13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157040" cy="34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9344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4916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3808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9344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4916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157040" cy="34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9344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794916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83808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9344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794916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157040" cy="34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39344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794916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83808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39344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794916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157040" cy="34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68920" y="6356520"/>
            <a:ext cx="21780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762560" y="6356520"/>
            <a:ext cx="59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C82C96B-0A2B-48C2-A05D-E7B8F7370CFF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</a:rPr>
              <a:t>Click to edit the outline text format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Second Outline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</a:rPr>
              <a:t>Third Outline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</a:rPr>
              <a:t>Fourth Outline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Fifth Outline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Sixth Outline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Seventh Outline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>
            <a:noFill/>
          </a:ln>
        </p:spPr>
      </p:pic>
      <p:pic>
        <p:nvPicPr>
          <p:cNvPr id="44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Second level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Third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Fourth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Fifth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B8BD8D3-D66F-4ED5-A044-705BAEE88FF7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>
            <a:noFill/>
          </a:ln>
        </p:spPr>
      </p:pic>
      <p:pic>
        <p:nvPicPr>
          <p:cNvPr id="87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283040"/>
            <a:ext cx="5181120" cy="48934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Second level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Third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Fourth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Fifth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172200" y="1283040"/>
            <a:ext cx="5181120" cy="48934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Second level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Third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Fourth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Fifth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B655F2-C76B-43BF-BC88-F578251F945B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>
            <a:noFill/>
          </a:ln>
        </p:spPr>
      </p:pic>
      <p:pic>
        <p:nvPicPr>
          <p:cNvPr id="13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b="0" lang="en-US" sz="32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Second level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Third level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Fourth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Fifth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b="0" lang="en-US" sz="16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10EF74-40EF-4144-8A74-D2EB205F83AE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hyperlink" Target="mailto:steve.richmond@silabs.com" TargetMode="External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nvie.com/posts/a-successful-git-branching-model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91760" cy="4384080"/>
          </a:xfrm>
          <a:prstGeom prst="rect">
            <a:avLst/>
          </a:prstGeom>
          <a:ln>
            <a:noFill/>
          </a:ln>
          <a:effectLst>
            <a:reflection algn="bl" blurRad="330200" dir="5400000" dist="50800" endPos="65000" rotWithShape="0" stA="45000" sy="-100000"/>
            <a:softEdge rad="0"/>
          </a:effectLst>
        </p:spPr>
      </p:pic>
      <p:pic>
        <p:nvPicPr>
          <p:cNvPr id="175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91760" cy="229248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7752240" y="692640"/>
            <a:ext cx="2088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Shape 2"/>
          <p:cNvSpPr txBox="1"/>
          <p:nvPr/>
        </p:nvSpPr>
        <p:spPr>
          <a:xfrm>
            <a:off x="790200" y="3474000"/>
            <a:ext cx="10563120" cy="96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39000"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17325d"/>
                </a:solidFill>
                <a:latin typeface="Orbitron"/>
              </a:rPr>
              <a:t>Branches and CIs for core-v-verif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1523880" y="4483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Steve Richmond </a:t>
            </a:r>
            <a:r>
              <a:rPr b="1" lang="en-US" sz="2400" spc="-1" strike="noStrike" u="sng">
                <a:solidFill>
                  <a:srgbClr val="6b9f25"/>
                </a:solidFill>
                <a:uFillTx/>
                <a:latin typeface="Orbitron"/>
                <a:ea typeface="Open Sans"/>
                <a:hlinkClick r:id="rId3"/>
              </a:rPr>
              <a:t>steve.richmond@silabs.com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10762560" y="6356520"/>
            <a:ext cx="59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CE6078-F556-4A1B-AFD7-C2CF8BB6D05E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Times New Roman"/>
            </a:endParaRPr>
          </a:p>
        </p:txBody>
      </p:sp>
      <p:pic>
        <p:nvPicPr>
          <p:cNvPr id="180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10280" cy="1279440"/>
          </a:xfrm>
          <a:prstGeom prst="rect">
            <a:avLst/>
          </a:prstGeom>
          <a:ln>
            <a:noFill/>
          </a:ln>
        </p:spPr>
      </p:pic>
      <p:sp>
        <p:nvSpPr>
          <p:cNvPr id="181" name="TextShape 5"/>
          <p:cNvSpPr txBox="1"/>
          <p:nvPr/>
        </p:nvSpPr>
        <p:spPr>
          <a:xfrm>
            <a:off x="8368920" y="6356520"/>
            <a:ext cx="21780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82" name="TextShape 6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Core-v-verif Branches – Use Cases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Hotfix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Quick fix needed for release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Common update needs applied to all cores quickly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User fork against master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ci_check on all cores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PR reviewed by Mike and/or Steve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Merge back to cv32e40&lt;n&gt;/release and cv32e40&lt;n&gt;/dev for each core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D2AD58-6B70-469B-AEBE-13EF894549C2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Core-v-verif Branches – When to merge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Will ask project/core leads every Thursday if there is need for a merge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Types of changes that require timely merges: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Common infrastructure in TB (lib/ mk/)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Common scripts (bin/)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Schedule of merges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No more than 1 month between merges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TBD: Look into generating reports of “dry-run” merges nightly to help determine when to merge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35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36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4902BC-601E-4BFF-B3AF-4E907E1D8F2E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Core-v-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verif 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Branch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es – 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How to 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merge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874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Merging Order: </a:t>
            </a:r>
            <a:r>
              <a:rPr b="0" lang="en-US" sz="1400" spc="-1" strike="noStrike">
                <a:solidFill>
                  <a:srgbClr val="5f5f5f"/>
                </a:solidFill>
                <a:latin typeface="Open Sans"/>
                <a:ea typeface="Open Sans"/>
              </a:rPr>
              <a:t>(note: &lt;gid&gt; means </a:t>
            </a:r>
            <a:r>
              <a:rPr b="0" lang="en-US" sz="1400" spc="-1" strike="noStrike">
                <a:solidFill>
                  <a:srgbClr val="5f5f5f"/>
                </a:solidFill>
                <a:latin typeface="Open Sans"/>
                <a:ea typeface="Open Sans"/>
              </a:rPr>
              <a:t>“you GitHub ID”)</a:t>
            </a:r>
            <a:endParaRPr b="0" lang="en-US" sz="14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Branched off the HEAD of master into a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new branch: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&lt;gid&gt;/pr/master_merge_&lt;yymmdd&gt;</a:t>
            </a:r>
            <a:br/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(this is the branch intend to use for a PR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later).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Branched off that new branch, into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&lt;gid&gt;/pr/master_merge_&lt;yymmdd&gt;_&lt;c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ore&gt;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Branched off that branch into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&lt;gid&gt;/pr/master_merge_&lt;yymmdd&gt;_&lt;c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ore_from&gt;_&lt;core_to&gt;</a:t>
            </a:r>
            <a:br/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to merge in 40x_release on top of where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I already merged 40p_release.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Same with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silabs-robin/pr/master_merge_220118_40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p_40x_40s.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Finally,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silabs-robin/pr/master_merge_220118_40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p_40x_40s_x2s is where I am currently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doing the manual merge/copy of the 40x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directory into the 40s directory.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When that ...40p_40x_40s_x2s branch is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done (and passing "rel_check"), I'll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merge that all into my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silabs-robin/pr/master_merge_220118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and make a PR into openhwgroup's </a:t>
            </a: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master.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40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41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666554-1A8A-46C1-8BD4-E69295CF14D2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Core-v-verif Continuous Integration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With multiple cores and branches in development it becomes more critical to ensure all active branches are stable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Triggered CIs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Via Github actions, any push on a defbranch ca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Each core will have a ci_check regression YAML defined in its regress/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Purpose: Ensure sanity and stability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Scheduled CIs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Via Github actions, start large scale regressions on a nightly timer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Purpose: Track test pass/fail progress, track coverage, provide data for convergence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OpenHW will enable Metrics account for OpenHW members to track results via </a:t>
            </a:r>
            <a:r>
              <a:rPr b="0" i="1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core-v-verif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45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46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A0CFDC-DB35-4868-9FC1-A2DABDCC1A57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Trigger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ed CIs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51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555662F-A73B-446E-A572-7ED7FA38C9FA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  <p:graphicFrame>
        <p:nvGraphicFramePr>
          <p:cNvPr id="252" name="Table 6"/>
          <p:cNvGraphicFramePr/>
          <p:nvPr/>
        </p:nvGraphicFramePr>
        <p:xfrm>
          <a:off x="838080" y="1449720"/>
          <a:ext cx="9756720" cy="3029760"/>
        </p:xfrm>
        <a:graphic>
          <a:graphicData uri="http://schemas.openxmlformats.org/drawingml/2006/table">
            <a:tbl>
              <a:tblPr/>
              <a:tblGrid>
                <a:gridCol w="2013840"/>
                <a:gridCol w="2441160"/>
                <a:gridCol w="2862360"/>
                <a:gridCol w="243936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Branch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YAML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 (Metrics)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Typical Action(s)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cv32e40x/dev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cv32e40x_ci_check.yaml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cv32e40x_ci_check_dev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 PR approval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merge-back PR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cv32e40x/release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cv32e40x_rel_check.yaml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cv32e40x_ci_check_release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branch PR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merge-back PR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cv32e40p/dev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cv32e40p_ci_check.yaml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cv32e40p_ci_check_dev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 PR approval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merge-back PR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cv32e40p/release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cv32e40p_rel_check.yaml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cv32e40p_rel_check_release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branch PR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merge-back PR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cv32e40s/dev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cv32e40s_ci_check.yaml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cv32e40s_ci_check_dev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 PR approval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merge-back PR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cv32e40s/rel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cv32e40s_rel_check.yaml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cv32e40s_rel_check_release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branch PR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merge-back PR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</a:tr>
              <a:tr h="1344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master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cv32e40x_rel_check.yaml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cv32e40p_rel_check.yaml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cv32e40s_rel_check.yaml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cv32e40x_rel_check_master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cv32e40p_rel_check_master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cv32e40s_rel_check_master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 hotfix PR approval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Merges from release branch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Scheduled CIs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Measure coverage on all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On /dev branches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Minimal set per core: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cv32e40&lt;n&gt;_full_regression.yaml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cv32e40&lt;n&gt;_benchmark.yaml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cv32e40&lt;n&gt;_compliance.yaml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Others added as coverage/testing needs apply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e.g. adding regressions that target specific features of a core that need more targeted testing and coverage analysis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57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54ECC1-DA66-46A0-9451-C8752D5311D2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Outline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Branches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CI proposals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Triggered CIs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Timed Cis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January 2021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87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2BA0BDA-8CEF-4474-B562-B26A7D946293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Branch Goals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Enable per-core development to proceed mostly uninterrupted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Ensuring all repos use common infrastructure properly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Ensure all in-flight tests are compatible with testbench/infrastructure changes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Minimize user burden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92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B75D6B-B9CC-4359-AA8C-C933885D55ED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Branch Flow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Will use: Git-flow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6b9f25"/>
                </a:solidFill>
                <a:uFillTx/>
                <a:latin typeface="Open Sans"/>
                <a:ea typeface="Open Sans"/>
                <a:hlinkClick r:id="rId1"/>
              </a:rPr>
              <a:t>https://nvie.com/posts/a-successful-git-branching-model/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C56305-1DFC-45BA-8069-2D2A459FB36E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Core-v-verif Git Flow Branches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838080" y="1283040"/>
            <a:ext cx="5181120" cy="4893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master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Always runs, always passes ci_check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May fail random simulations due to RTL instability or test code instability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No compile failures nor warnings allowed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Public releases (i.e. RTL freeze tags) only ever allowed off of master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6172200" y="1283040"/>
            <a:ext cx="5181120" cy="4893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cv32e40&lt;n&gt;/dev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Each core maintains a development branch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Most user PRs target this branch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ci_check should be stable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01" name="TextShape 4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3643CD-82A2-457E-AA29-43D7B809CF71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Core-v-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verif 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Git 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Flow 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Branch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cv32e40&lt;n&gt;/release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Used to stage a merge into master from a core/dev branch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Used to stage merge from master back to develop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Maintained by OpenHW committers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0A74F3-1475-40EB-840D-7A772B313D45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17325d"/>
                </a:solidFill>
                <a:latin typeface="Orbitron"/>
              </a:rPr>
              <a:t>Core-v-verif Git Flow Standard Workflow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f5f5f"/>
                </a:solidFill>
                <a:latin typeface="Open Sans"/>
                <a:ea typeface="Open Sans"/>
              </a:rPr>
              <a:t>Users interact with dev branches</a:t>
            </a:r>
            <a:endParaRPr b="0" lang="en-US" sz="1600" spc="-1" strike="noStrike">
              <a:solidFill>
                <a:srgbClr val="5f5f5f"/>
              </a:solidFill>
              <a:latin typeface="Open San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f5f5f"/>
                </a:solidFill>
                <a:latin typeface="Open Sans"/>
                <a:ea typeface="Open Sans"/>
              </a:rPr>
              <a:t>OpenHW merges to release and master periodically</a:t>
            </a:r>
            <a:endParaRPr b="0" lang="en-US" sz="1600" spc="-1" strike="noStrike">
              <a:solidFill>
                <a:srgbClr val="5f5f5f"/>
              </a:solidFill>
              <a:latin typeface="Open San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f5f5f"/>
                </a:solidFill>
                <a:latin typeface="Open Sans"/>
                <a:ea typeface="Open Sans"/>
              </a:rPr>
              <a:t>All PRs still must be approved</a:t>
            </a:r>
            <a:endParaRPr b="0" lang="en-US" sz="1600" spc="-1" strike="noStrike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1CC7B5-11D5-4AEB-9C9A-2C6E20751AED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  <p:pic>
        <p:nvPicPr>
          <p:cNvPr id="214" name="Content Placeholder 45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5297760" y="933120"/>
            <a:ext cx="5677560" cy="505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17325d"/>
                </a:solidFill>
                <a:latin typeface="Orbitron"/>
              </a:rPr>
              <a:t>Core-v-verif Git Flow Hotfix Workflow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f5f5f"/>
                </a:solidFill>
                <a:latin typeface="Open Sans"/>
                <a:ea typeface="Open Sans"/>
              </a:rPr>
              <a:t>For immediate fixes of issues</a:t>
            </a:r>
            <a:endParaRPr b="0" lang="en-US" sz="1600" spc="-1" strike="noStrike">
              <a:solidFill>
                <a:srgbClr val="5f5f5f"/>
              </a:solidFill>
              <a:latin typeface="Open San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f5f5f"/>
                </a:solidFill>
                <a:latin typeface="Open Sans"/>
                <a:ea typeface="Open Sans"/>
              </a:rPr>
              <a:t>For common or infrastructure updates</a:t>
            </a:r>
            <a:endParaRPr b="0" lang="en-US" sz="1600" spc="-1" strike="noStrike">
              <a:solidFill>
                <a:srgbClr val="5f5f5f"/>
              </a:solidFill>
              <a:latin typeface="Open San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f5f5f"/>
                </a:solidFill>
                <a:latin typeface="Open Sans"/>
                <a:ea typeface="Open Sans"/>
              </a:rPr>
              <a:t>Should be pushed out to core dev branches as soon as possible</a:t>
            </a:r>
            <a:endParaRPr b="0" lang="en-US" sz="16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19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43E4C6B-06AD-4599-83B7-B13226721AD0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  <p:pic>
        <p:nvPicPr>
          <p:cNvPr id="220" name="Content Placeholder 8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5183280" y="1715400"/>
            <a:ext cx="6171840" cy="341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Core-v-verif Branches – Use Cases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838080" y="1283040"/>
            <a:ext cx="5181120" cy="4893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OpenHW contributor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Create a fork of core-v-verif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Determine core of interest and upstream merge to that development branch (e.g. cv32e40s/dev)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Create commits and push branch to fork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Create PR to cv32e40s/dev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6172200" y="1283040"/>
            <a:ext cx="5181120" cy="4893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Merge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OpenHW committer merges cv32e40s/dev to cv32e40s/release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Note: Ideally all cores merged at once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Each release merged to master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ci_check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Push to master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Merge master back to cv32e40s/release for each core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Merge cv32e40s/release to cv32e40s/dev for each core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25" name="TextShape 5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26" name="TextShape 6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5A2A87-6790-4C34-B514-A018F1700147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schemas.microsoft.com/office/infopath/2007/PartnerControls"/>
    <ds:schemaRef ds:uri="http://schemas.microsoft.com/office/2006/documentManagement/types"/>
    <ds:schemaRef ds:uri="869d3932-b26c-492e-a357-e19faa02bfd2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fb3908a0-f967-4557-920f-c180f412449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</TotalTime>
  <Application>LibreOffice/6.4.7.2$Linux_X86_64 LibreOffice_project/40$Build-2</Application>
  <Words>895</Words>
  <Paragraphs>178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2020-07-16T14:11:26Z</dcterms:created>
  <dc:creator>Steve Richmond</dc:creator>
  <dc:description/>
  <dc:language>en-CA</dc:language>
  <cp:lastModifiedBy>Mike Thompson</cp:lastModifiedBy>
  <dcterms:modified xsi:type="dcterms:W3CDTF">2022-01-19T09:54:30Z</dcterms:modified>
  <cp:revision>160</cp:revision>
  <dc:subject/>
  <dc:title>Verification Task Group July 16, 2020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