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B7DA-A455-46D7-A364-AA90D1EDF26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202B-EE3F-4739-9D70-2A11291A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Gitlab</a:t>
            </a:r>
            <a:r>
              <a:rPr lang="fr-FR" dirty="0" smtClean="0"/>
              <a:t>-CI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Yannick Casamatta - THALES</a:t>
            </a:r>
          </a:p>
        </p:txBody>
      </p:sp>
    </p:spTree>
    <p:extLst>
      <p:ext uri="{BB962C8B-B14F-4D97-AF65-F5344CB8AC3E}">
        <p14:creationId xmlns:p14="http://schemas.microsoft.com/office/powerpoint/2010/main" val="173817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AA09-EBF4-43E7-838A-23C8ECEF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rbitron"/>
              </a:rPr>
              <a:t>Gitlab CI March update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4291-EFE2-447A-80C2-DACF05AC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" dirty="0">
                <a:latin typeface="Calibri Light"/>
                <a:ea typeface="Open Sans"/>
                <a:cs typeface="Open Sans"/>
              </a:rPr>
              <a:t>We keep the same objectives:</a:t>
            </a:r>
            <a:endParaRPr lang="en-US" dirty="0"/>
          </a:p>
          <a:p>
            <a:pPr lvl="1"/>
            <a:r>
              <a:rPr lang="en" dirty="0">
                <a:latin typeface="Calibri Light"/>
                <a:ea typeface="Open Sans"/>
                <a:cs typeface="Open Sans"/>
              </a:rPr>
              <a:t>CI integrated into the core-v-</a:t>
            </a:r>
            <a:r>
              <a:rPr lang="en" dirty="0" err="1">
                <a:latin typeface="Calibri Light"/>
                <a:ea typeface="Open Sans"/>
                <a:cs typeface="Open Sans"/>
              </a:rPr>
              <a:t>verif</a:t>
            </a:r>
            <a:r>
              <a:rPr lang="en" dirty="0">
                <a:latin typeface="Calibri Light"/>
                <a:ea typeface="Open Sans"/>
                <a:cs typeface="Open Sans"/>
              </a:rPr>
              <a:t> and cva6 repository</a:t>
            </a:r>
            <a:endParaRPr lang="en-US" dirty="0"/>
          </a:p>
          <a:p>
            <a:pPr lvl="1"/>
            <a:r>
              <a:rPr lang="en" dirty="0">
                <a:latin typeface="Calibri Light"/>
                <a:ea typeface="Open Sans"/>
                <a:cs typeface="Open Sans"/>
              </a:rPr>
              <a:t>Easily usable for all organizations</a:t>
            </a:r>
            <a:endParaRPr lang="en-US" dirty="0"/>
          </a:p>
          <a:p>
            <a:pPr lvl="1"/>
            <a:r>
              <a:rPr lang="en" dirty="0">
                <a:latin typeface="Calibri Light"/>
                <a:ea typeface="Open Sans"/>
                <a:cs typeface="Calibri Light"/>
              </a:rPr>
              <a:t>Not only for PR validation but also for development</a:t>
            </a:r>
            <a:endParaRPr lang="en-US" dirty="0"/>
          </a:p>
          <a:p>
            <a:pPr marL="0" indent="0">
              <a:buNone/>
            </a:pPr>
            <a:endParaRPr lang="en" dirty="0">
              <a:latin typeface="Calibri Light"/>
              <a:ea typeface="Open Sans"/>
              <a:cs typeface="Open Sans"/>
            </a:endParaRPr>
          </a:p>
          <a:p>
            <a:r>
              <a:rPr lang="en" dirty="0">
                <a:latin typeface="Calibri Light"/>
                <a:ea typeface="Open Sans"/>
                <a:cs typeface="Open Sans"/>
              </a:rPr>
              <a:t>March update:</a:t>
            </a:r>
          </a:p>
          <a:p>
            <a:pPr lvl="1"/>
            <a:r>
              <a:rPr lang="en" dirty="0">
                <a:latin typeface="Calibri Light"/>
                <a:ea typeface="Open Sans"/>
                <a:cs typeface="Open Sans"/>
              </a:rPr>
              <a:t>New workflow</a:t>
            </a:r>
          </a:p>
          <a:p>
            <a:pPr lvl="2"/>
            <a:r>
              <a:rPr lang="en" dirty="0">
                <a:latin typeface="Calibri Light"/>
                <a:ea typeface="Open Sans"/>
                <a:cs typeface="Open Sans"/>
              </a:rPr>
              <a:t>Allow Co-development between CVA6 and CORE-V-VERIF</a:t>
            </a:r>
          </a:p>
          <a:p>
            <a:pPr lvl="2"/>
            <a:r>
              <a:rPr lang="en" dirty="0">
                <a:latin typeface="Calibri Light"/>
                <a:ea typeface="Open Sans"/>
                <a:cs typeface="Open Sans"/>
              </a:rPr>
              <a:t>Preserve resources by launching full pipeline only on stable branches</a:t>
            </a:r>
          </a:p>
          <a:p>
            <a:pPr lvl="1"/>
            <a:r>
              <a:rPr lang="en" dirty="0">
                <a:latin typeface="Calibri Light"/>
                <a:ea typeface="Open Sans"/>
                <a:cs typeface="Open Sans"/>
              </a:rPr>
              <a:t>Allow launching regression with a personal repo on </a:t>
            </a:r>
            <a:r>
              <a:rPr lang="en" dirty="0" err="1">
                <a:latin typeface="Calibri Light"/>
                <a:ea typeface="Open Sans"/>
                <a:cs typeface="Open Sans"/>
              </a:rPr>
              <a:t>github</a:t>
            </a:r>
            <a:endParaRPr lang="en">
              <a:latin typeface="Calibri Light"/>
              <a:ea typeface="Open Sans"/>
              <a:cs typeface="Open Sans"/>
            </a:endParaRPr>
          </a:p>
          <a:p>
            <a:pPr lvl="1"/>
            <a:r>
              <a:rPr lang="en" dirty="0">
                <a:latin typeface="Calibri Light"/>
                <a:ea typeface="Open Sans"/>
                <a:cs typeface="Open Sans"/>
              </a:rPr>
              <a:t>Private Setup repository to easily adapt CI to run time env of each organization</a:t>
            </a:r>
          </a:p>
          <a:p>
            <a:pPr lvl="1"/>
            <a:r>
              <a:rPr lang="en" dirty="0">
                <a:latin typeface="Calibri Light"/>
                <a:ea typeface="Open Sans"/>
                <a:cs typeface="Open Sans"/>
              </a:rPr>
              <a:t>New jobs included </a:t>
            </a:r>
          </a:p>
          <a:p>
            <a:pPr lvl="1"/>
            <a:r>
              <a:rPr lang="en" dirty="0">
                <a:latin typeface="Calibri Light"/>
                <a:ea typeface="Open Sans"/>
                <a:cs typeface="Open Sans"/>
              </a:rPr>
              <a:t>Keep same hash of cva6/core-v-</a:t>
            </a:r>
            <a:r>
              <a:rPr lang="en" dirty="0" err="1">
                <a:latin typeface="Calibri Light"/>
                <a:ea typeface="Open Sans"/>
                <a:cs typeface="Open Sans"/>
              </a:rPr>
              <a:t>verif</a:t>
            </a:r>
            <a:r>
              <a:rPr lang="en" dirty="0">
                <a:latin typeface="Calibri Light"/>
                <a:ea typeface="Open Sans"/>
                <a:cs typeface="Open Sans"/>
              </a:rPr>
              <a:t> for a given pipeline</a:t>
            </a:r>
          </a:p>
          <a:p>
            <a:pPr lvl="2"/>
            <a:r>
              <a:rPr lang="en" dirty="0">
                <a:latin typeface="Calibri Light"/>
                <a:ea typeface="Open Sans"/>
                <a:cs typeface="Open Sans"/>
              </a:rPr>
              <a:t>example: prevents CI to not use the same version of CVA6 in case of new commit in CVA6 branch during the execution of the core-v-</a:t>
            </a:r>
            <a:r>
              <a:rPr lang="en" dirty="0" err="1">
                <a:latin typeface="Calibri Light"/>
                <a:ea typeface="Open Sans"/>
                <a:cs typeface="Open Sans"/>
              </a:rPr>
              <a:t>verif</a:t>
            </a:r>
            <a:r>
              <a:rPr lang="en" dirty="0">
                <a:latin typeface="Calibri Light"/>
                <a:ea typeface="Open Sans"/>
                <a:cs typeface="Open Sans"/>
              </a:rPr>
              <a:t> CI</a:t>
            </a:r>
          </a:p>
          <a:p>
            <a:pPr lvl="1"/>
            <a:r>
              <a:rPr lang="en" dirty="0">
                <a:latin typeface="Calibri Light"/>
                <a:ea typeface="Open Sans"/>
                <a:cs typeface="Open Sans"/>
              </a:rPr>
              <a:t>Code optimizations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72FE-1C11-4CF5-9C05-066CF6DB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A874-8A84-4318-9753-77A8699B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B28B-08D4-4925-9EA5-1AFD769B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Gitlab CI March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A3AB-C907-445D-8894-4450E10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+mj-lt"/>
                <a:ea typeface="Open Sans"/>
                <a:cs typeface="Open Sans"/>
              </a:rPr>
              <a:t>Workflow is based on branches name</a:t>
            </a:r>
          </a:p>
          <a:p>
            <a:pPr lvl="1"/>
            <a:r>
              <a:rPr lang="en-US" dirty="0">
                <a:latin typeface="+mj-lt"/>
                <a:ea typeface="Open Sans"/>
                <a:cs typeface="Open Sans"/>
              </a:rPr>
              <a:t>master*, </a:t>
            </a:r>
            <a:r>
              <a:rPr lang="en-US" dirty="0" err="1">
                <a:latin typeface="+mj-lt"/>
                <a:ea typeface="Open Sans"/>
                <a:cs typeface="Open Sans"/>
              </a:rPr>
              <a:t>rc</a:t>
            </a:r>
            <a:r>
              <a:rPr lang="en-US" dirty="0">
                <a:latin typeface="+mj-lt"/>
                <a:ea typeface="Open Sans"/>
                <a:cs typeface="Open Sans"/>
              </a:rPr>
              <a:t>*, hotfix*, cva6/dev*  -&gt; full pipeline</a:t>
            </a:r>
          </a:p>
          <a:p>
            <a:pPr lvl="1"/>
            <a:r>
              <a:rPr lang="en-US" dirty="0">
                <a:latin typeface="+mj-lt"/>
                <a:ea typeface="Open Sans"/>
                <a:cs typeface="Open Sans"/>
              </a:rPr>
              <a:t>dev*, feature*  -&gt; short pipeline</a:t>
            </a:r>
          </a:p>
          <a:p>
            <a:pPr lvl="1"/>
            <a:r>
              <a:rPr lang="en-US" dirty="0" err="1">
                <a:latin typeface="+mj-lt"/>
                <a:ea typeface="Open Sans"/>
                <a:cs typeface="Open Sans"/>
              </a:rPr>
              <a:t>cvvdev</a:t>
            </a:r>
            <a:r>
              <a:rPr lang="en-US" dirty="0">
                <a:latin typeface="+mj-lt"/>
                <a:ea typeface="Open Sans"/>
                <a:cs typeface="Open Sans"/>
              </a:rPr>
              <a:t>/master*, </a:t>
            </a:r>
            <a:r>
              <a:rPr lang="en-US" dirty="0" err="1">
                <a:latin typeface="+mj-lt"/>
                <a:ea typeface="Open Sans"/>
                <a:cs typeface="Open Sans"/>
              </a:rPr>
              <a:t>cvvdev</a:t>
            </a:r>
            <a:r>
              <a:rPr lang="en-US" dirty="0">
                <a:latin typeface="+mj-lt"/>
                <a:ea typeface="Open Sans"/>
                <a:cs typeface="Open Sans"/>
              </a:rPr>
              <a:t>/</a:t>
            </a:r>
            <a:r>
              <a:rPr lang="en-US" dirty="0" err="1">
                <a:latin typeface="+mj-lt"/>
                <a:ea typeface="Open Sans"/>
                <a:cs typeface="Open Sans"/>
              </a:rPr>
              <a:t>rc</a:t>
            </a:r>
            <a:r>
              <a:rPr lang="en-US" dirty="0">
                <a:latin typeface="+mj-lt"/>
                <a:ea typeface="Open Sans"/>
                <a:cs typeface="Open Sans"/>
              </a:rPr>
              <a:t>*, </a:t>
            </a:r>
            <a:r>
              <a:rPr lang="en-US" dirty="0" err="1">
                <a:latin typeface="+mj-lt"/>
                <a:ea typeface="Open Sans"/>
                <a:cs typeface="Open Sans"/>
              </a:rPr>
              <a:t>cvvdev</a:t>
            </a:r>
            <a:r>
              <a:rPr lang="en-US" dirty="0">
                <a:latin typeface="+mj-lt"/>
                <a:ea typeface="Open Sans"/>
                <a:cs typeface="Open Sans"/>
              </a:rPr>
              <a:t>/hotfix*  -&gt; full pipeline</a:t>
            </a:r>
          </a:p>
          <a:p>
            <a:pPr lvl="1"/>
            <a:r>
              <a:rPr lang="en-US" dirty="0" err="1">
                <a:latin typeface="+mj-lt"/>
                <a:ea typeface="Open Sans"/>
                <a:cs typeface="Open Sans"/>
              </a:rPr>
              <a:t>cvvdev</a:t>
            </a:r>
            <a:r>
              <a:rPr lang="en-US" dirty="0">
                <a:latin typeface="+mj-lt"/>
                <a:ea typeface="Open Sans"/>
                <a:cs typeface="Open Sans"/>
              </a:rPr>
              <a:t>/dev*, </a:t>
            </a:r>
            <a:r>
              <a:rPr lang="en-US" dirty="0" err="1">
                <a:latin typeface="+mj-lt"/>
                <a:ea typeface="Open Sans"/>
                <a:cs typeface="Open Sans"/>
              </a:rPr>
              <a:t>cvvdev</a:t>
            </a:r>
            <a:r>
              <a:rPr lang="en-US" dirty="0">
                <a:latin typeface="+mj-lt"/>
                <a:ea typeface="Open Sans"/>
                <a:cs typeface="Open Sans"/>
              </a:rPr>
              <a:t>/feature*  -&gt; short pipeline</a:t>
            </a:r>
          </a:p>
          <a:p>
            <a:endParaRPr lang="en-US" dirty="0">
              <a:latin typeface="+mj-lt"/>
              <a:ea typeface="Open Sans"/>
              <a:cs typeface="Open Sans"/>
            </a:endParaRPr>
          </a:p>
          <a:p>
            <a:r>
              <a:rPr lang="en-US" dirty="0">
                <a:latin typeface="+mj-lt"/>
                <a:ea typeface="Open Sans"/>
                <a:cs typeface="Open Sans"/>
              </a:rPr>
              <a:t>Mode co-development by usage of prefix '</a:t>
            </a:r>
            <a:r>
              <a:rPr lang="en-US" dirty="0" err="1">
                <a:latin typeface="+mj-lt"/>
                <a:ea typeface="Open Sans"/>
                <a:cs typeface="Open Sans"/>
              </a:rPr>
              <a:t>cvvdev</a:t>
            </a:r>
            <a:r>
              <a:rPr lang="en-US" dirty="0">
                <a:latin typeface="+mj-lt"/>
                <a:ea typeface="Open Sans"/>
                <a:cs typeface="Open Sans"/>
              </a:rPr>
              <a:t>'</a:t>
            </a:r>
          </a:p>
          <a:p>
            <a:pPr lvl="1"/>
            <a:r>
              <a:rPr lang="en-US" dirty="0">
                <a:latin typeface="+mj-lt"/>
                <a:ea typeface="Open Sans"/>
                <a:cs typeface="Open Sans"/>
              </a:rPr>
              <a:t>If CI launch by core-v-</a:t>
            </a:r>
            <a:r>
              <a:rPr lang="en-US" dirty="0" err="1">
                <a:latin typeface="+mj-lt"/>
                <a:ea typeface="Open Sans"/>
                <a:cs typeface="Open Sans"/>
              </a:rPr>
              <a:t>verif</a:t>
            </a:r>
            <a:r>
              <a:rPr lang="en-US" dirty="0">
                <a:latin typeface="+mj-lt"/>
                <a:ea typeface="Open Sans"/>
                <a:cs typeface="Open Sans"/>
              </a:rPr>
              <a:t> repo:</a:t>
            </a:r>
          </a:p>
          <a:p>
            <a:pPr lvl="2"/>
            <a:r>
              <a:rPr lang="en-US" dirty="0">
                <a:latin typeface="+mj-lt"/>
                <a:ea typeface="Open Sans"/>
                <a:cs typeface="Open Sans"/>
              </a:rPr>
              <a:t>will not use stable branch of cva6 but same ref name as repo trigger</a:t>
            </a:r>
          </a:p>
          <a:p>
            <a:pPr lvl="1"/>
            <a:r>
              <a:rPr lang="en-US" dirty="0">
                <a:latin typeface="+mj-lt"/>
                <a:ea typeface="Open Sans"/>
                <a:cs typeface="Open Sans"/>
              </a:rPr>
              <a:t>If CI launch by cva6 repo:</a:t>
            </a:r>
          </a:p>
          <a:p>
            <a:pPr lvl="2"/>
            <a:r>
              <a:rPr lang="en-US" dirty="0">
                <a:latin typeface="+mj-lt"/>
                <a:ea typeface="Open Sans"/>
                <a:cs typeface="Open Sans"/>
              </a:rPr>
              <a:t>will not use stable branch of core-v-</a:t>
            </a:r>
            <a:r>
              <a:rPr lang="en-US" dirty="0" err="1">
                <a:latin typeface="+mj-lt"/>
                <a:ea typeface="Open Sans"/>
                <a:cs typeface="Open Sans"/>
              </a:rPr>
              <a:t>verif</a:t>
            </a:r>
            <a:r>
              <a:rPr lang="en-US" dirty="0">
                <a:latin typeface="+mj-lt"/>
                <a:ea typeface="Open Sans"/>
                <a:cs typeface="Open Sans"/>
              </a:rPr>
              <a:t> but same ref name as repo trigger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98EF-F6D4-499E-85AC-B81740DC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C0A8-78B2-471D-9F12-01E66AEE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>
                <a:latin typeface="+mj-lt"/>
              </a:rPr>
              <a:t>3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415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55E7-975D-4341-BDAC-D368BE46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Orbitron"/>
              </a:rPr>
              <a:t>Gitlab</a:t>
            </a:r>
            <a:r>
              <a:rPr lang="fr-FR" dirty="0">
                <a:latin typeface="Orbitron"/>
              </a:rPr>
              <a:t> CI </a:t>
            </a:r>
            <a:r>
              <a:rPr lang="fr-FR" dirty="0" err="1">
                <a:latin typeface="Orbitron"/>
              </a:rPr>
              <a:t>regular</a:t>
            </a:r>
            <a:r>
              <a:rPr lang="fr-FR" dirty="0">
                <a:latin typeface="Orbitron"/>
              </a:rPr>
              <a:t> mode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0A46-8081-409E-967F-7183F216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87E6-96F5-4169-956E-913495AC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D7DAE0-716B-4755-B52C-CC692A739B6A}"/>
              </a:ext>
            </a:extLst>
          </p:cNvPr>
          <p:cNvGrpSpPr/>
          <p:nvPr/>
        </p:nvGrpSpPr>
        <p:grpSpPr>
          <a:xfrm>
            <a:off x="8160602" y="1646431"/>
            <a:ext cx="1982825" cy="3772828"/>
            <a:chOff x="1980968" y="1562797"/>
            <a:chExt cx="2280190" cy="44233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BAFE22-DD2D-42D8-8493-598A41929D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2505" y="2227457"/>
              <a:ext cx="14869" cy="309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ED93D9-01C1-435B-B354-9432854D1DAB}"/>
                </a:ext>
              </a:extLst>
            </p:cNvPr>
            <p:cNvSpPr/>
            <p:nvPr/>
          </p:nvSpPr>
          <p:spPr>
            <a:xfrm>
              <a:off x="1980968" y="1562797"/>
              <a:ext cx="631902" cy="63190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F18625A-A7A0-4849-805F-C5B2E3F1493F}"/>
                </a:ext>
              </a:extLst>
            </p:cNvPr>
            <p:cNvSpPr/>
            <p:nvPr/>
          </p:nvSpPr>
          <p:spPr>
            <a:xfrm>
              <a:off x="1980968" y="2510650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EBB1CF-0A69-4A92-8980-E164F3AD894E}"/>
                </a:ext>
              </a:extLst>
            </p:cNvPr>
            <p:cNvSpPr/>
            <p:nvPr/>
          </p:nvSpPr>
          <p:spPr>
            <a:xfrm>
              <a:off x="1980968" y="3458503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5B11FB-E579-4C34-8FDF-239925BE0DB2}"/>
                </a:ext>
              </a:extLst>
            </p:cNvPr>
            <p:cNvSpPr/>
            <p:nvPr/>
          </p:nvSpPr>
          <p:spPr>
            <a:xfrm>
              <a:off x="1980968" y="4406357"/>
              <a:ext cx="631902" cy="6319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87419B4-3DFA-469B-893F-311D6EAB729D}"/>
                </a:ext>
              </a:extLst>
            </p:cNvPr>
            <p:cNvSpPr/>
            <p:nvPr/>
          </p:nvSpPr>
          <p:spPr>
            <a:xfrm>
              <a:off x="1980968" y="5354210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B307CC-747C-4174-8989-E8F1EAB027C1}"/>
                </a:ext>
              </a:extLst>
            </p:cNvPr>
            <p:cNvSpPr/>
            <p:nvPr/>
          </p:nvSpPr>
          <p:spPr>
            <a:xfrm>
              <a:off x="2824512" y="4550835"/>
              <a:ext cx="1393901" cy="36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STABLE</a:t>
              </a:r>
              <a:endParaRPr lang="en-US" sz="16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6BEEE4-3FA6-44A3-A501-8876007BB826}"/>
                </a:ext>
              </a:extLst>
            </p:cNvPr>
            <p:cNvSpPr/>
            <p:nvPr/>
          </p:nvSpPr>
          <p:spPr>
            <a:xfrm>
              <a:off x="2867257" y="1696379"/>
              <a:ext cx="1393901" cy="36241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cs typeface="Calibri"/>
                </a:rPr>
                <a:t>devB</a:t>
              </a:r>
              <a:endParaRPr lang="en-US" sz="1600" dirty="0" err="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D6FF2C-7D56-4ACC-A687-72345E14A5F8}"/>
              </a:ext>
            </a:extLst>
          </p:cNvPr>
          <p:cNvGrpSpPr/>
          <p:nvPr/>
        </p:nvGrpSpPr>
        <p:grpSpPr>
          <a:xfrm>
            <a:off x="1525638" y="1646431"/>
            <a:ext cx="1982839" cy="3772828"/>
            <a:chOff x="1980968" y="1562797"/>
            <a:chExt cx="2280190" cy="442331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74AFC4-1C6C-44DB-A0F5-BF25671963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2505" y="2227457"/>
              <a:ext cx="14869" cy="309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2CF83A-CA4E-4B4E-9F24-2FD40B8362DB}"/>
                </a:ext>
              </a:extLst>
            </p:cNvPr>
            <p:cNvSpPr/>
            <p:nvPr/>
          </p:nvSpPr>
          <p:spPr>
            <a:xfrm>
              <a:off x="1980968" y="1562797"/>
              <a:ext cx="631902" cy="63190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437D78-0901-49C3-BAD5-F70F0FFDBA8C}"/>
                </a:ext>
              </a:extLst>
            </p:cNvPr>
            <p:cNvSpPr/>
            <p:nvPr/>
          </p:nvSpPr>
          <p:spPr>
            <a:xfrm>
              <a:off x="1980968" y="2510650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41AB98-9464-4AB5-B194-EDFF62C0C6DB}"/>
                </a:ext>
              </a:extLst>
            </p:cNvPr>
            <p:cNvSpPr/>
            <p:nvPr/>
          </p:nvSpPr>
          <p:spPr>
            <a:xfrm>
              <a:off x="1980968" y="3458503"/>
              <a:ext cx="631902" cy="6319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559EDD3-8309-4789-91BB-037AEEB92769}"/>
                </a:ext>
              </a:extLst>
            </p:cNvPr>
            <p:cNvSpPr/>
            <p:nvPr/>
          </p:nvSpPr>
          <p:spPr>
            <a:xfrm>
              <a:off x="1980968" y="4406357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0491B4-2923-4C19-AECE-AD55E51809D3}"/>
                </a:ext>
              </a:extLst>
            </p:cNvPr>
            <p:cNvSpPr/>
            <p:nvPr/>
          </p:nvSpPr>
          <p:spPr>
            <a:xfrm>
              <a:off x="1980968" y="5354210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C85D93-053E-4A17-81BF-1869ABEBE52A}"/>
                </a:ext>
              </a:extLst>
            </p:cNvPr>
            <p:cNvSpPr/>
            <p:nvPr/>
          </p:nvSpPr>
          <p:spPr>
            <a:xfrm>
              <a:off x="2867257" y="3592087"/>
              <a:ext cx="1393901" cy="36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STABLE</a:t>
              </a:r>
              <a:endParaRPr lang="en-US" sz="16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13B5F5-DBBE-4D26-9F93-7D567E1A535E}"/>
                </a:ext>
              </a:extLst>
            </p:cNvPr>
            <p:cNvSpPr/>
            <p:nvPr/>
          </p:nvSpPr>
          <p:spPr>
            <a:xfrm>
              <a:off x="2867257" y="1696379"/>
              <a:ext cx="1393901" cy="36241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cs typeface="Calibri"/>
                </a:rPr>
                <a:t>devA</a:t>
              </a:r>
              <a:endParaRPr lang="en-US" sz="1600" dirty="0" err="1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9C246F-B27A-4373-931C-9E32402AEFE8}"/>
              </a:ext>
            </a:extLst>
          </p:cNvPr>
          <p:cNvSpPr/>
          <p:nvPr/>
        </p:nvSpPr>
        <p:spPr>
          <a:xfrm>
            <a:off x="1222115" y="5713476"/>
            <a:ext cx="1212128" cy="309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CVA6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F28AC4-B03C-4F6D-A6CE-A569546C600E}"/>
              </a:ext>
            </a:extLst>
          </p:cNvPr>
          <p:cNvSpPr/>
          <p:nvPr/>
        </p:nvSpPr>
        <p:spPr>
          <a:xfrm>
            <a:off x="7745579" y="5713476"/>
            <a:ext cx="1379396" cy="309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CORE-V-VERIF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4E7F5DD8-9E71-4D6E-811A-633F49A43A15}"/>
              </a:ext>
            </a:extLst>
          </p:cNvPr>
          <p:cNvSpPr/>
          <p:nvPr/>
        </p:nvSpPr>
        <p:spPr>
          <a:xfrm rot="20280000">
            <a:off x="3653549" y="2537395"/>
            <a:ext cx="4274633" cy="48321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CHALLENGE CORE-V-VERIF AGAINST STABLE CVA6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69CC6FB0-6307-416C-ABC7-F24E7410359A}"/>
              </a:ext>
            </a:extLst>
          </p:cNvPr>
          <p:cNvSpPr/>
          <p:nvPr/>
        </p:nvSpPr>
        <p:spPr>
          <a:xfrm rot="1740000" flipH="1">
            <a:off x="3515662" y="2871833"/>
            <a:ext cx="4729974" cy="48321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Calibri"/>
              </a:rPr>
              <a:t>CHALLENGE CVA6  AGAINST STABLE CORE-V-VERIF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99648-541B-44E0-BA53-1252E936BD2F}"/>
              </a:ext>
            </a:extLst>
          </p:cNvPr>
          <p:cNvSpPr txBox="1"/>
          <p:nvPr/>
        </p:nvSpPr>
        <p:spPr>
          <a:xfrm>
            <a:off x="3781926" y="4704347"/>
            <a:ext cx="3635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F5F5F"/>
                </a:solidFill>
                <a:latin typeface="Open Sans"/>
                <a:ea typeface="Open Sans"/>
                <a:cs typeface="Open Sans"/>
              </a:rPr>
              <a:t>master*, rc*, hotfix*, cva6/dev*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F0A54-A866-4F99-AF8A-859BED1F77B9}"/>
              </a:ext>
            </a:extLst>
          </p:cNvPr>
          <p:cNvSpPr txBox="1"/>
          <p:nvPr/>
        </p:nvSpPr>
        <p:spPr>
          <a:xfrm>
            <a:off x="3781926" y="50753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F5F5F"/>
                </a:solidFill>
                <a:latin typeface="Open Sans"/>
                <a:ea typeface="Open Sans"/>
                <a:cs typeface="Open Sans"/>
              </a:rPr>
              <a:t>dev*, feature*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55E7-975D-4341-BDAC-D368BE46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71047" cy="738461"/>
          </a:xfrm>
        </p:spPr>
        <p:txBody>
          <a:bodyPr>
            <a:normAutofit/>
          </a:bodyPr>
          <a:lstStyle/>
          <a:p>
            <a:r>
              <a:rPr lang="fr-FR" dirty="0" err="1">
                <a:latin typeface="Orbitron"/>
              </a:rPr>
              <a:t>Gitlab</a:t>
            </a:r>
            <a:r>
              <a:rPr lang="fr-FR" dirty="0">
                <a:latin typeface="Orbitron"/>
              </a:rPr>
              <a:t> CI </a:t>
            </a:r>
            <a:r>
              <a:rPr lang="en-US" dirty="0">
                <a:latin typeface="Orbitron"/>
              </a:rPr>
              <a:t>on </a:t>
            </a:r>
            <a:r>
              <a:rPr lang="en-US" dirty="0" err="1">
                <a:latin typeface="Orbitron"/>
              </a:rPr>
              <a:t>cvvdev</a:t>
            </a:r>
            <a:r>
              <a:rPr lang="en-US" dirty="0">
                <a:latin typeface="Orbitron"/>
              </a:rPr>
              <a:t>* branches name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0A46-8081-409E-967F-7183F216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87E6-96F5-4169-956E-913495AC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D7DAE0-716B-4755-B52C-CC692A739B6A}"/>
              </a:ext>
            </a:extLst>
          </p:cNvPr>
          <p:cNvGrpSpPr/>
          <p:nvPr/>
        </p:nvGrpSpPr>
        <p:grpSpPr>
          <a:xfrm>
            <a:off x="8160602" y="1646431"/>
            <a:ext cx="2133219" cy="3772828"/>
            <a:chOff x="1980968" y="1562797"/>
            <a:chExt cx="2453139" cy="44233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BAFE22-DD2D-42D8-8493-598A41929D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2505" y="2227457"/>
              <a:ext cx="14869" cy="309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ED93D9-01C1-435B-B354-9432854D1DAB}"/>
                </a:ext>
              </a:extLst>
            </p:cNvPr>
            <p:cNvSpPr/>
            <p:nvPr/>
          </p:nvSpPr>
          <p:spPr>
            <a:xfrm>
              <a:off x="1980968" y="1562797"/>
              <a:ext cx="631902" cy="63190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F18625A-A7A0-4849-805F-C5B2E3F1493F}"/>
                </a:ext>
              </a:extLst>
            </p:cNvPr>
            <p:cNvSpPr/>
            <p:nvPr/>
          </p:nvSpPr>
          <p:spPr>
            <a:xfrm>
              <a:off x="1980968" y="2510650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EBB1CF-0A69-4A92-8980-E164F3AD894E}"/>
                </a:ext>
              </a:extLst>
            </p:cNvPr>
            <p:cNvSpPr/>
            <p:nvPr/>
          </p:nvSpPr>
          <p:spPr>
            <a:xfrm>
              <a:off x="1980968" y="3458503"/>
              <a:ext cx="631902" cy="63190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5B11FB-E579-4C34-8FDF-239925BE0DB2}"/>
                </a:ext>
              </a:extLst>
            </p:cNvPr>
            <p:cNvSpPr/>
            <p:nvPr/>
          </p:nvSpPr>
          <p:spPr>
            <a:xfrm>
              <a:off x="1980968" y="4406357"/>
              <a:ext cx="631902" cy="6319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87419B4-3DFA-469B-893F-311D6EAB729D}"/>
                </a:ext>
              </a:extLst>
            </p:cNvPr>
            <p:cNvSpPr/>
            <p:nvPr/>
          </p:nvSpPr>
          <p:spPr>
            <a:xfrm>
              <a:off x="1980968" y="5354210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B307CC-747C-4174-8989-E8F1EAB027C1}"/>
                </a:ext>
              </a:extLst>
            </p:cNvPr>
            <p:cNvSpPr/>
            <p:nvPr/>
          </p:nvSpPr>
          <p:spPr>
            <a:xfrm>
              <a:off x="2824512" y="4550835"/>
              <a:ext cx="1393901" cy="36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STABLE</a:t>
              </a:r>
              <a:endParaRPr lang="en-US" sz="16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6BEEE4-3FA6-44A3-A501-8876007BB826}"/>
                </a:ext>
              </a:extLst>
            </p:cNvPr>
            <p:cNvSpPr/>
            <p:nvPr/>
          </p:nvSpPr>
          <p:spPr>
            <a:xfrm>
              <a:off x="2867257" y="1696379"/>
              <a:ext cx="1566850" cy="4211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ea typeface="+mn-lt"/>
                  <a:cs typeface="+mn-lt"/>
                </a:rPr>
                <a:t>cvvdev</a:t>
              </a:r>
              <a:r>
                <a:rPr lang="en-US" sz="1600" dirty="0">
                  <a:ea typeface="+mn-lt"/>
                  <a:cs typeface="+mn-lt"/>
                </a:rPr>
                <a:t>/</a:t>
              </a:r>
              <a:r>
                <a:rPr lang="en-US" sz="1600" dirty="0" err="1">
                  <a:ea typeface="+mn-lt"/>
                  <a:cs typeface="+mn-lt"/>
                </a:rPr>
                <a:t>devB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D6FF2C-7D56-4ACC-A687-72345E14A5F8}"/>
              </a:ext>
            </a:extLst>
          </p:cNvPr>
          <p:cNvGrpSpPr/>
          <p:nvPr/>
        </p:nvGrpSpPr>
        <p:grpSpPr>
          <a:xfrm>
            <a:off x="1525638" y="1646431"/>
            <a:ext cx="2083102" cy="3772828"/>
            <a:chOff x="1980968" y="1562797"/>
            <a:chExt cx="2395489" cy="442331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74AFC4-1C6C-44DB-A0F5-BF25671963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2505" y="2227457"/>
              <a:ext cx="14869" cy="309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2CF83A-CA4E-4B4E-9F24-2FD40B8362DB}"/>
                </a:ext>
              </a:extLst>
            </p:cNvPr>
            <p:cNvSpPr/>
            <p:nvPr/>
          </p:nvSpPr>
          <p:spPr>
            <a:xfrm>
              <a:off x="1980968" y="1562797"/>
              <a:ext cx="631902" cy="63190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437D78-0901-49C3-BAD5-F70F0FFDBA8C}"/>
                </a:ext>
              </a:extLst>
            </p:cNvPr>
            <p:cNvSpPr/>
            <p:nvPr/>
          </p:nvSpPr>
          <p:spPr>
            <a:xfrm>
              <a:off x="1980968" y="2510650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41AB98-9464-4AB5-B194-EDFF62C0C6DB}"/>
                </a:ext>
              </a:extLst>
            </p:cNvPr>
            <p:cNvSpPr/>
            <p:nvPr/>
          </p:nvSpPr>
          <p:spPr>
            <a:xfrm>
              <a:off x="1980968" y="3458503"/>
              <a:ext cx="631902" cy="6319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559EDD3-8309-4789-91BB-037AEEB92769}"/>
                </a:ext>
              </a:extLst>
            </p:cNvPr>
            <p:cNvSpPr/>
            <p:nvPr/>
          </p:nvSpPr>
          <p:spPr>
            <a:xfrm>
              <a:off x="1980968" y="4406357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0491B4-2923-4C19-AECE-AD55E51809D3}"/>
                </a:ext>
              </a:extLst>
            </p:cNvPr>
            <p:cNvSpPr/>
            <p:nvPr/>
          </p:nvSpPr>
          <p:spPr>
            <a:xfrm>
              <a:off x="1980968" y="5354210"/>
              <a:ext cx="631902" cy="63190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C85D93-053E-4A17-81BF-1869ABEBE52A}"/>
                </a:ext>
              </a:extLst>
            </p:cNvPr>
            <p:cNvSpPr/>
            <p:nvPr/>
          </p:nvSpPr>
          <p:spPr>
            <a:xfrm>
              <a:off x="2867257" y="3592087"/>
              <a:ext cx="1393901" cy="36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STABLE</a:t>
              </a:r>
              <a:endParaRPr lang="en-US" sz="16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13B5F5-DBBE-4D26-9F93-7D567E1A535E}"/>
                </a:ext>
              </a:extLst>
            </p:cNvPr>
            <p:cNvSpPr/>
            <p:nvPr/>
          </p:nvSpPr>
          <p:spPr>
            <a:xfrm>
              <a:off x="2867256" y="1696379"/>
              <a:ext cx="1509201" cy="43294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cs typeface="Calibri"/>
                </a:rPr>
                <a:t>cvvdev</a:t>
              </a:r>
              <a:r>
                <a:rPr lang="en-US" sz="1600" dirty="0">
                  <a:cs typeface="Calibri"/>
                </a:rPr>
                <a:t>/</a:t>
              </a:r>
              <a:r>
                <a:rPr lang="en-US" sz="1600" dirty="0" err="1">
                  <a:cs typeface="Calibri"/>
                </a:rPr>
                <a:t>devA</a:t>
              </a:r>
              <a:endParaRPr lang="en-US" sz="1600" dirty="0" err="1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9C246F-B27A-4373-931C-9E32402AEFE8}"/>
              </a:ext>
            </a:extLst>
          </p:cNvPr>
          <p:cNvSpPr/>
          <p:nvPr/>
        </p:nvSpPr>
        <p:spPr>
          <a:xfrm>
            <a:off x="1222115" y="5713476"/>
            <a:ext cx="1212128" cy="309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CVA6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F28AC4-B03C-4F6D-A6CE-A569546C600E}"/>
              </a:ext>
            </a:extLst>
          </p:cNvPr>
          <p:cNvSpPr/>
          <p:nvPr/>
        </p:nvSpPr>
        <p:spPr>
          <a:xfrm>
            <a:off x="7745579" y="5713476"/>
            <a:ext cx="1379396" cy="309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CORE-V-VERIF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4E7F5DD8-9E71-4D6E-811A-633F49A43A15}"/>
              </a:ext>
            </a:extLst>
          </p:cNvPr>
          <p:cNvSpPr/>
          <p:nvPr/>
        </p:nvSpPr>
        <p:spPr>
          <a:xfrm rot="1140000">
            <a:off x="3874128" y="2266684"/>
            <a:ext cx="4274633" cy="48321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CHALLENGE CORE-V-VERIF AGAINST DEV CVA6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69CC6FB0-6307-416C-ABC7-F24E7410359A}"/>
              </a:ext>
            </a:extLst>
          </p:cNvPr>
          <p:cNvSpPr/>
          <p:nvPr/>
        </p:nvSpPr>
        <p:spPr>
          <a:xfrm rot="1140000" flipH="1">
            <a:off x="3756293" y="2771569"/>
            <a:ext cx="4298843" cy="48321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CHALLENGE CVA6  AGAINST DEV CORE-V-VERIF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E0226-096F-47FA-A83A-D540B0CE5FB2}"/>
              </a:ext>
            </a:extLst>
          </p:cNvPr>
          <p:cNvSpPr txBox="1"/>
          <p:nvPr/>
        </p:nvSpPr>
        <p:spPr>
          <a:xfrm>
            <a:off x="3050005" y="4303295"/>
            <a:ext cx="53400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F5F5F"/>
                </a:solidFill>
                <a:latin typeface="Open Sans"/>
                <a:ea typeface="Open Sans"/>
                <a:cs typeface="Open Sans"/>
              </a:rPr>
              <a:t>cvvdev/master*, cvvdev/rc*, cvvdev/hotfix*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9E748-8B2C-4835-A721-27C1103552B2}"/>
              </a:ext>
            </a:extLst>
          </p:cNvPr>
          <p:cNvSpPr txBox="1"/>
          <p:nvPr/>
        </p:nvSpPr>
        <p:spPr>
          <a:xfrm>
            <a:off x="3050005" y="4734427"/>
            <a:ext cx="5400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5F5F5F"/>
                </a:solidFill>
                <a:latin typeface="Open Sans"/>
                <a:ea typeface="Open Sans"/>
                <a:cs typeface="Open Sans"/>
              </a:rPr>
              <a:t>cvvdev</a:t>
            </a:r>
            <a:r>
              <a:rPr lang="en-US" dirty="0">
                <a:solidFill>
                  <a:srgbClr val="5F5F5F"/>
                </a:solidFill>
                <a:latin typeface="Open Sans"/>
                <a:ea typeface="Open Sans"/>
                <a:cs typeface="Open Sans"/>
              </a:rPr>
              <a:t>/dev*, </a:t>
            </a:r>
            <a:r>
              <a:rPr lang="en-US" dirty="0" err="1">
                <a:solidFill>
                  <a:srgbClr val="5F5F5F"/>
                </a:solidFill>
                <a:latin typeface="Open Sans"/>
                <a:ea typeface="Open Sans"/>
                <a:cs typeface="Open Sans"/>
              </a:rPr>
              <a:t>cvvdev</a:t>
            </a:r>
            <a:r>
              <a:rPr lang="en-US" dirty="0">
                <a:solidFill>
                  <a:srgbClr val="5F5F5F"/>
                </a:solidFill>
                <a:latin typeface="Open Sans"/>
                <a:ea typeface="Open Sans"/>
                <a:cs typeface="Open Sans"/>
              </a:rPr>
              <a:t>/feature*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9D2A5-F488-4A08-BC1F-3378975AEBAB}"/>
              </a:ext>
            </a:extLst>
          </p:cNvPr>
          <p:cNvSpPr/>
          <p:nvPr/>
        </p:nvSpPr>
        <p:spPr>
          <a:xfrm>
            <a:off x="8933313" y="3376611"/>
            <a:ext cx="1402619" cy="3492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ea typeface="+mn-lt"/>
                <a:cs typeface="+mn-lt"/>
              </a:rPr>
              <a:t>cvvdev</a:t>
            </a:r>
            <a:r>
              <a:rPr lang="en-US" sz="1600" dirty="0">
                <a:ea typeface="+mn-lt"/>
                <a:cs typeface="+mn-lt"/>
              </a:rPr>
              <a:t>/</a:t>
            </a:r>
            <a:r>
              <a:rPr lang="en-US" sz="1600" dirty="0" err="1">
                <a:ea typeface="+mn-lt"/>
                <a:cs typeface="+mn-lt"/>
              </a:rPr>
              <a:t>devA</a:t>
            </a:r>
          </a:p>
        </p:txBody>
      </p:sp>
    </p:spTree>
    <p:extLst>
      <p:ext uri="{BB962C8B-B14F-4D97-AF65-F5344CB8AC3E}">
        <p14:creationId xmlns:p14="http://schemas.microsoft.com/office/powerpoint/2010/main" val="9194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AE49-BDE4-4070-BFCB-DEE9F2FD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rbitron"/>
              </a:rPr>
              <a:t>Details of regression</a:t>
            </a:r>
            <a:endParaRPr lang="en-US" dirty="0"/>
          </a:p>
        </p:txBody>
      </p:sp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7AE7105-A27F-402B-8B1A-8D4BB5839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896" y="1182957"/>
            <a:ext cx="9985513" cy="2399137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31C65-241A-4C2D-9529-C92D03D4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461" y="3580016"/>
            <a:ext cx="7070034" cy="2596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Open Sans"/>
                <a:ea typeface="Open Sans"/>
                <a:cs typeface="Open Sans"/>
              </a:rPr>
              <a:t>Initjob</a:t>
            </a:r>
            <a:r>
              <a:rPr lang="en-US" sz="2000" dirty="0">
                <a:latin typeface="Open Sans"/>
                <a:ea typeface="Open Sans"/>
                <a:cs typeface="Open Sans"/>
              </a:rPr>
              <a:t>: get sha from branch name</a:t>
            </a:r>
          </a:p>
          <a:p>
            <a:r>
              <a:rPr lang="en-US" sz="2000" dirty="0" err="1">
                <a:latin typeface="Open Sans"/>
                <a:ea typeface="Open Sans"/>
                <a:cs typeface="Open Sans"/>
              </a:rPr>
              <a:t>ext_check_env</a:t>
            </a:r>
            <a:r>
              <a:rPr lang="en-US" sz="2000" dirty="0">
                <a:latin typeface="Open Sans"/>
                <a:ea typeface="Open Sans"/>
                <a:cs typeface="Open Sans"/>
              </a:rPr>
              <a:t>: print env private</a:t>
            </a:r>
          </a:p>
          <a:p>
            <a:r>
              <a:rPr lang="en-US" sz="2000" dirty="0" err="1">
                <a:latin typeface="Open Sans"/>
                <a:ea typeface="Open Sans"/>
                <a:cs typeface="Open Sans"/>
              </a:rPr>
              <a:t>pub_check_env</a:t>
            </a:r>
            <a:r>
              <a:rPr lang="en-US" sz="2000" dirty="0">
                <a:latin typeface="Open Sans"/>
                <a:ea typeface="Open Sans"/>
                <a:cs typeface="Open Sans"/>
              </a:rPr>
              <a:t>: print env public</a:t>
            </a:r>
          </a:p>
          <a:p>
            <a:r>
              <a:rPr lang="en-US" sz="2000" dirty="0" err="1">
                <a:latin typeface="Open Sans"/>
                <a:ea typeface="Open Sans"/>
                <a:cs typeface="Open Sans"/>
              </a:rPr>
              <a:t>pub_smoke</a:t>
            </a:r>
            <a:r>
              <a:rPr lang="en-US" sz="2000" dirty="0">
                <a:latin typeface="Open Sans"/>
                <a:ea typeface="Open Sans"/>
                <a:cs typeface="Open Sans"/>
              </a:rPr>
              <a:t>: smoke test on all target</a:t>
            </a:r>
          </a:p>
          <a:p>
            <a:r>
              <a:rPr lang="en-US" sz="2000" dirty="0" err="1">
                <a:latin typeface="Open Sans"/>
                <a:ea typeface="Open Sans"/>
                <a:cs typeface="Open Sans"/>
              </a:rPr>
              <a:t>pub_compliance</a:t>
            </a:r>
            <a:r>
              <a:rPr lang="en-US" sz="2000" dirty="0">
                <a:latin typeface="Open Sans"/>
                <a:ea typeface="Open Sans"/>
                <a:cs typeface="Open Sans"/>
              </a:rPr>
              <a:t>: compliance with verilator </a:t>
            </a:r>
          </a:p>
          <a:p>
            <a:r>
              <a:rPr lang="en-US" sz="2000" dirty="0" err="1">
                <a:latin typeface="Open Sans"/>
                <a:ea typeface="Open Sans"/>
                <a:cs typeface="Open Sans"/>
              </a:rPr>
              <a:t>pub_testv</a:t>
            </a:r>
            <a:r>
              <a:rPr lang="en-US" sz="2000" dirty="0">
                <a:latin typeface="Open Sans"/>
                <a:ea typeface="Open Sans"/>
                <a:cs typeface="Open Sans"/>
              </a:rPr>
              <a:t>/p: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testp</a:t>
            </a:r>
            <a:r>
              <a:rPr lang="en-US" sz="2000" dirty="0">
                <a:latin typeface="Open Sans"/>
                <a:ea typeface="Open Sans"/>
                <a:cs typeface="Open Sans"/>
              </a:rPr>
              <a:t>/v with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verilator</a:t>
            </a:r>
          </a:p>
          <a:p>
            <a:endParaRPr lang="en-US" sz="2000" dirty="0">
              <a:latin typeface="Open Sans"/>
              <a:ea typeface="Open Sans"/>
              <a:cs typeface="Open Sans"/>
            </a:endParaRPr>
          </a:p>
          <a:p>
            <a:endParaRPr lang="en-US" sz="2000" dirty="0">
              <a:latin typeface="Open Sans"/>
              <a:ea typeface="Open Sans"/>
              <a:cs typeface="Open Sans"/>
            </a:endParaRPr>
          </a:p>
          <a:p>
            <a:endParaRPr lang="en-US" sz="20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5E1D-75E5-4242-AD7C-1741340C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2E56-40E2-4DF4-BB15-22DE67A2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BA65823-B37E-4E44-A4B6-4C63E5B37A42}"/>
              </a:ext>
            </a:extLst>
          </p:cNvPr>
          <p:cNvSpPr txBox="1">
            <a:spLocks/>
          </p:cNvSpPr>
          <p:nvPr/>
        </p:nvSpPr>
        <p:spPr>
          <a:xfrm>
            <a:off x="6236253" y="3655112"/>
            <a:ext cx="7070034" cy="2596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Open Sans"/>
                <a:ea typeface="Open Sans"/>
                <a:cs typeface="Open Sans"/>
              </a:rPr>
              <a:t>pub_linux</a:t>
            </a:r>
            <a:r>
              <a:rPr lang="en-US" sz="2000" dirty="0">
                <a:latin typeface="Open Sans"/>
                <a:ea typeface="Open Sans"/>
                <a:cs typeface="Open Sans"/>
              </a:rPr>
              <a:t>: </a:t>
            </a:r>
          </a:p>
          <a:p>
            <a:r>
              <a:rPr lang="en-US" sz="2000" dirty="0" err="1">
                <a:latin typeface="Open Sans"/>
                <a:ea typeface="Open Sans"/>
                <a:cs typeface="Open Sans"/>
              </a:rPr>
              <a:t>pub_fpga</a:t>
            </a:r>
            <a:r>
              <a:rPr lang="en-US" sz="2000" dirty="0">
                <a:latin typeface="Open Sans"/>
                <a:ea typeface="Open Sans"/>
                <a:cs typeface="Open Sans"/>
              </a:rPr>
              <a:t>-build: bitstream generation</a:t>
            </a:r>
          </a:p>
          <a:p>
            <a:r>
              <a:rPr lang="en-US" sz="2000" dirty="0" err="1">
                <a:latin typeface="Open Sans"/>
                <a:ea typeface="Open Sans"/>
                <a:cs typeface="Open Sans"/>
              </a:rPr>
              <a:t>pub_synthesis</a:t>
            </a:r>
            <a:r>
              <a:rPr lang="en-US" sz="2000" dirty="0">
                <a:latin typeface="Open Sans"/>
                <a:ea typeface="Open Sans"/>
                <a:cs typeface="Open Sans"/>
              </a:rPr>
              <a:t>: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synthese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asic</a:t>
            </a:r>
            <a:endParaRPr lang="en-US" sz="2000" dirty="0">
              <a:latin typeface="Open Sans"/>
              <a:ea typeface="Open Sans"/>
              <a:cs typeface="Open Sans"/>
            </a:endParaRPr>
          </a:p>
          <a:p>
            <a:r>
              <a:rPr lang="en-US" sz="2000" dirty="0" err="1">
                <a:latin typeface="Open Sans"/>
                <a:ea typeface="Open Sans"/>
                <a:cs typeface="Open Sans"/>
              </a:rPr>
              <a:t>pub_smoke</a:t>
            </a:r>
            <a:r>
              <a:rPr lang="en-US" sz="2000" dirty="0">
                <a:latin typeface="Open Sans"/>
                <a:ea typeface="Open Sans"/>
                <a:cs typeface="Open Sans"/>
              </a:rPr>
              <a:t>-gate: smoke post on netlist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asic</a:t>
            </a:r>
            <a:endParaRPr lang="en-US" sz="2000">
              <a:latin typeface="Open Sans"/>
              <a:ea typeface="Open Sans"/>
              <a:cs typeface="Open Sans"/>
            </a:endParaRPr>
          </a:p>
          <a:p>
            <a:endParaRPr lang="en-US" sz="2000" dirty="0">
              <a:latin typeface="Open Sans"/>
              <a:ea typeface="Open Sans"/>
              <a:cs typeface="Open Sans"/>
            </a:endParaRPr>
          </a:p>
          <a:p>
            <a:endParaRPr lang="en-US" sz="20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4333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3EFE4-1C72-4CA3-83DA-B2CB3C31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3C95A-65AE-4F75-8286-7D3AE5B5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5986CB7F-9F7E-43BB-AB34-FEFD488F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88" y="252001"/>
            <a:ext cx="10429460" cy="59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5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18DC-0F46-4642-9FB1-3741CEFE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rbitron"/>
              </a:rPr>
              <a:t>Setup-ci:/cva6/core-v-verif-cva6.yml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A47D-528F-4032-9B00-3DBB90F23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599" cy="48939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nsolas"/>
                <a:ea typeface="Open Sans"/>
                <a:cs typeface="Open Sans"/>
              </a:rPr>
              <a:t>Example is given in core-v-</a:t>
            </a:r>
            <a:r>
              <a:rPr lang="en-US" sz="1100" dirty="0" err="1">
                <a:latin typeface="Consolas"/>
                <a:ea typeface="Open Sans"/>
                <a:cs typeface="Open Sans"/>
              </a:rPr>
              <a:t>verif</a:t>
            </a:r>
            <a:r>
              <a:rPr lang="en-US" sz="1100" dirty="0">
                <a:latin typeface="Consolas"/>
                <a:ea typeface="Open Sans"/>
                <a:cs typeface="Open Sans"/>
              </a:rPr>
              <a:t> repository, path: .</a:t>
            </a:r>
            <a:r>
              <a:rPr lang="en-US" sz="1100" dirty="0" err="1">
                <a:latin typeface="Consolas"/>
                <a:ea typeface="Open Sans"/>
                <a:cs typeface="Open Sans"/>
              </a:rPr>
              <a:t>gitlab</a:t>
            </a:r>
            <a:r>
              <a:rPr lang="en-US" sz="1100" dirty="0">
                <a:latin typeface="Consolas"/>
                <a:ea typeface="Open Sans"/>
                <a:cs typeface="Open Sans"/>
              </a:rPr>
              <a:t>-ci/example/setup-ci–example/</a:t>
            </a:r>
          </a:p>
          <a:p>
            <a:pPr marL="0" indent="0">
              <a:buNone/>
            </a:pPr>
            <a:endParaRPr lang="en-US" sz="1100" dirty="0">
              <a:latin typeface="Consolas"/>
              <a:ea typeface="Open Sans"/>
              <a:cs typeface="Open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onsolas"/>
                <a:ea typeface="Open Sans"/>
                <a:cs typeface="Open Sans"/>
              </a:rPr>
              <a:t>variables:
  RISCV: /opt/common/tools/gcc-10.2.0
  VERILATOR_ROOT: /opt/common/tools/verilator-4.110
  SPIKE_ROOT: /opt/common/tools/spike
  BBL_ROOT: /opt/common/tools/Linux-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ariane</a:t>
            </a:r>
            <a:r>
              <a:rPr lang="en-US" sz="1050" dirty="0">
                <a:latin typeface="Consolas"/>
                <a:ea typeface="Open Sans"/>
                <a:cs typeface="Open Sans"/>
              </a:rPr>
              <a:t>-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sdk</a:t>
            </a:r>
            <a:r>
              <a:rPr lang="en-US" sz="1050" dirty="0">
                <a:latin typeface="Consolas"/>
                <a:ea typeface="Open Sans"/>
                <a:cs typeface="Open Sans"/>
              </a:rPr>
              <a:t>
  SYN_VCS_BASHRC: /opt/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synopsys</a:t>
            </a:r>
            <a:r>
              <a:rPr lang="en-US" sz="1050" dirty="0">
                <a:latin typeface="Consolas"/>
                <a:ea typeface="Open Sans"/>
                <a:cs typeface="Open Sans"/>
              </a:rPr>
              <a:t>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vcs</a:t>
            </a:r>
            <a:r>
              <a:rPr lang="en-US" sz="1050" dirty="0">
                <a:latin typeface="Consolas"/>
                <a:ea typeface="Open Sans"/>
                <a:cs typeface="Open Sans"/>
              </a:rPr>
              <a:t>/XXXX/setup/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bashrc.example</a:t>
            </a:r>
            <a:r>
              <a:rPr lang="en-US" sz="1050" dirty="0">
                <a:latin typeface="Consolas"/>
                <a:ea typeface="Open Sans"/>
                <a:cs typeface="Open Sans"/>
              </a:rPr>
              <a:t>
  SYN_DCSHELL_BASHRC: /opt/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synopsys</a:t>
            </a:r>
            <a:r>
              <a:rPr lang="en-US" sz="1050" dirty="0">
                <a:latin typeface="Consolas"/>
                <a:ea typeface="Open Sans"/>
                <a:cs typeface="Open Sans"/>
              </a:rPr>
              <a:t>/syn/XXXX/setup/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bashrc</a:t>
            </a:r>
            <a:r>
              <a:rPr lang="en-US" sz="1050" dirty="0">
                <a:latin typeface="Consolas"/>
                <a:ea typeface="Open Sans"/>
                <a:cs typeface="Open Sans"/>
              </a:rPr>
              <a:t>
  QUESTA_BASHRC: /opt/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questa</a:t>
            </a:r>
            <a:r>
              <a:rPr lang="en-US" sz="1050" dirty="0">
                <a:latin typeface="Consolas"/>
                <a:ea typeface="Open Sans"/>
                <a:cs typeface="Open Sans"/>
              </a:rPr>
              <a:t>/XXXX/setup/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bashrc</a:t>
            </a:r>
            <a:r>
              <a:rPr lang="en-US" sz="1050" dirty="0">
                <a:latin typeface="Consolas"/>
                <a:ea typeface="Open Sans"/>
                <a:cs typeface="Open Sans"/>
              </a:rPr>
              <a:t>
  VIVALDO_SETUP: /opt/xilinx/Vivado/XXXX/settings64.sh
  CVA6_REPO: https://github.com/openhwgroup/cva6
  CVA6_BRANCH: master
  COMPLIANCE_REPO: https://github.com/riscv/riscv-compliance.git
  COMPLIANCE_BRANCH: master
  COMPLIANCE_HASH: 220e78542da4510e40eac31e31fdd4e77cdae437
  COMPLIANCE_PATCH: ../../../cva6/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riscv-compliance.patch</a:t>
            </a:r>
            <a:r>
              <a:rPr lang="en-US" sz="1050" dirty="0">
                <a:latin typeface="Consolas"/>
                <a:ea typeface="Open Sans"/>
                <a:cs typeface="Open Sans"/>
              </a:rPr>
              <a:t>
  TESTS_REPO: https://github.com/riscv/riscv-tests.git
  TEST_BRANCH: master
  TEST_HASH: f92842f91644092960ac7946a61ec2895e543cec
  DV_REPO: https://github.com/google/riscv-dv.git
  DV_BRANCH: master
  NUM_JOBS: 24
  FOUNDRY_PATH: /techno/lib/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stdcellXXXX</a:t>
            </a:r>
            <a:r>
              <a:rPr lang="en-US" sz="1050" dirty="0">
                <a:latin typeface="Consolas"/>
                <a:ea typeface="Open Sans"/>
                <a:cs typeface="Open Sans"/>
              </a:rPr>
              <a:t>
  TECH_NAME: core_XXXX05v25c
  SYNTH_PERIOD : 30
  LIB_VERILOG: /techno/lib/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verilog_XXXX</a:t>
            </a:r>
            <a:r>
              <a:rPr lang="en-US" sz="1050" dirty="0">
                <a:latin typeface="Consolas"/>
                <a:ea typeface="Open Sans"/>
                <a:cs typeface="Open Sans"/>
              </a:rPr>
              <a:t>/</a:t>
            </a:r>
            <a:r>
              <a:rPr lang="en-US" sz="1050" dirty="0" err="1">
                <a:latin typeface="Consolas"/>
                <a:ea typeface="Open Sans"/>
                <a:cs typeface="Open Sans"/>
              </a:rPr>
              <a:t>XXXX.v</a:t>
            </a:r>
            <a:r>
              <a:rPr lang="en-US" sz="1050" dirty="0">
                <a:latin typeface="Consolas"/>
                <a:ea typeface="Open Sans"/>
                <a:cs typeface="Open Sans"/>
              </a:rPr>
              <a:t>
</a:t>
            </a:r>
            <a:endParaRPr lang="en-US" sz="1050" dirty="0">
              <a:ea typeface="Open Sans"/>
              <a:cs typeface="Open San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A983B-84A1-4B33-AAC1-8CC62939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0F09-B8A3-46EC-BE46-DB769E0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559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Open Sans</vt:lpstr>
      <vt:lpstr>Orbitron</vt:lpstr>
      <vt:lpstr>Office Theme</vt:lpstr>
      <vt:lpstr>Gitlab-CI</vt:lpstr>
      <vt:lpstr>Gitlab CI March update</vt:lpstr>
      <vt:lpstr>Gitlab CI March update</vt:lpstr>
      <vt:lpstr>Gitlab CI regular mode</vt:lpstr>
      <vt:lpstr>Gitlab CI on cvvdev* branches name</vt:lpstr>
      <vt:lpstr>Details of regression</vt:lpstr>
      <vt:lpstr>PowerPoint Presentation</vt:lpstr>
      <vt:lpstr>Setup-ci:/cva6/core-v-verif-cva6.yml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Casamatta Yannick</dc:creator>
  <cp:lastModifiedBy>Casamatta Yannick</cp:lastModifiedBy>
  <cp:revision>3</cp:revision>
  <dcterms:created xsi:type="dcterms:W3CDTF">2022-03-11T14:32:07Z</dcterms:created>
  <dcterms:modified xsi:type="dcterms:W3CDTF">2022-03-11T16:07:03Z</dcterms:modified>
</cp:coreProperties>
</file>