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1051524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3818520"/>
            <a:ext cx="1051524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200" y="381852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338580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240200"/>
            <a:ext cx="338580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9160" y="1240200"/>
            <a:ext cx="338580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3818520"/>
            <a:ext cx="338580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3818520"/>
            <a:ext cx="338580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9160" y="3818520"/>
            <a:ext cx="338580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493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493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157040" cy="34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493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493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26200" y="381852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1051524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1051524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38080" y="3818520"/>
            <a:ext cx="1051524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26200" y="381852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338580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93440" y="1240200"/>
            <a:ext cx="338580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949160" y="1240200"/>
            <a:ext cx="338580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838080" y="3818520"/>
            <a:ext cx="338580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93440" y="3818520"/>
            <a:ext cx="338580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949160" y="3818520"/>
            <a:ext cx="338580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493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493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157040" cy="34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493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493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26200" y="381852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1051524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1051524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838080" y="3818520"/>
            <a:ext cx="1051524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226200" y="381852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338580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393440" y="1240200"/>
            <a:ext cx="338580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7949160" y="1240200"/>
            <a:ext cx="338580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838080" y="3818520"/>
            <a:ext cx="338580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393440" y="3818520"/>
            <a:ext cx="338580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7949160" y="3818520"/>
            <a:ext cx="338580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493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493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493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493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157040" cy="34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493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493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226200" y="381852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1051524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1051524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838080" y="3818520"/>
            <a:ext cx="1051524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226200" y="381852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338580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393440" y="1240200"/>
            <a:ext cx="338580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7949160" y="1240200"/>
            <a:ext cx="338580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838080" y="3818520"/>
            <a:ext cx="338580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4393440" y="3818520"/>
            <a:ext cx="338580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7949160" y="3818520"/>
            <a:ext cx="338580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157040" cy="34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493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493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200" y="381852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10515240" cy="235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/>
          <p:nvPr/>
        </p:nvPicPr>
        <p:blipFill>
          <a:blip r:embed="rId14"/>
          <a:stretch/>
        </p:blipFill>
        <p:spPr>
          <a:xfrm>
            <a:off x="198360" y="6176880"/>
            <a:ext cx="2680920" cy="630720"/>
          </a:xfrm>
          <a:prstGeom prst="rect">
            <a:avLst/>
          </a:prstGeom>
          <a:ln>
            <a:noFill/>
          </a:ln>
        </p:spPr>
      </p:pic>
      <p:pic>
        <p:nvPicPr>
          <p:cNvPr id="8" name="Picture 8"/>
          <p:cNvPicPr/>
          <p:nvPr/>
        </p:nvPicPr>
        <p:blipFill>
          <a:blip r:embed="rId15"/>
          <a:stretch/>
        </p:blipFill>
        <p:spPr>
          <a:xfrm>
            <a:off x="10995480" y="300240"/>
            <a:ext cx="1092240" cy="8676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17325D"/>
                </a:solidFill>
                <a:latin typeface="Orbitron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8368920" y="6356520"/>
            <a:ext cx="21780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A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May 2020</a:t>
            </a:r>
            <a:endParaRPr lang="en-CA" sz="12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3355560" y="635400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lang="en-CA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10762560" y="6356520"/>
            <a:ext cx="590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C82C96B-0A2B-48C2-A05D-E7B8F7370CFF}" type="slidenum"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5F5F5F"/>
                </a:solidFill>
                <a:latin typeface="Open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5F5F5F"/>
                </a:solidFill>
                <a:latin typeface="Open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F5F5F"/>
                </a:solidFill>
                <a:latin typeface="Open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5F5F5F"/>
                </a:solidFill>
                <a:latin typeface="Open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F5F5F"/>
                </a:solidFill>
                <a:latin typeface="Open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F5F5F"/>
                </a:solidFill>
                <a:latin typeface="Open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F5F5F"/>
                </a:solidFill>
                <a:latin typeface="Open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7"/>
          <p:cNvPicPr/>
          <p:nvPr/>
        </p:nvPicPr>
        <p:blipFill>
          <a:blip r:embed="rId14"/>
          <a:stretch/>
        </p:blipFill>
        <p:spPr>
          <a:xfrm>
            <a:off x="198360" y="6176880"/>
            <a:ext cx="2680920" cy="630720"/>
          </a:xfrm>
          <a:prstGeom prst="rect">
            <a:avLst/>
          </a:prstGeom>
          <a:ln>
            <a:noFill/>
          </a:ln>
        </p:spPr>
      </p:pic>
      <p:pic>
        <p:nvPicPr>
          <p:cNvPr id="44" name="Picture 8"/>
          <p:cNvPicPr/>
          <p:nvPr/>
        </p:nvPicPr>
        <p:blipFill>
          <a:blip r:embed="rId15"/>
          <a:stretch/>
        </p:blipFill>
        <p:spPr>
          <a:xfrm>
            <a:off x="10995480" y="300240"/>
            <a:ext cx="1092240" cy="86760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17325D"/>
                </a:solidFill>
                <a:latin typeface="Orbitron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F5F5F"/>
                </a:solidFill>
                <a:latin typeface="Open Sans"/>
                <a:ea typeface="Open Sans"/>
              </a:rPr>
              <a:t>Click to edit Master text styles</a:t>
            </a:r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F5F5F"/>
                </a:solidFill>
                <a:latin typeface="Open Sans"/>
                <a:ea typeface="Open Sans"/>
              </a:rPr>
              <a:t>Second level</a:t>
            </a:r>
            <a:endParaRPr lang="en-US" sz="2400" b="0" strike="noStrike" spc="-1">
              <a:solidFill>
                <a:srgbClr val="5F5F5F"/>
              </a:solidFill>
              <a:latin typeface="Open Sans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5F5F5F"/>
                </a:solidFill>
                <a:latin typeface="Open Sans"/>
                <a:ea typeface="Open Sans"/>
              </a:rPr>
              <a:t>Third level</a:t>
            </a:r>
            <a:endParaRPr lang="en-US" sz="2000" b="0" strike="noStrike" spc="-1">
              <a:solidFill>
                <a:srgbClr val="5F5F5F"/>
              </a:solidFill>
              <a:latin typeface="Open Sans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F5F5F"/>
                </a:solidFill>
                <a:latin typeface="Open Sans"/>
                <a:ea typeface="Open Sans"/>
              </a:rPr>
              <a:t>Fourth level</a:t>
            </a:r>
            <a:endParaRPr lang="en-US" sz="1800" b="0" strike="noStrike" spc="-1">
              <a:solidFill>
                <a:srgbClr val="5F5F5F"/>
              </a:solidFill>
              <a:latin typeface="Open Sans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F5F5F"/>
                </a:solidFill>
                <a:latin typeface="Open Sans"/>
                <a:ea typeface="Open Sans"/>
              </a:rPr>
              <a:t>Fifth level</a:t>
            </a:r>
            <a:endParaRPr lang="en-US" sz="1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8142840" y="6343560"/>
            <a:ext cx="20833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A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May 2020</a:t>
            </a:r>
            <a:endParaRPr lang="en-CA" sz="1200" b="0" strike="noStrike" spc="-1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3355560" y="635400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lang="en-CA" sz="1200" b="0" strike="noStrike" spc="-1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10867680" y="6356520"/>
            <a:ext cx="4856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8BD8D3-D66F-4ED5-A044-705BAEE88FF7}" type="slidenum"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7"/>
          <p:cNvPicPr/>
          <p:nvPr/>
        </p:nvPicPr>
        <p:blipFill>
          <a:blip r:embed="rId14"/>
          <a:stretch/>
        </p:blipFill>
        <p:spPr>
          <a:xfrm>
            <a:off x="198360" y="6176880"/>
            <a:ext cx="2680920" cy="630720"/>
          </a:xfrm>
          <a:prstGeom prst="rect">
            <a:avLst/>
          </a:prstGeom>
          <a:ln>
            <a:noFill/>
          </a:ln>
        </p:spPr>
      </p:pic>
      <p:pic>
        <p:nvPicPr>
          <p:cNvPr id="87" name="Picture 8"/>
          <p:cNvPicPr/>
          <p:nvPr/>
        </p:nvPicPr>
        <p:blipFill>
          <a:blip r:embed="rId15"/>
          <a:stretch/>
        </p:blipFill>
        <p:spPr>
          <a:xfrm>
            <a:off x="10995480" y="300240"/>
            <a:ext cx="1092240" cy="867600"/>
          </a:xfrm>
          <a:prstGeom prst="rect">
            <a:avLst/>
          </a:prstGeom>
          <a:ln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17325D"/>
                </a:solidFill>
                <a:latin typeface="Orbitron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8080" y="1283040"/>
            <a:ext cx="5181120" cy="48934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F5F5F"/>
                </a:solidFill>
                <a:latin typeface="Open Sans"/>
                <a:ea typeface="Open Sans"/>
              </a:rPr>
              <a:t>Click to edit Master text styles</a:t>
            </a:r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F5F5F"/>
                </a:solidFill>
                <a:latin typeface="Open Sans"/>
                <a:ea typeface="Open Sans"/>
              </a:rPr>
              <a:t>Second level</a:t>
            </a:r>
            <a:endParaRPr lang="en-US" sz="2400" b="0" strike="noStrike" spc="-1">
              <a:solidFill>
                <a:srgbClr val="5F5F5F"/>
              </a:solidFill>
              <a:latin typeface="Open Sans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5F5F5F"/>
                </a:solidFill>
                <a:latin typeface="Open Sans"/>
                <a:ea typeface="Open Sans"/>
              </a:rPr>
              <a:t>Third level</a:t>
            </a:r>
            <a:endParaRPr lang="en-US" sz="2000" b="0" strike="noStrike" spc="-1">
              <a:solidFill>
                <a:srgbClr val="5F5F5F"/>
              </a:solidFill>
              <a:latin typeface="Open Sans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F5F5F"/>
                </a:solidFill>
                <a:latin typeface="Open Sans"/>
                <a:ea typeface="Open Sans"/>
              </a:rPr>
              <a:t>Fourth level</a:t>
            </a:r>
            <a:endParaRPr lang="en-US" sz="1800" b="0" strike="noStrike" spc="-1">
              <a:solidFill>
                <a:srgbClr val="5F5F5F"/>
              </a:solidFill>
              <a:latin typeface="Open Sans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F5F5F"/>
                </a:solidFill>
                <a:latin typeface="Open Sans"/>
                <a:ea typeface="Open Sans"/>
              </a:rPr>
              <a:t>Fifth level</a:t>
            </a:r>
            <a:endParaRPr lang="en-US" sz="1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172200" y="1283040"/>
            <a:ext cx="5181120" cy="48934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F5F5F"/>
                </a:solidFill>
                <a:latin typeface="Open Sans"/>
                <a:ea typeface="Open Sans"/>
              </a:rPr>
              <a:t>Click to edit Master text styles</a:t>
            </a:r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F5F5F"/>
                </a:solidFill>
                <a:latin typeface="Open Sans"/>
                <a:ea typeface="Open Sans"/>
              </a:rPr>
              <a:t>Second level</a:t>
            </a:r>
            <a:endParaRPr lang="en-US" sz="2400" b="0" strike="noStrike" spc="-1">
              <a:solidFill>
                <a:srgbClr val="5F5F5F"/>
              </a:solidFill>
              <a:latin typeface="Open Sans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5F5F5F"/>
                </a:solidFill>
                <a:latin typeface="Open Sans"/>
                <a:ea typeface="Open Sans"/>
              </a:rPr>
              <a:t>Third level</a:t>
            </a:r>
            <a:endParaRPr lang="en-US" sz="2000" b="0" strike="noStrike" spc="-1">
              <a:solidFill>
                <a:srgbClr val="5F5F5F"/>
              </a:solidFill>
              <a:latin typeface="Open Sans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F5F5F"/>
                </a:solidFill>
                <a:latin typeface="Open Sans"/>
                <a:ea typeface="Open Sans"/>
              </a:rPr>
              <a:t>Fourth level</a:t>
            </a:r>
            <a:endParaRPr lang="en-US" sz="1800" b="0" strike="noStrike" spc="-1">
              <a:solidFill>
                <a:srgbClr val="5F5F5F"/>
              </a:solidFill>
              <a:latin typeface="Open Sans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F5F5F"/>
                </a:solidFill>
                <a:latin typeface="Open Sans"/>
                <a:ea typeface="Open Sans"/>
              </a:rPr>
              <a:t>Fifth level</a:t>
            </a:r>
            <a:endParaRPr lang="en-US" sz="18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8142840" y="6343560"/>
            <a:ext cx="20833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A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May 2020</a:t>
            </a:r>
            <a:endParaRPr lang="en-CA" sz="1200" b="0" strike="noStrike" spc="-1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3355560" y="635400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lang="en-CA" sz="1200" b="0" strike="noStrike" spc="-1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10867680" y="6356520"/>
            <a:ext cx="4856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0B655F2-C76B-43BF-BC88-F578251F945B}" type="slidenum"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7"/>
          <p:cNvPicPr/>
          <p:nvPr/>
        </p:nvPicPr>
        <p:blipFill>
          <a:blip r:embed="rId14"/>
          <a:stretch/>
        </p:blipFill>
        <p:spPr>
          <a:xfrm>
            <a:off x="198360" y="6176880"/>
            <a:ext cx="2680920" cy="630720"/>
          </a:xfrm>
          <a:prstGeom prst="rect">
            <a:avLst/>
          </a:prstGeom>
          <a:ln>
            <a:noFill/>
          </a:ln>
        </p:spPr>
      </p:pic>
      <p:pic>
        <p:nvPicPr>
          <p:cNvPr id="131" name="Picture 8"/>
          <p:cNvPicPr/>
          <p:nvPr/>
        </p:nvPicPr>
        <p:blipFill>
          <a:blip r:embed="rId15"/>
          <a:stretch/>
        </p:blipFill>
        <p:spPr>
          <a:xfrm>
            <a:off x="10995480" y="300240"/>
            <a:ext cx="1092240" cy="867600"/>
          </a:xfrm>
          <a:prstGeom prst="rect">
            <a:avLst/>
          </a:prstGeom>
          <a:ln>
            <a:noFill/>
          </a:ln>
        </p:spPr>
      </p:pic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17325D"/>
                </a:solidFill>
                <a:latin typeface="Orbitron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5F5F5F"/>
                </a:solidFill>
                <a:latin typeface="Open Sans"/>
                <a:ea typeface="Open Sans"/>
              </a:rPr>
              <a:t>Click to edit Master text styles</a:t>
            </a:r>
            <a:endParaRPr lang="en-US" sz="3200" b="0" strike="noStrike" spc="-1">
              <a:solidFill>
                <a:srgbClr val="5F5F5F"/>
              </a:solidFill>
              <a:latin typeface="Open Sans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F5F5F"/>
                </a:solidFill>
                <a:latin typeface="Open Sans"/>
                <a:ea typeface="Open Sans"/>
              </a:rPr>
              <a:t>Second level</a:t>
            </a:r>
            <a:endParaRPr lang="en-US" sz="2800" b="0" strike="noStrike" spc="-1">
              <a:solidFill>
                <a:srgbClr val="5F5F5F"/>
              </a:solidFill>
              <a:latin typeface="Open Sans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F5F5F"/>
                </a:solidFill>
                <a:latin typeface="Open Sans"/>
                <a:ea typeface="Open Sans"/>
              </a:rPr>
              <a:t>Third level</a:t>
            </a:r>
            <a:endParaRPr lang="en-US" sz="2400" b="0" strike="noStrike" spc="-1">
              <a:solidFill>
                <a:srgbClr val="5F5F5F"/>
              </a:solidFill>
              <a:latin typeface="Open Sans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5F5F5F"/>
                </a:solidFill>
                <a:latin typeface="Open Sans"/>
                <a:ea typeface="Open Sans"/>
              </a:rPr>
              <a:t>Fourth level</a:t>
            </a:r>
            <a:endParaRPr lang="en-US" sz="2000" b="0" strike="noStrike" spc="-1">
              <a:solidFill>
                <a:srgbClr val="5F5F5F"/>
              </a:solidFill>
              <a:latin typeface="Open Sans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5F5F5F"/>
                </a:solidFill>
                <a:latin typeface="Open Sans"/>
                <a:ea typeface="Open Sans"/>
              </a:rPr>
              <a:t>Fifth level</a:t>
            </a:r>
            <a:endParaRPr lang="en-US" sz="20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5F5F5F"/>
                </a:solidFill>
                <a:latin typeface="Open Sans"/>
                <a:ea typeface="Open Sans"/>
              </a:rPr>
              <a:t>Click to edit Master text styles</a:t>
            </a:r>
            <a:endParaRPr lang="en-US" sz="1600" b="0" strike="noStrike" spc="-1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/>
          </p:nvPr>
        </p:nvSpPr>
        <p:spPr>
          <a:xfrm>
            <a:off x="8142840" y="6343560"/>
            <a:ext cx="20833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A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May 2020</a:t>
            </a:r>
            <a:endParaRPr lang="en-CA" sz="1200" b="0" strike="noStrike" spc="-1"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ftr"/>
          </p:nvPr>
        </p:nvSpPr>
        <p:spPr>
          <a:xfrm>
            <a:off x="3355560" y="635400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lang="en-CA" sz="1200" b="0" strike="noStrike" spc="-1">
              <a:latin typeface="Times New Roman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sldNum"/>
          </p:nvPr>
        </p:nvSpPr>
        <p:spPr>
          <a:xfrm>
            <a:off x="10867680" y="6356520"/>
            <a:ext cx="4856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610EF74-40EF-4144-8A74-D2EB205F83AE}" type="slidenum"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hyperlink" Target="mailto:steve.richmond@silabs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39"/>
          <p:cNvPicPr/>
          <p:nvPr/>
        </p:nvPicPr>
        <p:blipFill>
          <a:blip r:embed="rId2"/>
          <a:srcRect l="10458" t="34376" r="11112"/>
          <a:stretch/>
        </p:blipFill>
        <p:spPr>
          <a:xfrm>
            <a:off x="0" y="0"/>
            <a:ext cx="12191760" cy="4384080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175" name="Picture 40"/>
          <p:cNvPicPr/>
          <p:nvPr/>
        </p:nvPicPr>
        <p:blipFill>
          <a:blip r:embed="rId3"/>
          <a:srcRect l="648" r="14497"/>
          <a:stretch/>
        </p:blipFill>
        <p:spPr>
          <a:xfrm>
            <a:off x="0" y="457200"/>
            <a:ext cx="12191760" cy="229248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7752240" y="692640"/>
            <a:ext cx="2088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Shape 2"/>
          <p:cNvSpPr txBox="1"/>
          <p:nvPr/>
        </p:nvSpPr>
        <p:spPr>
          <a:xfrm>
            <a:off x="790200" y="3077308"/>
            <a:ext cx="10563120" cy="1358972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9000"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7325D"/>
                </a:solidFill>
                <a:latin typeface="Orbitron"/>
              </a:rPr>
              <a:t>CSR Access Tests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1523880" y="44838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60A049"/>
                </a:solidFill>
                <a:latin typeface="Orbitron"/>
                <a:ea typeface="Open Sans"/>
              </a:rPr>
              <a:t>Henrik Fegran </a:t>
            </a:r>
            <a:br>
              <a:rPr lang="en-US" sz="2400" b="1" strike="noStrike" spc="-1" dirty="0">
                <a:solidFill>
                  <a:srgbClr val="60A049"/>
                </a:solidFill>
                <a:latin typeface="Orbitron"/>
                <a:ea typeface="Open Sans"/>
              </a:rPr>
            </a:br>
            <a:r>
              <a:rPr lang="en-US" sz="2400" b="1" u="sng" strike="noStrike" spc="-1" dirty="0">
                <a:solidFill>
                  <a:srgbClr val="60A049"/>
                </a:solidFill>
                <a:latin typeface="Orbitron"/>
                <a:ea typeface="Open Sans"/>
              </a:rPr>
              <a:t>henrik</a:t>
            </a:r>
            <a:r>
              <a:rPr lang="en-US" sz="2400" b="1" u="sng" strike="noStrike" spc="-1" dirty="0">
                <a:solidFill>
                  <a:srgbClr val="6B9F25"/>
                </a:solidFill>
                <a:uFillTx/>
                <a:latin typeface="Orbitron"/>
                <a:ea typeface="Open Sans"/>
                <a:hlinkClick r:id="rId4"/>
              </a:rPr>
              <a:t>.fegran@silabs.com</a:t>
            </a:r>
            <a:endParaRPr lang="en-CA" sz="2400" b="0" u="sng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CA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0" strike="noStrike" spc="-1" dirty="0">
                <a:latin typeface="Arial"/>
              </a:rPr>
              <a:t>Disclaimer: Work in progress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CA" sz="2400" b="0" strike="noStrike" spc="-1" dirty="0">
              <a:latin typeface="Arial"/>
            </a:endParaRPr>
          </a:p>
        </p:txBody>
      </p:sp>
      <p:sp>
        <p:nvSpPr>
          <p:cNvPr id="179" name="TextShape 4"/>
          <p:cNvSpPr txBox="1"/>
          <p:nvPr/>
        </p:nvSpPr>
        <p:spPr>
          <a:xfrm>
            <a:off x="10762560" y="6356520"/>
            <a:ext cx="590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CE6078-F556-4A1B-AFD7-C2CF8BB6D05E}" type="slidenum"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1</a:t>
            </a:fld>
            <a:endParaRPr lang="en-CA" sz="1200" b="0" strike="noStrike" spc="-1">
              <a:latin typeface="Times New Roman"/>
            </a:endParaRPr>
          </a:p>
        </p:txBody>
      </p:sp>
      <p:pic>
        <p:nvPicPr>
          <p:cNvPr id="180" name="Picture 10"/>
          <p:cNvPicPr/>
          <p:nvPr/>
        </p:nvPicPr>
        <p:blipFill>
          <a:blip r:embed="rId5"/>
          <a:stretch/>
        </p:blipFill>
        <p:spPr>
          <a:xfrm>
            <a:off x="7990920" y="920160"/>
            <a:ext cx="1610280" cy="1279440"/>
          </a:xfrm>
          <a:prstGeom prst="rect">
            <a:avLst/>
          </a:prstGeom>
          <a:ln>
            <a:noFill/>
          </a:ln>
        </p:spPr>
      </p:pic>
      <p:sp>
        <p:nvSpPr>
          <p:cNvPr id="181" name="TextShape 5"/>
          <p:cNvSpPr txBox="1"/>
          <p:nvPr/>
        </p:nvSpPr>
        <p:spPr>
          <a:xfrm>
            <a:off x="8368920" y="6356520"/>
            <a:ext cx="217800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A" sz="12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August 2022</a:t>
            </a:r>
            <a:endParaRPr lang="en-CA" sz="1200" b="0" strike="noStrike" spc="-1" dirty="0">
              <a:latin typeface="Times New Roman"/>
            </a:endParaRPr>
          </a:p>
        </p:txBody>
      </p:sp>
      <p:sp>
        <p:nvSpPr>
          <p:cNvPr id="182" name="TextShape 6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17325D"/>
                </a:solidFill>
                <a:latin typeface="Orbitron"/>
              </a:rPr>
              <a:t>Outline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838080" y="1240200"/>
            <a:ext cx="10515240" cy="4936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5F5F5F"/>
              </a:solidFill>
              <a:latin typeface="Open Sans"/>
              <a:ea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lang="en-US" sz="2800" spc="-1" dirty="0">
                <a:solidFill>
                  <a:srgbClr val="5F5F5F"/>
                </a:solidFill>
                <a:latin typeface="Open Sans"/>
                <a:ea typeface="Open Sans"/>
              </a:rPr>
              <a:t>Current State of Affairs</a:t>
            </a:r>
            <a:endParaRPr lang="en-US" sz="2800" b="0" strike="noStrike" spc="-1" dirty="0">
              <a:solidFill>
                <a:srgbClr val="5F5F5F"/>
              </a:solidFill>
              <a:latin typeface="Open Sans"/>
              <a:ea typeface="Open Sans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</a:pPr>
            <a:endParaRPr lang="en-US" sz="2800" b="0" strike="noStrike" spc="-1" dirty="0">
              <a:solidFill>
                <a:srgbClr val="5F5F5F"/>
              </a:solidFill>
              <a:latin typeface="Open Sans"/>
              <a:ea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Proposals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endParaRPr lang="en-US" sz="2800" spc="-1" dirty="0">
              <a:solidFill>
                <a:srgbClr val="5F5F5F"/>
              </a:solidFill>
              <a:latin typeface="Open Sans"/>
              <a:ea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lang="en-US" sz="2800" spc="-1" dirty="0">
                <a:solidFill>
                  <a:srgbClr val="5F5F5F"/>
                </a:solidFill>
                <a:latin typeface="Open Sans"/>
                <a:ea typeface="Open Sans"/>
              </a:rPr>
              <a:t>Example</a:t>
            </a:r>
            <a:endParaRPr lang="en-US" sz="2400" b="0" strike="noStrike" spc="-1" dirty="0">
              <a:solidFill>
                <a:srgbClr val="5F5F5F"/>
              </a:solidFill>
              <a:latin typeface="Open Sans"/>
            </a:endParaRPr>
          </a:p>
          <a:p>
            <a:endParaRPr lang="en-US" sz="2400" b="0" strike="noStrike" spc="-1" dirty="0">
              <a:solidFill>
                <a:srgbClr val="5F5F5F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5F5F5F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A" sz="12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August 2022</a:t>
            </a:r>
            <a:endParaRPr lang="en-CA" sz="1200" b="0" strike="noStrike" spc="-1" dirty="0">
              <a:latin typeface="Times New Roman"/>
            </a:endParaRPr>
          </a:p>
        </p:txBody>
      </p:sp>
      <p:sp>
        <p:nvSpPr>
          <p:cNvPr id="186" name="TextShape 4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lang="en-CA" sz="1200" b="0" strike="noStrike" spc="-1">
              <a:latin typeface="Times New Roman"/>
            </a:endParaRPr>
          </a:p>
        </p:txBody>
      </p:sp>
      <p:sp>
        <p:nvSpPr>
          <p:cNvPr id="187" name="TextShape 5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2BA0BDA-8CEF-4474-B562-B26A7D946293}" type="slidenum"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2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spc="-1" dirty="0">
                <a:solidFill>
                  <a:srgbClr val="17325D"/>
                </a:solidFill>
                <a:latin typeface="Orbitron"/>
              </a:rPr>
              <a:t>What is the current state of affairs?	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838080" y="1240200"/>
            <a:ext cx="10515240" cy="4936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endParaRPr lang="en-US" sz="2800" spc="-1" dirty="0">
              <a:solidFill>
                <a:srgbClr val="5F5F5F"/>
              </a:solidFill>
              <a:latin typeface="Open Sans"/>
              <a:ea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lang="en-US" sz="2800" spc="-1" dirty="0">
                <a:solidFill>
                  <a:srgbClr val="5F5F5F"/>
                </a:solidFill>
                <a:latin typeface="Open Sans"/>
                <a:ea typeface="Open Sans"/>
              </a:rPr>
              <a:t>- Incomplete CSR description </a:t>
            </a:r>
            <a:r>
              <a:rPr lang="en-US" sz="2800" spc="-1" dirty="0" err="1">
                <a:solidFill>
                  <a:srgbClr val="5F5F5F"/>
                </a:solidFill>
                <a:latin typeface="Open Sans"/>
                <a:ea typeface="Open Sans"/>
              </a:rPr>
              <a:t>yaml</a:t>
            </a:r>
            <a:r>
              <a:rPr lang="en-US" sz="2800" spc="-1" dirty="0">
                <a:solidFill>
                  <a:srgbClr val="5F5F5F"/>
                </a:solidFill>
                <a:latin typeface="Open Sans"/>
                <a:ea typeface="Open Sans"/>
              </a:rPr>
              <a:t>.</a:t>
            </a:r>
            <a:endParaRPr lang="en-US" sz="2800" b="0" strike="noStrike" spc="-1" dirty="0">
              <a:solidFill>
                <a:srgbClr val="5F5F5F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- Cumbersome update process.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Update CSR file.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lang="en-US" sz="2800" spc="-1" dirty="0">
                <a:solidFill>
                  <a:srgbClr val="5F5F5F"/>
                </a:solidFill>
                <a:latin typeface="Open Sans"/>
                <a:ea typeface="Open Sans"/>
              </a:rPr>
              <a:t>Regenerate test.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Requires non-automated modifications.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- Registers used in test are static.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lang="en-US" sz="2800" spc="-1" dirty="0">
                <a:solidFill>
                  <a:srgbClr val="5F5F5F"/>
                </a:solidFill>
                <a:latin typeface="Open Sans"/>
                <a:ea typeface="Open Sans"/>
              </a:rPr>
              <a:t>- Does not handle design parameterization well (at all).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+ Recent WARL-handling adde</a:t>
            </a:r>
            <a:r>
              <a:rPr lang="en-US" sz="2800" spc="-1" dirty="0">
                <a:solidFill>
                  <a:srgbClr val="5F5F5F"/>
                </a:solidFill>
                <a:latin typeface="Open Sans"/>
                <a:ea typeface="Open Sans"/>
              </a:rPr>
              <a:t>d by </a:t>
            </a:r>
            <a:r>
              <a:rPr lang="en-US" sz="2800" spc="-1" dirty="0" err="1">
                <a:solidFill>
                  <a:srgbClr val="5F5F5F"/>
                </a:solidFill>
                <a:latin typeface="Open Sans"/>
                <a:ea typeface="Open Sans"/>
              </a:rPr>
              <a:t>lowRISC</a:t>
            </a:r>
            <a:r>
              <a:rPr lang="en-US" sz="2800" spc="-1" dirty="0">
                <a:solidFill>
                  <a:srgbClr val="5F5F5F"/>
                </a:solidFill>
                <a:latin typeface="Open Sans"/>
                <a:ea typeface="Open Sans"/>
              </a:rPr>
              <a:t> to RISCV-DV.</a:t>
            </a:r>
          </a:p>
        </p:txBody>
      </p:sp>
      <p:sp>
        <p:nvSpPr>
          <p:cNvPr id="190" name="TextShape 3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A" sz="12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August 2022</a:t>
            </a:r>
            <a:endParaRPr lang="en-CA" sz="1200" b="0" strike="noStrike" spc="-1" dirty="0">
              <a:latin typeface="Times New Roman"/>
            </a:endParaRPr>
          </a:p>
        </p:txBody>
      </p:sp>
      <p:sp>
        <p:nvSpPr>
          <p:cNvPr id="191" name="TextShape 4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lang="en-CA" sz="1200" b="0" strike="noStrike" spc="-1">
              <a:latin typeface="Times New Roman"/>
            </a:endParaRPr>
          </a:p>
        </p:txBody>
      </p:sp>
      <p:sp>
        <p:nvSpPr>
          <p:cNvPr id="192" name="TextShape 5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4B75D6B-B9CC-4359-AA8C-C933885D55ED}" type="slidenum"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3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17325D"/>
                </a:solidFill>
                <a:latin typeface="Orbitron"/>
              </a:rPr>
              <a:t>Incomplete CSR Description YAML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838080" y="1240200"/>
            <a:ext cx="10515240" cy="4936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endParaRPr lang="en-US" sz="2400" spc="-1" dirty="0">
              <a:solidFill>
                <a:srgbClr val="5F5F5F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lang="en-US" sz="2400" spc="-1" dirty="0">
                <a:solidFill>
                  <a:srgbClr val="5F5F5F"/>
                </a:solidFill>
                <a:latin typeface="Open Sans"/>
              </a:rPr>
              <a:t>RO registers are omitted.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lang="en-US" sz="2400" spc="-1" dirty="0">
                <a:solidFill>
                  <a:srgbClr val="5F5F5F"/>
                </a:solidFill>
                <a:latin typeface="Open Sans"/>
              </a:rPr>
              <a:t>Parameter guarded CSRs.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lang="en-US" sz="2400" spc="-1" dirty="0">
                <a:solidFill>
                  <a:srgbClr val="5F5F5F"/>
                </a:solidFill>
                <a:latin typeface="Open Sans"/>
              </a:rPr>
              <a:t>CLIC registers.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5F5F5F"/>
                </a:solidFill>
                <a:latin typeface="Open Sans"/>
              </a:rPr>
              <a:t>Zc</a:t>
            </a:r>
            <a:r>
              <a:rPr lang="en-US" sz="2400" b="0" strike="noStrike" spc="-1" dirty="0">
                <a:solidFill>
                  <a:srgbClr val="5F5F5F"/>
                </a:solidFill>
                <a:latin typeface="Open Sans"/>
              </a:rPr>
              <a:t> re</a:t>
            </a:r>
            <a:r>
              <a:rPr lang="en-US" sz="2400" spc="-1" dirty="0">
                <a:solidFill>
                  <a:srgbClr val="5F5F5F"/>
                </a:solidFill>
                <a:latin typeface="Open Sans"/>
              </a:rPr>
              <a:t>gisters.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5F5F5F"/>
                </a:solidFill>
                <a:latin typeface="Open Sans"/>
              </a:rPr>
              <a:t>PMP registers.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lang="en-US" sz="2400" spc="-1" dirty="0" err="1">
                <a:solidFill>
                  <a:srgbClr val="5F5F5F"/>
                </a:solidFill>
                <a:latin typeface="Open Sans"/>
              </a:rPr>
              <a:t>Mhpmcounter</a:t>
            </a:r>
            <a:r>
              <a:rPr lang="en-US" sz="2400" spc="-1" dirty="0">
                <a:solidFill>
                  <a:srgbClr val="5F5F5F"/>
                </a:solidFill>
                <a:latin typeface="Open Sans"/>
              </a:rPr>
              <a:t> registers.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5F5F5F"/>
                </a:solidFill>
                <a:latin typeface="Open Sans"/>
              </a:rPr>
              <a:t>(…) Future additions.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endParaRPr lang="en-US" sz="2400" spc="-1" dirty="0">
              <a:solidFill>
                <a:srgbClr val="5F5F5F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5F5F5F"/>
                </a:solidFill>
                <a:latin typeface="Open Sans"/>
              </a:rPr>
              <a:t>Result: Hard to maintain </a:t>
            </a:r>
            <a:r>
              <a:rPr lang="en-US" sz="2400" b="0" strike="noStrike" spc="-1" dirty="0" err="1">
                <a:solidFill>
                  <a:srgbClr val="5F5F5F"/>
                </a:solidFill>
                <a:latin typeface="Open Sans"/>
              </a:rPr>
              <a:t>Yaml</a:t>
            </a:r>
            <a:r>
              <a:rPr lang="en-US" sz="2400" spc="-1" dirty="0">
                <a:solidFill>
                  <a:srgbClr val="5F5F5F"/>
                </a:solidFill>
                <a:latin typeface="Open Sans"/>
              </a:rPr>
              <a:t>, documentation lacking, need a more self-documenting flow.</a:t>
            </a:r>
            <a:endParaRPr lang="en-US" sz="2400" b="0" strike="noStrike" spc="-1" dirty="0">
              <a:solidFill>
                <a:srgbClr val="5F5F5F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A" sz="12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August 2022</a:t>
            </a:r>
            <a:endParaRPr lang="en-CA" sz="1200" b="0" strike="noStrike" spc="-1" dirty="0">
              <a:latin typeface="Times New Roman"/>
            </a:endParaRPr>
          </a:p>
        </p:txBody>
      </p:sp>
      <p:sp>
        <p:nvSpPr>
          <p:cNvPr id="196" name="TextShape 4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lang="en-CA" sz="1200" b="0" strike="noStrike" spc="-1">
              <a:latin typeface="Times New Roman"/>
            </a:endParaRPr>
          </a:p>
        </p:txBody>
      </p:sp>
      <p:sp>
        <p:nvSpPr>
          <p:cNvPr id="197" name="TextShape 5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4C56305-1DFC-45BA-8069-2D2A459FB36E}" type="slidenum"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4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17325D"/>
                </a:solidFill>
                <a:latin typeface="Orbitron"/>
              </a:rPr>
              <a:t>Cumbersome Update Process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838080" y="1240200"/>
            <a:ext cx="10515240" cy="4936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Run gen_csr_test.py from </a:t>
            </a:r>
            <a:r>
              <a:rPr lang="en-US" sz="2800" b="0" strike="noStrike" spc="-1" dirty="0" err="1">
                <a:solidFill>
                  <a:srgbClr val="5F5F5F"/>
                </a:solidFill>
                <a:latin typeface="Open Sans"/>
                <a:ea typeface="Open Sans"/>
              </a:rPr>
              <a:t>riscv</a:t>
            </a:r>
            <a:r>
              <a:rPr lang="en-US" sz="28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-dv directory.</a:t>
            </a:r>
            <a:endParaRPr lang="en-US" sz="2800" b="0" strike="noStrike" spc="-1" dirty="0">
              <a:solidFill>
                <a:srgbClr val="5F5F5F"/>
              </a:solidFill>
              <a:latin typeface="Open Sans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Not directly compatible with core-v-</a:t>
            </a:r>
            <a:r>
              <a:rPr lang="en-US" sz="2400" b="0" strike="noStrike" spc="-1" dirty="0" err="1">
                <a:solidFill>
                  <a:srgbClr val="5F5F5F"/>
                </a:solidFill>
                <a:latin typeface="Open Sans"/>
                <a:ea typeface="Open Sans"/>
              </a:rPr>
              <a:t>verif</a:t>
            </a:r>
            <a:r>
              <a:rPr lang="en-US" sz="24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 test env.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lang="en-US" sz="2400" spc="-1" dirty="0">
                <a:solidFill>
                  <a:srgbClr val="5F5F5F"/>
                </a:solidFill>
                <a:latin typeface="Open Sans"/>
                <a:ea typeface="Open Sans"/>
              </a:rPr>
              <a:t>Not a very user-friendly approach.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Script not visible until </a:t>
            </a:r>
            <a:r>
              <a:rPr lang="en-US" sz="2400" spc="-1" dirty="0" err="1">
                <a:solidFill>
                  <a:srgbClr val="5F5F5F"/>
                </a:solidFill>
                <a:latin typeface="Open Sans"/>
                <a:ea typeface="Open Sans"/>
              </a:rPr>
              <a:t>riscv</a:t>
            </a:r>
            <a:r>
              <a:rPr lang="en-US" sz="2400" spc="-1" dirty="0">
                <a:solidFill>
                  <a:srgbClr val="5F5F5F"/>
                </a:solidFill>
                <a:latin typeface="Open Sans"/>
                <a:ea typeface="Open Sans"/>
              </a:rPr>
              <a:t>-dv repository has been cloned.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lang="en-US" sz="2400" spc="-1" dirty="0">
                <a:solidFill>
                  <a:srgbClr val="5F5F5F"/>
                </a:solidFill>
                <a:latin typeface="Open Sans"/>
                <a:ea typeface="Open Sans"/>
              </a:rPr>
              <a:t>Could be more intuitive…</a:t>
            </a:r>
            <a:endParaRPr lang="en-US" sz="2400" b="0" strike="noStrike" spc="-1" dirty="0">
              <a:solidFill>
                <a:srgbClr val="5F5F5F"/>
              </a:solidFill>
              <a:latin typeface="Open Sans"/>
              <a:ea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Add license header, preamble and a few modified assembly functions to the resulting file.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lang="en-US" sz="2800" spc="-1" dirty="0">
                <a:solidFill>
                  <a:srgbClr val="5F5F5F"/>
                </a:solidFill>
                <a:latin typeface="Open Sans"/>
                <a:ea typeface="Open Sans"/>
              </a:rPr>
              <a:t>Rename file, move to correct location.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Commit and create PR to git.</a:t>
            </a:r>
            <a:endParaRPr lang="en-US" sz="2400" b="0" strike="noStrike" spc="-1" dirty="0">
              <a:solidFill>
                <a:srgbClr val="5F5F5F"/>
              </a:solidFill>
              <a:latin typeface="Open Sans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A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March 2021</a:t>
            </a:r>
            <a:endParaRPr lang="en-CA" sz="1200" b="0" strike="noStrike" spc="-1">
              <a:latin typeface="Times New Roman"/>
            </a:endParaRPr>
          </a:p>
        </p:txBody>
      </p:sp>
      <p:sp>
        <p:nvSpPr>
          <p:cNvPr id="207" name="TextShape 4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lang="en-CA" sz="1200" b="0" strike="noStrike" spc="-1">
              <a:latin typeface="Times New Roman"/>
            </a:endParaRPr>
          </a:p>
        </p:txBody>
      </p:sp>
      <p:sp>
        <p:nvSpPr>
          <p:cNvPr id="208" name="TextShape 5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0A74F3-1475-40EB-840D-7A772B313D45}" type="slidenum"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5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17325D"/>
                </a:solidFill>
                <a:latin typeface="Orbitron"/>
              </a:rPr>
              <a:t>Proposal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838080" y="1283040"/>
            <a:ext cx="10515240" cy="4893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Introduce wrapper script (Python)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lang="en-US" sz="2400" spc="-1" dirty="0">
                <a:solidFill>
                  <a:srgbClr val="5F5F5F"/>
                </a:solidFill>
                <a:latin typeface="Open Sans"/>
                <a:ea typeface="Open Sans"/>
              </a:rPr>
              <a:t>Generate tests on the fly, no need to use checked-in test.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lang="en-US" sz="2400" spc="-1" dirty="0">
                <a:solidFill>
                  <a:srgbClr val="5F5F5F"/>
                </a:solidFill>
                <a:latin typeface="Open Sans"/>
                <a:ea typeface="Open Sans"/>
              </a:rPr>
              <a:t>Added benefit of better coverage, as random source/destination registers are used for each run.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lang="en-US" sz="2400" spc="-1" dirty="0">
                <a:solidFill>
                  <a:srgbClr val="5F5F5F"/>
                </a:solidFill>
                <a:latin typeface="Open Sans"/>
                <a:ea typeface="Open Sans"/>
              </a:rPr>
              <a:t>Automate the required manual alterations to the generated code with a template.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endParaRPr lang="en-US" sz="2400" spc="-1" dirty="0">
              <a:solidFill>
                <a:srgbClr val="5F5F5F"/>
              </a:solidFill>
              <a:latin typeface="Open Sans"/>
              <a:ea typeface="Open Sans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Added comment-based tags for preprocessing </a:t>
            </a:r>
            <a:r>
              <a:rPr lang="en-US" sz="2400" spc="-1" dirty="0">
                <a:solidFill>
                  <a:srgbClr val="5F5F5F"/>
                </a:solidFill>
                <a:latin typeface="Open Sans"/>
                <a:ea typeface="Open Sans"/>
              </a:rPr>
              <a:t>– currently:		### COND &lt;Feature&gt; [&lt;optional threshold&gt;] (…) ### ENDCOND.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endParaRPr lang="en-US" sz="2400" spc="-1" dirty="0">
              <a:solidFill>
                <a:srgbClr val="5F5F5F"/>
              </a:solidFill>
              <a:latin typeface="Open Sans"/>
              <a:ea typeface="Open Sans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Could also use the C preprocessor, but python-based approach might be more maintainable.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5F5F5F"/>
              </a:solidFill>
              <a:latin typeface="Open Sans"/>
            </a:endParaRPr>
          </a:p>
          <a:p>
            <a:endParaRPr lang="en-US" sz="2400" b="0" strike="noStrike" spc="-1" dirty="0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01" name="TextShape 4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A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March 2021</a:t>
            </a:r>
            <a:endParaRPr lang="en-CA" sz="1200" b="0" strike="noStrike" spc="-1">
              <a:latin typeface="Times New Roman"/>
            </a:endParaRPr>
          </a:p>
        </p:txBody>
      </p:sp>
      <p:sp>
        <p:nvSpPr>
          <p:cNvPr id="202" name="TextShape 5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lang="en-CA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73643CD-82A2-457E-AA29-43D7B809CF71}" type="slidenum"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6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81B9962-4CEF-BFBB-9841-B51BB524D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419" y="1259871"/>
            <a:ext cx="3360841" cy="416393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09" name="TextShape 1"/>
          <p:cNvSpPr txBox="1"/>
          <p:nvPr/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17325D"/>
                </a:solidFill>
                <a:latin typeface="Orbitron"/>
              </a:rPr>
              <a:t>Example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839879" y="2057400"/>
            <a:ext cx="4298901" cy="3811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Enable-tag to include registers based on command line parameters:</a:t>
            </a: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endParaRPr lang="en-US" sz="1600" spc="-1" dirty="0">
              <a:solidFill>
                <a:srgbClr val="5F5F5F"/>
              </a:solidFill>
              <a:latin typeface="Open Sans"/>
              <a:ea typeface="Open Sans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endParaRPr lang="en-US" sz="1600" b="0" strike="noStrike" spc="-1" dirty="0">
              <a:solidFill>
                <a:srgbClr val="5F5F5F"/>
              </a:solidFill>
              <a:latin typeface="Open Sans"/>
              <a:ea typeface="Open Sans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lang="en-US" sz="1600" spc="-1" dirty="0">
                <a:solidFill>
                  <a:srgbClr val="5F5F5F"/>
                </a:solidFill>
                <a:latin typeface="Open Sans"/>
                <a:ea typeface="Open Sans"/>
              </a:rPr>
              <a:t>Alternatively, threshold for N number of feature registers:</a:t>
            </a:r>
            <a:endParaRPr lang="en-US" sz="1600" b="0" strike="noStrike" spc="-1" dirty="0">
              <a:solidFill>
                <a:srgbClr val="5F5F5F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600" b="0" strike="noStrike" spc="-1" dirty="0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A" sz="1200" b="0" strike="noStrike" spc="-1" dirty="0">
                <a:solidFill>
                  <a:srgbClr val="5F5F5F"/>
                </a:solidFill>
                <a:latin typeface="Open Sans"/>
                <a:ea typeface="Open Sans"/>
              </a:rPr>
              <a:t>August 2022</a:t>
            </a:r>
            <a:endParaRPr lang="en-CA" sz="1200" b="0" strike="noStrike" spc="-1" dirty="0">
              <a:latin typeface="Times New Roman"/>
            </a:endParaRPr>
          </a:p>
        </p:txBody>
      </p:sp>
      <p:sp>
        <p:nvSpPr>
          <p:cNvPr id="212" name="TextShape 4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lang="en-CA" sz="1200" b="0" strike="noStrike" spc="-1">
              <a:latin typeface="Times New Roman"/>
            </a:endParaRPr>
          </a:p>
        </p:txBody>
      </p:sp>
      <p:sp>
        <p:nvSpPr>
          <p:cNvPr id="213" name="TextShape 5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61CC7B5-11D5-4AEB-9C9A-2C6E20751AED}" type="slidenum">
              <a:rPr lang="en-US" sz="1200" b="0" strike="noStrike" spc="-1">
                <a:solidFill>
                  <a:srgbClr val="5F5F5F"/>
                </a:solidFill>
                <a:latin typeface="Open Sans"/>
                <a:ea typeface="Open Sans"/>
              </a:rPr>
              <a:t>7</a:t>
            </a:fld>
            <a:endParaRPr lang="en-CA" sz="12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0F71FB-0B97-59C8-59AE-7942B00D6C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0" t="404" r="-1500" b="-404"/>
          <a:stretch/>
        </p:blipFill>
        <p:spPr>
          <a:xfrm>
            <a:off x="7426064" y="1670538"/>
            <a:ext cx="4298902" cy="435449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BDA124-EBA1-1357-4006-E30671556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142" y="2685503"/>
            <a:ext cx="5238912" cy="46346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C2FDC6A-F308-94B4-5039-D78E51F89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824" y="3895383"/>
            <a:ext cx="6605923" cy="46346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2092</TotalTime>
  <Words>356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Orbitron</vt:lpstr>
      <vt:lpstr>Arial</vt:lpstr>
      <vt:lpstr>Calibri</vt:lpstr>
      <vt:lpstr>Open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Task Group July 16, 2020</dc:title>
  <dc:subject/>
  <dc:creator>Steve Richmond</dc:creator>
  <dc:description/>
  <cp:lastModifiedBy>Henrik Fegran</cp:lastModifiedBy>
  <cp:revision>162</cp:revision>
  <dcterms:created xsi:type="dcterms:W3CDTF">2020-07-16T14:11:26Z</dcterms:created>
  <dcterms:modified xsi:type="dcterms:W3CDTF">2022-08-03T14:20:46Z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