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88" r:id="rId5"/>
    <p:sldId id="2795" r:id="rId6"/>
    <p:sldId id="2804" r:id="rId7"/>
    <p:sldId id="2796" r:id="rId8"/>
    <p:sldId id="2805" r:id="rId9"/>
    <p:sldId id="2810" r:id="rId10"/>
    <p:sldId id="2812" r:id="rId11"/>
    <p:sldId id="2811" r:id="rId12"/>
    <p:sldId id="2813" r:id="rId13"/>
    <p:sldId id="2814" r:id="rId14"/>
    <p:sldId id="2815" r:id="rId15"/>
    <p:sldId id="2808" r:id="rId16"/>
    <p:sldId id="2809" r:id="rId17"/>
    <p:sldId id="2816" r:id="rId18"/>
    <p:sldId id="280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487C98-6044-104F-9E32-D7C8F23E0292}">
          <p14:sldIdLst>
            <p14:sldId id="288"/>
            <p14:sldId id="2795"/>
            <p14:sldId id="2804"/>
            <p14:sldId id="2796"/>
            <p14:sldId id="2805"/>
            <p14:sldId id="2810"/>
            <p14:sldId id="2812"/>
            <p14:sldId id="2811"/>
            <p14:sldId id="2813"/>
            <p14:sldId id="2814"/>
            <p14:sldId id="2815"/>
            <p14:sldId id="2808"/>
            <p14:sldId id="2809"/>
            <p14:sldId id="2816"/>
            <p14:sldId id="28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549E39"/>
    <a:srgbClr val="17325D"/>
    <a:srgbClr val="60A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08"/>
  </p:normalViewPr>
  <p:slideViewPr>
    <p:cSldViewPr snapToGrid="0" snapToObjects="1">
      <p:cViewPr varScale="1">
        <p:scale>
          <a:sx n="87" d="100"/>
          <a:sy n="87" d="100"/>
        </p:scale>
        <p:origin x="120" y="318"/>
      </p:cViewPr>
      <p:guideLst/>
    </p:cSldViewPr>
  </p:slideViewPr>
  <p:outlineViewPr>
    <p:cViewPr>
      <p:scale>
        <a:sx n="33" d="100"/>
        <a:sy n="33" d="100"/>
      </p:scale>
      <p:origin x="0" y="-249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0C58-DF70-2946-A94D-AEAAF9A35B1E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1C122-C540-F141-AFA4-54F6FAAA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444-8826-E24A-A709-95529B64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28A74-79A7-A343-BC01-1F1FA73C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60A049"/>
                </a:solidFill>
                <a:latin typeface="Orbitro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02C1-EB16-094F-8317-C264C0F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8861" y="6356349"/>
            <a:ext cx="2178269" cy="365125"/>
          </a:xfrm>
        </p:spPr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BDF8-B620-D349-9D32-09D1507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209-C8AA-524A-955A-048843D8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2592" y="6356350"/>
            <a:ext cx="591207" cy="365125"/>
          </a:xfrm>
        </p:spPr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C481-7A41-B840-B8A1-42803F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3B4F-F0E8-0047-A2C1-D915AD6F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7AE-7F69-9A4A-8545-2486891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B52-95AD-3640-98D0-A9071CB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8BBC-9057-B34F-A164-0E13FBD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5AF-D5AC-7A4C-919F-450717C8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722-F98A-A848-97D9-D68B800A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F107-06C3-3D46-BACB-B73211B3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A8A4-3695-264E-9EB7-8B8093D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A86F-9D68-1740-9038-CC51490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DED-7BF8-3C4F-A73A-6748DE9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12E2-CA2B-9C41-BF5A-7CE7442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C8FF-9329-AF47-85F3-22180F0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5CF8F-EF90-2D44-AA0D-FE1C30A4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FBE7-8477-B040-A5A6-E0D1609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D21-6BD8-5045-9498-6A1AFEF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CCD3-B637-A143-BEA6-52A1DA6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8B1E-6C50-7B47-BE6E-8EA009A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A33-EB9E-8146-8DE5-C65ED23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A3C-6842-4D45-A879-4F84A6ED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0AA8-B296-CF41-8FE1-EF57FC5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AADD-5ACE-8C4B-BB45-F73FFFA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2A8E-24ED-084A-AF92-73D1BAC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F4AB6-2C03-5044-B357-621212E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8EE-B396-C048-9DE7-39274BA3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E7820-EC91-E646-8E40-57A3A795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56A0-6213-A14F-A798-17209FB5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3366-672E-DD48-9F7A-BDFD0347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0CA7-5253-CE4F-890D-687EB15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A2525-4B5F-7F47-9821-7C7FD8F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5438-BA29-FF4E-BAD0-CF0BDF1B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10C3-19D0-E847-9C92-0FF7A846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55D1-4747-DF4F-934E-0D941F08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640B-D48B-7D4D-B120-49DE06F8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7B59-219C-F64A-9AEB-DD26B19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9FBC-7EB1-1247-860C-3CD780E9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CD1F-294A-504F-B632-00F44144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A71A-2A54-8740-81BF-D95F18ABA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1D80-EE7C-E940-B59A-8890076D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7809-FE97-364B-976A-EA1148FD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49DEEE6-291A-3B4C-87A2-0D3F8837F2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0BC9E-56DC-0843-B47D-AD70BBA6C9B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98383" y="6176963"/>
            <a:ext cx="2681451" cy="630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121D8-6CE2-A44E-9947-C61E555868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95537" y="300309"/>
            <a:ext cx="1092672" cy="8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7325D"/>
          </a:solidFill>
          <a:latin typeface="Orbitron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ike@openhwgroup.org" TargetMode="External"/><Relationship Id="rId5" Type="http://schemas.openxmlformats.org/officeDocument/2006/relationships/hyperlink" Target="mailto:jingliangwang@futurewei.com" TargetMode="External"/><Relationship Id="rId4" Type="http://schemas.openxmlformats.org/officeDocument/2006/relationships/hyperlink" Target="mailto:steve.richmond@silabs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re-v-docs-verif-strat.readthedocs.io/en/lates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hwgroup/core-v-is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hwgroup/core-v-docs/tree/master/verif/CV32E40P/VerificationPla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hwgroup/core-v-verif/projects" TargetMode="External"/><Relationship Id="rId2" Type="http://schemas.openxmlformats.org/officeDocument/2006/relationships/hyperlink" Target="https://github.com/openhwgroup/core-v-verif/issu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DB25F2-3D51-5A4B-B6F6-4F3CBB93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34374" r="11111"/>
          <a:stretch/>
        </p:blipFill>
        <p:spPr>
          <a:xfrm>
            <a:off x="0" y="1"/>
            <a:ext cx="12192000" cy="4384559"/>
          </a:xfrm>
          <a:prstGeom prst="rect">
            <a:avLst/>
          </a:prstGeom>
          <a:ln>
            <a:noFill/>
          </a:ln>
          <a:effectLst>
            <a:reflection blurRad="330200" stA="45000" endPos="65000" dist="50800" dir="5400000" sy="-100000" algn="bl" rotWithShape="0"/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BD8273-4A38-8348-A706-FA20F607DA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r="14497"/>
          <a:stretch/>
        </p:blipFill>
        <p:spPr>
          <a:xfrm>
            <a:off x="-1" y="457201"/>
            <a:ext cx="12192001" cy="229288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6EE7AF8-790F-B647-B45C-0213646C537D}"/>
              </a:ext>
            </a:extLst>
          </p:cNvPr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86AC7A-924A-2C4F-921C-C9AB735AA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22" y="3474155"/>
            <a:ext cx="10563577" cy="962707"/>
          </a:xfrm>
        </p:spPr>
        <p:txBody>
          <a:bodyPr>
            <a:normAutofit fontScale="90000"/>
          </a:bodyPr>
          <a:lstStyle/>
          <a:p>
            <a:r>
              <a:rPr lang="en-US" dirty="0"/>
              <a:t>Verification Task Group</a:t>
            </a:r>
            <a:br>
              <a:rPr lang="en-US" dirty="0"/>
            </a:br>
            <a:r>
              <a:rPr lang="en-US" dirty="0"/>
              <a:t>May 26, 2020</a:t>
            </a:r>
            <a:endParaRPr lang="en-US" dirty="0">
              <a:solidFill>
                <a:srgbClr val="60A04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6B2D-BE4E-E646-8EA4-AA679C18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3782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Steve Richmond </a:t>
            </a:r>
            <a:r>
              <a:rPr lang="en-US" dirty="0">
                <a:hlinkClick r:id="rId4"/>
              </a:rPr>
              <a:t>steve.richmond@silabs.com</a:t>
            </a:r>
            <a:endParaRPr lang="en-US" dirty="0"/>
          </a:p>
          <a:p>
            <a:r>
              <a:rPr lang="en-US" dirty="0"/>
              <a:t>Jingliang (Leo) Wang </a:t>
            </a:r>
            <a:r>
              <a:rPr lang="en-US" dirty="0">
                <a:hlinkClick r:id="rId5"/>
              </a:rPr>
              <a:t>jingliangwang@futurewei.com</a:t>
            </a:r>
            <a:endParaRPr lang="en-US" dirty="0"/>
          </a:p>
          <a:p>
            <a:r>
              <a:rPr lang="en-US" dirty="0"/>
              <a:t>Mike Thompson </a:t>
            </a:r>
            <a:r>
              <a:rPr lang="en-US" dirty="0">
                <a:hlinkClick r:id="rId6"/>
              </a:rPr>
              <a:t>mike@openhwgroup.org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2ABD6EC2-41BA-B443-B0B0-C9F81A52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EE0D9-5109-5C49-BE8B-B7F2EE26B2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0892" y="920063"/>
            <a:ext cx="1610816" cy="127973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CB6C5-0C87-3C4F-B9A2-0F9B7CA1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33728-553B-E249-ABA5-E6C6576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</p:spTree>
    <p:extLst>
      <p:ext uri="{BB962C8B-B14F-4D97-AF65-F5344CB8AC3E}">
        <p14:creationId xmlns:p14="http://schemas.microsoft.com/office/powerpoint/2010/main" val="407798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6EA4-622A-4427-BE00-C201ED8C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ADB8D-8E60-4841-9E3B-C8BE5613B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Tasks will be assigned by Mike</a:t>
            </a:r>
          </a:p>
          <a:p>
            <a:r>
              <a:rPr lang="en-US" sz="2400" dirty="0"/>
              <a:t>Contributors will use self-sourced compute infrastructure and tools to complete tasks</a:t>
            </a:r>
          </a:p>
          <a:p>
            <a:r>
              <a:rPr lang="en-US" sz="2400" dirty="0"/>
              <a:t>Contributor will issue pull-request when task is complete</a:t>
            </a:r>
          </a:p>
          <a:p>
            <a:r>
              <a:rPr lang="en-US" sz="2400" dirty="0"/>
              <a:t>A regression executed upon pull-request will signal to VTG and contributor if there are issues with the PR</a:t>
            </a:r>
          </a:p>
          <a:p>
            <a:pPr lvl="1"/>
            <a:r>
              <a:rPr lang="en-US" sz="2000" dirty="0"/>
              <a:t>Metrics </a:t>
            </a:r>
            <a:r>
              <a:rPr lang="en-US" sz="2000" i="1" dirty="0" err="1"/>
              <a:t>dsim</a:t>
            </a:r>
            <a:r>
              <a:rPr lang="en-US" sz="2000" i="1" dirty="0"/>
              <a:t> </a:t>
            </a:r>
            <a:r>
              <a:rPr lang="en-US" sz="2000" dirty="0"/>
              <a:t>will be the sign-off simulator</a:t>
            </a:r>
          </a:p>
          <a:p>
            <a:pPr lvl="1"/>
            <a:r>
              <a:rPr lang="en-US" sz="2000" dirty="0"/>
              <a:t>Build infrastructure will attempt to support the 3 major commercial simulators</a:t>
            </a:r>
          </a:p>
          <a:p>
            <a:pPr lvl="1"/>
            <a:r>
              <a:rPr lang="en-US" sz="2000" b="1" dirty="0"/>
              <a:t>Contribution help needed for VCS</a:t>
            </a:r>
          </a:p>
          <a:p>
            <a:r>
              <a:rPr lang="en-US" sz="2400" dirty="0"/>
              <a:t>Coverage regressions will execute periodically for full regression pass/fail, coverage and </a:t>
            </a:r>
            <a:r>
              <a:rPr lang="en-US" sz="2400" dirty="0" err="1"/>
              <a:t>testplan</a:t>
            </a:r>
            <a:r>
              <a:rPr lang="en-US" sz="2400" dirty="0"/>
              <a:t> reports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54363-5DB1-4958-931E-51381DC2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2D70A-84E5-4BFD-AFE9-A7B3957FA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3C667-44FD-4496-8FBB-A3ADF215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71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63FA-08DE-48BB-AC10-F9C58EC0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64" name="Content Placeholder 63" descr="A close up of a logo&#10;&#10;Description automatically generated">
            <a:extLst>
              <a:ext uri="{FF2B5EF4-FFF2-40B4-BE49-F238E27FC236}">
                <a16:creationId xmlns:a16="http://schemas.microsoft.com/office/drawing/2014/main" id="{4ADFB2AE-8FF3-461F-A682-9D516DF81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2190" y="1465543"/>
            <a:ext cx="6247619" cy="448571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61DBE-C3DF-4B68-8CBF-15869964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C6FA8-D164-417B-90DF-88F384F5C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78482-9177-4B53-A013-92954BE1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96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0DD5-1DE1-406E-B662-87DB334C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CV32E40P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FB458-1EF9-4B46-BAA8-29B015218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core to be verified in </a:t>
            </a:r>
            <a:r>
              <a:rPr lang="en-US" dirty="0" err="1"/>
              <a:t>OpenHW</a:t>
            </a:r>
            <a:endParaRPr lang="en-US" dirty="0"/>
          </a:p>
          <a:p>
            <a:r>
              <a:rPr lang="en-US" dirty="0" err="1"/>
              <a:t>Imperas</a:t>
            </a:r>
            <a:r>
              <a:rPr lang="en-US" dirty="0"/>
              <a:t> ISS was integrated and released</a:t>
            </a:r>
          </a:p>
          <a:p>
            <a:pPr lvl="1"/>
            <a:r>
              <a:rPr lang="en-US" dirty="0"/>
              <a:t>Please try out </a:t>
            </a:r>
            <a:r>
              <a:rPr lang="en-US" dirty="0" err="1"/>
              <a:t>Imperas</a:t>
            </a:r>
            <a:r>
              <a:rPr lang="en-US" dirty="0"/>
              <a:t> license and give us feedback!</a:t>
            </a:r>
          </a:p>
          <a:p>
            <a:r>
              <a:rPr lang="en-US" dirty="0"/>
              <a:t>Google </a:t>
            </a:r>
            <a:r>
              <a:rPr lang="en-US" dirty="0" err="1"/>
              <a:t>riscv</a:t>
            </a:r>
            <a:r>
              <a:rPr lang="en-US" dirty="0"/>
              <a:t>-dv is being integrated</a:t>
            </a:r>
          </a:p>
          <a:p>
            <a:r>
              <a:rPr lang="en-US" dirty="0"/>
              <a:t>Toolchain stability is an issue</a:t>
            </a:r>
          </a:p>
          <a:p>
            <a:r>
              <a:rPr lang="en-US" dirty="0"/>
              <a:t>Working to define a unified test environment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740FB-0B7B-4BE9-97A2-048FBCA6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C9E9A-204B-4EB5-B0E0-07859C0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5A1A2-0522-419C-8BA8-93BE7652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4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7D58-D4D7-4549-B054-96885EC0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CV32E40P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3C7E1-E172-42A9-9044-381787833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Critical to achieve this on schedule and with reasonable resource expectations</a:t>
            </a:r>
          </a:p>
          <a:p>
            <a:r>
              <a:rPr lang="en-US" dirty="0"/>
              <a:t>Burning Issues</a:t>
            </a:r>
          </a:p>
          <a:p>
            <a:pPr lvl="1"/>
            <a:r>
              <a:rPr lang="en-US" dirty="0"/>
              <a:t>Align on a toolchain (Thanks to SW TG for help!)</a:t>
            </a:r>
          </a:p>
          <a:p>
            <a:pPr lvl="1"/>
            <a:r>
              <a:rPr lang="en-US" dirty="0"/>
              <a:t>Complete the </a:t>
            </a:r>
            <a:r>
              <a:rPr lang="en-US" dirty="0" err="1"/>
              <a:t>testplans</a:t>
            </a:r>
            <a:endParaRPr lang="en-US" dirty="0"/>
          </a:p>
          <a:p>
            <a:pPr lvl="1"/>
            <a:r>
              <a:rPr lang="en-US" dirty="0"/>
              <a:t>Ownership of interrupt verification</a:t>
            </a:r>
          </a:p>
          <a:p>
            <a:pPr lvl="1"/>
            <a:r>
              <a:rPr lang="en-US" b="1" dirty="0"/>
              <a:t>We need full time engineers!</a:t>
            </a:r>
          </a:p>
          <a:p>
            <a:r>
              <a:rPr lang="en-US" dirty="0"/>
              <a:t>Proposals for closure – remain in core but unverified</a:t>
            </a:r>
          </a:p>
          <a:p>
            <a:pPr lvl="1"/>
            <a:r>
              <a:rPr lang="en-US" dirty="0"/>
              <a:t>PULP extensions</a:t>
            </a:r>
          </a:p>
          <a:p>
            <a:pPr lvl="1"/>
            <a:r>
              <a:rPr lang="en-US" dirty="0"/>
              <a:t>FPU</a:t>
            </a:r>
          </a:p>
          <a:p>
            <a:pPr lvl="1"/>
            <a:r>
              <a:rPr lang="en-US" dirty="0"/>
              <a:t>Trace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60E55-1BCA-4FA9-AD5A-F6F52090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EADC2-79EB-4A05-927D-F2D0F060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53A44-D6FF-4F6B-9D5D-F2448933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87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911C-D0A5-473C-9E6A-38195F80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CV32E40P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006F4-5563-43C1-9703-A722AA9AA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Near-term goals</a:t>
            </a:r>
          </a:p>
          <a:p>
            <a:pPr lvl="1"/>
            <a:r>
              <a:rPr lang="en-US" dirty="0"/>
              <a:t>Complete CV32E40P User Manual for functionality to be verified</a:t>
            </a:r>
          </a:p>
          <a:p>
            <a:pPr lvl="1"/>
            <a:r>
              <a:rPr lang="en-US" dirty="0"/>
              <a:t>Define coverage/plan measurement methodology</a:t>
            </a:r>
          </a:p>
          <a:p>
            <a:pPr lvl="1"/>
            <a:r>
              <a:rPr lang="en-US" dirty="0"/>
              <a:t>Define and implement testbench components for interrupts and debug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0370C-5AE4-45A7-BC24-8F5AF289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9780F-2105-4080-98F3-088EC931C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7BFE0-D5EB-456C-86B9-66BEC40F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64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0A14-3553-4AA8-A178-134343EF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7DBFD-9F03-4AC5-9256-2924CDA2B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 a bi-weekly meeting</a:t>
            </a:r>
          </a:p>
          <a:p>
            <a:r>
              <a:rPr lang="en-US" dirty="0"/>
              <a:t>Length of meetings – 1.5 hours for future meetings</a:t>
            </a:r>
          </a:p>
          <a:p>
            <a:pPr lvl="1"/>
            <a:r>
              <a:rPr lang="en-US" dirty="0"/>
              <a:t>VTG’s intention is to use this meeting to replace Mike’s individual member meetings</a:t>
            </a:r>
          </a:p>
          <a:p>
            <a:r>
              <a:rPr lang="en-US" dirty="0"/>
              <a:t>Is this time OK? (Tuesdays @ 10am CDT)</a:t>
            </a:r>
          </a:p>
          <a:p>
            <a:pPr lvl="1"/>
            <a:r>
              <a:rPr lang="en-US" dirty="0"/>
              <a:t>Proposal to move to 930CDT for better alignment with Europe (goal to finish </a:t>
            </a:r>
            <a:r>
              <a:rPr lang="en-US"/>
              <a:t>@6pm locally)</a:t>
            </a:r>
            <a:endParaRPr lang="en-US" dirty="0"/>
          </a:p>
          <a:p>
            <a:r>
              <a:rPr lang="en-US" dirty="0"/>
              <a:t>Please reach out to Leo or myself for meeting contributions or topic ideas</a:t>
            </a:r>
          </a:p>
          <a:p>
            <a:r>
              <a:rPr lang="en-US" b="1" dirty="0"/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FBC8D-AB32-4B0F-9893-7107DC1E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D92AF-1FBB-4B29-8BC3-7DE42F0C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31FA4-3BC4-43B7-BAB3-360DCC6F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5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8692-203E-4943-8009-18B87BB6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51A3-59D0-A34F-8442-DFF8C2234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Introduction</a:t>
            </a:r>
          </a:p>
          <a:p>
            <a:r>
              <a:rPr lang="en-US" dirty="0"/>
              <a:t>Goals – our Charter</a:t>
            </a:r>
          </a:p>
          <a:p>
            <a:r>
              <a:rPr lang="en-US" dirty="0"/>
              <a:t>Strategy</a:t>
            </a:r>
          </a:p>
          <a:p>
            <a:r>
              <a:rPr lang="en-US" dirty="0"/>
              <a:t>Completion Metrics</a:t>
            </a:r>
          </a:p>
          <a:p>
            <a:r>
              <a:rPr lang="en-US" dirty="0"/>
              <a:t>Workflow</a:t>
            </a:r>
          </a:p>
          <a:p>
            <a:r>
              <a:rPr lang="en-US" dirty="0"/>
              <a:t>CV32E40P Status</a:t>
            </a:r>
          </a:p>
          <a:p>
            <a:r>
              <a:rPr lang="en-US" dirty="0"/>
              <a:t>Schedule</a:t>
            </a:r>
          </a:p>
          <a:p>
            <a:r>
              <a:rPr lang="en-US" dirty="0"/>
              <a:t>Future Meetings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7CFEF-FC3C-F749-9226-9DBD489B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8BD3D-59C3-3441-80BD-52759B18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9EA04-60A0-2D46-8953-C589A2D9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1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C869-1C43-40AC-B58B-509D612E0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53A0B-ABE3-4896-A544-D62192982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Steve Richmond (Co-c</a:t>
            </a:r>
            <a:r>
              <a:rPr lang="en-US" dirty="0"/>
              <a:t>hair)</a:t>
            </a:r>
          </a:p>
          <a:p>
            <a:endParaRPr lang="en-US" dirty="0"/>
          </a:p>
          <a:p>
            <a:r>
              <a:rPr lang="nb-NO" dirty="0"/>
              <a:t>Jingliang (Leo) Wang (Co</a:t>
            </a:r>
            <a:r>
              <a:rPr lang="en-US" dirty="0"/>
              <a:t>-chair)</a:t>
            </a:r>
          </a:p>
          <a:p>
            <a:endParaRPr lang="en-US" dirty="0"/>
          </a:p>
          <a:p>
            <a:r>
              <a:rPr lang="nb-NO" dirty="0"/>
              <a:t>Mike Thompson (</a:t>
            </a:r>
            <a:r>
              <a:rPr lang="en-US" dirty="0"/>
              <a:t>Director of Engineering)</a:t>
            </a:r>
          </a:p>
          <a:p>
            <a:endParaRPr lang="en-US" dirty="0"/>
          </a:p>
          <a:p>
            <a:r>
              <a:rPr lang="en-US" dirty="0"/>
              <a:t>Everybody on the call</a:t>
            </a:r>
          </a:p>
          <a:p>
            <a:pPr lvl="1"/>
            <a:r>
              <a:rPr lang="en-US" dirty="0"/>
              <a:t>Welcome!</a:t>
            </a:r>
          </a:p>
          <a:p>
            <a:pPr lvl="1"/>
            <a:r>
              <a:rPr lang="en-US" dirty="0"/>
              <a:t>Can you please introduce yourself?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F5468-CE90-4A85-B649-2CFEECA6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C8997-E77A-40D0-BA58-F9B25840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4B7E5-86A7-46C9-9C4A-EC9E42C7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4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0E3A-AC2F-4DFD-9582-8FA861AF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- Charter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66BE4-975E-472C-BFA0-391BFD8E9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Provide comprehensive </a:t>
            </a:r>
            <a:r>
              <a:rPr lang="en-US" sz="2000" i="1" dirty="0"/>
              <a:t>industrial-grade</a:t>
            </a:r>
            <a:r>
              <a:rPr lang="en-US" sz="2000" dirty="0"/>
              <a:t> verification for the official </a:t>
            </a:r>
            <a:r>
              <a:rPr lang="en-US" sz="2000" dirty="0" err="1"/>
              <a:t>OpenHW</a:t>
            </a:r>
            <a:r>
              <a:rPr lang="en-US" sz="2000" dirty="0"/>
              <a:t> processor cores, subsystems and other IP using industry-proven languages and methodologies</a:t>
            </a:r>
          </a:p>
          <a:p>
            <a:r>
              <a:rPr lang="en-US" sz="2000" dirty="0"/>
              <a:t>Core verification including all plans, coverage, and sign-offs results will be readily available and repeatable</a:t>
            </a:r>
          </a:p>
          <a:p>
            <a:r>
              <a:rPr lang="en-US" sz="2000" dirty="0"/>
              <a:t>Initial focus on simulation-based verification but will facilitate emulation and formal verification</a:t>
            </a:r>
          </a:p>
          <a:p>
            <a:r>
              <a:rPr lang="en-US" sz="2000" dirty="0"/>
              <a:t>Create the structure and content of verification plans that will ensure correct functional operation of processors</a:t>
            </a:r>
          </a:p>
          <a:p>
            <a:r>
              <a:rPr lang="en-US" sz="2000" dirty="0"/>
              <a:t>Evaluate and select external collateral included but not limited to, code generators, processor models, etc. to assist with </a:t>
            </a:r>
            <a:r>
              <a:rPr lang="en-US" sz="2000" dirty="0" err="1"/>
              <a:t>OpenHW</a:t>
            </a:r>
            <a:r>
              <a:rPr lang="en-US" sz="2000" dirty="0"/>
              <a:t> verification</a:t>
            </a:r>
          </a:p>
          <a:p>
            <a:r>
              <a:rPr lang="en-US" sz="2000" dirty="0"/>
              <a:t>Architect testbenches to achieve VTG testing goals and enable the larger RISC-V community</a:t>
            </a:r>
          </a:p>
          <a:p>
            <a:r>
              <a:rPr lang="en-US" sz="2000" dirty="0"/>
              <a:t>Delegate project tasks and evaluate all technical contributions to maintain standards of quality and effectiveness in testbenches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BC2EA-63CB-4039-AFAE-E6267D3C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BA45F-E0D0-435B-B0F7-3B137BED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46CA0-7DCB-4CF1-9C6F-D8F68E221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7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99E1-94D1-45EB-98BE-636CC552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3A61C-E7B3-4FDA-81A9-A4825F67F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https://core-v-docs-verif-strat.readthedocs.io/en/latest/</a:t>
            </a:r>
            <a:endParaRPr lang="en-US" dirty="0"/>
          </a:p>
          <a:p>
            <a:r>
              <a:rPr lang="en-US" dirty="0"/>
              <a:t>Core testbench</a:t>
            </a:r>
          </a:p>
          <a:p>
            <a:pPr lvl="1"/>
            <a:r>
              <a:rPr lang="en-US" dirty="0"/>
              <a:t>Legacy PULP testbench</a:t>
            </a:r>
          </a:p>
          <a:p>
            <a:pPr lvl="1"/>
            <a:r>
              <a:rPr lang="en-US" dirty="0"/>
              <a:t>Facilitates compliance tests and XPULP tests</a:t>
            </a:r>
          </a:p>
          <a:p>
            <a:r>
              <a:rPr lang="en-US" dirty="0"/>
              <a:t>CV32E40 UVM Testbench Environment</a:t>
            </a:r>
          </a:p>
          <a:p>
            <a:pPr lvl="1"/>
            <a:r>
              <a:rPr lang="en-US" dirty="0"/>
              <a:t>Debug, Interrupts and Control/Status will be controlled via UVM agents and stimulated using UVM sequences</a:t>
            </a:r>
          </a:p>
          <a:p>
            <a:pPr lvl="1"/>
            <a:r>
              <a:rPr lang="en-US" dirty="0"/>
              <a:t>Will run all of the compliance and PULP tests from the core testbench</a:t>
            </a:r>
          </a:p>
          <a:p>
            <a:pPr lvl="1"/>
            <a:r>
              <a:rPr lang="en-US" dirty="0"/>
              <a:t>Introduces a random instruction generator (Google’s </a:t>
            </a:r>
            <a:r>
              <a:rPr lang="en-US" dirty="0" err="1"/>
              <a:t>riscv</a:t>
            </a:r>
            <a:r>
              <a:rPr lang="en-US" dirty="0"/>
              <a:t>-dv)</a:t>
            </a:r>
          </a:p>
          <a:p>
            <a:pPr lvl="1"/>
            <a:r>
              <a:rPr lang="en-US" dirty="0"/>
              <a:t>Self-checking with ISS from </a:t>
            </a:r>
            <a:r>
              <a:rPr lang="en-US" dirty="0" err="1"/>
              <a:t>Imperas</a:t>
            </a:r>
            <a:r>
              <a:rPr lang="en-US" dirty="0"/>
              <a:t> (</a:t>
            </a:r>
            <a:r>
              <a:rPr lang="en-US" dirty="0" err="1"/>
              <a:t>OVPSim</a:t>
            </a:r>
            <a:r>
              <a:rPr lang="en-US" dirty="0"/>
              <a:t>) with step-and-compare functionality – </a:t>
            </a:r>
            <a:r>
              <a:rPr lang="en-US" dirty="0" err="1"/>
              <a:t>OpenHW</a:t>
            </a:r>
            <a:r>
              <a:rPr lang="en-US" dirty="0"/>
              <a:t> members will receive a license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99F4-6641-4D66-BA38-BA0909A4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059C1-2FE1-4C88-ACEE-FBA3A54E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75599-9F33-4645-A992-8BBB0DBC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4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F88F-2224-413B-B908-012FD9012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</p:spPr>
        <p:txBody>
          <a:bodyPr/>
          <a:lstStyle/>
          <a:p>
            <a:r>
              <a:rPr lang="en-US" dirty="0"/>
              <a:t>CV32E40 UVM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1EBAE-7080-4DEA-ABB1-61B5E73D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42891" y="6343431"/>
            <a:ext cx="2083676" cy="365125"/>
          </a:xfrm>
        </p:spPr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A44CB-CCD5-47E2-9E4B-19409E48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5429" y="6353832"/>
            <a:ext cx="4114800" cy="365125"/>
          </a:xfrm>
        </p:spPr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32D49-E55B-4B45-879C-AF46371B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7696" y="6356350"/>
            <a:ext cx="486103" cy="365125"/>
          </a:xfrm>
        </p:spPr>
        <p:txBody>
          <a:bodyPr/>
          <a:lstStyle/>
          <a:p>
            <a:fld id="{549DEEE6-291A-3B4C-87A2-0D3F8837F27A}" type="slidenum">
              <a:rPr lang="en-US" smtClean="0"/>
              <a:t>6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7DF9AF-E7C6-4D83-B54C-68248DC0C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4187"/>
            <a:ext cx="10515600" cy="4648426"/>
          </a:xfrm>
        </p:spPr>
      </p:pic>
    </p:spTree>
    <p:extLst>
      <p:ext uri="{BB962C8B-B14F-4D97-AF65-F5344CB8AC3E}">
        <p14:creationId xmlns:p14="http://schemas.microsoft.com/office/powerpoint/2010/main" val="389187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0130-89C8-4104-8E39-86C4E336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– 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2A110-753A-4B21-B5D3-92E27F5E0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Alternate code generators</a:t>
            </a:r>
          </a:p>
          <a:p>
            <a:pPr lvl="1"/>
            <a:r>
              <a:rPr lang="en-US" dirty="0"/>
              <a:t>Core-state aware code generation</a:t>
            </a:r>
          </a:p>
          <a:p>
            <a:pPr lvl="1"/>
            <a:r>
              <a:rPr lang="en-US" dirty="0"/>
              <a:t>Coverage-aware code generation</a:t>
            </a:r>
          </a:p>
          <a:p>
            <a:pPr lvl="1"/>
            <a:r>
              <a:rPr lang="en-US" dirty="0"/>
              <a:t>core-v-</a:t>
            </a:r>
            <a:r>
              <a:rPr lang="en-US" dirty="0" err="1"/>
              <a:t>isg</a:t>
            </a:r>
            <a:r>
              <a:rPr lang="en-US" dirty="0"/>
              <a:t> donation by NVIDIA</a:t>
            </a:r>
          </a:p>
          <a:p>
            <a:pPr lvl="2"/>
            <a:r>
              <a:rPr lang="en-US" dirty="0">
                <a:hlinkClick r:id="rId2"/>
              </a:rPr>
              <a:t>https://github.com/openhwgroup/core-v-isg</a:t>
            </a:r>
            <a:endParaRPr lang="en-US" dirty="0"/>
          </a:p>
          <a:p>
            <a:r>
              <a:rPr lang="en-US" dirty="0"/>
              <a:t>Introduction of formal methodology on core subsystems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7660F-A63A-4F88-BD97-C197C421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D57F8-B082-4488-856C-50182EC2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0BC72-075D-404A-A09D-1EB63E14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92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13E3-8A0E-4B89-893F-4CD1F204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A63B4-6306-4250-9D73-B4B949477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functions to be verified are documented here (including template):</a:t>
            </a:r>
          </a:p>
          <a:p>
            <a:pPr lvl="1"/>
            <a:r>
              <a:rPr lang="en-US" dirty="0">
                <a:hlinkClick r:id="rId2"/>
              </a:rPr>
              <a:t>https://github.com/openhwgroup/core-v-docs/tree/master/verif/CV32E40P/VerificationPlan</a:t>
            </a:r>
            <a:r>
              <a:rPr lang="en-US" dirty="0"/>
              <a:t> </a:t>
            </a:r>
          </a:p>
          <a:p>
            <a:r>
              <a:rPr lang="en-US" dirty="0"/>
              <a:t>Functions from the verification plans will be extracted and mapped to coverage</a:t>
            </a:r>
          </a:p>
          <a:p>
            <a:pPr lvl="1"/>
            <a:r>
              <a:rPr lang="en-US" dirty="0"/>
              <a:t>TBD: Methodology for doing this – contributors, ideas?!</a:t>
            </a:r>
          </a:p>
          <a:p>
            <a:r>
              <a:rPr lang="en-US" dirty="0"/>
              <a:t>The VTG will define a sign-off regression</a:t>
            </a:r>
          </a:p>
          <a:p>
            <a:pPr lvl="1"/>
            <a:r>
              <a:rPr lang="en-US" dirty="0"/>
              <a:t>100% code &amp; functional coverage with approved waivers</a:t>
            </a:r>
          </a:p>
          <a:p>
            <a:pPr lvl="1"/>
            <a:r>
              <a:rPr lang="en-US" dirty="0"/>
              <a:t>&lt;n&gt; iterations of random tests with zero failures</a:t>
            </a:r>
          </a:p>
          <a:p>
            <a:pPr lvl="1"/>
            <a:r>
              <a:rPr lang="en-US" dirty="0"/>
              <a:t>Compliance test suite</a:t>
            </a:r>
          </a:p>
          <a:p>
            <a:pPr lvl="1"/>
            <a:r>
              <a:rPr lang="en-US" dirty="0"/>
              <a:t>Directed tests for targeted coverage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51BE3-C51F-4B42-9F36-911AC0C1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3DD0F-F0AD-4F2A-9C7B-9A525087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CA3DE-5317-4751-9045-758EA04B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25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2ED7-3A17-4CCB-A71B-8F17761DB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3353A-0FEC-4E89-B885-53AB12102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All tasks will be </a:t>
            </a:r>
            <a:r>
              <a:rPr lang="en-US" sz="2400" dirty="0" err="1"/>
              <a:t>github</a:t>
            </a:r>
            <a:r>
              <a:rPr lang="en-US" sz="2400" dirty="0"/>
              <a:t> issues on the verification site</a:t>
            </a:r>
          </a:p>
          <a:p>
            <a:pPr lvl="1"/>
            <a:r>
              <a:rPr lang="en-US" sz="2000" dirty="0">
                <a:hlinkClick r:id="rId2"/>
              </a:rPr>
              <a:t>https://github.com/openhwgroup/core-v-verif/issues</a:t>
            </a:r>
            <a:endParaRPr lang="en-US" sz="2000" dirty="0"/>
          </a:p>
          <a:p>
            <a:r>
              <a:rPr lang="en-US" sz="2400" dirty="0"/>
              <a:t>Projects on the </a:t>
            </a:r>
            <a:r>
              <a:rPr lang="en-US" sz="2400" dirty="0" err="1"/>
              <a:t>github</a:t>
            </a:r>
            <a:r>
              <a:rPr lang="en-US" sz="2400" dirty="0"/>
              <a:t> site will be used for task grouping</a:t>
            </a:r>
          </a:p>
          <a:p>
            <a:pPr lvl="1"/>
            <a:r>
              <a:rPr lang="en-US" sz="2000" dirty="0">
                <a:hlinkClick r:id="rId3"/>
              </a:rPr>
              <a:t>https://github.com/openhwgroup/core-v-verif/projects</a:t>
            </a:r>
            <a:endParaRPr lang="en-US" sz="2000" dirty="0"/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6CE69-15C2-4518-B65A-2120DFFDE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BF8C2-15F5-4694-9F17-97EC0138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8E333-66FE-4F77-9FB0-614A83B2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8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CAF5C39-C6B3-744D-BB4A-59EA49DC3C41}" vid="{3EEFDFA0-BE2E-264A-B142-F46166EF1F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8C505B1AAE7D419AB894FEEE880B76" ma:contentTypeVersion="10" ma:contentTypeDescription="Create a new document." ma:contentTypeScope="" ma:versionID="11dab3aeb3e4e19b70d557b0d97448a1">
  <xsd:schema xmlns:xsd="http://www.w3.org/2001/XMLSchema" xmlns:xs="http://www.w3.org/2001/XMLSchema" xmlns:p="http://schemas.microsoft.com/office/2006/metadata/properties" xmlns:ns3="fb3908a0-f967-4557-920f-c180f4124495" xmlns:ns4="869d3932-b26c-492e-a357-e19faa02bfd2" targetNamespace="http://schemas.microsoft.com/office/2006/metadata/properties" ma:root="true" ma:fieldsID="dbfc77ffe8a92f034453daf4b9fc7bcf" ns3:_="" ns4:_="">
    <xsd:import namespace="fb3908a0-f967-4557-920f-c180f4124495"/>
    <xsd:import namespace="869d3932-b26c-492e-a357-e19faa02bf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908a0-f967-4557-920f-c180f41244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d3932-b26c-492e-a357-e19faa02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90040B-50B1-4EE1-9157-60862E0CE5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B58162-6281-4E33-A05D-93B71D0C20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3908a0-f967-4557-920f-c180f4124495"/>
    <ds:schemaRef ds:uri="869d3932-b26c-492e-a357-e19faa02b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61CD25-DC17-41A6-8134-C6BA4764C6AF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869d3932-b26c-492e-a357-e19faa02bfd2"/>
    <ds:schemaRef ds:uri="fb3908a0-f967-4557-920f-c180f412449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OpenHW Group PPT Template May2020</Template>
  <TotalTime>130</TotalTime>
  <Words>828</Words>
  <Application>Microsoft Office PowerPoint</Application>
  <PresentationFormat>Widescreen</PresentationFormat>
  <Paragraphs>156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Open Sans</vt:lpstr>
      <vt:lpstr>Orbitron</vt:lpstr>
      <vt:lpstr>Office Theme</vt:lpstr>
      <vt:lpstr>Verification Task Group May 26, 2020</vt:lpstr>
      <vt:lpstr>Outline</vt:lpstr>
      <vt:lpstr>Introductions</vt:lpstr>
      <vt:lpstr>Goals - Charter</vt:lpstr>
      <vt:lpstr>Strategy</vt:lpstr>
      <vt:lpstr>CV32E40 UVM Environment</vt:lpstr>
      <vt:lpstr>Strategy – Future Improvements</vt:lpstr>
      <vt:lpstr>Completion Metrics</vt:lpstr>
      <vt:lpstr>Workflow</vt:lpstr>
      <vt:lpstr>Workflow</vt:lpstr>
      <vt:lpstr>Workflow</vt:lpstr>
      <vt:lpstr>CV32E40P Status</vt:lpstr>
      <vt:lpstr>CV32E40P Status</vt:lpstr>
      <vt:lpstr>CV32E40P Status</vt:lpstr>
      <vt:lpstr>Next 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Task Group May 26, 2020</dc:title>
  <dc:creator>Steve Richmond</dc:creator>
  <cp:lastModifiedBy>Steve Richmond</cp:lastModifiedBy>
  <cp:revision>40</cp:revision>
  <cp:lastPrinted>2019-06-10T11:04:20Z</cp:lastPrinted>
  <dcterms:created xsi:type="dcterms:W3CDTF">2020-05-20T22:30:15Z</dcterms:created>
  <dcterms:modified xsi:type="dcterms:W3CDTF">2020-05-27T13:06:54Z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0x010100728C505B1AAE7D419AB894FEEE880B76</vt:lpwstr>
  </property>
</Properties>
</file>