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8" r:id="rId5"/>
    <p:sldId id="2836" r:id="rId6"/>
    <p:sldId id="2838" r:id="rId7"/>
    <p:sldId id="2852" r:id="rId8"/>
    <p:sldId id="2866" r:id="rId9"/>
    <p:sldId id="2886" r:id="rId10"/>
    <p:sldId id="2878" r:id="rId11"/>
    <p:sldId id="2877" r:id="rId12"/>
    <p:sldId id="2856" r:id="rId13"/>
    <p:sldId id="2885" r:id="rId14"/>
    <p:sldId id="2884" r:id="rId15"/>
    <p:sldId id="2842" r:id="rId16"/>
    <p:sldId id="2887" r:id="rId17"/>
    <p:sldId id="2888" r:id="rId18"/>
    <p:sldId id="2889" r:id="rId19"/>
    <p:sldId id="2890" r:id="rId20"/>
    <p:sldId id="2891" r:id="rId21"/>
    <p:sldId id="28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487C98-6044-104F-9E32-D7C8F23E0292}">
          <p14:sldIdLst>
            <p14:sldId id="288"/>
            <p14:sldId id="2836"/>
            <p14:sldId id="2838"/>
            <p14:sldId id="2852"/>
            <p14:sldId id="2866"/>
            <p14:sldId id="2886"/>
            <p14:sldId id="2878"/>
            <p14:sldId id="2877"/>
            <p14:sldId id="2856"/>
            <p14:sldId id="2885"/>
            <p14:sldId id="2884"/>
            <p14:sldId id="2842"/>
            <p14:sldId id="2887"/>
            <p14:sldId id="2888"/>
            <p14:sldId id="2889"/>
            <p14:sldId id="2890"/>
            <p14:sldId id="2891"/>
            <p14:sldId id="28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549E39"/>
    <a:srgbClr val="17325D"/>
    <a:srgbClr val="60A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08"/>
  </p:normalViewPr>
  <p:slideViewPr>
    <p:cSldViewPr snapToGrid="0" snapToObjects="1">
      <p:cViewPr varScale="1">
        <p:scale>
          <a:sx n="95" d="100"/>
          <a:sy n="95" d="100"/>
        </p:scale>
        <p:origin x="456" y="66"/>
      </p:cViewPr>
      <p:guideLst/>
    </p:cSldViewPr>
  </p:slideViewPr>
  <p:outlineViewPr>
    <p:cViewPr>
      <p:scale>
        <a:sx n="33" d="100"/>
        <a:sy n="33" d="100"/>
      </p:scale>
      <p:origin x="0" y="-24904"/>
    </p:cViewPr>
  </p:outlineViewPr>
  <p:notesTextViewPr>
    <p:cViewPr>
      <p:scale>
        <a:sx n="1" d="1"/>
        <a:sy n="1" d="1"/>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90C58-DF70-2946-A94D-AEAAF9A35B1E}"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1C122-C540-F141-AFA4-54F6FAAA4E01}" type="slidenum">
              <a:rPr lang="en-US" smtClean="0"/>
              <a:t>‹#›</a:t>
            </a:fld>
            <a:endParaRPr lang="en-US"/>
          </a:p>
        </p:txBody>
      </p:sp>
    </p:spTree>
    <p:extLst>
      <p:ext uri="{BB962C8B-B14F-4D97-AF65-F5344CB8AC3E}">
        <p14:creationId xmlns:p14="http://schemas.microsoft.com/office/powerpoint/2010/main" val="234650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C444-8826-E24A-A709-95529B64D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28A74-79A7-A343-BC01-1F1FA73C89BB}"/>
              </a:ext>
            </a:extLst>
          </p:cNvPr>
          <p:cNvSpPr>
            <a:spLocks noGrp="1"/>
          </p:cNvSpPr>
          <p:nvPr>
            <p:ph type="subTitle" idx="1"/>
          </p:nvPr>
        </p:nvSpPr>
        <p:spPr>
          <a:xfrm>
            <a:off x="1524000" y="3602038"/>
            <a:ext cx="9144000" cy="1655762"/>
          </a:xfrm>
        </p:spPr>
        <p:txBody>
          <a:bodyPr/>
          <a:lstStyle>
            <a:lvl1pPr marL="0" indent="0" algn="ctr">
              <a:buNone/>
              <a:defRPr sz="2400" b="1" i="0">
                <a:solidFill>
                  <a:srgbClr val="60A049"/>
                </a:solidFill>
                <a:latin typeface="Orbitron"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2A02C1-EB16-094F-8317-C264C0F5170E}"/>
              </a:ext>
            </a:extLst>
          </p:cNvPr>
          <p:cNvSpPr>
            <a:spLocks noGrp="1"/>
          </p:cNvSpPr>
          <p:nvPr>
            <p:ph type="dt" sz="half" idx="10"/>
          </p:nvPr>
        </p:nvSpPr>
        <p:spPr>
          <a:xfrm>
            <a:off x="8368861" y="6356349"/>
            <a:ext cx="2178269" cy="365125"/>
          </a:xfrm>
        </p:spPr>
        <p:txBody>
          <a:bodyPr/>
          <a:lstStyle/>
          <a:p>
            <a:r>
              <a:rPr lang="en-CA"/>
              <a:t>May 2020</a:t>
            </a:r>
            <a:endParaRPr lang="en-US"/>
          </a:p>
        </p:txBody>
      </p:sp>
      <p:sp>
        <p:nvSpPr>
          <p:cNvPr id="5" name="Footer Placeholder 4">
            <a:extLst>
              <a:ext uri="{FF2B5EF4-FFF2-40B4-BE49-F238E27FC236}">
                <a16:creationId xmlns:a16="http://schemas.microsoft.com/office/drawing/2014/main" id="{2D4DBDF8-B620-D349-9D32-09D1507A685E}"/>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EB192209-C8AA-524A-955A-048843D833AE}"/>
              </a:ext>
            </a:extLst>
          </p:cNvPr>
          <p:cNvSpPr>
            <a:spLocks noGrp="1"/>
          </p:cNvSpPr>
          <p:nvPr>
            <p:ph type="sldNum" sz="quarter" idx="12"/>
          </p:nvPr>
        </p:nvSpPr>
        <p:spPr>
          <a:xfrm>
            <a:off x="10762592" y="6356350"/>
            <a:ext cx="591207" cy="365125"/>
          </a:xfrm>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85149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C481-7A41-B840-B8A1-42803F2D5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83B4F-F0E8-0047-A2C1-D915AD6F3A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467AE-7F69-9A4A-8545-2486891B69FE}"/>
              </a:ext>
            </a:extLst>
          </p:cNvPr>
          <p:cNvSpPr>
            <a:spLocks noGrp="1"/>
          </p:cNvSpPr>
          <p:nvPr>
            <p:ph type="dt" sz="half" idx="10"/>
          </p:nvPr>
        </p:nvSpPr>
        <p:spPr/>
        <p:txBody>
          <a:bodyPr/>
          <a:lstStyle/>
          <a:p>
            <a:r>
              <a:rPr lang="en-CA"/>
              <a:t>May 2020</a:t>
            </a:r>
            <a:endParaRPr lang="en-US"/>
          </a:p>
        </p:txBody>
      </p:sp>
      <p:sp>
        <p:nvSpPr>
          <p:cNvPr id="5" name="Footer Placeholder 4">
            <a:extLst>
              <a:ext uri="{FF2B5EF4-FFF2-40B4-BE49-F238E27FC236}">
                <a16:creationId xmlns:a16="http://schemas.microsoft.com/office/drawing/2014/main" id="{EF32CB52-95AD-3640-98D0-A9071CB7F216}"/>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D3DB8BBC-9057-B34F-A164-0E13FBDBC75E}"/>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402941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45AF-D5AC-7A4C-919F-450717C88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D9722-F98A-A848-97D9-D68B800AE58C}"/>
              </a:ext>
            </a:extLst>
          </p:cNvPr>
          <p:cNvSpPr>
            <a:spLocks noGrp="1"/>
          </p:cNvSpPr>
          <p:nvPr>
            <p:ph sz="half" idx="1"/>
          </p:nvPr>
        </p:nvSpPr>
        <p:spPr>
          <a:xfrm>
            <a:off x="838200" y="1282973"/>
            <a:ext cx="5181600" cy="4893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35F107-06C3-3D46-BACB-B73211B35292}"/>
              </a:ext>
            </a:extLst>
          </p:cNvPr>
          <p:cNvSpPr>
            <a:spLocks noGrp="1"/>
          </p:cNvSpPr>
          <p:nvPr>
            <p:ph sz="half" idx="2"/>
          </p:nvPr>
        </p:nvSpPr>
        <p:spPr>
          <a:xfrm>
            <a:off x="6172200" y="1282973"/>
            <a:ext cx="5181600" cy="4893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FB4A8A4-3695-264E-9EB7-8B8093DCD420}"/>
              </a:ext>
            </a:extLst>
          </p:cNvPr>
          <p:cNvSpPr>
            <a:spLocks noGrp="1"/>
          </p:cNvSpPr>
          <p:nvPr>
            <p:ph type="dt" sz="half" idx="10"/>
          </p:nvPr>
        </p:nvSpPr>
        <p:spPr/>
        <p:txBody>
          <a:bodyPr/>
          <a:lstStyle/>
          <a:p>
            <a:r>
              <a:rPr lang="en-CA"/>
              <a:t>May 2020</a:t>
            </a:r>
            <a:endParaRPr lang="en-US"/>
          </a:p>
        </p:txBody>
      </p:sp>
      <p:sp>
        <p:nvSpPr>
          <p:cNvPr id="6" name="Footer Placeholder 5">
            <a:extLst>
              <a:ext uri="{FF2B5EF4-FFF2-40B4-BE49-F238E27FC236}">
                <a16:creationId xmlns:a16="http://schemas.microsoft.com/office/drawing/2014/main" id="{9181A86F-9D68-1740-9038-CC5149085695}"/>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ABB22DED-7BF8-3C4F-A73A-6748DE91E4D0}"/>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316588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12E2-CA2B-9C41-BF5A-7CE7442B7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CC8FF-9329-AF47-85F3-22180F083374}"/>
              </a:ext>
            </a:extLst>
          </p:cNvPr>
          <p:cNvSpPr>
            <a:spLocks noGrp="1"/>
          </p:cNvSpPr>
          <p:nvPr>
            <p:ph type="dt" sz="half" idx="10"/>
          </p:nvPr>
        </p:nvSpPr>
        <p:spPr/>
        <p:txBody>
          <a:bodyPr/>
          <a:lstStyle/>
          <a:p>
            <a:r>
              <a:rPr lang="en-CA"/>
              <a:t>May 2020</a:t>
            </a:r>
            <a:endParaRPr lang="en-US"/>
          </a:p>
        </p:txBody>
      </p:sp>
      <p:sp>
        <p:nvSpPr>
          <p:cNvPr id="4" name="Footer Placeholder 3">
            <a:extLst>
              <a:ext uri="{FF2B5EF4-FFF2-40B4-BE49-F238E27FC236}">
                <a16:creationId xmlns:a16="http://schemas.microsoft.com/office/drawing/2014/main" id="{B5B5CF8F-EF90-2D44-AA0D-FE1C30A45CE5}"/>
              </a:ext>
            </a:extLst>
          </p:cNvPr>
          <p:cNvSpPr>
            <a:spLocks noGrp="1"/>
          </p:cNvSpPr>
          <p:nvPr>
            <p:ph type="ftr" sz="quarter" idx="11"/>
          </p:nvPr>
        </p:nvSpPr>
        <p:spPr/>
        <p:txBody>
          <a:bodyPr/>
          <a:lstStyle/>
          <a:p>
            <a:r>
              <a:rPr lang="en-US"/>
              <a:t>© OpenHW Group</a:t>
            </a:r>
          </a:p>
        </p:txBody>
      </p:sp>
      <p:sp>
        <p:nvSpPr>
          <p:cNvPr id="5" name="Slide Number Placeholder 4">
            <a:extLst>
              <a:ext uri="{FF2B5EF4-FFF2-40B4-BE49-F238E27FC236}">
                <a16:creationId xmlns:a16="http://schemas.microsoft.com/office/drawing/2014/main" id="{9146FBE7-8477-B040-A5A6-E0D1609F1D50}"/>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18997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72D21-6BD8-5045-9498-6A1AFEFB5DE5}"/>
              </a:ext>
            </a:extLst>
          </p:cNvPr>
          <p:cNvSpPr>
            <a:spLocks noGrp="1"/>
          </p:cNvSpPr>
          <p:nvPr>
            <p:ph type="dt" sz="half" idx="10"/>
          </p:nvPr>
        </p:nvSpPr>
        <p:spPr/>
        <p:txBody>
          <a:bodyPr/>
          <a:lstStyle/>
          <a:p>
            <a:r>
              <a:rPr lang="en-CA"/>
              <a:t>May 2020</a:t>
            </a:r>
            <a:endParaRPr lang="en-US"/>
          </a:p>
        </p:txBody>
      </p:sp>
      <p:sp>
        <p:nvSpPr>
          <p:cNvPr id="3" name="Footer Placeholder 2">
            <a:extLst>
              <a:ext uri="{FF2B5EF4-FFF2-40B4-BE49-F238E27FC236}">
                <a16:creationId xmlns:a16="http://schemas.microsoft.com/office/drawing/2014/main" id="{029CCCD3-B637-A143-BEA6-52A1DA6F1A67}"/>
              </a:ext>
            </a:extLst>
          </p:cNvPr>
          <p:cNvSpPr>
            <a:spLocks noGrp="1"/>
          </p:cNvSpPr>
          <p:nvPr>
            <p:ph type="ftr" sz="quarter" idx="11"/>
          </p:nvPr>
        </p:nvSpPr>
        <p:spPr/>
        <p:txBody>
          <a:bodyPr/>
          <a:lstStyle/>
          <a:p>
            <a:r>
              <a:rPr lang="en-US"/>
              <a:t>© OpenHW Group</a:t>
            </a:r>
          </a:p>
        </p:txBody>
      </p:sp>
      <p:sp>
        <p:nvSpPr>
          <p:cNvPr id="4" name="Slide Number Placeholder 3">
            <a:extLst>
              <a:ext uri="{FF2B5EF4-FFF2-40B4-BE49-F238E27FC236}">
                <a16:creationId xmlns:a16="http://schemas.microsoft.com/office/drawing/2014/main" id="{B4D88B1E-6C50-7B47-BE6E-8EA009A59EDF}"/>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21543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BA33-EB9E-8146-8DE5-C65ED2354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125A3C-6842-4D45-A879-4F84A6ED1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30AA8-B296-CF41-8FE1-EF57FC54A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6AADD-5ACE-8C4B-BB45-F73FFFA1A2CC}"/>
              </a:ext>
            </a:extLst>
          </p:cNvPr>
          <p:cNvSpPr>
            <a:spLocks noGrp="1"/>
          </p:cNvSpPr>
          <p:nvPr>
            <p:ph type="dt" sz="half" idx="10"/>
          </p:nvPr>
        </p:nvSpPr>
        <p:spPr/>
        <p:txBody>
          <a:bodyPr/>
          <a:lstStyle/>
          <a:p>
            <a:r>
              <a:rPr lang="en-CA"/>
              <a:t>May 2020</a:t>
            </a:r>
            <a:endParaRPr lang="en-US"/>
          </a:p>
        </p:txBody>
      </p:sp>
      <p:sp>
        <p:nvSpPr>
          <p:cNvPr id="6" name="Footer Placeholder 5">
            <a:extLst>
              <a:ext uri="{FF2B5EF4-FFF2-40B4-BE49-F238E27FC236}">
                <a16:creationId xmlns:a16="http://schemas.microsoft.com/office/drawing/2014/main" id="{20252A8E-24ED-084A-AF92-73D1BACDDC71}"/>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F7AF4AB6-2C03-5044-B357-621212E6EC48}"/>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40380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C8EE-B396-C048-9DE7-39274BA3A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EE7820-EC91-E646-8E40-57A3A7950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B5956A0-6213-A14F-A798-17209FB5A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D3366-672E-DD48-9F7A-BDFD0347D845}"/>
              </a:ext>
            </a:extLst>
          </p:cNvPr>
          <p:cNvSpPr>
            <a:spLocks noGrp="1"/>
          </p:cNvSpPr>
          <p:nvPr>
            <p:ph type="dt" sz="half" idx="10"/>
          </p:nvPr>
        </p:nvSpPr>
        <p:spPr/>
        <p:txBody>
          <a:bodyPr/>
          <a:lstStyle/>
          <a:p>
            <a:r>
              <a:rPr lang="en-CA"/>
              <a:t>May 2020</a:t>
            </a:r>
            <a:endParaRPr lang="en-US"/>
          </a:p>
        </p:txBody>
      </p:sp>
      <p:sp>
        <p:nvSpPr>
          <p:cNvPr id="6" name="Footer Placeholder 5">
            <a:extLst>
              <a:ext uri="{FF2B5EF4-FFF2-40B4-BE49-F238E27FC236}">
                <a16:creationId xmlns:a16="http://schemas.microsoft.com/office/drawing/2014/main" id="{9E360CA7-5253-CE4F-890D-687EB156B2EA}"/>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396A2525-4B5F-7F47-9821-7C7FD8F71162}"/>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369012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5438-BA29-FF4E-BAD0-CF0BDF1BF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0B10C3-19D0-E847-9C92-0FF7A8462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455D1-4747-DF4F-934E-0D941F083F85}"/>
              </a:ext>
            </a:extLst>
          </p:cNvPr>
          <p:cNvSpPr>
            <a:spLocks noGrp="1"/>
          </p:cNvSpPr>
          <p:nvPr>
            <p:ph type="dt" sz="half" idx="10"/>
          </p:nvPr>
        </p:nvSpPr>
        <p:spPr/>
        <p:txBody>
          <a:bodyPr/>
          <a:lstStyle/>
          <a:p>
            <a:r>
              <a:rPr lang="en-CA"/>
              <a:t>May 2020</a:t>
            </a:r>
            <a:endParaRPr lang="en-US"/>
          </a:p>
        </p:txBody>
      </p:sp>
      <p:sp>
        <p:nvSpPr>
          <p:cNvPr id="5" name="Footer Placeholder 4">
            <a:extLst>
              <a:ext uri="{FF2B5EF4-FFF2-40B4-BE49-F238E27FC236}">
                <a16:creationId xmlns:a16="http://schemas.microsoft.com/office/drawing/2014/main" id="{68EE640B-D48B-7D4D-B120-49DE06F8C5CF}"/>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6F2B7B59-219C-F64A-9AEB-DD26B19A1F0F}"/>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266919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9FBC-7EB1-1247-860C-3CD780E93FA3}"/>
              </a:ext>
            </a:extLst>
          </p:cNvPr>
          <p:cNvSpPr>
            <a:spLocks noGrp="1"/>
          </p:cNvSpPr>
          <p:nvPr>
            <p:ph type="title"/>
          </p:nvPr>
        </p:nvSpPr>
        <p:spPr>
          <a:xfrm>
            <a:off x="838200" y="365125"/>
            <a:ext cx="10157337" cy="73846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51CD1F-294A-504F-B632-00F44144BDD5}"/>
              </a:ext>
            </a:extLst>
          </p:cNvPr>
          <p:cNvSpPr>
            <a:spLocks noGrp="1"/>
          </p:cNvSpPr>
          <p:nvPr>
            <p:ph type="body" idx="1"/>
          </p:nvPr>
        </p:nvSpPr>
        <p:spPr>
          <a:xfrm>
            <a:off x="838200" y="1240221"/>
            <a:ext cx="10515600" cy="49367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EA71A-2A54-8740-81BF-D95F18ABA606}"/>
              </a:ext>
            </a:extLst>
          </p:cNvPr>
          <p:cNvSpPr>
            <a:spLocks noGrp="1"/>
          </p:cNvSpPr>
          <p:nvPr>
            <p:ph type="dt" sz="half" idx="2"/>
          </p:nvPr>
        </p:nvSpPr>
        <p:spPr>
          <a:xfrm>
            <a:off x="8142891" y="6343431"/>
            <a:ext cx="2083676" cy="365125"/>
          </a:xfrm>
          <a:prstGeom prst="rect">
            <a:avLst/>
          </a:prstGeom>
        </p:spPr>
        <p:txBody>
          <a:bodyPr vert="horz" lIns="91440" tIns="45720" rIns="91440" bIns="45720" rtlCol="0" anchor="ctr"/>
          <a:lstStyle>
            <a:lvl1pPr algn="ctr">
              <a:defRPr sz="1200">
                <a:solidFill>
                  <a:srgbClr val="5F5F5F"/>
                </a:solidFill>
                <a:latin typeface="Open Sans" panose="020B0606030504020204" pitchFamily="34" charset="0"/>
                <a:ea typeface="Open Sans" panose="020B0606030504020204" pitchFamily="34" charset="0"/>
                <a:cs typeface="Open Sans" panose="020B0606030504020204" pitchFamily="34" charset="0"/>
              </a:defRPr>
            </a:lvl1pPr>
          </a:lstStyle>
          <a:p>
            <a:r>
              <a:rPr lang="en-CA"/>
              <a:t>May 2020</a:t>
            </a:r>
            <a:endParaRPr lang="en-US"/>
          </a:p>
        </p:txBody>
      </p:sp>
      <p:sp>
        <p:nvSpPr>
          <p:cNvPr id="5" name="Footer Placeholder 4">
            <a:extLst>
              <a:ext uri="{FF2B5EF4-FFF2-40B4-BE49-F238E27FC236}">
                <a16:creationId xmlns:a16="http://schemas.microsoft.com/office/drawing/2014/main" id="{F0661D80-EE7C-E940-B59A-8890076DEEC6}"/>
              </a:ext>
            </a:extLst>
          </p:cNvPr>
          <p:cNvSpPr>
            <a:spLocks noGrp="1"/>
          </p:cNvSpPr>
          <p:nvPr>
            <p:ph type="ftr" sz="quarter" idx="3"/>
          </p:nvPr>
        </p:nvSpPr>
        <p:spPr>
          <a:xfrm>
            <a:off x="3355429" y="6353832"/>
            <a:ext cx="4114800" cy="365125"/>
          </a:xfrm>
          <a:prstGeom prst="rect">
            <a:avLst/>
          </a:prstGeom>
        </p:spPr>
        <p:txBody>
          <a:bodyPr vert="horz" lIns="91440" tIns="45720" rIns="91440" bIns="45720" rtlCol="0" anchor="ctr"/>
          <a:lstStyle>
            <a:lvl1pPr algn="ctr">
              <a:defRPr sz="1200">
                <a:solidFill>
                  <a:srgbClr val="5F5F5F"/>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OpenHW Group</a:t>
            </a:r>
            <a:endParaRPr lang="en-US" dirty="0"/>
          </a:p>
        </p:txBody>
      </p:sp>
      <p:sp>
        <p:nvSpPr>
          <p:cNvPr id="6" name="Slide Number Placeholder 5">
            <a:extLst>
              <a:ext uri="{FF2B5EF4-FFF2-40B4-BE49-F238E27FC236}">
                <a16:creationId xmlns:a16="http://schemas.microsoft.com/office/drawing/2014/main" id="{1E617809-FE97-364B-976A-EA1148FD99A0}"/>
              </a:ext>
            </a:extLst>
          </p:cNvPr>
          <p:cNvSpPr>
            <a:spLocks noGrp="1"/>
          </p:cNvSpPr>
          <p:nvPr>
            <p:ph type="sldNum" sz="quarter" idx="4"/>
          </p:nvPr>
        </p:nvSpPr>
        <p:spPr>
          <a:xfrm>
            <a:off x="10867696" y="6356350"/>
            <a:ext cx="486103" cy="365125"/>
          </a:xfrm>
          <a:prstGeom prst="rect">
            <a:avLst/>
          </a:prstGeom>
        </p:spPr>
        <p:txBody>
          <a:bodyPr vert="horz" lIns="91440" tIns="45720" rIns="91440" bIns="45720" rtlCol="0" anchor="ctr"/>
          <a:lstStyle>
            <a:lvl1pPr algn="r">
              <a:defRPr sz="1200">
                <a:solidFill>
                  <a:srgbClr val="5F5F5F"/>
                </a:solidFill>
                <a:latin typeface="Open Sans" panose="020B0606030504020204" pitchFamily="34" charset="0"/>
                <a:ea typeface="Open Sans" panose="020B0606030504020204" pitchFamily="34" charset="0"/>
                <a:cs typeface="Open Sans" panose="020B0606030504020204" pitchFamily="34" charset="0"/>
              </a:defRPr>
            </a:lvl1pPr>
          </a:lstStyle>
          <a:p>
            <a:fld id="{549DEEE6-291A-3B4C-87A2-0D3F8837F27A}" type="slidenum">
              <a:rPr lang="en-US" smtClean="0"/>
              <a:pPr/>
              <a:t>‹#›</a:t>
            </a:fld>
            <a:endParaRPr lang="en-US"/>
          </a:p>
        </p:txBody>
      </p:sp>
      <p:pic>
        <p:nvPicPr>
          <p:cNvPr id="8" name="Picture 7">
            <a:extLst>
              <a:ext uri="{FF2B5EF4-FFF2-40B4-BE49-F238E27FC236}">
                <a16:creationId xmlns:a16="http://schemas.microsoft.com/office/drawing/2014/main" id="{BAA0BC9E-56DC-0843-B47D-AD70BBA6C9BF}"/>
              </a:ext>
            </a:extLst>
          </p:cNvPr>
          <p:cNvPicPr>
            <a:picLocks noChangeAspect="1"/>
          </p:cNvPicPr>
          <p:nvPr userDrawn="1"/>
        </p:nvPicPr>
        <p:blipFill>
          <a:blip r:embed="rId10"/>
          <a:stretch>
            <a:fillRect/>
          </a:stretch>
        </p:blipFill>
        <p:spPr>
          <a:xfrm>
            <a:off x="198383" y="6176963"/>
            <a:ext cx="2681451" cy="630929"/>
          </a:xfrm>
          <a:prstGeom prst="rect">
            <a:avLst/>
          </a:prstGeom>
        </p:spPr>
      </p:pic>
      <p:pic>
        <p:nvPicPr>
          <p:cNvPr id="9" name="Picture 8">
            <a:extLst>
              <a:ext uri="{FF2B5EF4-FFF2-40B4-BE49-F238E27FC236}">
                <a16:creationId xmlns:a16="http://schemas.microsoft.com/office/drawing/2014/main" id="{6BC121D8-6CE2-A44E-9947-C61E55586817}"/>
              </a:ext>
            </a:extLst>
          </p:cNvPr>
          <p:cNvPicPr>
            <a:picLocks noChangeAspect="1"/>
          </p:cNvPicPr>
          <p:nvPr userDrawn="1"/>
        </p:nvPicPr>
        <p:blipFill>
          <a:blip r:embed="rId11"/>
          <a:stretch>
            <a:fillRect/>
          </a:stretch>
        </p:blipFill>
        <p:spPr>
          <a:xfrm>
            <a:off x="10995537" y="300309"/>
            <a:ext cx="1092672" cy="868091"/>
          </a:xfrm>
          <a:prstGeom prst="rect">
            <a:avLst/>
          </a:prstGeom>
        </p:spPr>
      </p:pic>
    </p:spTree>
    <p:extLst>
      <p:ext uri="{BB962C8B-B14F-4D97-AF65-F5344CB8AC3E}">
        <p14:creationId xmlns:p14="http://schemas.microsoft.com/office/powerpoint/2010/main" val="116576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Lst>
  <p:hf hdr="0"/>
  <p:txStyles>
    <p:titleStyle>
      <a:lvl1pPr algn="l" defTabSz="914400" rtl="0" eaLnBrk="1" latinLnBrk="0" hangingPunct="1">
        <a:lnSpc>
          <a:spcPct val="90000"/>
        </a:lnSpc>
        <a:spcBef>
          <a:spcPct val="0"/>
        </a:spcBef>
        <a:buNone/>
        <a:defRPr sz="4000" b="0" i="0" kern="1200">
          <a:solidFill>
            <a:srgbClr val="17325D"/>
          </a:solidFill>
          <a:latin typeface="Orbitron"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mailto:mike@openhwgroup.org" TargetMode="External"/><Relationship Id="rId5" Type="http://schemas.openxmlformats.org/officeDocument/2006/relationships/hyperlink" Target="mailto:jingliangwang@futurewei.com" TargetMode="External"/><Relationship Id="rId4" Type="http://schemas.openxmlformats.org/officeDocument/2006/relationships/hyperlink" Target="mailto:steve.richmond@silab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hwgroup/core-v-verif/issues/619" TargetMode="External"/><Relationship Id="rId2" Type="http://schemas.openxmlformats.org/officeDocument/2006/relationships/hyperlink" Target="https://github.com/openhwgroup/core-v-verif/issues/63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ikeOpenHWGroup/core-v-verif/tree/merge_obi_m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trichmo/core-v-verif/tree/strichmo/temp%2Frvfi_rvvi_initial_e40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penhwgroup/core-v-verif/issues/52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BFDB25F2-3D51-5A4B-B6F6-4F3CBB93652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458" t="34374" r="11111"/>
          <a:stretch/>
        </p:blipFill>
        <p:spPr>
          <a:xfrm>
            <a:off x="0" y="1"/>
            <a:ext cx="12192000" cy="4384559"/>
          </a:xfrm>
          <a:prstGeom prst="rect">
            <a:avLst/>
          </a:prstGeom>
          <a:ln>
            <a:noFill/>
          </a:ln>
          <a:effectLst>
            <a:reflection blurRad="330200" stA="45000" endPos="65000" dist="50800" dir="5400000" sy="-100000" algn="bl" rotWithShape="0"/>
            <a:softEdge rad="0"/>
          </a:effectLst>
        </p:spPr>
      </p:pic>
      <p:pic>
        <p:nvPicPr>
          <p:cNvPr id="41" name="Picture 40">
            <a:extLst>
              <a:ext uri="{FF2B5EF4-FFF2-40B4-BE49-F238E27FC236}">
                <a16:creationId xmlns:a16="http://schemas.microsoft.com/office/drawing/2014/main" id="{DABD8273-4A38-8348-A706-FA20F607DA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7" r="14497"/>
          <a:stretch/>
        </p:blipFill>
        <p:spPr>
          <a:xfrm>
            <a:off x="-1" y="457201"/>
            <a:ext cx="12192001" cy="2292889"/>
          </a:xfrm>
          <a:prstGeom prst="rect">
            <a:avLst/>
          </a:prstGeom>
        </p:spPr>
      </p:pic>
      <p:sp>
        <p:nvSpPr>
          <p:cNvPr id="42" name="Oval 41">
            <a:extLst>
              <a:ext uri="{FF2B5EF4-FFF2-40B4-BE49-F238E27FC236}">
                <a16:creationId xmlns:a16="http://schemas.microsoft.com/office/drawing/2014/main" id="{86EE7AF8-790F-B647-B45C-0213646C537D}"/>
              </a:ext>
            </a:extLst>
          </p:cNvPr>
          <p:cNvSpPr/>
          <p:nvPr/>
        </p:nvSpPr>
        <p:spPr>
          <a:xfrm>
            <a:off x="7752184" y="692696"/>
            <a:ext cx="2088232" cy="1800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CB86AC7A-924A-2C4F-921C-C9AB735AA06C}"/>
              </a:ext>
            </a:extLst>
          </p:cNvPr>
          <p:cNvSpPr>
            <a:spLocks noGrp="1"/>
          </p:cNvSpPr>
          <p:nvPr>
            <p:ph type="ctrTitle"/>
          </p:nvPr>
        </p:nvSpPr>
        <p:spPr>
          <a:xfrm>
            <a:off x="790222" y="3474155"/>
            <a:ext cx="10563577" cy="962707"/>
          </a:xfrm>
        </p:spPr>
        <p:txBody>
          <a:bodyPr>
            <a:normAutofit fontScale="90000"/>
          </a:bodyPr>
          <a:lstStyle/>
          <a:p>
            <a:r>
              <a:rPr lang="en-US" dirty="0"/>
              <a:t>Verification Task Group</a:t>
            </a:r>
            <a:br>
              <a:rPr lang="en-US" dirty="0"/>
            </a:br>
            <a:r>
              <a:rPr lang="en-US" dirty="0"/>
              <a:t>June 3, 2021</a:t>
            </a:r>
            <a:endParaRPr lang="en-US" dirty="0">
              <a:solidFill>
                <a:srgbClr val="60A049"/>
              </a:solidFill>
            </a:endParaRPr>
          </a:p>
        </p:txBody>
      </p:sp>
      <p:sp>
        <p:nvSpPr>
          <p:cNvPr id="3" name="Text Placeholder 2">
            <a:extLst>
              <a:ext uri="{FF2B5EF4-FFF2-40B4-BE49-F238E27FC236}">
                <a16:creationId xmlns:a16="http://schemas.microsoft.com/office/drawing/2014/main" id="{6F956B2D-BE4E-E646-8EA4-AA679C18F3F6}"/>
              </a:ext>
            </a:extLst>
          </p:cNvPr>
          <p:cNvSpPr>
            <a:spLocks noGrp="1"/>
          </p:cNvSpPr>
          <p:nvPr>
            <p:ph type="subTitle" idx="1"/>
          </p:nvPr>
        </p:nvSpPr>
        <p:spPr>
          <a:xfrm>
            <a:off x="1524000" y="4483782"/>
            <a:ext cx="9144000" cy="1655762"/>
          </a:xfrm>
        </p:spPr>
        <p:txBody>
          <a:bodyPr>
            <a:normAutofit/>
          </a:bodyPr>
          <a:lstStyle/>
          <a:p>
            <a:r>
              <a:rPr lang="en-US" dirty="0"/>
              <a:t>Steve Richmond </a:t>
            </a:r>
            <a:r>
              <a:rPr lang="en-US" dirty="0">
                <a:hlinkClick r:id="rId4"/>
              </a:rPr>
              <a:t>steve.richmond@silabs.com</a:t>
            </a:r>
            <a:endParaRPr lang="en-US" dirty="0"/>
          </a:p>
          <a:p>
            <a:r>
              <a:rPr lang="en-US" dirty="0"/>
              <a:t>Robert Chu robertchu</a:t>
            </a:r>
            <a:r>
              <a:rPr lang="en-US" dirty="0">
                <a:hlinkClick r:id="rId5"/>
              </a:rPr>
              <a:t>@futurewei.com</a:t>
            </a:r>
            <a:endParaRPr lang="en-US" dirty="0"/>
          </a:p>
          <a:p>
            <a:r>
              <a:rPr lang="en-US" dirty="0"/>
              <a:t>Mike Thompson </a:t>
            </a:r>
            <a:r>
              <a:rPr lang="en-US" dirty="0">
                <a:hlinkClick r:id="rId6"/>
              </a:rPr>
              <a:t>mike@openhwgroup.org</a:t>
            </a:r>
            <a:endParaRPr lang="en-US" dirty="0"/>
          </a:p>
          <a:p>
            <a:endParaRPr lang="en-US" dirty="0"/>
          </a:p>
          <a:p>
            <a:endParaRPr lang="en-US" dirty="0"/>
          </a:p>
          <a:p>
            <a:endParaRPr lang="en-US" dirty="0"/>
          </a:p>
          <a:p>
            <a:endParaRPr lang="en-US" dirty="0"/>
          </a:p>
        </p:txBody>
      </p:sp>
      <p:sp>
        <p:nvSpPr>
          <p:cNvPr id="46" name="Slide Number Placeholder 45">
            <a:extLst>
              <a:ext uri="{FF2B5EF4-FFF2-40B4-BE49-F238E27FC236}">
                <a16:creationId xmlns:a16="http://schemas.microsoft.com/office/drawing/2014/main" id="{2ABD6EC2-41BA-B443-B0B0-C9F81A52E4DE}"/>
              </a:ext>
            </a:extLst>
          </p:cNvPr>
          <p:cNvSpPr>
            <a:spLocks noGrp="1"/>
          </p:cNvSpPr>
          <p:nvPr>
            <p:ph type="sldNum" sz="quarter" idx="12"/>
          </p:nvPr>
        </p:nvSpPr>
        <p:spPr/>
        <p:txBody>
          <a:bodyPr/>
          <a:lstStyle/>
          <a:p>
            <a:fld id="{549DEEE6-291A-3B4C-87A2-0D3F8837F27A}" type="slidenum">
              <a:rPr lang="en-US" smtClean="0"/>
              <a:pPr/>
              <a:t>1</a:t>
            </a:fld>
            <a:endParaRPr lang="en-US"/>
          </a:p>
        </p:txBody>
      </p:sp>
      <p:pic>
        <p:nvPicPr>
          <p:cNvPr id="11" name="Picture 10">
            <a:extLst>
              <a:ext uri="{FF2B5EF4-FFF2-40B4-BE49-F238E27FC236}">
                <a16:creationId xmlns:a16="http://schemas.microsoft.com/office/drawing/2014/main" id="{157EE0D9-5109-5C49-BE8B-B7F2EE26B2F5}"/>
              </a:ext>
            </a:extLst>
          </p:cNvPr>
          <p:cNvPicPr>
            <a:picLocks noChangeAspect="1"/>
          </p:cNvPicPr>
          <p:nvPr/>
        </p:nvPicPr>
        <p:blipFill>
          <a:blip r:embed="rId7"/>
          <a:stretch>
            <a:fillRect/>
          </a:stretch>
        </p:blipFill>
        <p:spPr>
          <a:xfrm>
            <a:off x="7990892" y="920063"/>
            <a:ext cx="1610816" cy="1279739"/>
          </a:xfrm>
          <a:prstGeom prst="rect">
            <a:avLst/>
          </a:prstGeom>
        </p:spPr>
      </p:pic>
      <p:sp>
        <p:nvSpPr>
          <p:cNvPr id="2" name="Date Placeholder 1">
            <a:extLst>
              <a:ext uri="{FF2B5EF4-FFF2-40B4-BE49-F238E27FC236}">
                <a16:creationId xmlns:a16="http://schemas.microsoft.com/office/drawing/2014/main" id="{80ACB6C5-0C87-3C4F-B9A2-0F9B7CA156F4}"/>
              </a:ext>
            </a:extLst>
          </p:cNvPr>
          <p:cNvSpPr>
            <a:spLocks noGrp="1"/>
          </p:cNvSpPr>
          <p:nvPr>
            <p:ph type="dt" sz="half" idx="10"/>
          </p:nvPr>
        </p:nvSpPr>
        <p:spPr/>
        <p:txBody>
          <a:bodyPr/>
          <a:lstStyle/>
          <a:p>
            <a:r>
              <a:rPr lang="en-CA" dirty="0"/>
              <a:t>June 2021</a:t>
            </a:r>
            <a:endParaRPr lang="en-US" dirty="0"/>
          </a:p>
        </p:txBody>
      </p:sp>
      <p:sp>
        <p:nvSpPr>
          <p:cNvPr id="4" name="Footer Placeholder 3">
            <a:extLst>
              <a:ext uri="{FF2B5EF4-FFF2-40B4-BE49-F238E27FC236}">
                <a16:creationId xmlns:a16="http://schemas.microsoft.com/office/drawing/2014/main" id="{F2833728-553B-E249-ABA5-E6C657628D82}"/>
              </a:ext>
            </a:extLst>
          </p:cNvPr>
          <p:cNvSpPr>
            <a:spLocks noGrp="1"/>
          </p:cNvSpPr>
          <p:nvPr>
            <p:ph type="ftr" sz="quarter" idx="11"/>
          </p:nvPr>
        </p:nvSpPr>
        <p:spPr/>
        <p:txBody>
          <a:bodyPr/>
          <a:lstStyle/>
          <a:p>
            <a:r>
              <a:rPr lang="en-US"/>
              <a:t>© OpenHW Group</a:t>
            </a:r>
          </a:p>
        </p:txBody>
      </p:sp>
    </p:spTree>
    <p:extLst>
      <p:ext uri="{BB962C8B-B14F-4D97-AF65-F5344CB8AC3E}">
        <p14:creationId xmlns:p14="http://schemas.microsoft.com/office/powerpoint/2010/main" val="407798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574D-D826-47A6-A459-0035B577CD9A}"/>
              </a:ext>
            </a:extLst>
          </p:cNvPr>
          <p:cNvSpPr>
            <a:spLocks noGrp="1"/>
          </p:cNvSpPr>
          <p:nvPr>
            <p:ph type="title"/>
          </p:nvPr>
        </p:nvSpPr>
        <p:spPr/>
        <p:txBody>
          <a:bodyPr/>
          <a:lstStyle/>
          <a:p>
            <a:r>
              <a:rPr lang="en-US" dirty="0"/>
              <a:t>Coverage Update</a:t>
            </a:r>
          </a:p>
        </p:txBody>
      </p:sp>
      <p:sp>
        <p:nvSpPr>
          <p:cNvPr id="3" name="Content Placeholder 2">
            <a:extLst>
              <a:ext uri="{FF2B5EF4-FFF2-40B4-BE49-F238E27FC236}">
                <a16:creationId xmlns:a16="http://schemas.microsoft.com/office/drawing/2014/main" id="{F8B0FF10-17EE-492E-B849-81BCA7D76C46}"/>
              </a:ext>
            </a:extLst>
          </p:cNvPr>
          <p:cNvSpPr>
            <a:spLocks noGrp="1"/>
          </p:cNvSpPr>
          <p:nvPr>
            <p:ph idx="1"/>
          </p:nvPr>
        </p:nvSpPr>
        <p:spPr/>
        <p:txBody>
          <a:bodyPr/>
          <a:lstStyle/>
          <a:p>
            <a:r>
              <a:rPr lang="en-US" dirty="0"/>
              <a:t>Plan to cut over to ISACOV and deprecate old coverage model in next 2 weeks</a:t>
            </a:r>
          </a:p>
          <a:p>
            <a:r>
              <a:rPr lang="en-US" dirty="0"/>
              <a:t>To add:</a:t>
            </a:r>
          </a:p>
          <a:p>
            <a:pPr lvl="1"/>
            <a:r>
              <a:rPr lang="en-US" dirty="0"/>
              <a:t>CSR filtering based on mode settings</a:t>
            </a:r>
          </a:p>
          <a:p>
            <a:pPr lvl="1"/>
            <a:endParaRPr lang="en-US" dirty="0"/>
          </a:p>
          <a:p>
            <a:pPr lvl="1"/>
            <a:endParaRPr lang="en-US" dirty="0"/>
          </a:p>
        </p:txBody>
      </p:sp>
      <p:sp>
        <p:nvSpPr>
          <p:cNvPr id="4" name="Date Placeholder 3">
            <a:extLst>
              <a:ext uri="{FF2B5EF4-FFF2-40B4-BE49-F238E27FC236}">
                <a16:creationId xmlns:a16="http://schemas.microsoft.com/office/drawing/2014/main" id="{31AC1E42-69F0-4871-8E2A-94DF140F652A}"/>
              </a:ext>
            </a:extLst>
          </p:cNvPr>
          <p:cNvSpPr>
            <a:spLocks noGrp="1"/>
          </p:cNvSpPr>
          <p:nvPr>
            <p:ph type="dt" sz="half" idx="10"/>
          </p:nvPr>
        </p:nvSpPr>
        <p:spPr/>
        <p:txBody>
          <a:bodyPr/>
          <a:lstStyle/>
          <a:p>
            <a:r>
              <a:rPr lang="en-CA" dirty="0"/>
              <a:t>June 2021</a:t>
            </a:r>
            <a:endParaRPr lang="en-US" dirty="0"/>
          </a:p>
        </p:txBody>
      </p:sp>
      <p:sp>
        <p:nvSpPr>
          <p:cNvPr id="5" name="Footer Placeholder 4">
            <a:extLst>
              <a:ext uri="{FF2B5EF4-FFF2-40B4-BE49-F238E27FC236}">
                <a16:creationId xmlns:a16="http://schemas.microsoft.com/office/drawing/2014/main" id="{267E6202-1D57-492B-A18B-B746B7F2BE8D}"/>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E0BB3726-1AEC-4361-B749-C28DC9F5ADB8}"/>
              </a:ext>
            </a:extLst>
          </p:cNvPr>
          <p:cNvSpPr>
            <a:spLocks noGrp="1"/>
          </p:cNvSpPr>
          <p:nvPr>
            <p:ph type="sldNum" sz="quarter" idx="12"/>
          </p:nvPr>
        </p:nvSpPr>
        <p:spPr/>
        <p:txBody>
          <a:bodyPr/>
          <a:lstStyle/>
          <a:p>
            <a:fld id="{549DEEE6-291A-3B4C-87A2-0D3F8837F27A}" type="slidenum">
              <a:rPr lang="en-US" smtClean="0"/>
              <a:t>10</a:t>
            </a:fld>
            <a:endParaRPr lang="en-US"/>
          </a:p>
        </p:txBody>
      </p:sp>
    </p:spTree>
    <p:extLst>
      <p:ext uri="{BB962C8B-B14F-4D97-AF65-F5344CB8AC3E}">
        <p14:creationId xmlns:p14="http://schemas.microsoft.com/office/powerpoint/2010/main" val="218597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8E53-8548-429A-B8AB-24EDC1A30B6E}"/>
              </a:ext>
            </a:extLst>
          </p:cNvPr>
          <p:cNvSpPr>
            <a:spLocks noGrp="1"/>
          </p:cNvSpPr>
          <p:nvPr>
            <p:ph type="title"/>
          </p:nvPr>
        </p:nvSpPr>
        <p:spPr/>
        <p:txBody>
          <a:bodyPr/>
          <a:lstStyle/>
          <a:p>
            <a:r>
              <a:rPr lang="en-US" dirty="0"/>
              <a:t>Miscellaneous</a:t>
            </a:r>
          </a:p>
        </p:txBody>
      </p:sp>
      <p:sp>
        <p:nvSpPr>
          <p:cNvPr id="3" name="Content Placeholder 2">
            <a:extLst>
              <a:ext uri="{FF2B5EF4-FFF2-40B4-BE49-F238E27FC236}">
                <a16:creationId xmlns:a16="http://schemas.microsoft.com/office/drawing/2014/main" id="{DCF59826-6AA5-4F5C-BC2E-ED3B23389A80}"/>
              </a:ext>
            </a:extLst>
          </p:cNvPr>
          <p:cNvSpPr>
            <a:spLocks noGrp="1"/>
          </p:cNvSpPr>
          <p:nvPr>
            <p:ph idx="1"/>
          </p:nvPr>
        </p:nvSpPr>
        <p:spPr/>
        <p:txBody>
          <a:bodyPr/>
          <a:lstStyle/>
          <a:p>
            <a:r>
              <a:rPr lang="en-US" dirty="0" err="1"/>
              <a:t>VerifPlan</a:t>
            </a:r>
            <a:r>
              <a:rPr lang="en-US" dirty="0"/>
              <a:t> template updates – Checking criteria</a:t>
            </a:r>
          </a:p>
          <a:p>
            <a:pPr lvl="1"/>
            <a:r>
              <a:rPr lang="en-US" dirty="0">
                <a:hlinkClick r:id="rId2"/>
              </a:rPr>
              <a:t>https://github.com/openhwgroup/core-v-verif/issues/635</a:t>
            </a:r>
            <a:endParaRPr lang="en-US" dirty="0"/>
          </a:p>
          <a:p>
            <a:r>
              <a:rPr lang="en-US" dirty="0"/>
              <a:t>DSIM failure on SVA w/ WFIs and failure to handle null points in </a:t>
            </a:r>
            <a:r>
              <a:rPr lang="en-US" dirty="0" err="1"/>
              <a:t>coverpoint</a:t>
            </a:r>
            <a:r>
              <a:rPr lang="en-US" dirty="0"/>
              <a:t> guard conditions - </a:t>
            </a:r>
            <a:r>
              <a:rPr lang="en-US" b="1" dirty="0"/>
              <a:t>FIXED</a:t>
            </a:r>
          </a:p>
          <a:p>
            <a:pPr lvl="1"/>
            <a:r>
              <a:rPr lang="en-US" dirty="0"/>
              <a:t>All WFI tests restored in release check regressions</a:t>
            </a:r>
          </a:p>
          <a:p>
            <a:pPr lvl="1"/>
            <a:r>
              <a:rPr lang="en-US" dirty="0"/>
              <a:t>Thanks Metrics for fast turnaround!</a:t>
            </a:r>
          </a:p>
          <a:p>
            <a:pPr lvl="1"/>
            <a:r>
              <a:rPr lang="en-US" dirty="0">
                <a:hlinkClick r:id="rId3"/>
              </a:rPr>
              <a:t>https://github.com/openhwgroup/core-v-verif/issues/619</a:t>
            </a:r>
            <a:endParaRPr lang="en-US" dirty="0"/>
          </a:p>
          <a:p>
            <a:r>
              <a:rPr lang="en-US" dirty="0"/>
              <a:t>IP/UVC testbench support – open issue</a:t>
            </a:r>
          </a:p>
        </p:txBody>
      </p:sp>
      <p:sp>
        <p:nvSpPr>
          <p:cNvPr id="4" name="Date Placeholder 3">
            <a:extLst>
              <a:ext uri="{FF2B5EF4-FFF2-40B4-BE49-F238E27FC236}">
                <a16:creationId xmlns:a16="http://schemas.microsoft.com/office/drawing/2014/main" id="{1A9091CD-BFAB-47E5-869B-78F341E613A6}"/>
              </a:ext>
            </a:extLst>
          </p:cNvPr>
          <p:cNvSpPr>
            <a:spLocks noGrp="1"/>
          </p:cNvSpPr>
          <p:nvPr>
            <p:ph type="dt" sz="half" idx="10"/>
          </p:nvPr>
        </p:nvSpPr>
        <p:spPr/>
        <p:txBody>
          <a:bodyPr/>
          <a:lstStyle/>
          <a:p>
            <a:r>
              <a:rPr lang="en-CA" dirty="0"/>
              <a:t>June 2021</a:t>
            </a:r>
            <a:endParaRPr lang="en-US" dirty="0"/>
          </a:p>
        </p:txBody>
      </p:sp>
      <p:sp>
        <p:nvSpPr>
          <p:cNvPr id="5" name="Footer Placeholder 4">
            <a:extLst>
              <a:ext uri="{FF2B5EF4-FFF2-40B4-BE49-F238E27FC236}">
                <a16:creationId xmlns:a16="http://schemas.microsoft.com/office/drawing/2014/main" id="{38C6DE31-CC6C-41A3-AE5E-933B6C97E648}"/>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AE22FA2D-D357-4FFC-8545-524ED4FF9C67}"/>
              </a:ext>
            </a:extLst>
          </p:cNvPr>
          <p:cNvSpPr>
            <a:spLocks noGrp="1"/>
          </p:cNvSpPr>
          <p:nvPr>
            <p:ph type="sldNum" sz="quarter" idx="12"/>
          </p:nvPr>
        </p:nvSpPr>
        <p:spPr/>
        <p:txBody>
          <a:bodyPr/>
          <a:lstStyle/>
          <a:p>
            <a:fld id="{549DEEE6-291A-3B4C-87A2-0D3F8837F27A}" type="slidenum">
              <a:rPr lang="en-US" smtClean="0"/>
              <a:t>11</a:t>
            </a:fld>
            <a:endParaRPr lang="en-US"/>
          </a:p>
        </p:txBody>
      </p:sp>
    </p:spTree>
    <p:extLst>
      <p:ext uri="{BB962C8B-B14F-4D97-AF65-F5344CB8AC3E}">
        <p14:creationId xmlns:p14="http://schemas.microsoft.com/office/powerpoint/2010/main" val="63202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3D2CAE-AFE8-448F-85D3-E5C73A73440A}"/>
              </a:ext>
            </a:extLst>
          </p:cNvPr>
          <p:cNvSpPr>
            <a:spLocks noGrp="1"/>
          </p:cNvSpPr>
          <p:nvPr>
            <p:ph type="title"/>
          </p:nvPr>
        </p:nvSpPr>
        <p:spPr/>
        <p:txBody>
          <a:bodyPr/>
          <a:lstStyle/>
          <a:p>
            <a:r>
              <a:rPr lang="en-US" dirty="0"/>
              <a:t>Open Issues</a:t>
            </a:r>
          </a:p>
        </p:txBody>
      </p:sp>
      <p:sp>
        <p:nvSpPr>
          <p:cNvPr id="4" name="Date Placeholder 3">
            <a:extLst>
              <a:ext uri="{FF2B5EF4-FFF2-40B4-BE49-F238E27FC236}">
                <a16:creationId xmlns:a16="http://schemas.microsoft.com/office/drawing/2014/main" id="{7D5AF794-2C70-46EF-922B-7B6C9ADBE094}"/>
              </a:ext>
            </a:extLst>
          </p:cNvPr>
          <p:cNvSpPr>
            <a:spLocks noGrp="1"/>
          </p:cNvSpPr>
          <p:nvPr>
            <p:ph type="dt" sz="half" idx="10"/>
          </p:nvPr>
        </p:nvSpPr>
        <p:spPr/>
        <p:txBody>
          <a:bodyPr/>
          <a:lstStyle/>
          <a:p>
            <a:r>
              <a:rPr lang="en-CA" dirty="0"/>
              <a:t>June 2021</a:t>
            </a:r>
          </a:p>
        </p:txBody>
      </p:sp>
      <p:sp>
        <p:nvSpPr>
          <p:cNvPr id="5" name="Footer Placeholder 4">
            <a:extLst>
              <a:ext uri="{FF2B5EF4-FFF2-40B4-BE49-F238E27FC236}">
                <a16:creationId xmlns:a16="http://schemas.microsoft.com/office/drawing/2014/main" id="{8E71C99B-6B9B-4500-8A9A-C9EF3BC23462}"/>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AB77BA3F-2564-41A8-8E15-11D23358CD09}"/>
              </a:ext>
            </a:extLst>
          </p:cNvPr>
          <p:cNvSpPr>
            <a:spLocks noGrp="1"/>
          </p:cNvSpPr>
          <p:nvPr>
            <p:ph type="sldNum" sz="quarter" idx="12"/>
          </p:nvPr>
        </p:nvSpPr>
        <p:spPr/>
        <p:txBody>
          <a:bodyPr/>
          <a:lstStyle/>
          <a:p>
            <a:fld id="{549DEEE6-291A-3B4C-87A2-0D3F8837F27A}" type="slidenum">
              <a:rPr lang="en-US" smtClean="0"/>
              <a:t>12</a:t>
            </a:fld>
            <a:endParaRPr lang="en-US"/>
          </a:p>
        </p:txBody>
      </p:sp>
      <p:sp>
        <p:nvSpPr>
          <p:cNvPr id="2" name="Rectangle 1">
            <a:extLst>
              <a:ext uri="{FF2B5EF4-FFF2-40B4-BE49-F238E27FC236}">
                <a16:creationId xmlns:a16="http://schemas.microsoft.com/office/drawing/2014/main" id="{35232323-4431-4A3B-8835-46A91003B5B8}"/>
              </a:ext>
            </a:extLst>
          </p:cNvPr>
          <p:cNvSpPr/>
          <p:nvPr/>
        </p:nvSpPr>
        <p:spPr>
          <a:xfrm>
            <a:off x="5977217" y="3244334"/>
            <a:ext cx="237566" cy="369332"/>
          </a:xfrm>
          <a:prstGeom prst="rect">
            <a:avLst/>
          </a:prstGeom>
        </p:spPr>
        <p:txBody>
          <a:bodyPr wrap="none">
            <a:spAutoFit/>
          </a:bodyPr>
          <a:lstStyle/>
          <a:p>
            <a:r>
              <a:rPr lang="en-US" dirty="0"/>
              <a:t> </a:t>
            </a:r>
          </a:p>
        </p:txBody>
      </p:sp>
      <p:sp>
        <p:nvSpPr>
          <p:cNvPr id="3" name="Rectangle 2">
            <a:extLst>
              <a:ext uri="{FF2B5EF4-FFF2-40B4-BE49-F238E27FC236}">
                <a16:creationId xmlns:a16="http://schemas.microsoft.com/office/drawing/2014/main" id="{0A2EFA19-0A3A-478E-99A9-97491D807BD5}"/>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45213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D0FCDA-1988-4A4D-A6FD-FECAD0D28CE3}"/>
              </a:ext>
            </a:extLst>
          </p:cNvPr>
          <p:cNvSpPr>
            <a:spLocks noGrp="1"/>
          </p:cNvSpPr>
          <p:nvPr>
            <p:ph type="ctrTitle"/>
          </p:nvPr>
        </p:nvSpPr>
        <p:spPr/>
        <p:txBody>
          <a:bodyPr>
            <a:normAutofit/>
          </a:bodyPr>
          <a:lstStyle/>
          <a:p>
            <a:r>
              <a:rPr lang="en-US" dirty="0"/>
              <a:t>OBI Memory Agent</a:t>
            </a:r>
          </a:p>
        </p:txBody>
      </p:sp>
      <p:sp>
        <p:nvSpPr>
          <p:cNvPr id="7" name="Subtitle 6">
            <a:extLst>
              <a:ext uri="{FF2B5EF4-FFF2-40B4-BE49-F238E27FC236}">
                <a16:creationId xmlns:a16="http://schemas.microsoft.com/office/drawing/2014/main" id="{67D10EF1-A678-47EC-BDA7-5955753E1552}"/>
              </a:ext>
            </a:extLst>
          </p:cNvPr>
          <p:cNvSpPr>
            <a:spLocks noGrp="1"/>
          </p:cNvSpPr>
          <p:nvPr>
            <p:ph type="subTitle" idx="1"/>
          </p:nvPr>
        </p:nvSpPr>
        <p:spPr/>
        <p:txBody>
          <a:bodyPr/>
          <a:lstStyle/>
          <a:p>
            <a:r>
              <a:rPr lang="en-US" b="0" dirty="0"/>
              <a:t>Integration with cv32e40p UVM Test Bench</a:t>
            </a:r>
          </a:p>
          <a:p>
            <a:br>
              <a:rPr lang="en-US" dirty="0"/>
            </a:br>
            <a:endParaRPr lang="en-US" dirty="0"/>
          </a:p>
        </p:txBody>
      </p:sp>
      <p:sp>
        <p:nvSpPr>
          <p:cNvPr id="3" name="Date Placeholder 2">
            <a:extLst>
              <a:ext uri="{FF2B5EF4-FFF2-40B4-BE49-F238E27FC236}">
                <a16:creationId xmlns:a16="http://schemas.microsoft.com/office/drawing/2014/main" id="{BC1EDEAE-421F-48CF-B94A-DE5C8800D54D}"/>
              </a:ext>
            </a:extLst>
          </p:cNvPr>
          <p:cNvSpPr>
            <a:spLocks noGrp="1"/>
          </p:cNvSpPr>
          <p:nvPr>
            <p:ph type="dt" sz="half" idx="10"/>
          </p:nvPr>
        </p:nvSpPr>
        <p:spPr/>
        <p:txBody>
          <a:bodyPr/>
          <a:lstStyle/>
          <a:p>
            <a:r>
              <a:rPr lang="en-CA" dirty="0"/>
              <a:t>June 2021</a:t>
            </a:r>
            <a:endParaRPr lang="en-US" dirty="0"/>
          </a:p>
        </p:txBody>
      </p:sp>
      <p:sp>
        <p:nvSpPr>
          <p:cNvPr id="4" name="Footer Placeholder 3">
            <a:extLst>
              <a:ext uri="{FF2B5EF4-FFF2-40B4-BE49-F238E27FC236}">
                <a16:creationId xmlns:a16="http://schemas.microsoft.com/office/drawing/2014/main" id="{CC7A62E0-D26A-44CE-9C04-7A6D58D7DAAA}"/>
              </a:ext>
            </a:extLst>
          </p:cNvPr>
          <p:cNvSpPr>
            <a:spLocks noGrp="1"/>
          </p:cNvSpPr>
          <p:nvPr>
            <p:ph type="ftr" sz="quarter" idx="11"/>
          </p:nvPr>
        </p:nvSpPr>
        <p:spPr/>
        <p:txBody>
          <a:bodyPr/>
          <a:lstStyle/>
          <a:p>
            <a:r>
              <a:rPr lang="en-US"/>
              <a:t>© OpenHW Group</a:t>
            </a:r>
          </a:p>
        </p:txBody>
      </p:sp>
      <p:sp>
        <p:nvSpPr>
          <p:cNvPr id="5" name="Slide Number Placeholder 4">
            <a:extLst>
              <a:ext uri="{FF2B5EF4-FFF2-40B4-BE49-F238E27FC236}">
                <a16:creationId xmlns:a16="http://schemas.microsoft.com/office/drawing/2014/main" id="{DDEDD87F-B8E2-44ED-B761-2536C7D08B9B}"/>
              </a:ext>
            </a:extLst>
          </p:cNvPr>
          <p:cNvSpPr>
            <a:spLocks noGrp="1"/>
          </p:cNvSpPr>
          <p:nvPr>
            <p:ph type="sldNum" sz="quarter" idx="12"/>
          </p:nvPr>
        </p:nvSpPr>
        <p:spPr/>
        <p:txBody>
          <a:bodyPr/>
          <a:lstStyle/>
          <a:p>
            <a:fld id="{549DEEE6-291A-3B4C-87A2-0D3F8837F27A}" type="slidenum">
              <a:rPr lang="en-US" smtClean="0"/>
              <a:t>13</a:t>
            </a:fld>
            <a:endParaRPr lang="en-US"/>
          </a:p>
        </p:txBody>
      </p:sp>
    </p:spTree>
    <p:extLst>
      <p:ext uri="{BB962C8B-B14F-4D97-AF65-F5344CB8AC3E}">
        <p14:creationId xmlns:p14="http://schemas.microsoft.com/office/powerpoint/2010/main" val="220500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362641-9D96-434F-8F2F-F7C5C1DD807C}"/>
              </a:ext>
            </a:extLst>
          </p:cNvPr>
          <p:cNvSpPr>
            <a:spLocks noGrp="1"/>
          </p:cNvSpPr>
          <p:nvPr>
            <p:ph type="title"/>
          </p:nvPr>
        </p:nvSpPr>
        <p:spPr/>
        <p:txBody>
          <a:bodyPr>
            <a:normAutofit/>
          </a:bodyPr>
          <a:lstStyle/>
          <a:p>
            <a:r>
              <a:rPr lang="en-US" dirty="0"/>
              <a:t>Current situation - cv32e40p</a:t>
            </a:r>
          </a:p>
        </p:txBody>
      </p:sp>
      <p:sp>
        <p:nvSpPr>
          <p:cNvPr id="8" name="Content Placeholder 7">
            <a:extLst>
              <a:ext uri="{FF2B5EF4-FFF2-40B4-BE49-F238E27FC236}">
                <a16:creationId xmlns:a16="http://schemas.microsoft.com/office/drawing/2014/main" id="{84FAD7EF-23D7-4251-BCA0-BBF40FC3E03A}"/>
              </a:ext>
            </a:extLst>
          </p:cNvPr>
          <p:cNvSpPr>
            <a:spLocks noGrp="1"/>
          </p:cNvSpPr>
          <p:nvPr>
            <p:ph sz="half" idx="1"/>
          </p:nvPr>
        </p:nvSpPr>
        <p:spPr/>
        <p:txBody>
          <a:bodyPr/>
          <a:lstStyle/>
          <a:p>
            <a:pPr fontAlgn="base"/>
            <a:r>
              <a:rPr lang="en-US" dirty="0"/>
              <a:t>Part of the test environment is in the TB</a:t>
            </a:r>
          </a:p>
          <a:p>
            <a:pPr fontAlgn="base"/>
            <a:r>
              <a:rPr lang="en-US" dirty="0"/>
              <a:t>cv32e40p Test Bench / DUT Wrapper</a:t>
            </a:r>
          </a:p>
          <a:p>
            <a:pPr lvl="1" fontAlgn="base"/>
            <a:r>
              <a:rPr lang="en-US" dirty="0" err="1"/>
              <a:t>mm_ram</a:t>
            </a:r>
            <a:endParaRPr lang="en-US" dirty="0"/>
          </a:p>
          <a:p>
            <a:pPr lvl="2" fontAlgn="base"/>
            <a:r>
              <a:rPr lang="en-US" dirty="0" err="1"/>
              <a:t>vp</a:t>
            </a:r>
            <a:r>
              <a:rPr lang="en-US" dirty="0"/>
              <a:t> - virtual peripherals</a:t>
            </a:r>
          </a:p>
          <a:p>
            <a:pPr lvl="2" fontAlgn="base"/>
            <a:r>
              <a:rPr lang="en-US" dirty="0" err="1"/>
              <a:t>dp_ram</a:t>
            </a:r>
            <a:r>
              <a:rPr lang="en-US" dirty="0"/>
              <a:t> - instruction memory (read-only)</a:t>
            </a:r>
          </a:p>
          <a:p>
            <a:pPr fontAlgn="base"/>
            <a:r>
              <a:rPr lang="en-US" dirty="0"/>
              <a:t>Passive OBI Agent collecting coverage in uvme_cv32e40p      (not pictured)</a:t>
            </a:r>
          </a:p>
          <a:p>
            <a:endParaRPr lang="en-US" dirty="0"/>
          </a:p>
        </p:txBody>
      </p:sp>
      <p:sp>
        <p:nvSpPr>
          <p:cNvPr id="4" name="Date Placeholder 3">
            <a:extLst>
              <a:ext uri="{FF2B5EF4-FFF2-40B4-BE49-F238E27FC236}">
                <a16:creationId xmlns:a16="http://schemas.microsoft.com/office/drawing/2014/main" id="{BFC04C69-6164-4A87-AE6E-4E135168264F}"/>
              </a:ext>
            </a:extLst>
          </p:cNvPr>
          <p:cNvSpPr>
            <a:spLocks noGrp="1"/>
          </p:cNvSpPr>
          <p:nvPr>
            <p:ph type="dt" sz="half" idx="10"/>
          </p:nvPr>
        </p:nvSpPr>
        <p:spPr/>
        <p:txBody>
          <a:bodyPr/>
          <a:lstStyle/>
          <a:p>
            <a:r>
              <a:rPr lang="en-CA" dirty="0"/>
              <a:t>June 2021</a:t>
            </a:r>
            <a:endParaRPr lang="en-US" dirty="0"/>
          </a:p>
        </p:txBody>
      </p:sp>
      <p:sp>
        <p:nvSpPr>
          <p:cNvPr id="5" name="Footer Placeholder 4">
            <a:extLst>
              <a:ext uri="{FF2B5EF4-FFF2-40B4-BE49-F238E27FC236}">
                <a16:creationId xmlns:a16="http://schemas.microsoft.com/office/drawing/2014/main" id="{37124115-7285-489A-B8D3-8CF5247C4753}"/>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0C594803-12ED-4FE8-92D7-C7E2A94B3155}"/>
              </a:ext>
            </a:extLst>
          </p:cNvPr>
          <p:cNvSpPr>
            <a:spLocks noGrp="1"/>
          </p:cNvSpPr>
          <p:nvPr>
            <p:ph type="sldNum" sz="quarter" idx="12"/>
          </p:nvPr>
        </p:nvSpPr>
        <p:spPr/>
        <p:txBody>
          <a:bodyPr/>
          <a:lstStyle/>
          <a:p>
            <a:fld id="{549DEEE6-291A-3B4C-87A2-0D3F8837F27A}" type="slidenum">
              <a:rPr lang="en-US" smtClean="0"/>
              <a:t>14</a:t>
            </a:fld>
            <a:endParaRPr lang="en-US"/>
          </a:p>
        </p:txBody>
      </p:sp>
      <p:pic>
        <p:nvPicPr>
          <p:cNvPr id="4098" name="Picture 2">
            <a:extLst>
              <a:ext uri="{FF2B5EF4-FFF2-40B4-BE49-F238E27FC236}">
                <a16:creationId xmlns:a16="http://schemas.microsoft.com/office/drawing/2014/main" id="{9AFDD423-DB51-47B0-8C60-8E96A0E20F1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527651"/>
            <a:ext cx="5181600" cy="44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72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57A-D616-473D-8D82-9921F3B1A56C}"/>
              </a:ext>
            </a:extLst>
          </p:cNvPr>
          <p:cNvSpPr>
            <a:spLocks noGrp="1"/>
          </p:cNvSpPr>
          <p:nvPr>
            <p:ph type="title"/>
          </p:nvPr>
        </p:nvSpPr>
        <p:spPr/>
        <p:txBody>
          <a:bodyPr>
            <a:normAutofit/>
          </a:bodyPr>
          <a:lstStyle/>
          <a:p>
            <a:r>
              <a:rPr lang="en-US" dirty="0"/>
              <a:t>The OBI Memory Agent</a:t>
            </a:r>
          </a:p>
        </p:txBody>
      </p:sp>
      <p:sp>
        <p:nvSpPr>
          <p:cNvPr id="3" name="Content Placeholder 2">
            <a:extLst>
              <a:ext uri="{FF2B5EF4-FFF2-40B4-BE49-F238E27FC236}">
                <a16:creationId xmlns:a16="http://schemas.microsoft.com/office/drawing/2014/main" id="{CA08DE62-9AA9-4CF9-95D9-3F817342B40C}"/>
              </a:ext>
            </a:extLst>
          </p:cNvPr>
          <p:cNvSpPr>
            <a:spLocks noGrp="1"/>
          </p:cNvSpPr>
          <p:nvPr>
            <p:ph sz="half" idx="1"/>
          </p:nvPr>
        </p:nvSpPr>
        <p:spPr/>
        <p:txBody>
          <a:bodyPr/>
          <a:lstStyle/>
          <a:p>
            <a:pPr fontAlgn="base"/>
            <a:r>
              <a:rPr lang="en-US" sz="1400" dirty="0"/>
              <a:t>UVM based, almost identical architecture to </a:t>
            </a:r>
            <a:r>
              <a:rPr lang="en-US" sz="1400" dirty="0" err="1"/>
              <a:t>clknrst</a:t>
            </a:r>
            <a:r>
              <a:rPr lang="en-US" sz="1400" dirty="0"/>
              <a:t>, interrupt agents</a:t>
            </a:r>
          </a:p>
          <a:p>
            <a:pPr fontAlgn="base"/>
            <a:r>
              <a:rPr lang="en-US" sz="1400" dirty="0"/>
              <a:t>Implements OBI 1.1 (interface has 1.2 signals)</a:t>
            </a:r>
          </a:p>
          <a:p>
            <a:pPr fontAlgn="base"/>
            <a:r>
              <a:rPr lang="en-US" sz="1400" dirty="0"/>
              <a:t>Active (2 modes) &amp; Passive (1 mode)</a:t>
            </a:r>
          </a:p>
          <a:p>
            <a:pPr fontAlgn="base"/>
            <a:r>
              <a:rPr lang="en-US" sz="1400" dirty="0"/>
              <a:t>Sequencer and driver do double duty</a:t>
            </a:r>
          </a:p>
          <a:p>
            <a:pPr lvl="1" fontAlgn="base"/>
            <a:r>
              <a:rPr lang="en-US" sz="1200" dirty="0"/>
              <a:t>‘</a:t>
            </a:r>
            <a:r>
              <a:rPr lang="en-US" sz="1200" dirty="0" err="1"/>
              <a:t>mstr</a:t>
            </a:r>
            <a:r>
              <a:rPr lang="en-US" sz="1200" dirty="0"/>
              <a:t>’ mode</a:t>
            </a:r>
          </a:p>
          <a:p>
            <a:pPr lvl="2" fontAlgn="base"/>
            <a:r>
              <a:rPr lang="en-US" sz="1100" dirty="0"/>
              <a:t>run access sequences to test ‘</a:t>
            </a:r>
            <a:r>
              <a:rPr lang="en-US" sz="1100" dirty="0" err="1"/>
              <a:t>slv</a:t>
            </a:r>
            <a:r>
              <a:rPr lang="en-US" sz="1100" dirty="0"/>
              <a:t>’ mode</a:t>
            </a:r>
          </a:p>
          <a:p>
            <a:pPr lvl="2" fontAlgn="base"/>
            <a:r>
              <a:rPr lang="en-US" sz="1100" dirty="0"/>
              <a:t>use as a converter for a RAL</a:t>
            </a:r>
          </a:p>
          <a:p>
            <a:pPr lvl="1" fontAlgn="base"/>
            <a:r>
              <a:rPr lang="en-US" sz="1200" dirty="0"/>
              <a:t>‘</a:t>
            </a:r>
            <a:r>
              <a:rPr lang="en-US" sz="1200" dirty="0" err="1"/>
              <a:t>slv</a:t>
            </a:r>
            <a:r>
              <a:rPr lang="en-US" sz="1200" dirty="0"/>
              <a:t>’ mode</a:t>
            </a:r>
          </a:p>
          <a:p>
            <a:pPr lvl="2" fontAlgn="base"/>
            <a:r>
              <a:rPr lang="en-US" sz="1100" dirty="0"/>
              <a:t>run ‘</a:t>
            </a:r>
            <a:r>
              <a:rPr lang="en-US" sz="1100" dirty="0" err="1"/>
              <a:t>slv</a:t>
            </a:r>
            <a:r>
              <a:rPr lang="en-US" sz="1100" dirty="0"/>
              <a:t>’ sequences that respond to access requests from a ‘</a:t>
            </a:r>
            <a:r>
              <a:rPr lang="en-US" sz="1100" dirty="0" err="1"/>
              <a:t>mstr</a:t>
            </a:r>
            <a:r>
              <a:rPr lang="en-US" sz="1100" dirty="0"/>
              <a:t>’</a:t>
            </a:r>
          </a:p>
          <a:p>
            <a:pPr lvl="2" fontAlgn="base"/>
            <a:r>
              <a:rPr lang="en-US" sz="1100" dirty="0"/>
              <a:t>these requests come from the monitor’s “early-access” analysis port</a:t>
            </a:r>
          </a:p>
          <a:p>
            <a:pPr fontAlgn="base"/>
            <a:r>
              <a:rPr lang="en-US" sz="1400" dirty="0"/>
              <a:t>Very dumb, doesn’t know anything about memories or cores</a:t>
            </a:r>
          </a:p>
          <a:p>
            <a:pPr fontAlgn="base"/>
            <a:r>
              <a:rPr lang="en-US" sz="1400" dirty="0"/>
              <a:t>“Business Logic” is captured in “user” sequences (or virtual sequences)</a:t>
            </a:r>
          </a:p>
          <a:p>
            <a:pPr fontAlgn="base"/>
            <a:r>
              <a:rPr lang="en-US" sz="1400" dirty="0"/>
              <a:t>Very incomplete error detection</a:t>
            </a:r>
          </a:p>
          <a:p>
            <a:pPr fontAlgn="base"/>
            <a:r>
              <a:rPr lang="en-US" sz="1400" dirty="0"/>
              <a:t>Dedicated self-test environment (</a:t>
            </a:r>
            <a:r>
              <a:rPr lang="en-US" sz="1400" dirty="0" err="1"/>
              <a:t>uvme_obi_st_env_c</a:t>
            </a:r>
            <a:r>
              <a:rPr lang="en-US" sz="1400" dirty="0"/>
              <a:t>) and test bench (</a:t>
            </a:r>
            <a:r>
              <a:rPr lang="en-US" sz="1400" dirty="0" err="1"/>
              <a:t>uvmt_obi_st_tb</a:t>
            </a:r>
            <a:r>
              <a:rPr lang="en-US" sz="1400" dirty="0"/>
              <a:t>)</a:t>
            </a:r>
          </a:p>
          <a:p>
            <a:pPr lvl="1" fontAlgn="base"/>
            <a:r>
              <a:rPr lang="en-US" sz="1200" dirty="0" err="1"/>
              <a:t>mstr</a:t>
            </a:r>
            <a:r>
              <a:rPr lang="en-US" sz="1200" dirty="0"/>
              <a:t> &lt;-&gt; </a:t>
            </a:r>
            <a:r>
              <a:rPr lang="en-US" sz="1200" dirty="0" err="1"/>
              <a:t>slv</a:t>
            </a:r>
            <a:r>
              <a:rPr lang="en-US" sz="1200" dirty="0"/>
              <a:t> topology</a:t>
            </a:r>
          </a:p>
          <a:p>
            <a:endParaRPr lang="en-US" dirty="0"/>
          </a:p>
        </p:txBody>
      </p:sp>
      <p:sp>
        <p:nvSpPr>
          <p:cNvPr id="5" name="Date Placeholder 4">
            <a:extLst>
              <a:ext uri="{FF2B5EF4-FFF2-40B4-BE49-F238E27FC236}">
                <a16:creationId xmlns:a16="http://schemas.microsoft.com/office/drawing/2014/main" id="{D3E0AFB3-BED1-426D-9DB6-644F1ACFD88A}"/>
              </a:ext>
            </a:extLst>
          </p:cNvPr>
          <p:cNvSpPr>
            <a:spLocks noGrp="1"/>
          </p:cNvSpPr>
          <p:nvPr>
            <p:ph type="dt" sz="half" idx="10"/>
          </p:nvPr>
        </p:nvSpPr>
        <p:spPr/>
        <p:txBody>
          <a:bodyPr/>
          <a:lstStyle/>
          <a:p>
            <a:r>
              <a:rPr lang="en-CA" dirty="0"/>
              <a:t>June 2021</a:t>
            </a:r>
            <a:endParaRPr lang="en-US" dirty="0"/>
          </a:p>
        </p:txBody>
      </p:sp>
      <p:sp>
        <p:nvSpPr>
          <p:cNvPr id="6" name="Footer Placeholder 5">
            <a:extLst>
              <a:ext uri="{FF2B5EF4-FFF2-40B4-BE49-F238E27FC236}">
                <a16:creationId xmlns:a16="http://schemas.microsoft.com/office/drawing/2014/main" id="{88B57234-E92C-45C7-BFC6-CC8E5AB5F8A3}"/>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787C320F-0C6C-4C87-A25C-D4CD0063E2C3}"/>
              </a:ext>
            </a:extLst>
          </p:cNvPr>
          <p:cNvSpPr>
            <a:spLocks noGrp="1"/>
          </p:cNvSpPr>
          <p:nvPr>
            <p:ph type="sldNum" sz="quarter" idx="12"/>
          </p:nvPr>
        </p:nvSpPr>
        <p:spPr/>
        <p:txBody>
          <a:bodyPr/>
          <a:lstStyle/>
          <a:p>
            <a:fld id="{549DEEE6-291A-3B4C-87A2-0D3F8837F27A}" type="slidenum">
              <a:rPr lang="en-US" smtClean="0"/>
              <a:t>15</a:t>
            </a:fld>
            <a:endParaRPr lang="en-US"/>
          </a:p>
        </p:txBody>
      </p:sp>
      <p:pic>
        <p:nvPicPr>
          <p:cNvPr id="5122" name="Picture 2">
            <a:extLst>
              <a:ext uri="{FF2B5EF4-FFF2-40B4-BE49-F238E27FC236}">
                <a16:creationId xmlns:a16="http://schemas.microsoft.com/office/drawing/2014/main" id="{FC55778E-709C-4249-8AF4-6E574B550D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48256" y="1282700"/>
            <a:ext cx="4029487" cy="489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2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BA32-490F-4D18-A029-F9ECEF69227C}"/>
              </a:ext>
            </a:extLst>
          </p:cNvPr>
          <p:cNvSpPr>
            <a:spLocks noGrp="1"/>
          </p:cNvSpPr>
          <p:nvPr>
            <p:ph type="title"/>
          </p:nvPr>
        </p:nvSpPr>
        <p:spPr/>
        <p:txBody>
          <a:bodyPr>
            <a:normAutofit/>
          </a:bodyPr>
          <a:lstStyle/>
          <a:p>
            <a:r>
              <a:rPr lang="en-US" dirty="0"/>
              <a:t>Integrating the OBI Memory Agent</a:t>
            </a:r>
          </a:p>
        </p:txBody>
      </p:sp>
      <p:sp>
        <p:nvSpPr>
          <p:cNvPr id="3" name="Content Placeholder 2">
            <a:extLst>
              <a:ext uri="{FF2B5EF4-FFF2-40B4-BE49-F238E27FC236}">
                <a16:creationId xmlns:a16="http://schemas.microsoft.com/office/drawing/2014/main" id="{61DE0D63-F753-4E34-9BCB-92858306A57E}"/>
              </a:ext>
            </a:extLst>
          </p:cNvPr>
          <p:cNvSpPr>
            <a:spLocks noGrp="1"/>
          </p:cNvSpPr>
          <p:nvPr>
            <p:ph sz="half" idx="1"/>
          </p:nvPr>
        </p:nvSpPr>
        <p:spPr/>
        <p:txBody>
          <a:bodyPr/>
          <a:lstStyle/>
          <a:p>
            <a:pPr fontAlgn="base"/>
            <a:r>
              <a:rPr lang="en-US" sz="1800" dirty="0"/>
              <a:t>2 new Instances of the new Agent</a:t>
            </a:r>
          </a:p>
          <a:p>
            <a:pPr lvl="1" fontAlgn="base"/>
            <a:r>
              <a:rPr lang="en-US" sz="1600" dirty="0" err="1"/>
              <a:t>obi_instr_agent</a:t>
            </a:r>
            <a:endParaRPr lang="en-US" sz="1600" dirty="0"/>
          </a:p>
          <a:p>
            <a:pPr lvl="1" fontAlgn="base"/>
            <a:r>
              <a:rPr lang="en-US" sz="1600" dirty="0" err="1"/>
              <a:t>obi_data_agent</a:t>
            </a:r>
            <a:endParaRPr lang="en-US" sz="1600" dirty="0"/>
          </a:p>
          <a:p>
            <a:pPr fontAlgn="base"/>
            <a:r>
              <a:rPr lang="en-US" sz="1800" dirty="0"/>
              <a:t>2 new virtual sequences</a:t>
            </a:r>
          </a:p>
          <a:p>
            <a:pPr lvl="1" fontAlgn="base"/>
            <a:r>
              <a:rPr lang="en-US" sz="1600" dirty="0"/>
              <a:t>uvme_cv32e40p_vp_vseq_c</a:t>
            </a:r>
          </a:p>
          <a:p>
            <a:pPr lvl="2" fontAlgn="base"/>
            <a:r>
              <a:rPr lang="en-US" sz="1400" dirty="0"/>
              <a:t>Implements </a:t>
            </a:r>
            <a:r>
              <a:rPr lang="en-US" sz="1400" dirty="0" err="1"/>
              <a:t>vp</a:t>
            </a:r>
            <a:endParaRPr lang="en-US" sz="1400" dirty="0"/>
          </a:p>
          <a:p>
            <a:pPr lvl="1" fontAlgn="base"/>
            <a:r>
              <a:rPr lang="en-US" sz="1600" dirty="0"/>
              <a:t>uvme_cv32e40p_instr_vseq_c</a:t>
            </a:r>
          </a:p>
          <a:p>
            <a:pPr lvl="2" fontAlgn="base"/>
            <a:r>
              <a:rPr lang="en-US" sz="1400" dirty="0"/>
              <a:t>Implements </a:t>
            </a:r>
            <a:r>
              <a:rPr lang="en-US" sz="1400" dirty="0" err="1"/>
              <a:t>dp_ram</a:t>
            </a:r>
            <a:endParaRPr lang="en-US" sz="1400" dirty="0"/>
          </a:p>
          <a:p>
            <a:pPr lvl="1" fontAlgn="base"/>
            <a:r>
              <a:rPr lang="en-US" sz="1600" dirty="0"/>
              <a:t>Automatically executed at </a:t>
            </a:r>
            <a:r>
              <a:rPr lang="en-US" sz="1600" dirty="0" err="1"/>
              <a:t>run_phase</a:t>
            </a:r>
            <a:r>
              <a:rPr lang="en-US" sz="1600" dirty="0"/>
              <a:t>()</a:t>
            </a:r>
          </a:p>
          <a:p>
            <a:pPr fontAlgn="base"/>
            <a:r>
              <a:rPr lang="en-US" sz="1800" dirty="0"/>
              <a:t>New interface (“</a:t>
            </a:r>
            <a:r>
              <a:rPr lang="en-US" sz="1800" dirty="0" err="1"/>
              <a:t>misc_if</a:t>
            </a:r>
            <a:r>
              <a:rPr lang="en-US" sz="1800" dirty="0"/>
              <a:t>”) used by </a:t>
            </a:r>
            <a:r>
              <a:rPr lang="en-US" sz="1800" dirty="0" err="1"/>
              <a:t>vp</a:t>
            </a:r>
            <a:r>
              <a:rPr lang="en-US" sz="1800" dirty="0"/>
              <a:t> </a:t>
            </a:r>
            <a:r>
              <a:rPr lang="en-US" sz="1800" dirty="0" err="1"/>
              <a:t>vseq</a:t>
            </a:r>
            <a:r>
              <a:rPr lang="en-US" sz="1800" dirty="0"/>
              <a:t> to access </a:t>
            </a:r>
            <a:r>
              <a:rPr lang="en-US" sz="1800" dirty="0" err="1"/>
              <a:t>dut_wrap</a:t>
            </a:r>
            <a:r>
              <a:rPr lang="en-US" sz="1800" dirty="0"/>
              <a:t> signals for </a:t>
            </a:r>
            <a:r>
              <a:rPr lang="en-US" sz="1800" dirty="0" err="1"/>
              <a:t>irq</a:t>
            </a:r>
            <a:r>
              <a:rPr lang="en-US" sz="1800" dirty="0"/>
              <a:t>, debug, etc.</a:t>
            </a:r>
          </a:p>
          <a:p>
            <a:pPr fontAlgn="base"/>
            <a:r>
              <a:rPr lang="en-US" sz="1800" dirty="0"/>
              <a:t>No other major changes</a:t>
            </a:r>
          </a:p>
          <a:p>
            <a:pPr fontAlgn="base"/>
            <a:r>
              <a:rPr lang="en-US" sz="1800" dirty="0"/>
              <a:t>Existing OBI agent can be kept or deprecated once OBI memory agent is stable.</a:t>
            </a:r>
          </a:p>
          <a:p>
            <a:endParaRPr lang="en-US" dirty="0"/>
          </a:p>
        </p:txBody>
      </p:sp>
      <p:sp>
        <p:nvSpPr>
          <p:cNvPr id="5" name="Date Placeholder 4">
            <a:extLst>
              <a:ext uri="{FF2B5EF4-FFF2-40B4-BE49-F238E27FC236}">
                <a16:creationId xmlns:a16="http://schemas.microsoft.com/office/drawing/2014/main" id="{CAC13B98-9B99-4951-947A-68304ED5E416}"/>
              </a:ext>
            </a:extLst>
          </p:cNvPr>
          <p:cNvSpPr>
            <a:spLocks noGrp="1"/>
          </p:cNvSpPr>
          <p:nvPr>
            <p:ph type="dt" sz="half" idx="10"/>
          </p:nvPr>
        </p:nvSpPr>
        <p:spPr/>
        <p:txBody>
          <a:bodyPr/>
          <a:lstStyle/>
          <a:p>
            <a:r>
              <a:rPr lang="en-CA" dirty="0"/>
              <a:t> June 2021</a:t>
            </a:r>
            <a:endParaRPr lang="en-US" dirty="0"/>
          </a:p>
        </p:txBody>
      </p:sp>
      <p:sp>
        <p:nvSpPr>
          <p:cNvPr id="6" name="Footer Placeholder 5">
            <a:extLst>
              <a:ext uri="{FF2B5EF4-FFF2-40B4-BE49-F238E27FC236}">
                <a16:creationId xmlns:a16="http://schemas.microsoft.com/office/drawing/2014/main" id="{21327A1F-5FEE-499F-9646-0266A54FF1D0}"/>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196D11D9-4B47-4DD8-A8A8-90D3A8C5360C}"/>
              </a:ext>
            </a:extLst>
          </p:cNvPr>
          <p:cNvSpPr>
            <a:spLocks noGrp="1"/>
          </p:cNvSpPr>
          <p:nvPr>
            <p:ph type="sldNum" sz="quarter" idx="12"/>
          </p:nvPr>
        </p:nvSpPr>
        <p:spPr/>
        <p:txBody>
          <a:bodyPr/>
          <a:lstStyle/>
          <a:p>
            <a:fld id="{549DEEE6-291A-3B4C-87A2-0D3F8837F27A}" type="slidenum">
              <a:rPr lang="en-US" smtClean="0"/>
              <a:t>16</a:t>
            </a:fld>
            <a:endParaRPr lang="en-US"/>
          </a:p>
        </p:txBody>
      </p:sp>
      <p:pic>
        <p:nvPicPr>
          <p:cNvPr id="6146" name="Picture 2">
            <a:extLst>
              <a:ext uri="{FF2B5EF4-FFF2-40B4-BE49-F238E27FC236}">
                <a16:creationId xmlns:a16="http://schemas.microsoft.com/office/drawing/2014/main" id="{46C7BEE8-2A41-496C-97E4-F85C198E5ED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726819"/>
            <a:ext cx="5181600" cy="400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E95B-50A1-498C-A8BA-D8E441700D03}"/>
              </a:ext>
            </a:extLst>
          </p:cNvPr>
          <p:cNvSpPr>
            <a:spLocks noGrp="1"/>
          </p:cNvSpPr>
          <p:nvPr>
            <p:ph type="title"/>
          </p:nvPr>
        </p:nvSpPr>
        <p:spPr/>
        <p:txBody>
          <a:bodyPr>
            <a:normAutofit/>
          </a:bodyPr>
          <a:lstStyle/>
          <a:p>
            <a:r>
              <a:rPr lang="en-US" dirty="0"/>
              <a:t>Current Status (June 2nd 2021)</a:t>
            </a:r>
          </a:p>
        </p:txBody>
      </p:sp>
      <p:sp>
        <p:nvSpPr>
          <p:cNvPr id="8" name="Content Placeholder 7">
            <a:extLst>
              <a:ext uri="{FF2B5EF4-FFF2-40B4-BE49-F238E27FC236}">
                <a16:creationId xmlns:a16="http://schemas.microsoft.com/office/drawing/2014/main" id="{84CA04CF-53DE-44AA-9E65-FF01D333CBCA}"/>
              </a:ext>
            </a:extLst>
          </p:cNvPr>
          <p:cNvSpPr>
            <a:spLocks noGrp="1"/>
          </p:cNvSpPr>
          <p:nvPr>
            <p:ph idx="1"/>
          </p:nvPr>
        </p:nvSpPr>
        <p:spPr/>
        <p:txBody>
          <a:bodyPr/>
          <a:lstStyle/>
          <a:p>
            <a:pPr fontAlgn="base"/>
            <a:r>
              <a:rPr lang="en-US" sz="1200" dirty="0"/>
              <a:t>Development branch: Mike Thompson’s </a:t>
            </a:r>
            <a:r>
              <a:rPr lang="en-US" sz="1200" dirty="0" err="1"/>
              <a:t>merge_obi_mem</a:t>
            </a:r>
            <a:endParaRPr lang="en-US" sz="1200" dirty="0"/>
          </a:p>
          <a:p>
            <a:pPr fontAlgn="base"/>
            <a:r>
              <a:rPr lang="en-US" sz="1200" dirty="0"/>
              <a:t>Existing OBI Agent still in repo</a:t>
            </a:r>
          </a:p>
          <a:p>
            <a:pPr fontAlgn="base"/>
            <a:r>
              <a:rPr lang="en-US" sz="1200" dirty="0"/>
              <a:t>OBI Memory Agent actually named “OBI Memory Agent” (</a:t>
            </a:r>
            <a:r>
              <a:rPr lang="en-US" sz="1200" dirty="0" err="1"/>
              <a:t>uvma_obi_memory_pkg</a:t>
            </a:r>
            <a:r>
              <a:rPr lang="en-US" sz="1200" dirty="0"/>
              <a:t>) to avoid name conflict with existing OBI agent.</a:t>
            </a:r>
          </a:p>
          <a:p>
            <a:pPr lvl="1" fontAlgn="base"/>
            <a:r>
              <a:rPr lang="en-US" sz="1100" dirty="0" err="1"/>
              <a:t>obi_memory_instr_agent</a:t>
            </a:r>
            <a:endParaRPr lang="en-US" sz="1100" dirty="0"/>
          </a:p>
          <a:p>
            <a:pPr lvl="1" fontAlgn="base"/>
            <a:r>
              <a:rPr lang="en-US" sz="1100" dirty="0" err="1"/>
              <a:t>obi_memory_data_agent</a:t>
            </a:r>
            <a:endParaRPr lang="en-US" sz="1100" dirty="0"/>
          </a:p>
          <a:p>
            <a:pPr fontAlgn="base"/>
            <a:r>
              <a:rPr lang="en-US" sz="1200" dirty="0"/>
              <a:t>Compiling, elaborating, simulating, but not passing sanity (DSIM, XRUN)</a:t>
            </a:r>
          </a:p>
          <a:p>
            <a:pPr lvl="1" fontAlgn="base"/>
            <a:r>
              <a:rPr lang="en-US" sz="1100" dirty="0"/>
              <a:t>Agent locking up after first read from core</a:t>
            </a:r>
          </a:p>
          <a:p>
            <a:pPr lvl="1" fontAlgn="base"/>
            <a:r>
              <a:rPr lang="en-US" sz="1100" dirty="0"/>
              <a:t>Protocol understanding </a:t>
            </a:r>
            <a:r>
              <a:rPr lang="en-US" sz="1100" dirty="0" err="1"/>
              <a:t>mixup</a:t>
            </a:r>
            <a:r>
              <a:rPr lang="en-US" sz="1100" dirty="0"/>
              <a:t>, monitor doesn’t end transaction correctly</a:t>
            </a:r>
          </a:p>
          <a:p>
            <a:pPr lvl="1" fontAlgn="base"/>
            <a:r>
              <a:rPr lang="en-US" sz="1100" dirty="0"/>
              <a:t>Should be simple fix</a:t>
            </a:r>
          </a:p>
          <a:p>
            <a:pPr fontAlgn="base"/>
            <a:r>
              <a:rPr lang="en-US" sz="1200" dirty="0"/>
              <a:t>No debug yet on VP virtual sequence</a:t>
            </a:r>
          </a:p>
          <a:p>
            <a:pPr fontAlgn="base"/>
            <a:r>
              <a:rPr lang="en-US" sz="1200" dirty="0"/>
              <a:t>No implementation yet of “</a:t>
            </a:r>
            <a:r>
              <a:rPr lang="en-US" sz="1200" dirty="0" err="1"/>
              <a:t>misc_vif</a:t>
            </a:r>
            <a:r>
              <a:rPr lang="en-US" sz="1200" dirty="0"/>
              <a:t>” to finish VP implementation for testing</a:t>
            </a:r>
          </a:p>
          <a:p>
            <a:pPr fontAlgn="base"/>
            <a:r>
              <a:rPr lang="en-US" sz="1200" dirty="0"/>
              <a:t>OBI ST </a:t>
            </a:r>
            <a:r>
              <a:rPr lang="en-US" sz="1200" dirty="0" err="1"/>
              <a:t>Env+TB</a:t>
            </a:r>
            <a:r>
              <a:rPr lang="en-US" sz="1200" dirty="0"/>
              <a:t> need some love, integration lockup demonstrates further testing needed to have robust agent, but at least new changes can be tested by themselves in separate branches before integration into core environments</a:t>
            </a:r>
          </a:p>
          <a:p>
            <a:pPr fontAlgn="base"/>
            <a:r>
              <a:rPr lang="en-US" sz="1200" dirty="0"/>
              <a:t>Where to store and simulate non-core test benches? Currently running ST simulations from lib/</a:t>
            </a:r>
            <a:r>
              <a:rPr lang="en-US" sz="1200" dirty="0" err="1"/>
              <a:t>uvm_agents</a:t>
            </a:r>
            <a:r>
              <a:rPr lang="en-US" sz="1200" dirty="0"/>
              <a:t>/</a:t>
            </a:r>
            <a:r>
              <a:rPr lang="en-US" sz="1200" dirty="0" err="1"/>
              <a:t>uvmt_obi_st</a:t>
            </a:r>
            <a:r>
              <a:rPr lang="en-US" sz="1200" dirty="0"/>
              <a:t>/bin. Not a long-term solution. Suggestion:</a:t>
            </a:r>
          </a:p>
          <a:p>
            <a:pPr lvl="1" fontAlgn="base"/>
            <a:r>
              <a:rPr lang="en-US" sz="1100" dirty="0"/>
              <a:t>root/</a:t>
            </a:r>
          </a:p>
          <a:p>
            <a:pPr lvl="2" fontAlgn="base"/>
            <a:r>
              <a:rPr lang="en-US" sz="1050" dirty="0"/>
              <a:t>obi/</a:t>
            </a:r>
          </a:p>
          <a:p>
            <a:pPr lvl="3" fontAlgn="base"/>
            <a:r>
              <a:rPr lang="en-US" sz="1000" dirty="0"/>
              <a:t>/agent</a:t>
            </a:r>
          </a:p>
          <a:p>
            <a:pPr lvl="3" fontAlgn="base"/>
            <a:r>
              <a:rPr lang="en-US" sz="1000" dirty="0"/>
              <a:t>/env</a:t>
            </a:r>
          </a:p>
          <a:p>
            <a:pPr lvl="3" fontAlgn="base"/>
            <a:r>
              <a:rPr lang="en-US" sz="1000" dirty="0"/>
              <a:t>/sim</a:t>
            </a:r>
          </a:p>
          <a:p>
            <a:pPr lvl="3" fontAlgn="base"/>
            <a:r>
              <a:rPr lang="en-US" sz="1000" dirty="0"/>
              <a:t>/tb</a:t>
            </a:r>
          </a:p>
          <a:p>
            <a:pPr lvl="3" fontAlgn="base"/>
            <a:r>
              <a:rPr lang="en-US" sz="1000" dirty="0"/>
              <a:t>/tests</a:t>
            </a:r>
          </a:p>
          <a:p>
            <a:endParaRPr lang="en-US" dirty="0"/>
          </a:p>
        </p:txBody>
      </p:sp>
      <p:sp>
        <p:nvSpPr>
          <p:cNvPr id="5" name="Date Placeholder 4">
            <a:extLst>
              <a:ext uri="{FF2B5EF4-FFF2-40B4-BE49-F238E27FC236}">
                <a16:creationId xmlns:a16="http://schemas.microsoft.com/office/drawing/2014/main" id="{E7DD95B1-2B09-4498-8DA4-8B4D1C117523}"/>
              </a:ext>
            </a:extLst>
          </p:cNvPr>
          <p:cNvSpPr>
            <a:spLocks noGrp="1"/>
          </p:cNvSpPr>
          <p:nvPr>
            <p:ph type="dt" sz="half" idx="10"/>
          </p:nvPr>
        </p:nvSpPr>
        <p:spPr/>
        <p:txBody>
          <a:bodyPr/>
          <a:lstStyle/>
          <a:p>
            <a:r>
              <a:rPr lang="en-CA" dirty="0"/>
              <a:t>June 2021</a:t>
            </a:r>
            <a:endParaRPr lang="en-US" dirty="0"/>
          </a:p>
        </p:txBody>
      </p:sp>
      <p:sp>
        <p:nvSpPr>
          <p:cNvPr id="6" name="Footer Placeholder 5">
            <a:extLst>
              <a:ext uri="{FF2B5EF4-FFF2-40B4-BE49-F238E27FC236}">
                <a16:creationId xmlns:a16="http://schemas.microsoft.com/office/drawing/2014/main" id="{582C22DB-F6AA-4DF3-859C-81DD4AC9CE62}"/>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45BFCC13-9E9E-4B31-99CF-1434BB585D9D}"/>
              </a:ext>
            </a:extLst>
          </p:cNvPr>
          <p:cNvSpPr>
            <a:spLocks noGrp="1"/>
          </p:cNvSpPr>
          <p:nvPr>
            <p:ph type="sldNum" sz="quarter" idx="12"/>
          </p:nvPr>
        </p:nvSpPr>
        <p:spPr/>
        <p:txBody>
          <a:bodyPr/>
          <a:lstStyle/>
          <a:p>
            <a:fld id="{549DEEE6-291A-3B4C-87A2-0D3F8837F27A}" type="slidenum">
              <a:rPr lang="en-US" smtClean="0"/>
              <a:t>17</a:t>
            </a:fld>
            <a:endParaRPr lang="en-US"/>
          </a:p>
        </p:txBody>
      </p:sp>
    </p:spTree>
    <p:extLst>
      <p:ext uri="{BB962C8B-B14F-4D97-AF65-F5344CB8AC3E}">
        <p14:creationId xmlns:p14="http://schemas.microsoft.com/office/powerpoint/2010/main" val="1105889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B73B-0528-44AE-8324-BC868E9F50C3}"/>
              </a:ext>
            </a:extLst>
          </p:cNvPr>
          <p:cNvSpPr>
            <a:spLocks noGrp="1"/>
          </p:cNvSpPr>
          <p:nvPr>
            <p:ph type="title"/>
          </p:nvPr>
        </p:nvSpPr>
        <p:spPr/>
        <p:txBody>
          <a:bodyPr/>
          <a:lstStyle/>
          <a:p>
            <a:r>
              <a:rPr lang="en-US" dirty="0"/>
              <a:t>Source</a:t>
            </a:r>
          </a:p>
        </p:txBody>
      </p:sp>
      <p:sp>
        <p:nvSpPr>
          <p:cNvPr id="3" name="Content Placeholder 2">
            <a:extLst>
              <a:ext uri="{FF2B5EF4-FFF2-40B4-BE49-F238E27FC236}">
                <a16:creationId xmlns:a16="http://schemas.microsoft.com/office/drawing/2014/main" id="{B3D7CF74-216E-42CC-8524-7D070E359DD0}"/>
              </a:ext>
            </a:extLst>
          </p:cNvPr>
          <p:cNvSpPr>
            <a:spLocks noGrp="1"/>
          </p:cNvSpPr>
          <p:nvPr>
            <p:ph idx="1"/>
          </p:nvPr>
        </p:nvSpPr>
        <p:spPr/>
        <p:txBody>
          <a:bodyPr/>
          <a:lstStyle/>
          <a:p>
            <a:r>
              <a:rPr lang="en-US" dirty="0">
                <a:hlinkClick r:id="rId2"/>
              </a:rPr>
              <a:t>https://github.com/MikeOpenHWGroup/core-v-verif/tree/merge_obi_mem</a:t>
            </a:r>
            <a:endParaRPr lang="en-US" dirty="0"/>
          </a:p>
          <a:p>
            <a:pPr marL="0" indent="0">
              <a:buNone/>
            </a:pPr>
            <a:endParaRPr lang="en-US" dirty="0"/>
          </a:p>
        </p:txBody>
      </p:sp>
      <p:sp>
        <p:nvSpPr>
          <p:cNvPr id="4" name="Date Placeholder 3">
            <a:extLst>
              <a:ext uri="{FF2B5EF4-FFF2-40B4-BE49-F238E27FC236}">
                <a16:creationId xmlns:a16="http://schemas.microsoft.com/office/drawing/2014/main" id="{DE438FB9-60C5-46C5-B368-523792920974}"/>
              </a:ext>
            </a:extLst>
          </p:cNvPr>
          <p:cNvSpPr>
            <a:spLocks noGrp="1"/>
          </p:cNvSpPr>
          <p:nvPr>
            <p:ph type="dt" sz="half" idx="10"/>
          </p:nvPr>
        </p:nvSpPr>
        <p:spPr/>
        <p:txBody>
          <a:bodyPr/>
          <a:lstStyle/>
          <a:p>
            <a:r>
              <a:rPr lang="en-CA" dirty="0"/>
              <a:t>June 2021</a:t>
            </a:r>
            <a:endParaRPr lang="en-US" dirty="0"/>
          </a:p>
        </p:txBody>
      </p:sp>
      <p:sp>
        <p:nvSpPr>
          <p:cNvPr id="5" name="Footer Placeholder 4">
            <a:extLst>
              <a:ext uri="{FF2B5EF4-FFF2-40B4-BE49-F238E27FC236}">
                <a16:creationId xmlns:a16="http://schemas.microsoft.com/office/drawing/2014/main" id="{7025EBB9-6B43-4BAD-BA23-8CF7B2C8988A}"/>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CB46218E-852E-4277-8853-F16B7690B56F}"/>
              </a:ext>
            </a:extLst>
          </p:cNvPr>
          <p:cNvSpPr>
            <a:spLocks noGrp="1"/>
          </p:cNvSpPr>
          <p:nvPr>
            <p:ph type="sldNum" sz="quarter" idx="12"/>
          </p:nvPr>
        </p:nvSpPr>
        <p:spPr/>
        <p:txBody>
          <a:bodyPr/>
          <a:lstStyle/>
          <a:p>
            <a:fld id="{549DEEE6-291A-3B4C-87A2-0D3F8837F27A}" type="slidenum">
              <a:rPr lang="en-US" smtClean="0"/>
              <a:t>18</a:t>
            </a:fld>
            <a:endParaRPr lang="en-US"/>
          </a:p>
        </p:txBody>
      </p:sp>
    </p:spTree>
    <p:extLst>
      <p:ext uri="{BB962C8B-B14F-4D97-AF65-F5344CB8AC3E}">
        <p14:creationId xmlns:p14="http://schemas.microsoft.com/office/powerpoint/2010/main" val="295675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B8CD-D812-4FC7-BFC2-790E57BE731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07DCE83-2493-4D31-89A0-10FDAE1A4143}"/>
              </a:ext>
            </a:extLst>
          </p:cNvPr>
          <p:cNvSpPr>
            <a:spLocks noGrp="1"/>
          </p:cNvSpPr>
          <p:nvPr>
            <p:ph idx="1"/>
          </p:nvPr>
        </p:nvSpPr>
        <p:spPr/>
        <p:txBody>
          <a:bodyPr/>
          <a:lstStyle/>
          <a:p>
            <a:r>
              <a:rPr lang="en-US" dirty="0"/>
              <a:t>Administration</a:t>
            </a:r>
          </a:p>
          <a:p>
            <a:r>
              <a:rPr lang="en-US" dirty="0"/>
              <a:t>RVFI/RVVI Update</a:t>
            </a:r>
          </a:p>
          <a:p>
            <a:r>
              <a:rPr lang="en-US" dirty="0"/>
              <a:t>OBI Memory UVM Agent</a:t>
            </a:r>
          </a:p>
          <a:p>
            <a:r>
              <a:rPr lang="en-US" dirty="0"/>
              <a:t>Next-Gen Coverage Model Update</a:t>
            </a:r>
          </a:p>
          <a:p>
            <a:r>
              <a:rPr lang="en-US" dirty="0"/>
              <a:t>Open Issues</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1F44A190-D9E5-41A6-AC47-EE133A2DF32B}"/>
              </a:ext>
            </a:extLst>
          </p:cNvPr>
          <p:cNvSpPr>
            <a:spLocks noGrp="1"/>
          </p:cNvSpPr>
          <p:nvPr>
            <p:ph type="dt" sz="half" idx="10"/>
          </p:nvPr>
        </p:nvSpPr>
        <p:spPr/>
        <p:txBody>
          <a:bodyPr/>
          <a:lstStyle/>
          <a:p>
            <a:r>
              <a:rPr lang="en-CA" dirty="0"/>
              <a:t>June 2021</a:t>
            </a:r>
          </a:p>
        </p:txBody>
      </p:sp>
      <p:sp>
        <p:nvSpPr>
          <p:cNvPr id="5" name="Footer Placeholder 4">
            <a:extLst>
              <a:ext uri="{FF2B5EF4-FFF2-40B4-BE49-F238E27FC236}">
                <a16:creationId xmlns:a16="http://schemas.microsoft.com/office/drawing/2014/main" id="{220FAC55-A407-48D3-9E32-D4097E9C6380}"/>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80F3BE52-B702-4EF1-9025-7ED871DA705B}"/>
              </a:ext>
            </a:extLst>
          </p:cNvPr>
          <p:cNvSpPr>
            <a:spLocks noGrp="1"/>
          </p:cNvSpPr>
          <p:nvPr>
            <p:ph type="sldNum" sz="quarter" idx="12"/>
          </p:nvPr>
        </p:nvSpPr>
        <p:spPr/>
        <p:txBody>
          <a:bodyPr/>
          <a:lstStyle/>
          <a:p>
            <a:fld id="{549DEEE6-291A-3B4C-87A2-0D3F8837F27A}" type="slidenum">
              <a:rPr lang="en-US" smtClean="0"/>
              <a:t>2</a:t>
            </a:fld>
            <a:endParaRPr lang="en-US"/>
          </a:p>
        </p:txBody>
      </p:sp>
    </p:spTree>
    <p:extLst>
      <p:ext uri="{BB962C8B-B14F-4D97-AF65-F5344CB8AC3E}">
        <p14:creationId xmlns:p14="http://schemas.microsoft.com/office/powerpoint/2010/main" val="71858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A306-C42D-43AF-9F60-8510385BDFED}"/>
              </a:ext>
            </a:extLst>
          </p:cNvPr>
          <p:cNvSpPr>
            <a:spLocks noGrp="1"/>
          </p:cNvSpPr>
          <p:nvPr>
            <p:ph type="title"/>
          </p:nvPr>
        </p:nvSpPr>
        <p:spPr/>
        <p:txBody>
          <a:bodyPr/>
          <a:lstStyle/>
          <a:p>
            <a:r>
              <a:rPr lang="en-US" dirty="0"/>
              <a:t>Administration</a:t>
            </a:r>
          </a:p>
        </p:txBody>
      </p:sp>
      <p:sp>
        <p:nvSpPr>
          <p:cNvPr id="3" name="Content Placeholder 2">
            <a:extLst>
              <a:ext uri="{FF2B5EF4-FFF2-40B4-BE49-F238E27FC236}">
                <a16:creationId xmlns:a16="http://schemas.microsoft.com/office/drawing/2014/main" id="{8172734E-EB1A-4E74-B19C-EB9BC3AB072B}"/>
              </a:ext>
            </a:extLst>
          </p:cNvPr>
          <p:cNvSpPr>
            <a:spLocks noGrp="1"/>
          </p:cNvSpPr>
          <p:nvPr>
            <p:ph idx="1"/>
          </p:nvPr>
        </p:nvSpPr>
        <p:spPr/>
        <p:txBody>
          <a:bodyPr/>
          <a:lstStyle/>
          <a:p>
            <a:r>
              <a:rPr lang="en-US" dirty="0"/>
              <a:t>Reminder that attendance will be taken at all meetings</a:t>
            </a:r>
          </a:p>
          <a:p>
            <a:pPr lvl="1"/>
            <a:r>
              <a:rPr lang="en-US" dirty="0"/>
              <a:t>Attendance ensures voting eligibility per </a:t>
            </a:r>
            <a:r>
              <a:rPr lang="en-US" dirty="0" err="1"/>
              <a:t>OpenHW</a:t>
            </a:r>
            <a:r>
              <a:rPr lang="en-US" dirty="0"/>
              <a:t> bylaws</a:t>
            </a:r>
          </a:p>
          <a:p>
            <a:r>
              <a:rPr lang="en-US" dirty="0"/>
              <a:t>Active project engagement – please reach out to get involved</a:t>
            </a:r>
          </a:p>
          <a:p>
            <a:pPr lvl="1"/>
            <a:r>
              <a:rPr lang="en-US" dirty="0"/>
              <a:t>CVA6 (Jerome </a:t>
            </a:r>
            <a:r>
              <a:rPr lang="en-US" dirty="0" err="1"/>
              <a:t>Quevremont</a:t>
            </a:r>
            <a:r>
              <a:rPr lang="en-US" dirty="0"/>
              <a:t>/Mike Thompson)</a:t>
            </a:r>
          </a:p>
          <a:p>
            <a:pPr lvl="1"/>
            <a:r>
              <a:rPr lang="en-US" dirty="0"/>
              <a:t>Force ISG (Robert Chu)</a:t>
            </a:r>
          </a:p>
          <a:p>
            <a:pPr lvl="1"/>
            <a:r>
              <a:rPr lang="en-US" dirty="0"/>
              <a:t>CV32E40P_v2 (</a:t>
            </a:r>
            <a:r>
              <a:rPr lang="en-US"/>
              <a:t>John Martin/Greg </a:t>
            </a:r>
            <a:r>
              <a:rPr lang="en-US" dirty="0"/>
              <a:t>Tumbush)</a:t>
            </a:r>
          </a:p>
          <a:p>
            <a:pPr lvl="1"/>
            <a:r>
              <a:rPr lang="en-US" dirty="0"/>
              <a:t>CV32E40X/CV32E40S (Steve Richmond)</a:t>
            </a:r>
          </a:p>
          <a:p>
            <a:pPr lvl="1"/>
            <a:endParaRPr lang="en-US" dirty="0"/>
          </a:p>
          <a:p>
            <a:endParaRPr lang="en-US" dirty="0"/>
          </a:p>
        </p:txBody>
      </p:sp>
      <p:sp>
        <p:nvSpPr>
          <p:cNvPr id="4" name="Date Placeholder 3">
            <a:extLst>
              <a:ext uri="{FF2B5EF4-FFF2-40B4-BE49-F238E27FC236}">
                <a16:creationId xmlns:a16="http://schemas.microsoft.com/office/drawing/2014/main" id="{31D7A132-1ECE-48D2-9BA5-DB062569CA86}"/>
              </a:ext>
            </a:extLst>
          </p:cNvPr>
          <p:cNvSpPr>
            <a:spLocks noGrp="1"/>
          </p:cNvSpPr>
          <p:nvPr>
            <p:ph type="dt" sz="half" idx="10"/>
          </p:nvPr>
        </p:nvSpPr>
        <p:spPr/>
        <p:txBody>
          <a:bodyPr/>
          <a:lstStyle/>
          <a:p>
            <a:r>
              <a:rPr lang="en-CA" dirty="0"/>
              <a:t>June 2021</a:t>
            </a:r>
          </a:p>
        </p:txBody>
      </p:sp>
      <p:sp>
        <p:nvSpPr>
          <p:cNvPr id="5" name="Footer Placeholder 4">
            <a:extLst>
              <a:ext uri="{FF2B5EF4-FFF2-40B4-BE49-F238E27FC236}">
                <a16:creationId xmlns:a16="http://schemas.microsoft.com/office/drawing/2014/main" id="{54B1D0FC-C7F7-4FBD-9B11-13CF0DF13C08}"/>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F15F6AA6-FF32-49D8-A7E3-F30D6EC222B5}"/>
              </a:ext>
            </a:extLst>
          </p:cNvPr>
          <p:cNvSpPr>
            <a:spLocks noGrp="1"/>
          </p:cNvSpPr>
          <p:nvPr>
            <p:ph type="sldNum" sz="quarter" idx="12"/>
          </p:nvPr>
        </p:nvSpPr>
        <p:spPr/>
        <p:txBody>
          <a:bodyPr/>
          <a:lstStyle/>
          <a:p>
            <a:fld id="{549DEEE6-291A-3B4C-87A2-0D3F8837F27A}" type="slidenum">
              <a:rPr lang="en-US" smtClean="0"/>
              <a:t>3</a:t>
            </a:fld>
            <a:endParaRPr lang="en-US"/>
          </a:p>
        </p:txBody>
      </p:sp>
    </p:spTree>
    <p:extLst>
      <p:ext uri="{BB962C8B-B14F-4D97-AF65-F5344CB8AC3E}">
        <p14:creationId xmlns:p14="http://schemas.microsoft.com/office/powerpoint/2010/main" val="258460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8089-D0D1-4DD3-88E9-4757D618B522}"/>
              </a:ext>
            </a:extLst>
          </p:cNvPr>
          <p:cNvSpPr>
            <a:spLocks noGrp="1"/>
          </p:cNvSpPr>
          <p:nvPr>
            <p:ph type="title"/>
          </p:nvPr>
        </p:nvSpPr>
        <p:spPr/>
        <p:txBody>
          <a:bodyPr/>
          <a:lstStyle/>
          <a:p>
            <a:r>
              <a:rPr lang="en-US" dirty="0"/>
              <a:t>RVFI/RVVI Update</a:t>
            </a:r>
          </a:p>
        </p:txBody>
      </p:sp>
      <p:sp>
        <p:nvSpPr>
          <p:cNvPr id="3" name="Content Placeholder 2">
            <a:extLst>
              <a:ext uri="{FF2B5EF4-FFF2-40B4-BE49-F238E27FC236}">
                <a16:creationId xmlns:a16="http://schemas.microsoft.com/office/drawing/2014/main" id="{3B205437-64FF-4942-AE77-B1D895DAFE64}"/>
              </a:ext>
            </a:extLst>
          </p:cNvPr>
          <p:cNvSpPr>
            <a:spLocks noGrp="1"/>
          </p:cNvSpPr>
          <p:nvPr>
            <p:ph idx="1"/>
          </p:nvPr>
        </p:nvSpPr>
        <p:spPr/>
        <p:txBody>
          <a:bodyPr/>
          <a:lstStyle/>
          <a:p>
            <a:r>
              <a:rPr lang="en-US" i="1" dirty="0"/>
              <a:t>Note: This work is very much in progress…forks presented here are not stable so YMMV</a:t>
            </a:r>
          </a:p>
          <a:p>
            <a:r>
              <a:rPr lang="en-US" dirty="0"/>
              <a:t>Work has started on the E40X to implement a working RVFI</a:t>
            </a:r>
          </a:p>
          <a:p>
            <a:pPr lvl="1"/>
            <a:r>
              <a:rPr lang="en-US" dirty="0"/>
              <a:t>Halfdan Bechmann (design), Steve Richmond (</a:t>
            </a:r>
            <a:r>
              <a:rPr lang="en-US" dirty="0" err="1"/>
              <a:t>verif</a:t>
            </a:r>
            <a:r>
              <a:rPr lang="en-US" dirty="0"/>
              <a:t>) at SiLabs</a:t>
            </a:r>
          </a:p>
          <a:p>
            <a:pPr lvl="1"/>
            <a:r>
              <a:rPr lang="en-US" dirty="0">
                <a:hlinkClick r:id="rId2"/>
              </a:rPr>
              <a:t>https://github.com/silabs-halfdan/cv32e40x/tree/rvfi_integration</a:t>
            </a:r>
          </a:p>
          <a:p>
            <a:pPr lvl="1"/>
            <a:r>
              <a:rPr lang="en-US" dirty="0">
                <a:hlinkClick r:id="rId2"/>
              </a:rPr>
              <a:t>https://github.com/strichmo/core-v-verif/tree/strichmo/temp%2Frvfi_rvvi_initial_e40x</a:t>
            </a:r>
            <a:endParaRPr lang="en-US" dirty="0"/>
          </a:p>
          <a:p>
            <a:r>
              <a:rPr lang="en-US" dirty="0"/>
              <a:t>Testing against the Imperas model</a:t>
            </a:r>
          </a:p>
          <a:p>
            <a:r>
              <a:rPr lang="en-US" dirty="0"/>
              <a:t>Temporarily added make flag (USE_RVVI=0|1) to delineate</a:t>
            </a:r>
          </a:p>
          <a:p>
            <a:pPr lvl="1"/>
            <a:r>
              <a:rPr lang="en-US" dirty="0"/>
              <a:t>Use old tracer/step-compare USE_RVVI=0</a:t>
            </a:r>
          </a:p>
          <a:p>
            <a:pPr lvl="1"/>
            <a:r>
              <a:rPr lang="en-US" dirty="0"/>
              <a:t>Use new RVFI/RVVI step-compare USE_RVVI=1</a:t>
            </a:r>
          </a:p>
          <a:p>
            <a:pPr marL="0" indent="0">
              <a:buNone/>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E0CDBEEF-E29A-4AF5-93CF-812FACDC2984}"/>
              </a:ext>
            </a:extLst>
          </p:cNvPr>
          <p:cNvSpPr>
            <a:spLocks noGrp="1"/>
          </p:cNvSpPr>
          <p:nvPr>
            <p:ph type="dt" sz="half" idx="10"/>
          </p:nvPr>
        </p:nvSpPr>
        <p:spPr/>
        <p:txBody>
          <a:bodyPr/>
          <a:lstStyle/>
          <a:p>
            <a:r>
              <a:rPr lang="en-CA" dirty="0"/>
              <a:t>June 2021</a:t>
            </a:r>
          </a:p>
        </p:txBody>
      </p:sp>
      <p:sp>
        <p:nvSpPr>
          <p:cNvPr id="5" name="Footer Placeholder 4">
            <a:extLst>
              <a:ext uri="{FF2B5EF4-FFF2-40B4-BE49-F238E27FC236}">
                <a16:creationId xmlns:a16="http://schemas.microsoft.com/office/drawing/2014/main" id="{198F9035-4207-49DB-9973-A9DBBD0762AA}"/>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7224949A-82FE-4590-A660-7667EBA7FAC7}"/>
              </a:ext>
            </a:extLst>
          </p:cNvPr>
          <p:cNvSpPr>
            <a:spLocks noGrp="1"/>
          </p:cNvSpPr>
          <p:nvPr>
            <p:ph type="sldNum" sz="quarter" idx="12"/>
          </p:nvPr>
        </p:nvSpPr>
        <p:spPr/>
        <p:txBody>
          <a:bodyPr/>
          <a:lstStyle/>
          <a:p>
            <a:fld id="{549DEEE6-291A-3B4C-87A2-0D3F8837F27A}" type="slidenum">
              <a:rPr lang="en-US" smtClean="0"/>
              <a:t>4</a:t>
            </a:fld>
            <a:endParaRPr lang="en-US"/>
          </a:p>
        </p:txBody>
      </p:sp>
    </p:spTree>
    <p:extLst>
      <p:ext uri="{BB962C8B-B14F-4D97-AF65-F5344CB8AC3E}">
        <p14:creationId xmlns:p14="http://schemas.microsoft.com/office/powerpoint/2010/main" val="264876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92DA-D762-425A-BEE6-C72D33FC5000}"/>
              </a:ext>
            </a:extLst>
          </p:cNvPr>
          <p:cNvSpPr>
            <a:spLocks noGrp="1"/>
          </p:cNvSpPr>
          <p:nvPr>
            <p:ph type="title"/>
          </p:nvPr>
        </p:nvSpPr>
        <p:spPr/>
        <p:txBody>
          <a:bodyPr/>
          <a:lstStyle/>
          <a:p>
            <a:r>
              <a:rPr lang="en-US" dirty="0"/>
              <a:t>RVFI/RVVI Update –E40X</a:t>
            </a:r>
          </a:p>
        </p:txBody>
      </p:sp>
      <p:sp>
        <p:nvSpPr>
          <p:cNvPr id="7" name="Content Placeholder 6">
            <a:extLst>
              <a:ext uri="{FF2B5EF4-FFF2-40B4-BE49-F238E27FC236}">
                <a16:creationId xmlns:a16="http://schemas.microsoft.com/office/drawing/2014/main" id="{87B47220-A5CB-4482-9B9F-9C717A9F1F2C}"/>
              </a:ext>
            </a:extLst>
          </p:cNvPr>
          <p:cNvSpPr>
            <a:spLocks noGrp="1"/>
          </p:cNvSpPr>
          <p:nvPr>
            <p:ph sz="half" idx="1"/>
          </p:nvPr>
        </p:nvSpPr>
        <p:spPr/>
        <p:txBody>
          <a:bodyPr/>
          <a:lstStyle/>
          <a:p>
            <a:r>
              <a:rPr lang="en-US" dirty="0"/>
              <a:t>Working</a:t>
            </a:r>
          </a:p>
          <a:p>
            <a:pPr lvl="1"/>
            <a:r>
              <a:rPr lang="en-US" dirty="0"/>
              <a:t>GPR checks</a:t>
            </a:r>
          </a:p>
          <a:p>
            <a:pPr lvl="1"/>
            <a:r>
              <a:rPr lang="en-US" dirty="0"/>
              <a:t>PC checks</a:t>
            </a:r>
          </a:p>
          <a:p>
            <a:pPr lvl="1"/>
            <a:r>
              <a:rPr lang="en-US" dirty="0"/>
              <a:t>Random simulations w/ stalls</a:t>
            </a:r>
          </a:p>
          <a:p>
            <a:pPr lvl="1"/>
            <a:r>
              <a:rPr lang="en-US" b="1" dirty="0"/>
              <a:t>Interrupt signaling</a:t>
            </a:r>
          </a:p>
          <a:p>
            <a:pPr lvl="1"/>
            <a:r>
              <a:rPr lang="en-US" b="1" dirty="0"/>
              <a:t>Exception signaling</a:t>
            </a:r>
          </a:p>
          <a:p>
            <a:pPr lvl="1"/>
            <a:r>
              <a:rPr lang="en-US" b="1" dirty="0"/>
              <a:t>Debug request (halt) signaling</a:t>
            </a:r>
          </a:p>
          <a:p>
            <a:pPr lvl="1"/>
            <a:r>
              <a:rPr lang="en-US" b="1" dirty="0"/>
              <a:t>Some CSR checking</a:t>
            </a:r>
          </a:p>
        </p:txBody>
      </p:sp>
      <p:sp>
        <p:nvSpPr>
          <p:cNvPr id="8" name="Content Placeholder 7">
            <a:extLst>
              <a:ext uri="{FF2B5EF4-FFF2-40B4-BE49-F238E27FC236}">
                <a16:creationId xmlns:a16="http://schemas.microsoft.com/office/drawing/2014/main" id="{E084368D-F782-4E61-BBD2-4EF8ED44FC57}"/>
              </a:ext>
            </a:extLst>
          </p:cNvPr>
          <p:cNvSpPr>
            <a:spLocks noGrp="1"/>
          </p:cNvSpPr>
          <p:nvPr>
            <p:ph sz="half" idx="2"/>
          </p:nvPr>
        </p:nvSpPr>
        <p:spPr/>
        <p:txBody>
          <a:bodyPr/>
          <a:lstStyle/>
          <a:p>
            <a:r>
              <a:rPr lang="en-US" dirty="0"/>
              <a:t>TBD</a:t>
            </a:r>
          </a:p>
          <a:p>
            <a:pPr lvl="1"/>
            <a:r>
              <a:rPr lang="en-US" dirty="0"/>
              <a:t>Integrate interrupt and debug signaling into the RVVI</a:t>
            </a:r>
          </a:p>
          <a:p>
            <a:pPr lvl="2"/>
            <a:r>
              <a:rPr lang="en-US" dirty="0"/>
              <a:t>Currently reusing Imperas BUS interface</a:t>
            </a:r>
          </a:p>
          <a:p>
            <a:pPr lvl="1"/>
            <a:r>
              <a:rPr lang="en-US" dirty="0"/>
              <a:t>CSR checks</a:t>
            </a:r>
          </a:p>
        </p:txBody>
      </p:sp>
      <p:sp>
        <p:nvSpPr>
          <p:cNvPr id="4" name="Date Placeholder 3">
            <a:extLst>
              <a:ext uri="{FF2B5EF4-FFF2-40B4-BE49-F238E27FC236}">
                <a16:creationId xmlns:a16="http://schemas.microsoft.com/office/drawing/2014/main" id="{3A98D76C-EA3F-4520-90CD-D5B62A1E9F1F}"/>
              </a:ext>
            </a:extLst>
          </p:cNvPr>
          <p:cNvSpPr>
            <a:spLocks noGrp="1"/>
          </p:cNvSpPr>
          <p:nvPr>
            <p:ph type="dt" sz="half" idx="10"/>
          </p:nvPr>
        </p:nvSpPr>
        <p:spPr/>
        <p:txBody>
          <a:bodyPr/>
          <a:lstStyle/>
          <a:p>
            <a:r>
              <a:rPr lang="en-CA" dirty="0"/>
              <a:t>June 2021</a:t>
            </a:r>
            <a:endParaRPr lang="en-US" dirty="0"/>
          </a:p>
        </p:txBody>
      </p:sp>
      <p:sp>
        <p:nvSpPr>
          <p:cNvPr id="5" name="Footer Placeholder 4">
            <a:extLst>
              <a:ext uri="{FF2B5EF4-FFF2-40B4-BE49-F238E27FC236}">
                <a16:creationId xmlns:a16="http://schemas.microsoft.com/office/drawing/2014/main" id="{656CB80F-FFF2-4DB1-AD18-042F82CC7ED8}"/>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22D0E664-FFA7-4B44-8D6A-19048736C03F}"/>
              </a:ext>
            </a:extLst>
          </p:cNvPr>
          <p:cNvSpPr>
            <a:spLocks noGrp="1"/>
          </p:cNvSpPr>
          <p:nvPr>
            <p:ph type="sldNum" sz="quarter" idx="12"/>
          </p:nvPr>
        </p:nvSpPr>
        <p:spPr/>
        <p:txBody>
          <a:bodyPr/>
          <a:lstStyle/>
          <a:p>
            <a:fld id="{549DEEE6-291A-3B4C-87A2-0D3F8837F27A}" type="slidenum">
              <a:rPr lang="en-US" smtClean="0"/>
              <a:t>5</a:t>
            </a:fld>
            <a:endParaRPr lang="en-US"/>
          </a:p>
        </p:txBody>
      </p:sp>
    </p:spTree>
    <p:extLst>
      <p:ext uri="{BB962C8B-B14F-4D97-AF65-F5344CB8AC3E}">
        <p14:creationId xmlns:p14="http://schemas.microsoft.com/office/powerpoint/2010/main" val="27638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F852-A657-443B-A51E-9285D5770F23}"/>
              </a:ext>
            </a:extLst>
          </p:cNvPr>
          <p:cNvSpPr>
            <a:spLocks noGrp="1"/>
          </p:cNvSpPr>
          <p:nvPr>
            <p:ph type="title"/>
          </p:nvPr>
        </p:nvSpPr>
        <p:spPr/>
        <p:txBody>
          <a:bodyPr/>
          <a:lstStyle/>
          <a:p>
            <a:r>
              <a:rPr lang="en-US" dirty="0"/>
              <a:t>RVFI/RVVI Update –E40X</a:t>
            </a:r>
          </a:p>
        </p:txBody>
      </p:sp>
      <p:sp>
        <p:nvSpPr>
          <p:cNvPr id="8" name="Content Placeholder 7">
            <a:extLst>
              <a:ext uri="{FF2B5EF4-FFF2-40B4-BE49-F238E27FC236}">
                <a16:creationId xmlns:a16="http://schemas.microsoft.com/office/drawing/2014/main" id="{E8894FA4-4193-4CA2-8D27-733C8788694B}"/>
              </a:ext>
            </a:extLst>
          </p:cNvPr>
          <p:cNvSpPr>
            <a:spLocks noGrp="1"/>
          </p:cNvSpPr>
          <p:nvPr>
            <p:ph idx="1"/>
          </p:nvPr>
        </p:nvSpPr>
        <p:spPr/>
        <p:txBody>
          <a:bodyPr/>
          <a:lstStyle/>
          <a:p>
            <a:r>
              <a:rPr lang="en-US" dirty="0"/>
              <a:t>Issues to solve before cut-over from old step-and-compare:</a:t>
            </a:r>
          </a:p>
          <a:p>
            <a:pPr lvl="1"/>
            <a:r>
              <a:rPr lang="en-US" dirty="0"/>
              <a:t>Integrate RVVI interrupt and debug signaling</a:t>
            </a:r>
          </a:p>
          <a:p>
            <a:pPr lvl="1"/>
            <a:r>
              <a:rPr lang="en-US" dirty="0"/>
              <a:t>Fix CSR checking issues</a:t>
            </a:r>
          </a:p>
        </p:txBody>
      </p:sp>
      <p:sp>
        <p:nvSpPr>
          <p:cNvPr id="5" name="Date Placeholder 4">
            <a:extLst>
              <a:ext uri="{FF2B5EF4-FFF2-40B4-BE49-F238E27FC236}">
                <a16:creationId xmlns:a16="http://schemas.microsoft.com/office/drawing/2014/main" id="{9CBA0103-AB83-4CBC-8512-7B73E729F874}"/>
              </a:ext>
            </a:extLst>
          </p:cNvPr>
          <p:cNvSpPr>
            <a:spLocks noGrp="1"/>
          </p:cNvSpPr>
          <p:nvPr>
            <p:ph type="dt" sz="half" idx="10"/>
          </p:nvPr>
        </p:nvSpPr>
        <p:spPr/>
        <p:txBody>
          <a:bodyPr/>
          <a:lstStyle/>
          <a:p>
            <a:r>
              <a:rPr lang="en-CA" dirty="0"/>
              <a:t>June 2021</a:t>
            </a:r>
            <a:endParaRPr lang="en-US" dirty="0"/>
          </a:p>
        </p:txBody>
      </p:sp>
      <p:sp>
        <p:nvSpPr>
          <p:cNvPr id="6" name="Footer Placeholder 5">
            <a:extLst>
              <a:ext uri="{FF2B5EF4-FFF2-40B4-BE49-F238E27FC236}">
                <a16:creationId xmlns:a16="http://schemas.microsoft.com/office/drawing/2014/main" id="{94FBDD8F-AB10-4CDF-B135-58EA15DE8FCD}"/>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19DE6703-5260-46A9-8036-1314AB9DD664}"/>
              </a:ext>
            </a:extLst>
          </p:cNvPr>
          <p:cNvSpPr>
            <a:spLocks noGrp="1"/>
          </p:cNvSpPr>
          <p:nvPr>
            <p:ph type="sldNum" sz="quarter" idx="12"/>
          </p:nvPr>
        </p:nvSpPr>
        <p:spPr/>
        <p:txBody>
          <a:bodyPr/>
          <a:lstStyle/>
          <a:p>
            <a:fld id="{549DEEE6-291A-3B4C-87A2-0D3F8837F27A}" type="slidenum">
              <a:rPr lang="en-US" smtClean="0"/>
              <a:t>6</a:t>
            </a:fld>
            <a:endParaRPr lang="en-US"/>
          </a:p>
        </p:txBody>
      </p:sp>
    </p:spTree>
    <p:extLst>
      <p:ext uri="{BB962C8B-B14F-4D97-AF65-F5344CB8AC3E}">
        <p14:creationId xmlns:p14="http://schemas.microsoft.com/office/powerpoint/2010/main" val="323713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6399-D3BE-4208-A438-730791A5411A}"/>
              </a:ext>
            </a:extLst>
          </p:cNvPr>
          <p:cNvSpPr>
            <a:spLocks noGrp="1"/>
          </p:cNvSpPr>
          <p:nvPr>
            <p:ph type="title"/>
          </p:nvPr>
        </p:nvSpPr>
        <p:spPr/>
        <p:txBody>
          <a:bodyPr/>
          <a:lstStyle/>
          <a:p>
            <a:r>
              <a:rPr lang="en-US" dirty="0"/>
              <a:t>RVFI/RVVI Update – E40P</a:t>
            </a:r>
          </a:p>
        </p:txBody>
      </p:sp>
      <p:sp>
        <p:nvSpPr>
          <p:cNvPr id="3" name="Content Placeholder 2">
            <a:extLst>
              <a:ext uri="{FF2B5EF4-FFF2-40B4-BE49-F238E27FC236}">
                <a16:creationId xmlns:a16="http://schemas.microsoft.com/office/drawing/2014/main" id="{FD7B2A1B-1DA1-4000-A6A3-EAF4D84BC252}"/>
              </a:ext>
            </a:extLst>
          </p:cNvPr>
          <p:cNvSpPr>
            <a:spLocks noGrp="1"/>
          </p:cNvSpPr>
          <p:nvPr>
            <p:ph idx="1"/>
          </p:nvPr>
        </p:nvSpPr>
        <p:spPr/>
        <p:txBody>
          <a:bodyPr/>
          <a:lstStyle/>
          <a:p>
            <a:r>
              <a:rPr lang="en-US" dirty="0"/>
              <a:t>E40P has some work in progress but is not actively being worked</a:t>
            </a:r>
          </a:p>
          <a:p>
            <a:r>
              <a:rPr lang="en-US" dirty="0"/>
              <a:t>Can use cv32e40x work and branch as example</a:t>
            </a:r>
          </a:p>
          <a:p>
            <a:r>
              <a:rPr lang="en-US" dirty="0"/>
              <a:t>Issue to claim: </a:t>
            </a:r>
            <a:r>
              <a:rPr lang="en-US" dirty="0">
                <a:hlinkClick r:id="rId2"/>
              </a:rPr>
              <a:t>https://github.com/openhwgroup/core-v-verif/issues/524</a:t>
            </a:r>
            <a:endParaRPr lang="en-US" dirty="0"/>
          </a:p>
          <a:p>
            <a:endParaRPr lang="en-US" dirty="0"/>
          </a:p>
        </p:txBody>
      </p:sp>
      <p:sp>
        <p:nvSpPr>
          <p:cNvPr id="4" name="Date Placeholder 3">
            <a:extLst>
              <a:ext uri="{FF2B5EF4-FFF2-40B4-BE49-F238E27FC236}">
                <a16:creationId xmlns:a16="http://schemas.microsoft.com/office/drawing/2014/main" id="{4B6A3711-8CC9-4C42-9B43-C97571298541}"/>
              </a:ext>
            </a:extLst>
          </p:cNvPr>
          <p:cNvSpPr>
            <a:spLocks noGrp="1"/>
          </p:cNvSpPr>
          <p:nvPr>
            <p:ph type="dt" sz="half" idx="10"/>
          </p:nvPr>
        </p:nvSpPr>
        <p:spPr/>
        <p:txBody>
          <a:bodyPr/>
          <a:lstStyle/>
          <a:p>
            <a:r>
              <a:rPr lang="en-CA" dirty="0"/>
              <a:t>June 2021</a:t>
            </a:r>
            <a:endParaRPr lang="en-US" dirty="0"/>
          </a:p>
        </p:txBody>
      </p:sp>
      <p:sp>
        <p:nvSpPr>
          <p:cNvPr id="5" name="Footer Placeholder 4">
            <a:extLst>
              <a:ext uri="{FF2B5EF4-FFF2-40B4-BE49-F238E27FC236}">
                <a16:creationId xmlns:a16="http://schemas.microsoft.com/office/drawing/2014/main" id="{8C8C06DB-B4BF-4E8D-8B6F-9875F30FBB65}"/>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467A860D-D44D-4859-AD1A-F0EA13B2A59D}"/>
              </a:ext>
            </a:extLst>
          </p:cNvPr>
          <p:cNvSpPr>
            <a:spLocks noGrp="1"/>
          </p:cNvSpPr>
          <p:nvPr>
            <p:ph type="sldNum" sz="quarter" idx="12"/>
          </p:nvPr>
        </p:nvSpPr>
        <p:spPr/>
        <p:txBody>
          <a:bodyPr/>
          <a:lstStyle/>
          <a:p>
            <a:fld id="{549DEEE6-291A-3B4C-87A2-0D3F8837F27A}" type="slidenum">
              <a:rPr lang="en-US" smtClean="0"/>
              <a:t>7</a:t>
            </a:fld>
            <a:endParaRPr lang="en-US"/>
          </a:p>
        </p:txBody>
      </p:sp>
    </p:spTree>
    <p:extLst>
      <p:ext uri="{BB962C8B-B14F-4D97-AF65-F5344CB8AC3E}">
        <p14:creationId xmlns:p14="http://schemas.microsoft.com/office/powerpoint/2010/main" val="90026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EFF3-2042-4662-8BB8-23E2815A749E}"/>
              </a:ext>
            </a:extLst>
          </p:cNvPr>
          <p:cNvSpPr>
            <a:spLocks noGrp="1"/>
          </p:cNvSpPr>
          <p:nvPr>
            <p:ph type="title"/>
          </p:nvPr>
        </p:nvSpPr>
        <p:spPr/>
        <p:txBody>
          <a:bodyPr/>
          <a:lstStyle/>
          <a:p>
            <a:r>
              <a:rPr lang="en-US" dirty="0"/>
              <a:t>OBI UVM Agent Update</a:t>
            </a:r>
          </a:p>
        </p:txBody>
      </p:sp>
      <p:sp>
        <p:nvSpPr>
          <p:cNvPr id="7" name="Content Placeholder 6">
            <a:extLst>
              <a:ext uri="{FF2B5EF4-FFF2-40B4-BE49-F238E27FC236}">
                <a16:creationId xmlns:a16="http://schemas.microsoft.com/office/drawing/2014/main" id="{722B2144-F092-4B3B-BC34-C4C3E3B00DFF}"/>
              </a:ext>
            </a:extLst>
          </p:cNvPr>
          <p:cNvSpPr>
            <a:spLocks noGrp="1"/>
          </p:cNvSpPr>
          <p:nvPr>
            <p:ph idx="1"/>
          </p:nvPr>
        </p:nvSpPr>
        <p:spPr/>
        <p:txBody>
          <a:bodyPr/>
          <a:lstStyle/>
          <a:p>
            <a:r>
              <a:rPr lang="en-US" dirty="0"/>
              <a:t>Content from David Poulin – Thanks!</a:t>
            </a:r>
          </a:p>
        </p:txBody>
      </p:sp>
      <p:sp>
        <p:nvSpPr>
          <p:cNvPr id="4" name="Date Placeholder 3">
            <a:extLst>
              <a:ext uri="{FF2B5EF4-FFF2-40B4-BE49-F238E27FC236}">
                <a16:creationId xmlns:a16="http://schemas.microsoft.com/office/drawing/2014/main" id="{E9603EC5-3DB7-47B4-BC1D-6EC2526A19CC}"/>
              </a:ext>
            </a:extLst>
          </p:cNvPr>
          <p:cNvSpPr>
            <a:spLocks noGrp="1"/>
          </p:cNvSpPr>
          <p:nvPr>
            <p:ph type="dt" sz="half" idx="10"/>
          </p:nvPr>
        </p:nvSpPr>
        <p:spPr/>
        <p:txBody>
          <a:bodyPr/>
          <a:lstStyle/>
          <a:p>
            <a:r>
              <a:rPr lang="en-CA" dirty="0"/>
              <a:t>June 2021</a:t>
            </a:r>
            <a:endParaRPr lang="en-US" dirty="0"/>
          </a:p>
        </p:txBody>
      </p:sp>
      <p:sp>
        <p:nvSpPr>
          <p:cNvPr id="5" name="Footer Placeholder 4">
            <a:extLst>
              <a:ext uri="{FF2B5EF4-FFF2-40B4-BE49-F238E27FC236}">
                <a16:creationId xmlns:a16="http://schemas.microsoft.com/office/drawing/2014/main" id="{20878064-AE96-45D9-A1E9-0CD2C99DF263}"/>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B33C8B4D-24B4-413D-863F-E6192B0DBB10}"/>
              </a:ext>
            </a:extLst>
          </p:cNvPr>
          <p:cNvSpPr>
            <a:spLocks noGrp="1"/>
          </p:cNvSpPr>
          <p:nvPr>
            <p:ph type="sldNum" sz="quarter" idx="12"/>
          </p:nvPr>
        </p:nvSpPr>
        <p:spPr/>
        <p:txBody>
          <a:bodyPr/>
          <a:lstStyle/>
          <a:p>
            <a:fld id="{549DEEE6-291A-3B4C-87A2-0D3F8837F27A}" type="slidenum">
              <a:rPr lang="en-US" smtClean="0"/>
              <a:t>8</a:t>
            </a:fld>
            <a:endParaRPr lang="en-US"/>
          </a:p>
        </p:txBody>
      </p:sp>
    </p:spTree>
    <p:extLst>
      <p:ext uri="{BB962C8B-B14F-4D97-AF65-F5344CB8AC3E}">
        <p14:creationId xmlns:p14="http://schemas.microsoft.com/office/powerpoint/2010/main" val="215484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6775-227D-4382-94E6-7E1BDE2AAC1D}"/>
              </a:ext>
            </a:extLst>
          </p:cNvPr>
          <p:cNvSpPr>
            <a:spLocks noGrp="1"/>
          </p:cNvSpPr>
          <p:nvPr>
            <p:ph type="title"/>
          </p:nvPr>
        </p:nvSpPr>
        <p:spPr/>
        <p:txBody>
          <a:bodyPr/>
          <a:lstStyle/>
          <a:p>
            <a:r>
              <a:rPr lang="en-US" dirty="0"/>
              <a:t>Coverage Update</a:t>
            </a:r>
          </a:p>
        </p:txBody>
      </p:sp>
      <p:sp>
        <p:nvSpPr>
          <p:cNvPr id="3" name="Content Placeholder 2">
            <a:extLst>
              <a:ext uri="{FF2B5EF4-FFF2-40B4-BE49-F238E27FC236}">
                <a16:creationId xmlns:a16="http://schemas.microsoft.com/office/drawing/2014/main" id="{D96C6E90-2521-475C-AD7E-2E802503FEFE}"/>
              </a:ext>
            </a:extLst>
          </p:cNvPr>
          <p:cNvSpPr>
            <a:spLocks noGrp="1"/>
          </p:cNvSpPr>
          <p:nvPr>
            <p:ph idx="1"/>
          </p:nvPr>
        </p:nvSpPr>
        <p:spPr/>
        <p:txBody>
          <a:bodyPr/>
          <a:lstStyle/>
          <a:p>
            <a:r>
              <a:rPr lang="en-US" dirty="0"/>
              <a:t>ISACOV is merged to cv32e40x/dev </a:t>
            </a:r>
          </a:p>
          <a:p>
            <a:pPr lvl="1"/>
            <a:r>
              <a:rPr lang="en-US" dirty="0"/>
              <a:t>Also master and cv32e40p/dev branches based on last week’s merge cycle</a:t>
            </a:r>
          </a:p>
          <a:p>
            <a:pPr lvl="1"/>
            <a:r>
              <a:rPr lang="en-US" dirty="0"/>
              <a:t>Use following make variable to enable ISACOV</a:t>
            </a:r>
          </a:p>
          <a:p>
            <a:pPr lvl="2"/>
            <a:r>
              <a:rPr lang="en-US" dirty="0"/>
              <a:t>USER_RUN_FLAGS=+USE_ISACOV</a:t>
            </a:r>
          </a:p>
          <a:p>
            <a:r>
              <a:rPr lang="en-US" dirty="0"/>
              <a:t>Added instruction groups, CSRs, register hazards and instruction groups</a:t>
            </a:r>
          </a:p>
          <a:p>
            <a:r>
              <a:rPr lang="en-US" dirty="0"/>
              <a:t>In progress – validation script for checking ISACOV field extraction versus tracer</a:t>
            </a:r>
          </a:p>
          <a:p>
            <a:pPr lvl="1"/>
            <a:r>
              <a:rPr lang="en-US" dirty="0"/>
              <a:t>Will be in progress for a while due to availability of tracer on RVFI</a:t>
            </a:r>
          </a:p>
          <a:p>
            <a:endParaRPr lang="en-US" dirty="0"/>
          </a:p>
          <a:p>
            <a:endParaRPr lang="en-US" dirty="0"/>
          </a:p>
        </p:txBody>
      </p:sp>
      <p:sp>
        <p:nvSpPr>
          <p:cNvPr id="4" name="Date Placeholder 3">
            <a:extLst>
              <a:ext uri="{FF2B5EF4-FFF2-40B4-BE49-F238E27FC236}">
                <a16:creationId xmlns:a16="http://schemas.microsoft.com/office/drawing/2014/main" id="{016B337B-C8FC-41F0-8995-71608455A34A}"/>
              </a:ext>
            </a:extLst>
          </p:cNvPr>
          <p:cNvSpPr>
            <a:spLocks noGrp="1"/>
          </p:cNvSpPr>
          <p:nvPr>
            <p:ph type="dt" sz="half" idx="10"/>
          </p:nvPr>
        </p:nvSpPr>
        <p:spPr/>
        <p:txBody>
          <a:bodyPr/>
          <a:lstStyle/>
          <a:p>
            <a:r>
              <a:rPr lang="en-CA" dirty="0"/>
              <a:t>June 2021</a:t>
            </a:r>
            <a:endParaRPr lang="en-US" dirty="0"/>
          </a:p>
        </p:txBody>
      </p:sp>
      <p:sp>
        <p:nvSpPr>
          <p:cNvPr id="5" name="Footer Placeholder 4">
            <a:extLst>
              <a:ext uri="{FF2B5EF4-FFF2-40B4-BE49-F238E27FC236}">
                <a16:creationId xmlns:a16="http://schemas.microsoft.com/office/drawing/2014/main" id="{EE62389E-1DFB-47BF-A010-98936D1D1BC5}"/>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3B845069-A7ED-4718-BAE1-4F0C89EC72F8}"/>
              </a:ext>
            </a:extLst>
          </p:cNvPr>
          <p:cNvSpPr>
            <a:spLocks noGrp="1"/>
          </p:cNvSpPr>
          <p:nvPr>
            <p:ph type="sldNum" sz="quarter" idx="12"/>
          </p:nvPr>
        </p:nvSpPr>
        <p:spPr/>
        <p:txBody>
          <a:bodyPr/>
          <a:lstStyle/>
          <a:p>
            <a:fld id="{549DEEE6-291A-3B4C-87A2-0D3F8837F27A}" type="slidenum">
              <a:rPr lang="en-US" smtClean="0"/>
              <a:t>9</a:t>
            </a:fld>
            <a:endParaRPr lang="en-US"/>
          </a:p>
        </p:txBody>
      </p:sp>
    </p:spTree>
    <p:extLst>
      <p:ext uri="{BB962C8B-B14F-4D97-AF65-F5344CB8AC3E}">
        <p14:creationId xmlns:p14="http://schemas.microsoft.com/office/powerpoint/2010/main" val="1378492936"/>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CAF5C39-C6B3-744D-BB4A-59EA49DC3C41}" vid="{3EEFDFA0-BE2E-264A-B142-F46166EF1F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8C505B1AAE7D419AB894FEEE880B76" ma:contentTypeVersion="10" ma:contentTypeDescription="Create a new document." ma:contentTypeScope="" ma:versionID="11dab3aeb3e4e19b70d557b0d97448a1">
  <xsd:schema xmlns:xsd="http://www.w3.org/2001/XMLSchema" xmlns:xs="http://www.w3.org/2001/XMLSchema" xmlns:p="http://schemas.microsoft.com/office/2006/metadata/properties" xmlns:ns3="fb3908a0-f967-4557-920f-c180f4124495" xmlns:ns4="869d3932-b26c-492e-a357-e19faa02bfd2" targetNamespace="http://schemas.microsoft.com/office/2006/metadata/properties" ma:root="true" ma:fieldsID="dbfc77ffe8a92f034453daf4b9fc7bcf" ns3:_="" ns4:_="">
    <xsd:import namespace="fb3908a0-f967-4557-920f-c180f4124495"/>
    <xsd:import namespace="869d3932-b26c-492e-a357-e19faa02bfd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3908a0-f967-4557-920f-c180f41244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9d3932-b26c-492e-a357-e19faa02bfd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B58162-6281-4E33-A05D-93B71D0C2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3908a0-f967-4557-920f-c180f4124495"/>
    <ds:schemaRef ds:uri="869d3932-b26c-492e-a357-e19faa02b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61CD25-DC17-41A6-8134-C6BA4764C6AF}">
  <ds:schemaRefs>
    <ds:schemaRef ds:uri="http://purl.org/dc/elements/1.1/"/>
    <ds:schemaRef ds:uri="http://schemas.microsoft.com/office/2006/metadata/properties"/>
    <ds:schemaRef ds:uri="http://schemas.microsoft.com/office/2006/documentManagement/types"/>
    <ds:schemaRef ds:uri="fb3908a0-f967-4557-920f-c180f4124495"/>
    <ds:schemaRef ds:uri="http://purl.org/dc/terms/"/>
    <ds:schemaRef ds:uri="http://schemas.openxmlformats.org/package/2006/metadata/core-properties"/>
    <ds:schemaRef ds:uri="http://purl.org/dc/dcmitype/"/>
    <ds:schemaRef ds:uri="http://schemas.microsoft.com/office/infopath/2007/PartnerControls"/>
    <ds:schemaRef ds:uri="869d3932-b26c-492e-a357-e19faa02bfd2"/>
    <ds:schemaRef ds:uri="http://www.w3.org/XML/1998/namespace"/>
  </ds:schemaRefs>
</ds:datastoreItem>
</file>

<file path=customXml/itemProps3.xml><?xml version="1.0" encoding="utf-8"?>
<ds:datastoreItem xmlns:ds="http://schemas.openxmlformats.org/officeDocument/2006/customXml" ds:itemID="{AF90040B-50B1-4EE1-9157-60862E0CE5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2071</TotalTime>
  <Words>1176</Words>
  <Application>Microsoft Office PowerPoint</Application>
  <PresentationFormat>Widescreen</PresentationFormat>
  <Paragraphs>193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Open Sans</vt:lpstr>
      <vt:lpstr>Orbitron</vt:lpstr>
      <vt:lpstr>Office Theme</vt:lpstr>
      <vt:lpstr>Verification Task Group June 3, 2021</vt:lpstr>
      <vt:lpstr>Outline</vt:lpstr>
      <vt:lpstr>Administration</vt:lpstr>
      <vt:lpstr>RVFI/RVVI Update</vt:lpstr>
      <vt:lpstr>RVFI/RVVI Update –E40X</vt:lpstr>
      <vt:lpstr>RVFI/RVVI Update –E40X</vt:lpstr>
      <vt:lpstr>RVFI/RVVI Update – E40P</vt:lpstr>
      <vt:lpstr>OBI UVM Agent Update</vt:lpstr>
      <vt:lpstr>Coverage Update</vt:lpstr>
      <vt:lpstr>Coverage Update</vt:lpstr>
      <vt:lpstr>Miscellaneous</vt:lpstr>
      <vt:lpstr>Open Issues</vt:lpstr>
      <vt:lpstr>OBI Memory Agent</vt:lpstr>
      <vt:lpstr>Current situation - cv32e40p</vt:lpstr>
      <vt:lpstr>The OBI Memory Agent</vt:lpstr>
      <vt:lpstr>Integrating the OBI Memory Agent</vt:lpstr>
      <vt:lpstr>Current Status (June 2nd 2021)</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Task Group July 16, 2020</dc:title>
  <dc:creator>Steve Richmond</dc:creator>
  <cp:lastModifiedBy>Steve Richmond</cp:lastModifiedBy>
  <cp:revision>149</cp:revision>
  <dcterms:created xsi:type="dcterms:W3CDTF">2020-07-16T14:11:26Z</dcterms:created>
  <dcterms:modified xsi:type="dcterms:W3CDTF">2021-06-03T20:31:15Z</dcterms:modified>
</cp:coreProperties>
</file>