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88" r:id="rId5"/>
    <p:sldId id="2836" r:id="rId6"/>
    <p:sldId id="2837" r:id="rId7"/>
    <p:sldId id="264" r:id="rId8"/>
    <p:sldId id="265" r:id="rId9"/>
    <p:sldId id="266" r:id="rId10"/>
    <p:sldId id="2823" r:id="rId11"/>
    <p:sldId id="2828" r:id="rId12"/>
    <p:sldId id="2832" r:id="rId13"/>
    <p:sldId id="2804" r:id="rId14"/>
    <p:sldId id="2829" r:id="rId15"/>
    <p:sldId id="2830" r:id="rId16"/>
    <p:sldId id="2826" r:id="rId17"/>
    <p:sldId id="2831" r:id="rId18"/>
    <p:sldId id="283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7"/>
            <p14:sldId id="264"/>
            <p14:sldId id="265"/>
            <p14:sldId id="266"/>
            <p14:sldId id="2823"/>
            <p14:sldId id="2828"/>
            <p14:sldId id="2832"/>
            <p14:sldId id="2804"/>
            <p14:sldId id="2829"/>
            <p14:sldId id="2830"/>
            <p14:sldId id="2826"/>
            <p14:sldId id="2831"/>
            <p14:sldId id="28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87" d="100"/>
          <a:sy n="87" d="100"/>
        </p:scale>
        <p:origin x="126" y="60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ke@openhwgroup.org" TargetMode="External"/><Relationship Id="rId5" Type="http://schemas.openxmlformats.org/officeDocument/2006/relationships/hyperlink" Target="mailto:jingliangwang@futurewei.com" TargetMode="External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</a:t>
            </a:r>
            <a:br>
              <a:rPr lang="en-US" dirty="0"/>
            </a:br>
            <a:r>
              <a:rPr lang="en-US" dirty="0"/>
              <a:t>July 16, 2020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r>
              <a:rPr lang="en-US" dirty="0"/>
              <a:t>Jingliang (Leo) Wang </a:t>
            </a:r>
            <a:r>
              <a:rPr lang="en-US" dirty="0">
                <a:hlinkClick r:id="rId5"/>
              </a:rPr>
              <a:t>jingliangwang@futurewei.com</a:t>
            </a:r>
            <a:endParaRPr lang="en-US" dirty="0"/>
          </a:p>
          <a:p>
            <a:r>
              <a:rPr lang="en-US" dirty="0"/>
              <a:t>Mike Thompson </a:t>
            </a:r>
            <a:r>
              <a:rPr lang="en-US" dirty="0">
                <a:hlinkClick r:id="rId6"/>
              </a:rPr>
              <a:t>mike@openhwgroup.org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July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C869-1C43-40AC-B58B-509D612E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3A0B-ABE3-4896-A544-D6219298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 of this meeting is to foster open discussion in following areas</a:t>
            </a:r>
          </a:p>
          <a:p>
            <a:pPr lvl="1"/>
            <a:r>
              <a:rPr lang="en-US" dirty="0"/>
              <a:t>VTG Logistics (minutes, slides, future meetings)</a:t>
            </a:r>
          </a:p>
          <a:p>
            <a:pPr lvl="1"/>
            <a:r>
              <a:rPr lang="en-US" dirty="0"/>
              <a:t>Project Management</a:t>
            </a:r>
          </a:p>
          <a:p>
            <a:pPr lvl="2"/>
            <a:r>
              <a:rPr lang="en-US" dirty="0"/>
              <a:t>New Product Introduction</a:t>
            </a:r>
          </a:p>
          <a:p>
            <a:pPr lvl="2"/>
            <a:r>
              <a:rPr lang="en-US" dirty="0"/>
              <a:t>Decision Control Points</a:t>
            </a:r>
          </a:p>
          <a:p>
            <a:pPr lvl="2"/>
            <a:r>
              <a:rPr lang="en-US" dirty="0"/>
              <a:t>Project management flow</a:t>
            </a:r>
          </a:p>
          <a:p>
            <a:pPr lvl="1"/>
            <a:r>
              <a:rPr lang="en-US" dirty="0"/>
              <a:t>Simulator testbench support</a:t>
            </a:r>
          </a:p>
          <a:p>
            <a:pPr lvl="1"/>
            <a:r>
              <a:rPr lang="en-US" dirty="0"/>
              <a:t>ISG evaluation criteria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F5468-CE90-4A85-B649-2CFEECA6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C8997-E77A-40D0-BA58-F9B25840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B7E5-86A7-46C9-9C4A-EC9E42C7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4439-4B31-47AC-BAC9-2E32A055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AE3F-EA37-4EAB-AF29-FD5F78DA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set of CV_ variables for setting defaults in a user shell</a:t>
            </a:r>
          </a:p>
          <a:p>
            <a:r>
              <a:rPr lang="en-US" dirty="0"/>
              <a:t>Can be overridden on any make call on command line</a:t>
            </a:r>
          </a:p>
          <a:p>
            <a:r>
              <a:rPr lang="en-US" dirty="0" err="1"/>
              <a:t>Makefiles</a:t>
            </a:r>
            <a:r>
              <a:rPr lang="en-US" dirty="0"/>
              <a:t> will provide sensible defaults for optional variables</a:t>
            </a:r>
          </a:p>
          <a:p>
            <a:r>
              <a:rPr lang="en-US" dirty="0" err="1"/>
              <a:t>Makefiles</a:t>
            </a:r>
            <a:r>
              <a:rPr lang="en-US" dirty="0"/>
              <a:t> will detect if required</a:t>
            </a:r>
          </a:p>
          <a:p>
            <a:r>
              <a:rPr lang="en-US" dirty="0"/>
              <a:t>Required</a:t>
            </a:r>
          </a:p>
          <a:p>
            <a:pPr lvl="1"/>
            <a:r>
              <a:rPr lang="en-US" dirty="0"/>
              <a:t>CV_RISCV : Home of the software toolchain</a:t>
            </a:r>
          </a:p>
          <a:p>
            <a:r>
              <a:rPr lang="en-US" dirty="0"/>
              <a:t>Optional</a:t>
            </a:r>
          </a:p>
          <a:p>
            <a:pPr lvl="1"/>
            <a:r>
              <a:rPr lang="en-US" dirty="0"/>
              <a:t>CV_SIMULATOR : Default simulator for all makes</a:t>
            </a:r>
          </a:p>
          <a:p>
            <a:pPr lvl="1"/>
            <a:r>
              <a:rPr lang="en-US" dirty="0"/>
              <a:t>CV_SIM_PREFIX : Prepended to simulator calls </a:t>
            </a:r>
          </a:p>
          <a:p>
            <a:pPr lvl="1"/>
            <a:r>
              <a:rPr lang="en-US" dirty="0"/>
              <a:t>CV_TOOL_PREFIX: Prepended to tool calls (e.g. waves, coverage)</a:t>
            </a:r>
          </a:p>
          <a:p>
            <a:pPr lvl="2"/>
            <a:r>
              <a:rPr lang="en-US" dirty="0"/>
              <a:t>Allows for job control injection (e.g. </a:t>
            </a:r>
            <a:r>
              <a:rPr lang="en-US" dirty="0" err="1"/>
              <a:t>bsub</a:t>
            </a:r>
            <a:r>
              <a:rPr lang="en-US" dirty="0"/>
              <a:t> for LSF)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C468-5FC2-4DDA-B2B3-595048AE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8A3B5-A69F-4301-8261-1A5B0CD1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EA88D-9C15-4AFD-B007-54E90F1F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876E-5492-4998-ADBC-0445EE50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</p:spPr>
        <p:txBody>
          <a:bodyPr anchor="ctr">
            <a:normAutofit/>
          </a:bodyPr>
          <a:lstStyle/>
          <a:p>
            <a:r>
              <a:rPr lang="en-US" dirty="0"/>
              <a:t>Regression List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39AAFD-1835-439B-AAE2-8C68BC3E32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27001"/>
            <a:ext cx="5181600" cy="4805934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E7B6-A362-43C2-ADB1-032233C62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>
            <a:normAutofit/>
          </a:bodyPr>
          <a:lstStyle/>
          <a:p>
            <a:r>
              <a:rPr lang="en-US" dirty="0"/>
              <a:t>Define YAML </a:t>
            </a:r>
            <a:r>
              <a:rPr lang="en-US" dirty="0" err="1"/>
              <a:t>testlist</a:t>
            </a:r>
            <a:r>
              <a:rPr lang="en-US" dirty="0"/>
              <a:t> format</a:t>
            </a:r>
          </a:p>
          <a:p>
            <a:r>
              <a:rPr lang="en-US" dirty="0"/>
              <a:t>Develop Python utility to validate and convert from YAML to proprietary format</a:t>
            </a:r>
          </a:p>
          <a:p>
            <a:pPr lvl="1"/>
            <a:r>
              <a:rPr lang="en-US" sz="2800"/>
              <a:t>e.g. dsim JSON</a:t>
            </a:r>
          </a:p>
          <a:p>
            <a:pPr lvl="1"/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820C2-B9A8-4748-B528-4589E126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2891" y="6343431"/>
            <a:ext cx="208367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BC4D-6D6F-4300-B773-ED155F20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5429" y="6353832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CAC39-E64E-4F57-9212-E28980CC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7696" y="6356350"/>
            <a:ext cx="486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49DEEE6-291A-3B4C-87A2-0D3F8837F27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0C21-AA7B-4DB9-9049-A9B6673C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C02C-1654-4ADE-845B-DB2C15DD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flags to be supported for each simulator</a:t>
            </a:r>
          </a:p>
          <a:p>
            <a:pPr lvl="1"/>
            <a:r>
              <a:rPr lang="en-US" dirty="0"/>
              <a:t>WAVES=1 =&gt; Post-process debug flow</a:t>
            </a:r>
          </a:p>
          <a:p>
            <a:pPr lvl="2"/>
            <a:r>
              <a:rPr lang="en-US" dirty="0"/>
              <a:t>Probe and dump post-process</a:t>
            </a:r>
          </a:p>
          <a:p>
            <a:pPr lvl="2"/>
            <a:r>
              <a:rPr lang="en-US" dirty="0"/>
              <a:t>Default enables full scope of tb module and design</a:t>
            </a:r>
          </a:p>
          <a:p>
            <a:pPr lvl="1"/>
            <a:r>
              <a:rPr lang="en-US" dirty="0"/>
              <a:t>ADV_DEBUG=1 =&gt; Use advanced debug tool for simulators</a:t>
            </a:r>
          </a:p>
          <a:p>
            <a:pPr lvl="2"/>
            <a:r>
              <a:rPr lang="en-US" dirty="0" err="1"/>
              <a:t>xrun</a:t>
            </a:r>
            <a:r>
              <a:rPr lang="en-US" dirty="0"/>
              <a:t> =&gt; </a:t>
            </a:r>
            <a:r>
              <a:rPr lang="en-US" dirty="0" err="1"/>
              <a:t>Indago</a:t>
            </a:r>
            <a:endParaRPr lang="en-US" dirty="0"/>
          </a:p>
          <a:p>
            <a:pPr lvl="2"/>
            <a:r>
              <a:rPr lang="en-US" dirty="0" err="1"/>
              <a:t>vsim</a:t>
            </a:r>
            <a:r>
              <a:rPr lang="en-US" dirty="0"/>
              <a:t> =&gt; Visualizer</a:t>
            </a:r>
          </a:p>
          <a:p>
            <a:pPr lvl="1"/>
            <a:r>
              <a:rPr lang="en-US" dirty="0"/>
              <a:t>GUI=1 =&gt; Invoke interactive simulator</a:t>
            </a:r>
          </a:p>
          <a:p>
            <a:pPr lvl="2"/>
            <a:r>
              <a:rPr lang="en-US" dirty="0"/>
              <a:t>Also enables</a:t>
            </a:r>
          </a:p>
          <a:p>
            <a:r>
              <a:rPr lang="en-US" dirty="0"/>
              <a:t>Invoke waveform viewer (post-process)</a:t>
            </a:r>
          </a:p>
          <a:p>
            <a:pPr lvl="1"/>
            <a:r>
              <a:rPr lang="en-US" dirty="0"/>
              <a:t>make waves TEST=&lt;test&gt;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732D-8164-4C62-AD0A-3856CC3E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FC45C-8695-4D85-A3EF-7860A7EB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E4A4-FAD5-49FE-AC8F-F67314D8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0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CA68-93CB-4E32-A8FC-CC87407C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22B8D-1378-45F1-95B0-B40CCF4D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COV=1</a:t>
            </a:r>
          </a:p>
          <a:p>
            <a:r>
              <a:rPr lang="en-US" dirty="0"/>
              <a:t>Generates a simulator-specific coverage database</a:t>
            </a:r>
          </a:p>
          <a:p>
            <a:r>
              <a:rPr lang="en-US" dirty="0"/>
              <a:t>Canned scripts of coverage type</a:t>
            </a:r>
          </a:p>
          <a:p>
            <a:pPr lvl="1"/>
            <a:r>
              <a:rPr lang="en-US" dirty="0" err="1"/>
              <a:t>Covergroup+assertion+line</a:t>
            </a:r>
            <a:r>
              <a:rPr lang="en-US" dirty="0"/>
              <a:t>(block)+</a:t>
            </a:r>
            <a:r>
              <a:rPr lang="en-US" dirty="0" err="1"/>
              <a:t>expression+toggle</a:t>
            </a:r>
            <a:endParaRPr lang="en-US" dirty="0"/>
          </a:p>
          <a:p>
            <a:r>
              <a:rPr lang="en-US" dirty="0"/>
              <a:t>make </a:t>
            </a:r>
            <a:r>
              <a:rPr lang="en-US" dirty="0" err="1"/>
              <a:t>cov</a:t>
            </a:r>
            <a:r>
              <a:rPr lang="en-US" dirty="0"/>
              <a:t> TEST=&lt;n&gt;</a:t>
            </a:r>
          </a:p>
          <a:p>
            <a:pPr lvl="1"/>
            <a:r>
              <a:rPr lang="en-US" dirty="0"/>
              <a:t>Generate canned coverage report per test</a:t>
            </a:r>
          </a:p>
          <a:p>
            <a:pPr lvl="1"/>
            <a:r>
              <a:rPr lang="en-US" dirty="0"/>
              <a:t>In absence of test merge or report on all coverage found</a:t>
            </a:r>
          </a:p>
          <a:p>
            <a:r>
              <a:rPr lang="en-US" dirty="0"/>
              <a:t>make </a:t>
            </a:r>
            <a:r>
              <a:rPr lang="en-US" dirty="0" err="1"/>
              <a:t>cov</a:t>
            </a:r>
            <a:r>
              <a:rPr lang="en-US" dirty="0"/>
              <a:t> MERGE=YES</a:t>
            </a:r>
          </a:p>
          <a:p>
            <a:pPr lvl="1"/>
            <a:r>
              <a:rPr lang="en-US" dirty="0"/>
              <a:t>Find all coverage databases and merge</a:t>
            </a:r>
          </a:p>
          <a:p>
            <a:r>
              <a:rPr lang="en-US" dirty="0"/>
              <a:t>make </a:t>
            </a:r>
            <a:r>
              <a:rPr lang="en-US" dirty="0" err="1"/>
              <a:t>cov</a:t>
            </a:r>
            <a:r>
              <a:rPr lang="en-US" dirty="0"/>
              <a:t> GUI=YES</a:t>
            </a:r>
          </a:p>
          <a:p>
            <a:pPr lvl="1"/>
            <a:r>
              <a:rPr lang="en-US" dirty="0"/>
              <a:t>Start the coverage GUI per tool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E0FDA-A316-4FE1-B94F-62BA6963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C5FD9-A9A6-4EEA-9EBA-13D4059B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9CA06-035E-4E2D-ACFE-794A53D4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7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8F98-7C03-47B0-ADB8-AEE74416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CA27-F0FA-4C50-A4A4-D3124B1A1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duplication in current </a:t>
            </a:r>
            <a:r>
              <a:rPr lang="en-US" dirty="0" err="1"/>
              <a:t>makefiles</a:t>
            </a:r>
            <a:r>
              <a:rPr lang="en-US" dirty="0"/>
              <a:t> - </a:t>
            </a:r>
            <a:r>
              <a:rPr lang="en-US" dirty="0" err="1"/>
              <a:t>YAMLize</a:t>
            </a:r>
            <a:endParaRPr lang="en-US" dirty="0"/>
          </a:p>
          <a:p>
            <a:pPr lvl="1"/>
            <a:r>
              <a:rPr lang="en-US" dirty="0"/>
              <a:t>Extract simulator flags to control files instead of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r>
              <a:rPr lang="en-US" dirty="0"/>
              <a:t>Tests in YAML manifests</a:t>
            </a:r>
          </a:p>
          <a:p>
            <a:r>
              <a:rPr lang="en-US" dirty="0"/>
              <a:t>Alignment with RTL manifests</a:t>
            </a:r>
          </a:p>
          <a:p>
            <a:r>
              <a:rPr lang="en-US" dirty="0"/>
              <a:t>Tools to map coverage to verification plans</a:t>
            </a:r>
          </a:p>
          <a:p>
            <a:r>
              <a:rPr lang="en-US" dirty="0"/>
              <a:t>Inline banner messages during test execution to highlight logs, output files, waveform, coverage commands, etc.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D170-11E8-4581-8F2F-004C1455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196B-3DA5-40CB-BCD8-C6483AEC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3F98-02A5-45B3-B06A-56AD2B2C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9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  <a:p>
            <a:r>
              <a:rPr lang="en-US" dirty="0"/>
              <a:t>ISG Evaluation</a:t>
            </a:r>
          </a:p>
          <a:p>
            <a:r>
              <a:rPr lang="en-US" dirty="0"/>
              <a:t>Simulation 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E8B7-4DDC-4C7E-A070-FB3A0155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DBDD-81BE-4319-9255-103082DC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NPIs/Evaluation Control Points</a:t>
            </a:r>
          </a:p>
          <a:p>
            <a:r>
              <a:rPr lang="en-US" dirty="0"/>
              <a:t>Progress made on these fronts</a:t>
            </a:r>
          </a:p>
          <a:p>
            <a:r>
              <a:rPr lang="en-US" dirty="0"/>
              <a:t>Duncan Bees, </a:t>
            </a:r>
            <a:r>
              <a:rPr lang="en-US" dirty="0" err="1"/>
              <a:t>OpenHW</a:t>
            </a:r>
            <a:r>
              <a:rPr lang="en-US" dirty="0"/>
              <a:t> Program Manager is driving this to the TWG for collation </a:t>
            </a:r>
            <a:r>
              <a:rPr lang="en-US"/>
              <a:t>and evaluation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53A4-AA2E-41D5-B0A2-134E0E5A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F284-8C04-4C7A-86D6-4FFB6B3B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057D-B129-4AD8-BE34-3C2ACAA2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3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566699C8-D4DD-4D98-AD97-54098FE71429}"/>
              </a:ext>
            </a:extLst>
          </p:cNvPr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17325D"/>
                </a:solidFill>
                <a:latin typeface="Orbitron"/>
              </a:rPr>
              <a:t>ISG: Criteria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F160F2CF-02F7-47C8-9FCC-D917EF074810}"/>
              </a:ext>
            </a:extLst>
          </p:cNvPr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</a:rPr>
              <a:t>Criteria on evaluating ISGs: which ISG meets </a:t>
            </a:r>
            <a:r>
              <a:rPr lang="en-US" sz="2800" b="0" strike="noStrike" spc="-1" dirty="0" err="1">
                <a:solidFill>
                  <a:srgbClr val="5F5F5F"/>
                </a:solidFill>
                <a:latin typeface="Open Sans"/>
              </a:rPr>
              <a:t>OpenHW</a:t>
            </a:r>
            <a:r>
              <a:rPr lang="en-US" sz="2800" b="0" strike="noStrike" spc="-1" dirty="0">
                <a:solidFill>
                  <a:srgbClr val="5F5F5F"/>
                </a:solidFill>
                <a:latin typeface="Open Sans"/>
              </a:rPr>
              <a:t> needs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5F5F5F"/>
                </a:solidFill>
                <a:latin typeface="Open Sans"/>
              </a:rPr>
              <a:t>Example of past effort comparing ISGs:</a:t>
            </a:r>
            <a:endParaRPr lang="en-US" sz="2800" dirty="0">
              <a:hlinkClick r:id="" action="ppaction://noaction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</a:pPr>
            <a:r>
              <a:rPr lang="en-US" sz="2800" dirty="0">
                <a:hlinkClick r:id="" action="ppaction://noaction"/>
              </a:rPr>
              <a:t>https://github.com/openhwgroup/core-v-docs/blob/master/verif/ISGs/Google_and_Nvidia_Random_Instruction_Generator_Comparison(scored).pdf</a:t>
            </a:r>
            <a:endParaRPr lang="en-US" sz="2800" spc="-1" dirty="0">
              <a:solidFill>
                <a:srgbClr val="5F5F5F"/>
              </a:solidFill>
              <a:latin typeface="Open Sans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</a:rPr>
              <a:t>New metrics should be added and weighted.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</a:rPr>
              <a:t>Evaluate if there is any coverage closing issue with ISG currently in use.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5F5F5F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6975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566699C8-D4DD-4D98-AD97-54098FE71429}"/>
              </a:ext>
            </a:extLst>
          </p:cNvPr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17325D"/>
                </a:solidFill>
                <a:latin typeface="Orbitron"/>
              </a:rPr>
              <a:t>ISG: Testbench Support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F160F2CF-02F7-47C8-9FCC-D917EF074810}"/>
              </a:ext>
            </a:extLst>
          </p:cNvPr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</a:rPr>
              <a:t>Support only one ISG or multiple ISGs?</a:t>
            </a:r>
          </a:p>
          <a:p>
            <a:pPr marL="914760" lvl="1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US" sz="2800" spc="-1" dirty="0">
                <a:solidFill>
                  <a:srgbClr val="5F5F5F"/>
                </a:solidFill>
                <a:latin typeface="Open Sans"/>
              </a:rPr>
              <a:t>Obvious benefit: improvements in stimuli quality and coverage</a:t>
            </a:r>
            <a:endParaRPr lang="en-US" sz="2800" b="0" strike="noStrike" spc="-1" dirty="0">
              <a:solidFill>
                <a:srgbClr val="5F5F5F"/>
              </a:solidFill>
              <a:latin typeface="Open Sans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5F5F5F"/>
                </a:solidFill>
                <a:latin typeface="Open Sans"/>
              </a:rPr>
              <a:t>The effort needed to support multiple ISGs.</a:t>
            </a:r>
          </a:p>
          <a:p>
            <a:pPr marL="914760" lvl="1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US" sz="2800" spc="-1" dirty="0">
                <a:solidFill>
                  <a:srgbClr val="5F5F5F"/>
                </a:solidFill>
                <a:latin typeface="Open Sans"/>
              </a:rPr>
              <a:t>Key point to look-into 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</a:rPr>
              <a:t>Enables active and real-life scenario comparison:</a:t>
            </a:r>
          </a:p>
          <a:p>
            <a:pPr marL="914760" lvl="1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US" sz="2800" spc="-1" dirty="0">
                <a:solidFill>
                  <a:srgbClr val="5F5F5F"/>
                </a:solidFill>
                <a:latin typeface="Open Sans"/>
              </a:rPr>
              <a:t>Who finds it first?</a:t>
            </a:r>
          </a:p>
          <a:p>
            <a:pPr marL="914760" lvl="1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US" sz="2800" b="0" strike="noStrike" spc="-1" dirty="0">
                <a:solidFill>
                  <a:srgbClr val="5F5F5F"/>
                </a:solidFill>
                <a:latin typeface="Open Sans"/>
              </a:rPr>
              <a:t>Can you find it too given the </a:t>
            </a:r>
            <a:r>
              <a:rPr lang="en-US" sz="2800" b="0" strike="noStrike" spc="-1">
                <a:solidFill>
                  <a:srgbClr val="5F5F5F"/>
                </a:solidFill>
                <a:latin typeface="Open Sans"/>
              </a:rPr>
              <a:t>clue?</a:t>
            </a:r>
            <a:endParaRPr lang="en-US" sz="2800" b="0" strike="noStrike" spc="-1" dirty="0">
              <a:solidFill>
                <a:srgbClr val="5F5F5F"/>
              </a:solidFill>
              <a:latin typeface="Open Sans"/>
            </a:endParaRPr>
          </a:p>
          <a:p>
            <a:pPr marL="914760" lvl="1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endParaRPr lang="en-US" sz="2800" b="0" strike="noStrike" spc="-1" dirty="0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5F5F5F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5757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566699C8-D4DD-4D98-AD97-54098FE71429}"/>
              </a:ext>
            </a:extLst>
          </p:cNvPr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17325D"/>
                </a:solidFill>
                <a:latin typeface="Orbitron"/>
              </a:rPr>
              <a:t>ISG: Easy of use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F160F2CF-02F7-47C8-9FCC-D917EF074810}"/>
              </a:ext>
            </a:extLst>
          </p:cNvPr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5F5F5F"/>
                </a:solidFill>
                <a:latin typeface="Open Sans"/>
              </a:rPr>
              <a:t>Initial learning curve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5F5F5F"/>
                </a:solidFill>
                <a:latin typeface="Open Sans"/>
              </a:rPr>
              <a:t>Test template collection growth:</a:t>
            </a:r>
          </a:p>
          <a:p>
            <a:pPr marL="914760" lvl="1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US" sz="2800" spc="-1" dirty="0">
                <a:solidFill>
                  <a:srgbClr val="5F5F5F"/>
                </a:solidFill>
                <a:latin typeface="Open Sans"/>
              </a:rPr>
              <a:t>Configurability</a:t>
            </a:r>
          </a:p>
          <a:p>
            <a:pPr marL="914760" lvl="1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US" sz="2800" spc="-1" dirty="0">
                <a:solidFill>
                  <a:srgbClr val="5F5F5F"/>
                </a:solidFill>
                <a:latin typeface="Open Sans"/>
              </a:rPr>
              <a:t>Maintainability</a:t>
            </a:r>
          </a:p>
          <a:p>
            <a:pPr marL="914760" lvl="1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US" sz="2800" spc="-1" dirty="0">
                <a:solidFill>
                  <a:srgbClr val="5F5F5F"/>
                </a:solidFill>
                <a:latin typeface="Open Sans"/>
              </a:rPr>
              <a:t>Reusability, aggregation of components (sequence)</a:t>
            </a:r>
          </a:p>
          <a:p>
            <a:pPr marL="914760" lvl="1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US" sz="2800" spc="-1" dirty="0">
                <a:solidFill>
                  <a:srgbClr val="5F5F5F"/>
                </a:solidFill>
                <a:latin typeface="Open Sans"/>
              </a:rPr>
              <a:t>Adapting to new project</a:t>
            </a:r>
          </a:p>
          <a:p>
            <a:pPr marL="457560" lvl="1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</a:pPr>
            <a:endParaRPr lang="en-US" sz="2800" b="0" strike="noStrike" spc="-1" dirty="0">
              <a:solidFill>
                <a:srgbClr val="5F5F5F"/>
              </a:solidFill>
              <a:latin typeface="Open Sans"/>
            </a:endParaRPr>
          </a:p>
          <a:p>
            <a:pPr marL="914760" lvl="1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endParaRPr lang="en-US" sz="2800" b="0" strike="noStrike" spc="-1" dirty="0">
              <a:solidFill>
                <a:srgbClr val="5F5F5F"/>
              </a:solidFill>
              <a:latin typeface="Open Sans"/>
            </a:endParaRPr>
          </a:p>
          <a:p>
            <a:pPr marL="914760" lvl="1" indent="-45720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endParaRPr lang="en-US" sz="2800" b="0" strike="noStrike" spc="-1" dirty="0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5F5F5F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7329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80B8-FA79-47C3-A1EF-7F5282F4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B6CF-8902-43C6-85C5-3F8251EC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for scope of simulation control standardization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Provide an easy-to-understand, consistent interface for customizing and using a git checkout</a:t>
            </a:r>
          </a:p>
          <a:p>
            <a:pPr lvl="1"/>
            <a:r>
              <a:rPr lang="en-US" dirty="0"/>
              <a:t>Abstract common operations for consistency between simulators</a:t>
            </a:r>
          </a:p>
          <a:p>
            <a:pPr lvl="1"/>
            <a:r>
              <a:rPr lang="en-US" dirty="0"/>
              <a:t>Enable industry contributors to easily integrate their tool flows</a:t>
            </a:r>
          </a:p>
          <a:p>
            <a:r>
              <a:rPr lang="en-US" dirty="0"/>
              <a:t>Fully document usage and examples in </a:t>
            </a:r>
            <a:r>
              <a:rPr lang="en-US" i="1" dirty="0"/>
              <a:t>Verification Strategy</a:t>
            </a:r>
          </a:p>
          <a:p>
            <a:pPr lvl="1"/>
            <a:r>
              <a:rPr lang="en-US" dirty="0"/>
              <a:t>Incorporate some extremely simple “get-started” examples in README.md</a:t>
            </a:r>
          </a:p>
          <a:p>
            <a:r>
              <a:rPr lang="en-US" dirty="0"/>
              <a:t>Steve can contribute </a:t>
            </a:r>
            <a:r>
              <a:rPr lang="en-US" dirty="0" err="1"/>
              <a:t>Xcelum</a:t>
            </a:r>
            <a:r>
              <a:rPr lang="en-US" dirty="0"/>
              <a:t>/Questa updates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2F9B9-896F-4E96-B370-1AF85F70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667A5-B3B3-4272-A2DD-4C1712B4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B1DC2-25D8-487F-9055-6BCFE1FC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B400-35D1-47E1-A9ED-859D92C3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C3F5-3228-4226-93DF-DDE42866A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standard technologies to be used in implementation of the Core-V-</a:t>
            </a:r>
            <a:r>
              <a:rPr lang="en-US" dirty="0" err="1"/>
              <a:t>verif</a:t>
            </a:r>
            <a:r>
              <a:rPr lang="en-US" dirty="0"/>
              <a:t> infrastructure</a:t>
            </a:r>
          </a:p>
          <a:p>
            <a:pPr lvl="1"/>
            <a:r>
              <a:rPr lang="en-US" dirty="0"/>
              <a:t>This does not extend to ISG implementations and TB code</a:t>
            </a:r>
          </a:p>
          <a:p>
            <a:r>
              <a:rPr lang="en-US" dirty="0"/>
              <a:t>Make – to invoke simulator, coverage, regression, test generation, etc.</a:t>
            </a:r>
          </a:p>
          <a:p>
            <a:r>
              <a:rPr lang="en-US" dirty="0"/>
              <a:t>Python – use python3 in all scripts</a:t>
            </a:r>
          </a:p>
          <a:p>
            <a:pPr lvl="1"/>
            <a:r>
              <a:rPr lang="en-US" dirty="0"/>
              <a:t>Requirement: user must incorporate </a:t>
            </a:r>
            <a:r>
              <a:rPr lang="en-US" i="1" dirty="0"/>
              <a:t>python3 </a:t>
            </a:r>
            <a:r>
              <a:rPr lang="en-US" dirty="0"/>
              <a:t>into PATH</a:t>
            </a:r>
          </a:p>
          <a:p>
            <a:pPr lvl="1"/>
            <a:r>
              <a:rPr lang="en-US" dirty="0" err="1"/>
              <a:t>OpenHW</a:t>
            </a:r>
            <a:r>
              <a:rPr lang="en-US" dirty="0"/>
              <a:t> python must only use standard modules</a:t>
            </a:r>
          </a:p>
          <a:p>
            <a:r>
              <a:rPr lang="en-US" dirty="0"/>
              <a:t>YAML – Input and control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D6125-3157-41F4-8528-9023A186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9245A-4911-4ED0-B6FA-1CE88D1B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F6008-180D-4EA1-8181-B97FD2EE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5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63CD-F9CC-48BD-934E-7D98E5A7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8261D-04C1-4CD8-BE5B-0E220E40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Proposal: add an output directory to each </a:t>
            </a:r>
            <a:r>
              <a:rPr lang="en-US" dirty="0" err="1"/>
              <a:t>Makefile</a:t>
            </a:r>
            <a:r>
              <a:rPr lang="en-US" dirty="0"/>
              <a:t> location</a:t>
            </a:r>
          </a:p>
          <a:p>
            <a:pPr lvl="1"/>
            <a:r>
              <a:rPr lang="en-US" dirty="0"/>
              <a:t>cv32/sim/uvmt_32/&lt;simulator&gt;_results</a:t>
            </a:r>
          </a:p>
          <a:p>
            <a:pPr lvl="1"/>
            <a:r>
              <a:rPr lang="en-US" dirty="0"/>
              <a:t>Follows the example in </a:t>
            </a:r>
            <a:r>
              <a:rPr lang="en-US" i="1" dirty="0"/>
              <a:t>dsim.mk</a:t>
            </a:r>
          </a:p>
          <a:p>
            <a:r>
              <a:rPr lang="en-US" dirty="0"/>
              <a:t>All generated files targeted to that directory</a:t>
            </a:r>
          </a:p>
          <a:p>
            <a:r>
              <a:rPr lang="en-US" dirty="0"/>
              <a:t>Test output would go to:</a:t>
            </a:r>
          </a:p>
          <a:p>
            <a:pPr lvl="1"/>
            <a:r>
              <a:rPr lang="en-US" dirty="0" err="1"/>
              <a:t>testname</a:t>
            </a:r>
            <a:r>
              <a:rPr lang="en-US" dirty="0"/>
              <a:t>.&lt;index&gt;</a:t>
            </a:r>
          </a:p>
          <a:p>
            <a:pPr lvl="1"/>
            <a:r>
              <a:rPr lang="en-US" dirty="0"/>
              <a:t>&lt;index&gt; defaults to 0</a:t>
            </a:r>
          </a:p>
          <a:p>
            <a:pPr lvl="1"/>
            <a:r>
              <a:rPr lang="en-US" dirty="0"/>
              <a:t>Supports multiple runs</a:t>
            </a:r>
          </a:p>
          <a:p>
            <a:r>
              <a:rPr lang="en-US" dirty="0"/>
              <a:t>Easy cleanup!</a:t>
            </a:r>
          </a:p>
          <a:p>
            <a:r>
              <a:rPr lang="en-US" dirty="0"/>
              <a:t>Common locality of logs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D03BC-D5A2-4309-B4E9-EF17FFCE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2267-3BE7-4BF2-A561-46645AB6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0BEAE-76C3-42C7-A68C-041044A6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4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851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Open Sans</vt:lpstr>
      <vt:lpstr>Orbitron</vt:lpstr>
      <vt:lpstr>Wingdings</vt:lpstr>
      <vt:lpstr>Office Theme</vt:lpstr>
      <vt:lpstr>Verification Task Group July 16, 2020</vt:lpstr>
      <vt:lpstr>Outline</vt:lpstr>
      <vt:lpstr>Project Management</vt:lpstr>
      <vt:lpstr>PowerPoint Presentation</vt:lpstr>
      <vt:lpstr>PowerPoint Presentation</vt:lpstr>
      <vt:lpstr>PowerPoint Presentation</vt:lpstr>
      <vt:lpstr>Simulator Control</vt:lpstr>
      <vt:lpstr>Coding Standards</vt:lpstr>
      <vt:lpstr>Output directory</vt:lpstr>
      <vt:lpstr>Outline</vt:lpstr>
      <vt:lpstr>Environment Variables</vt:lpstr>
      <vt:lpstr>Regression List</vt:lpstr>
      <vt:lpstr>Waveforms</vt:lpstr>
      <vt:lpstr>Coverage</vt:lpstr>
      <vt:lpstr>Other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14</cp:revision>
  <dcterms:created xsi:type="dcterms:W3CDTF">2020-07-16T14:11:26Z</dcterms:created>
  <dcterms:modified xsi:type="dcterms:W3CDTF">2020-07-21T13:54:55Z</dcterms:modified>
</cp:coreProperties>
</file>