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88" r:id="rId5"/>
    <p:sldId id="2836" r:id="rId6"/>
    <p:sldId id="2838" r:id="rId7"/>
    <p:sldId id="2837" r:id="rId8"/>
    <p:sldId id="2903" r:id="rId9"/>
    <p:sldId id="2904" r:id="rId10"/>
    <p:sldId id="2902" r:id="rId11"/>
    <p:sldId id="2857" r:id="rId12"/>
    <p:sldId id="2905" r:id="rId13"/>
    <p:sldId id="2840" r:id="rId14"/>
    <p:sldId id="257" r:id="rId15"/>
    <p:sldId id="2841" r:id="rId16"/>
    <p:sldId id="2843" r:id="rId17"/>
    <p:sldId id="2844" r:id="rId18"/>
    <p:sldId id="2845" r:id="rId19"/>
    <p:sldId id="28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37"/>
            <p14:sldId id="2903"/>
            <p14:sldId id="2904"/>
            <p14:sldId id="2902"/>
            <p14:sldId id="2857"/>
            <p14:sldId id="2905"/>
            <p14:sldId id="2840"/>
            <p14:sldId id="257"/>
            <p14:sldId id="2841"/>
            <p14:sldId id="2843"/>
            <p14:sldId id="2844"/>
            <p14:sldId id="2845"/>
            <p14:sldId id="28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1" autoAdjust="0"/>
    <p:restoredTop sz="84165" autoAdjust="0"/>
  </p:normalViewPr>
  <p:slideViewPr>
    <p:cSldViewPr snapToGrid="0" snapToObjects="1">
      <p:cViewPr varScale="1">
        <p:scale>
          <a:sx n="90" d="100"/>
          <a:sy n="90" d="100"/>
        </p:scale>
        <p:origin x="1368" y="78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7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CA" sz="1200" b="0" strike="noStrike" spc="-1" dirty="0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7297888-5D38-41E1-B347-6F71EF2E5679}" type="slidenum">
              <a:rPr lang="en-US" sz="1400" b="0" strike="noStrike" spc="-1">
                <a:latin typeface="Times New Roman"/>
              </a:rPr>
              <a:t>11</a:t>
            </a:fld>
            <a:endParaRPr lang="en-CA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1C122-C540-F141-AFA4-54F6FAAA4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9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Verification Task Group           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February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 dirty="0"/>
              <a:t>October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Verification Task Group           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EB5D0-8C57-CAB0-6021-E57A0F09DAC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82837" y="75892"/>
            <a:ext cx="1076400" cy="110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 (VTG)</a:t>
            </a:r>
            <a:br>
              <a:rPr lang="en-US" dirty="0"/>
            </a:br>
            <a:r>
              <a:rPr lang="en-US" dirty="0"/>
              <a:t>Status Meeting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9" y="4483782"/>
            <a:ext cx="102108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Simon Davidmann – chair, simond@imperas.com</a:t>
            </a:r>
          </a:p>
          <a:p>
            <a:r>
              <a:rPr lang="en-US" sz="1800" dirty="0"/>
              <a:t>Jean-</a:t>
            </a:r>
            <a:r>
              <a:rPr lang="en-US" sz="1800" dirty="0" err="1"/>
              <a:t>Roch</a:t>
            </a:r>
            <a:r>
              <a:rPr lang="en-US" sz="1800" dirty="0"/>
              <a:t> Coulon – vice-chair, jean-roch.coulon@thalesgroup.com</a:t>
            </a:r>
          </a:p>
          <a:p>
            <a:r>
              <a:rPr lang="en-US" sz="1800" dirty="0"/>
              <a:t>Mike Thompson – Director of Engineering, VTG,  mike@openhwgroup.org</a:t>
            </a:r>
          </a:p>
          <a:p>
            <a:r>
              <a:rPr lang="en-US" dirty="0"/>
              <a:t>[2022-Nov-21]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EEC4D-8DE1-804B-4511-61C010B6E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536" y="850026"/>
            <a:ext cx="1476128" cy="15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CORE-V cores projects’ verification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CV32E40X, CV32E40S </a:t>
            </a:r>
            <a:r>
              <a:rPr lang="pt-BR" dirty="0"/>
              <a:t>(Robin Pedersen, SiLabs)</a:t>
            </a:r>
          </a:p>
          <a:p>
            <a:r>
              <a:rPr lang="pt-BR" b="1" dirty="0"/>
              <a:t>CV32E40Pv2</a:t>
            </a:r>
            <a:r>
              <a:rPr lang="pt-BR" dirty="0"/>
              <a:t> (</a:t>
            </a:r>
            <a:r>
              <a:rPr lang="en-GB" dirty="0"/>
              <a:t>Xavier Aubert, Dolphin)</a:t>
            </a:r>
            <a:endParaRPr lang="pt-BR" dirty="0"/>
          </a:p>
          <a:p>
            <a:r>
              <a:rPr lang="pt-BR" b="1" dirty="0"/>
              <a:t>CV32E20</a:t>
            </a:r>
            <a:r>
              <a:rPr lang="pt-BR" dirty="0"/>
              <a:t> (</a:t>
            </a:r>
            <a:r>
              <a:rPr lang="en-GB" dirty="0"/>
              <a:t>(away – Thanksgiving))</a:t>
            </a:r>
            <a:endParaRPr lang="pt-BR" dirty="0"/>
          </a:p>
          <a:p>
            <a:r>
              <a:rPr lang="pt-BR" b="1" dirty="0"/>
              <a:t>CV32A6 v0.1.0 milestone</a:t>
            </a:r>
            <a:r>
              <a:rPr lang="pt-BR" dirty="0"/>
              <a:t> (</a:t>
            </a:r>
            <a:r>
              <a:rPr lang="en-GB" dirty="0"/>
              <a:t>Jean-</a:t>
            </a:r>
            <a:r>
              <a:rPr lang="en-GB" dirty="0" err="1"/>
              <a:t>Roch</a:t>
            </a:r>
            <a:r>
              <a:rPr lang="en-GB" dirty="0"/>
              <a:t> Coulon, Thales)</a:t>
            </a:r>
          </a:p>
          <a:p>
            <a:r>
              <a:rPr lang="pt-BR" b="1" dirty="0"/>
              <a:t>CORE-V MCU UVM </a:t>
            </a:r>
            <a:r>
              <a:rPr lang="pt-BR" dirty="0"/>
              <a:t>(David Poulin, Datum)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Note these are short updates on status</a:t>
            </a:r>
          </a:p>
          <a:p>
            <a:pPr lvl="1"/>
            <a:r>
              <a:rPr lang="pt-BR" dirty="0"/>
              <a:t>for discussion on subject matter – join the next sub-projects’ meeting</a:t>
            </a:r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17325D"/>
                </a:solidFill>
                <a:latin typeface="Orbitron"/>
                <a:ea typeface="Orbitron"/>
              </a:rPr>
              <a:t>CORE-V-VERIF Project Status (Mike Thompson)</a:t>
            </a:r>
            <a:endParaRPr lang="en-CA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312200"/>
            <a:ext cx="10515240" cy="488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134"/>
              </a:spcBef>
              <a:buClr>
                <a:srgbClr val="5F5F5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5F5F5F"/>
                </a:solidFill>
                <a:latin typeface="Open Sans"/>
              </a:rPr>
              <a:t>Transition to ImperasDV is on-going:</a:t>
            </a:r>
            <a:endParaRPr lang="en-US" sz="26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5F5F5F"/>
                </a:solidFill>
                <a:latin typeface="Open Sans"/>
              </a:rPr>
              <a:t>CV32E40X and E40S “done”</a:t>
            </a:r>
            <a:endParaRPr lang="en-US" sz="26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5F5F5F"/>
                </a:solidFill>
                <a:latin typeface="Open Sans"/>
              </a:rPr>
              <a:t>CV32E40P team has had “Integrator’s Training”</a:t>
            </a:r>
            <a:endParaRPr lang="en-US" sz="26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5F5F5F"/>
                </a:solidFill>
                <a:latin typeface="Open Sans"/>
              </a:rPr>
              <a:t>CV32E20 team will go “straight” to ImperasDV</a:t>
            </a:r>
            <a:br>
              <a:rPr sz="2600" dirty="0"/>
            </a:br>
            <a:r>
              <a:rPr lang="en-US" sz="2600" b="0" strike="noStrike" spc="-1" dirty="0">
                <a:solidFill>
                  <a:srgbClr val="5F5F5F"/>
                </a:solidFill>
                <a:latin typeface="Open Sans"/>
              </a:rPr>
              <a:t> </a:t>
            </a:r>
            <a:endParaRPr lang="en-US" sz="26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228600" indent="-228600">
              <a:spcBef>
                <a:spcPts val="1417"/>
              </a:spcBef>
              <a:buClr>
                <a:srgbClr val="5F5F5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Minor (?) confusion about RVFI vs. RVVI: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1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Symbiotic RVFI</a:t>
            </a:r>
            <a:r>
              <a:rPr lang="en-US" sz="26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 : tracer used by E40P, E20 and CVA6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1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CORE-V RVFI</a:t>
            </a:r>
            <a:r>
              <a:rPr lang="en-US" sz="26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 : tracer used by E40X and E40S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600" b="1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RVVI</a:t>
            </a:r>
            <a:r>
              <a:rPr lang="en-US" sz="26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 : tracer defined by Imperas and donated to OpenHW Group</a:t>
            </a:r>
          </a:p>
        </p:txBody>
      </p:sp>
      <p:sp>
        <p:nvSpPr>
          <p:cNvPr id="103" name="PlaceHolder 3"/>
          <p:cNvSpPr>
            <a:spLocks noGrp="1"/>
          </p:cNvSpPr>
          <p:nvPr>
            <p:ph type="dt" idx="13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ftr" idx="14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Verification Task Group           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15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5F5F5F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99449F9-6881-44C9-B4F3-8E7938C309A2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11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Intro. to Advanced RISC-V Verification Methodology (ARVM) projects (Simon Davidmann)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209"/>
            <a:ext cx="10515600" cy="4475754"/>
          </a:xfrm>
        </p:spPr>
        <p:txBody>
          <a:bodyPr>
            <a:normAutofit/>
          </a:bodyPr>
          <a:lstStyle/>
          <a:p>
            <a:r>
              <a:rPr lang="en-US" dirty="0"/>
              <a:t>ARVM top level project</a:t>
            </a:r>
          </a:p>
          <a:p>
            <a:r>
              <a:rPr lang="pt-BR" dirty="0"/>
              <a:t>ARVM-SocIntegration</a:t>
            </a:r>
          </a:p>
          <a:p>
            <a:r>
              <a:rPr lang="pt-BR" dirty="0"/>
              <a:t>ARVM-Standards</a:t>
            </a:r>
          </a:p>
          <a:p>
            <a:r>
              <a:rPr lang="pt-BR" dirty="0"/>
              <a:t>ARVM-TestbenchQuality</a:t>
            </a:r>
          </a:p>
          <a:p>
            <a:r>
              <a:rPr lang="pt-BR" dirty="0"/>
              <a:t>ARVM-FunctionalCoverage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Note these are short updates on status, for discussion on subject matter – join the next sub-projects’ meeting</a:t>
            </a:r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Outreach /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DVClub</a:t>
            </a:r>
            <a:r>
              <a:rPr lang="en-US" sz="2000" dirty="0"/>
              <a:t> Europe Nov. 29th</a:t>
            </a:r>
          </a:p>
          <a:p>
            <a:pPr lvl="1"/>
            <a:r>
              <a:rPr lang="en-US" sz="1800" dirty="0"/>
              <a:t>CORE-V-VERIF: an open-source SV/UVM environment for RISC-V cores</a:t>
            </a:r>
          </a:p>
          <a:p>
            <a:pPr lvl="2"/>
            <a:r>
              <a:rPr lang="en-US" sz="1600" dirty="0"/>
              <a:t>Mike Thompson, OpenHW</a:t>
            </a:r>
          </a:p>
          <a:p>
            <a:r>
              <a:rPr lang="en-US" sz="2000" dirty="0"/>
              <a:t>Content at RISC-V Dec. 2022 Summit</a:t>
            </a:r>
          </a:p>
          <a:p>
            <a:pPr lvl="1"/>
            <a:r>
              <a:rPr lang="en-US" sz="1800" dirty="0"/>
              <a:t>Keynote: Improving RISC-V Quality with Verification Standards and Advanced Methodologies</a:t>
            </a:r>
          </a:p>
          <a:p>
            <a:pPr lvl="2"/>
            <a:r>
              <a:rPr lang="en-US" sz="1600" dirty="0"/>
              <a:t>Simon Davidmann, Imperas Software, chair OpenHW VTG</a:t>
            </a:r>
          </a:p>
          <a:p>
            <a:pPr lvl="1"/>
            <a:r>
              <a:rPr lang="en-US" sz="1800" dirty="0"/>
              <a:t>The New Verification Ecosystem that Supports RISC-V Verification for all adopters </a:t>
            </a:r>
          </a:p>
          <a:p>
            <a:pPr lvl="2"/>
            <a:r>
              <a:rPr lang="en-US" sz="1600" dirty="0"/>
              <a:t>Lee Moore, Imperas Software</a:t>
            </a:r>
          </a:p>
          <a:p>
            <a:pPr lvl="2"/>
            <a:r>
              <a:rPr lang="en-US" sz="1600" dirty="0"/>
              <a:t>Dave </a:t>
            </a:r>
            <a:r>
              <a:rPr lang="en-US" sz="1600" dirty="0" err="1"/>
              <a:t>Kelf</a:t>
            </a:r>
            <a:r>
              <a:rPr lang="en-US" sz="1600" dirty="0"/>
              <a:t>, </a:t>
            </a:r>
            <a:r>
              <a:rPr lang="en-US" sz="1600" dirty="0" err="1"/>
              <a:t>Breker</a:t>
            </a:r>
            <a:r>
              <a:rPr lang="en-US" sz="1600" dirty="0"/>
              <a:t> Verification Systems</a:t>
            </a:r>
          </a:p>
          <a:p>
            <a:pPr lvl="1"/>
            <a:r>
              <a:rPr lang="en-US" sz="1800" dirty="0"/>
              <a:t>The Continuum of RISC-V Compliance and Verification Testing</a:t>
            </a:r>
          </a:p>
          <a:p>
            <a:pPr lvl="2"/>
            <a:r>
              <a:rPr lang="en-US" sz="1600" dirty="0"/>
              <a:t>Simon Davidmann, chair OpenHW VTG</a:t>
            </a:r>
          </a:p>
          <a:p>
            <a:pPr lvl="2"/>
            <a:r>
              <a:rPr lang="en-US" sz="1600" dirty="0"/>
              <a:t>Allen Baum, chair RISC-V International Compliance Working Group</a:t>
            </a:r>
          </a:p>
          <a:p>
            <a:pPr lvl="1"/>
            <a:r>
              <a:rPr lang="en-US" sz="1800" dirty="0"/>
              <a:t>Tutorial: Choosing Appropriate Verification Techniques for Desired RISC-V Processor Quality</a:t>
            </a:r>
          </a:p>
          <a:p>
            <a:pPr lvl="2"/>
            <a:r>
              <a:rPr lang="en-US" sz="1600" dirty="0"/>
              <a:t>Aimee Sutton &amp; Lee Moore, Imperas Software</a:t>
            </a:r>
          </a:p>
          <a:p>
            <a:pPr lvl="1"/>
            <a:r>
              <a:rPr lang="en-US" sz="2000" b="1" dirty="0"/>
              <a:t>OpenHW Day – Face-to-Face meeting: 15</a:t>
            </a:r>
            <a:r>
              <a:rPr lang="en-US" sz="2000" b="1" baseline="30000" dirty="0"/>
              <a:t>th</a:t>
            </a:r>
            <a:r>
              <a:rPr lang="en-US" sz="2000" b="1" dirty="0"/>
              <a:t> December (@ Summit)</a:t>
            </a:r>
          </a:p>
          <a:p>
            <a:pPr lvl="2"/>
            <a:r>
              <a:rPr lang="en-US" sz="1600" b="1" dirty="0"/>
              <a:t>VTG session: 1:35-&gt;2:35pm</a:t>
            </a:r>
          </a:p>
          <a:p>
            <a:pPr lvl="2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Come join the discussion</a:t>
            </a:r>
          </a:p>
          <a:p>
            <a:pPr lvl="1"/>
            <a:r>
              <a:rPr lang="en-US" dirty="0"/>
              <a:t>Contact Mike to help drive core-v-</a:t>
            </a:r>
            <a:r>
              <a:rPr lang="en-US" dirty="0" err="1"/>
              <a:t>verif</a:t>
            </a:r>
            <a:r>
              <a:rPr lang="en-US" dirty="0"/>
              <a:t> testbench</a:t>
            </a:r>
          </a:p>
          <a:p>
            <a:pPr lvl="1"/>
            <a:r>
              <a:rPr lang="en-US" dirty="0"/>
              <a:t>Contact Simon to get involved with ARVM projects</a:t>
            </a:r>
          </a:p>
          <a:p>
            <a:pPr lvl="1"/>
            <a:endParaRPr lang="en-US" dirty="0"/>
          </a:p>
          <a:p>
            <a:r>
              <a:rPr lang="en-US" dirty="0"/>
              <a:t>Send me emails / comments / suggestions on VTG meetings</a:t>
            </a:r>
          </a:p>
          <a:p>
            <a:pPr lvl="1"/>
            <a:r>
              <a:rPr lang="en-US" dirty="0"/>
              <a:t>Where to put our efforts</a:t>
            </a:r>
          </a:p>
          <a:p>
            <a:pPr lvl="1"/>
            <a:r>
              <a:rPr lang="en-US" dirty="0"/>
              <a:t>Positive or negative comments please – so we can improve</a:t>
            </a:r>
          </a:p>
          <a:p>
            <a:endParaRPr lang="en-US" dirty="0"/>
          </a:p>
          <a:p>
            <a:r>
              <a:rPr lang="en-US" b="1" dirty="0"/>
              <a:t>VTG @RISC-V Summit 22: 15</a:t>
            </a:r>
            <a:r>
              <a:rPr lang="en-US" b="1" baseline="30000" dirty="0"/>
              <a:t>th </a:t>
            </a:r>
            <a:r>
              <a:rPr lang="en-US" b="1" dirty="0"/>
              <a:t>OpenHW Day VTG: 1:35pm-2:35pm</a:t>
            </a:r>
          </a:p>
          <a:p>
            <a:endParaRPr lang="en-US" dirty="0"/>
          </a:p>
          <a:p>
            <a:r>
              <a:rPr lang="en-US" dirty="0"/>
              <a:t>Next VTG monthly meeting: 19</a:t>
            </a:r>
            <a:r>
              <a:rPr lang="en-US" baseline="30000" dirty="0"/>
              <a:t>th</a:t>
            </a:r>
            <a:r>
              <a:rPr lang="en-US" dirty="0"/>
              <a:t> Dec 2022</a:t>
            </a:r>
          </a:p>
          <a:p>
            <a:r>
              <a:rPr lang="en-US" dirty="0"/>
              <a:t>Where OpenHW VTG information is…</a:t>
            </a:r>
          </a:p>
          <a:p>
            <a:pPr lvl="1"/>
            <a:r>
              <a:rPr lang="en-US" dirty="0"/>
              <a:t>https://github.com/openhwgroup/programs/tree/master/TGs/verification-task-group</a:t>
            </a:r>
          </a:p>
          <a:p>
            <a:endParaRPr lang="en-US" dirty="0"/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Verification Task Group           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B4C67-0DCD-705D-F0D0-A0817748D42F}"/>
              </a:ext>
            </a:extLst>
          </p:cNvPr>
          <p:cNvSpPr txBox="1">
            <a:spLocks/>
          </p:cNvSpPr>
          <p:nvPr/>
        </p:nvSpPr>
        <p:spPr>
          <a:xfrm>
            <a:off x="710359" y="311806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17325D"/>
                </a:solidFill>
                <a:latin typeface="Orbitr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Wrap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44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B4C67-0DCD-705D-F0D0-A0817748D42F}"/>
              </a:ext>
            </a:extLst>
          </p:cNvPr>
          <p:cNvSpPr txBox="1">
            <a:spLocks/>
          </p:cNvSpPr>
          <p:nvPr/>
        </p:nvSpPr>
        <p:spPr>
          <a:xfrm>
            <a:off x="710359" y="311806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17325D"/>
                </a:solidFill>
                <a:latin typeface="Orbitr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21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 (VTG)</a:t>
            </a:r>
            <a:br>
              <a:rPr lang="en-US" dirty="0"/>
            </a:br>
            <a:r>
              <a:rPr lang="en-US" dirty="0"/>
              <a:t>Status Meeting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9" y="4483782"/>
            <a:ext cx="102108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Simon Davidmann – chair, simond@imperas.com</a:t>
            </a:r>
          </a:p>
          <a:p>
            <a:r>
              <a:rPr lang="en-US" sz="1800" dirty="0"/>
              <a:t>Jean-</a:t>
            </a:r>
            <a:r>
              <a:rPr lang="en-US" sz="1800" dirty="0" err="1"/>
              <a:t>Roch</a:t>
            </a:r>
            <a:r>
              <a:rPr lang="en-US" sz="1800" dirty="0"/>
              <a:t> Coulon – vice-chair, jean-roch.coulon@thalesgroup.com</a:t>
            </a:r>
          </a:p>
          <a:p>
            <a:r>
              <a:rPr lang="en-US" sz="1800" dirty="0"/>
              <a:t>Mike Thompson – Director of Engineering, VTG,  mike@openhwgroup.org</a:t>
            </a:r>
          </a:p>
          <a:p>
            <a:r>
              <a:rPr lang="en-US" dirty="0"/>
              <a:t>[2022-Nov-21]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EEC4D-8DE1-804B-4511-61C010B6E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536" y="850026"/>
            <a:ext cx="1476128" cy="15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put your affiliation next to your name in Zoom id</a:t>
            </a:r>
          </a:p>
          <a:p>
            <a:endParaRPr lang="en-US" dirty="0"/>
          </a:p>
          <a:p>
            <a:r>
              <a:rPr lang="en-US" dirty="0"/>
              <a:t>Meetings are open to OpenHW members and non-members</a:t>
            </a:r>
          </a:p>
          <a:p>
            <a:pPr lvl="1"/>
            <a:r>
              <a:rPr lang="en-US" dirty="0"/>
              <a:t>(only members can vote)</a:t>
            </a:r>
          </a:p>
          <a:p>
            <a:pPr lvl="1"/>
            <a:endParaRPr lang="en-US" dirty="0"/>
          </a:p>
          <a:p>
            <a:r>
              <a:rPr lang="en-US" dirty="0"/>
              <a:t>Meetings will [try to] start and finish on time</a:t>
            </a:r>
          </a:p>
          <a:p>
            <a:endParaRPr lang="en-US" dirty="0"/>
          </a:p>
          <a:p>
            <a:r>
              <a:rPr lang="en-US" dirty="0"/>
              <a:t>Slides / Notes / Minutes will be placed in VTG GitHub repo</a:t>
            </a:r>
          </a:p>
          <a:p>
            <a:pPr lvl="1"/>
            <a:r>
              <a:rPr lang="en-US" dirty="0"/>
              <a:t>(https://github.com/openhwgroup/programs/tree/master/TGs/verification-task-group/meetings)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OpenHW TV S3/E8 on </a:t>
            </a:r>
            <a:r>
              <a:rPr lang="en-US" dirty="0" err="1"/>
              <a:t>verif</a:t>
            </a:r>
            <a:r>
              <a:rPr lang="en-US" dirty="0"/>
              <a:t>.</a:t>
            </a:r>
          </a:p>
          <a:p>
            <a:r>
              <a:rPr lang="en-US" dirty="0"/>
              <a:t>Core verification projects status</a:t>
            </a:r>
          </a:p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project status</a:t>
            </a:r>
          </a:p>
          <a:p>
            <a:r>
              <a:rPr lang="en-US" dirty="0"/>
              <a:t>Advanced RISC-V Verification Methodology (ARVM) projects status</a:t>
            </a:r>
          </a:p>
          <a:p>
            <a:r>
              <a:rPr lang="en-US" dirty="0"/>
              <a:t>Outreach / events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VTG focus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0221"/>
            <a:ext cx="10925175" cy="49367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Verification is the 3</a:t>
            </a:r>
            <a:r>
              <a:rPr lang="en-US" baseline="30000" dirty="0"/>
              <a:t>rd</a:t>
            </a:r>
            <a:r>
              <a:rPr lang="en-US" dirty="0"/>
              <a:t> key component in the RISC-V ecosystem</a:t>
            </a:r>
          </a:p>
          <a:p>
            <a:pPr lvl="1"/>
            <a:r>
              <a:rPr lang="en-US" dirty="0"/>
              <a:t>ISA standard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b="1" u="sng" dirty="0"/>
              <a:t>Verification methods &amp; tooling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/>
              <a:t>Purpose of these regular OpenHW VTG meetings</a:t>
            </a:r>
          </a:p>
          <a:p>
            <a:pPr lvl="1"/>
            <a:r>
              <a:rPr lang="en-US" dirty="0"/>
              <a:t>Making OpenHW + others aware of activities in RISC-V verification</a:t>
            </a:r>
          </a:p>
          <a:p>
            <a:pPr lvl="1"/>
            <a:r>
              <a:rPr lang="en-US" dirty="0"/>
              <a:t>They are about</a:t>
            </a:r>
          </a:p>
          <a:p>
            <a:pPr marL="914400" lvl="2" indent="0">
              <a:buNone/>
            </a:pPr>
            <a:r>
              <a:rPr lang="en-US" dirty="0"/>
              <a:t>CORE-V core verification projects within OpenHW</a:t>
            </a:r>
          </a:p>
          <a:p>
            <a:pPr lvl="2"/>
            <a:r>
              <a:rPr lang="en-GB" dirty="0"/>
              <a:t>The current methodologies adopted in core-v verification projects</a:t>
            </a:r>
          </a:p>
          <a:p>
            <a:pPr lvl="2"/>
            <a:r>
              <a:rPr lang="en-GB" dirty="0"/>
              <a:t>The advanced methodologies in use within OpenHW and externally</a:t>
            </a:r>
          </a:p>
          <a:p>
            <a:pPr lvl="2"/>
            <a:r>
              <a:rPr lang="en-GB" dirty="0"/>
              <a:t>The direction of RISC-V verification methodologies in use generally</a:t>
            </a:r>
          </a:p>
          <a:p>
            <a:r>
              <a:rPr lang="en-GB" dirty="0"/>
              <a:t>VTG is more than about details within CORE-V verification projects</a:t>
            </a:r>
          </a:p>
          <a:p>
            <a:pPr lvl="1"/>
            <a:r>
              <a:rPr lang="en-GB" dirty="0"/>
              <a:t>It is now looking industry-wide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Verification Task Group           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41" y="3474155"/>
            <a:ext cx="11336693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OpenHW TV S3/E8</a:t>
            </a:r>
            <a:br>
              <a:rPr lang="en-US" dirty="0"/>
            </a:br>
            <a:r>
              <a:rPr lang="en-US" sz="4900" dirty="0"/>
              <a:t>Advancing RISC-V Processor Verification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9" y="4483782"/>
            <a:ext cx="10210800" cy="1655762"/>
          </a:xfrm>
        </p:spPr>
        <p:txBody>
          <a:bodyPr>
            <a:normAutofit/>
          </a:bodyPr>
          <a:lstStyle/>
          <a:p>
            <a:r>
              <a:rPr lang="en-US" dirty="0"/>
              <a:t>Simon Davidmann – chair, Verification Task Group, simond@imperas.com</a:t>
            </a:r>
          </a:p>
          <a:p>
            <a:r>
              <a:rPr lang="en-US" dirty="0"/>
              <a:t>[2022-Oct-27]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Verification Task Group           © OpenHW Group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EEC4D-8DE1-804B-4511-61C010B6E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536" y="850026"/>
            <a:ext cx="1476128" cy="15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8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of OpenHW TV S3/E8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RISC-V Verification is important</a:t>
            </a:r>
          </a:p>
          <a:p>
            <a:r>
              <a:rPr lang="en-US" dirty="0"/>
              <a:t>Introduction to the new Advanced RISC-V Verification Methodology projects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Verification Task Group           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157337" cy="11909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Codasip [Rupert Baines]:</a:t>
            </a:r>
            <a:br>
              <a:rPr lang="en-US" sz="3600" dirty="0"/>
            </a:br>
            <a:r>
              <a:rPr lang="en-US" sz="3600" dirty="0"/>
              <a:t>	Why RISC-V Verification is important (Summary)</a:t>
            </a:r>
            <a:br>
              <a:rPr lang="en-US" sz="3600" dirty="0"/>
            </a:b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391"/>
            <a:ext cx="10925175" cy="4387040"/>
          </a:xfrm>
        </p:spPr>
        <p:txBody>
          <a:bodyPr>
            <a:normAutofit/>
          </a:bodyPr>
          <a:lstStyle/>
          <a:p>
            <a:r>
              <a:rPr lang="en-US" dirty="0"/>
              <a:t>Verification is very important question</a:t>
            </a:r>
          </a:p>
          <a:p>
            <a:r>
              <a:rPr lang="en-US" dirty="0"/>
              <a:t>RISC-V is not open source – it is an open standard</a:t>
            </a:r>
          </a:p>
          <a:p>
            <a:pPr lvl="1"/>
            <a:r>
              <a:rPr lang="en-US" dirty="0"/>
              <a:t>Means many developers and means interoperability in ecosystem</a:t>
            </a:r>
          </a:p>
          <a:p>
            <a:pPr lvl="1"/>
            <a:r>
              <a:rPr lang="en-US" dirty="0"/>
              <a:t>But quality might not be the same across the community</a:t>
            </a:r>
          </a:p>
          <a:p>
            <a:r>
              <a:rPr lang="en-US" dirty="0"/>
              <a:t>Beliefs:</a:t>
            </a:r>
          </a:p>
          <a:p>
            <a:pPr lvl="1"/>
            <a:r>
              <a:rPr lang="en-US" dirty="0"/>
              <a:t>Quality needs to be good in commercial cores  but also in open source</a:t>
            </a:r>
          </a:p>
          <a:p>
            <a:pPr lvl="1"/>
            <a:r>
              <a:rPr lang="en-US" dirty="0"/>
              <a:t>So community needs to work to improve this (e.g. within OpenHW)</a:t>
            </a:r>
          </a:p>
          <a:p>
            <a:pPr lvl="1"/>
            <a:r>
              <a:rPr lang="en-US" dirty="0"/>
              <a:t>Improved quality is powerful to increase adoption in RISC-V ecosystem</a:t>
            </a:r>
          </a:p>
          <a:p>
            <a:pPr lvl="1"/>
            <a:r>
              <a:rPr lang="en-US" dirty="0"/>
              <a:t>Better quality grows the ecosystem</a:t>
            </a:r>
          </a:p>
          <a:p>
            <a:pPr lvl="1"/>
            <a:r>
              <a:rPr lang="en-US" dirty="0"/>
              <a:t>Both commercial vendors and open source vendors benefit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Verification Task Group           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9A4-5FE0-60CA-96F6-84CA0139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157337" cy="11909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Imagination [Pete Lewin]: </a:t>
            </a:r>
            <a:br>
              <a:rPr lang="en-US" sz="3600" dirty="0"/>
            </a:br>
            <a:r>
              <a:rPr lang="en-US" sz="3600" dirty="0"/>
              <a:t>	Why RISC-V Verification is important (Summary)</a:t>
            </a:r>
            <a:br>
              <a:rPr lang="en-US" sz="3600" dirty="0"/>
            </a:b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8C42-3AEF-52A5-A421-DCC2641F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5125"/>
            <a:ext cx="10925175" cy="44083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Imagination using RISC-V cores embedded within designs</a:t>
            </a:r>
          </a:p>
          <a:p>
            <a:r>
              <a:rPr lang="en-US" dirty="0"/>
              <a:t>Announced Catapult range of RISC-V cores at RISC-V Summit 2021</a:t>
            </a:r>
          </a:p>
          <a:p>
            <a:r>
              <a:rPr lang="en-US" dirty="0"/>
              <a:t>Beliefs:</a:t>
            </a:r>
          </a:p>
          <a:p>
            <a:pPr lvl="1"/>
            <a:r>
              <a:rPr lang="en-US" dirty="0"/>
              <a:t>Quality of verification is critically important</a:t>
            </a:r>
          </a:p>
          <a:p>
            <a:pPr lvl="1"/>
            <a:r>
              <a:rPr lang="en-US" dirty="0"/>
              <a:t>Developing strong collaborative industry wide ecosystem focused on RISC-V verification provides</a:t>
            </a:r>
          </a:p>
          <a:p>
            <a:pPr lvl="2"/>
            <a:r>
              <a:rPr lang="en-US" dirty="0"/>
              <a:t>Efficiency through re-use</a:t>
            </a:r>
          </a:p>
          <a:p>
            <a:pPr lvl="2"/>
            <a:r>
              <a:rPr lang="en-US" dirty="0"/>
              <a:t>Increased quality through sharing of knowledge and experience</a:t>
            </a:r>
          </a:p>
          <a:p>
            <a:pPr lvl="1"/>
            <a:r>
              <a:rPr lang="en-US" dirty="0"/>
              <a:t>New VTG ARVM projects important</a:t>
            </a:r>
          </a:p>
          <a:p>
            <a:pPr lvl="2"/>
            <a:r>
              <a:rPr lang="en-US" dirty="0"/>
              <a:t>to OpenHW cores projects</a:t>
            </a:r>
          </a:p>
          <a:p>
            <a:pPr lvl="2"/>
            <a:r>
              <a:rPr lang="en-US" dirty="0"/>
              <a:t>and also wider industry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EBCD-6532-96C9-413C-5B9EFC98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DA30-68B2-79AD-9340-258ECA9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Verification Task Group           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892-4AF3-8880-6511-D5526AD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OpenHW TV S3/E8 on </a:t>
            </a:r>
            <a:r>
              <a:rPr lang="en-US" dirty="0" err="1"/>
              <a:t>verif</a:t>
            </a:r>
            <a:r>
              <a:rPr lang="en-US" dirty="0"/>
              <a:t>.</a:t>
            </a:r>
          </a:p>
          <a:p>
            <a:r>
              <a:rPr lang="en-US" dirty="0"/>
              <a:t>Core verification projects status</a:t>
            </a:r>
          </a:p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project status</a:t>
            </a:r>
          </a:p>
          <a:p>
            <a:r>
              <a:rPr lang="en-US" dirty="0"/>
              <a:t>Advanced RISC-V Verification Methodology (ARVM) projects status</a:t>
            </a:r>
          </a:p>
          <a:p>
            <a:r>
              <a:rPr lang="en-US" dirty="0"/>
              <a:t>Outreach / events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November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4E13D-5803-F783-3115-FE29038BEA05}"/>
              </a:ext>
            </a:extLst>
          </p:cNvPr>
          <p:cNvSpPr/>
          <p:nvPr/>
        </p:nvSpPr>
        <p:spPr>
          <a:xfrm>
            <a:off x="659219" y="2062716"/>
            <a:ext cx="10694581" cy="606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2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Widescreen</PresentationFormat>
  <Paragraphs>196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Open Sans</vt:lpstr>
      <vt:lpstr>Orbitron</vt:lpstr>
      <vt:lpstr>Symbol</vt:lpstr>
      <vt:lpstr>Times New Roman</vt:lpstr>
      <vt:lpstr>Office Theme</vt:lpstr>
      <vt:lpstr>Verification Task Group (VTG) Status Meeting</vt:lpstr>
      <vt:lpstr>Housekeeping</vt:lpstr>
      <vt:lpstr>Agenda</vt:lpstr>
      <vt:lpstr>Introduction: VTG focus</vt:lpstr>
      <vt:lpstr>OpenHW TV S3/E8 Advancing RISC-V Processor Verification</vt:lpstr>
      <vt:lpstr>Agenda of OpenHW TV S3/E8</vt:lpstr>
      <vt:lpstr>Codasip [Rupert Baines]:  Why RISC-V Verification is important (Summary) </vt:lpstr>
      <vt:lpstr>Imagination [Pete Lewin]:   Why RISC-V Verification is important (Summary) </vt:lpstr>
      <vt:lpstr>Agenda</vt:lpstr>
      <vt:lpstr>Active CORE-V cores projects’ verification status</vt:lpstr>
      <vt:lpstr>CORE-V-VERIF Project Status (Mike Thompson)</vt:lpstr>
      <vt:lpstr>Intro. to Advanced RISC-V Verification Methodology (ARVM) projects (Simon Davidmann)</vt:lpstr>
      <vt:lpstr>Outreach / events</vt:lpstr>
      <vt:lpstr>PowerPoint Presentation</vt:lpstr>
      <vt:lpstr>PowerPoint Presentation</vt:lpstr>
      <vt:lpstr>Verification Task Group (VTG) Status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simon davidmann</cp:lastModifiedBy>
  <cp:revision>299</cp:revision>
  <dcterms:created xsi:type="dcterms:W3CDTF">2020-07-16T14:11:26Z</dcterms:created>
  <dcterms:modified xsi:type="dcterms:W3CDTF">2022-11-21T16:11:15Z</dcterms:modified>
</cp:coreProperties>
</file>