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288" r:id="rId5"/>
    <p:sldId id="2836" r:id="rId6"/>
    <p:sldId id="2838" r:id="rId7"/>
    <p:sldId id="2839" r:id="rId8"/>
    <p:sldId id="2837" r:id="rId9"/>
    <p:sldId id="2840" r:id="rId10"/>
    <p:sldId id="2842" r:id="rId11"/>
    <p:sldId id="2841" r:id="rId12"/>
    <p:sldId id="2843" r:id="rId13"/>
    <p:sldId id="2844" r:id="rId14"/>
    <p:sldId id="2845" r:id="rId15"/>
    <p:sldId id="284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487C98-6044-104F-9E32-D7C8F23E0292}">
          <p14:sldIdLst>
            <p14:sldId id="288"/>
            <p14:sldId id="2836"/>
            <p14:sldId id="2838"/>
            <p14:sldId id="2839"/>
            <p14:sldId id="2837"/>
            <p14:sldId id="2840"/>
            <p14:sldId id="2842"/>
            <p14:sldId id="2841"/>
            <p14:sldId id="2843"/>
            <p14:sldId id="2844"/>
            <p14:sldId id="2845"/>
            <p14:sldId id="284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549E39"/>
    <a:srgbClr val="17325D"/>
    <a:srgbClr val="60A0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61" autoAdjust="0"/>
    <p:restoredTop sz="84165" autoAdjust="0"/>
  </p:normalViewPr>
  <p:slideViewPr>
    <p:cSldViewPr snapToGrid="0" snapToObjects="1">
      <p:cViewPr varScale="1">
        <p:scale>
          <a:sx n="96" d="100"/>
          <a:sy n="96" d="100"/>
        </p:scale>
        <p:origin x="1392" y="90"/>
      </p:cViewPr>
      <p:guideLst/>
    </p:cSldViewPr>
  </p:slideViewPr>
  <p:outlineViewPr>
    <p:cViewPr>
      <p:scale>
        <a:sx n="33" d="100"/>
        <a:sy n="33" d="100"/>
      </p:scale>
      <p:origin x="0" y="-2490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90C58-DF70-2946-A94D-AEAAF9A35B1E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1C122-C540-F141-AFA4-54F6FAAA4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0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1C122-C540-F141-AFA4-54F6FAAA4E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5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1C122-C540-F141-AFA4-54F6FAAA4E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44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1C122-C540-F141-AFA4-54F6FAAA4E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11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a reminder... there is a VTG meeting on the calendar for this </a:t>
            </a:r>
            <a:r>
              <a:rPr lang="en-US" dirty="0" err="1"/>
              <a:t>monday</a:t>
            </a:r>
            <a:r>
              <a:rPr lang="en-US" dirty="0"/>
              <a:t> coming, 17th Oct.  plan is to a) review core-v core verification projects, b) review core-v-</a:t>
            </a:r>
            <a:r>
              <a:rPr lang="en-US" dirty="0" err="1"/>
              <a:t>verif</a:t>
            </a:r>
            <a:r>
              <a:rPr lang="en-US" dirty="0"/>
              <a:t> testbench sub-projects, and c) review the first of the new Advanced RISC-V Verification Methodologies (ARVM) sub-projects - so please attend.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1C122-C540-F141-AFA4-54F6FAAA4E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01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1C122-C540-F141-AFA4-54F6FAAA4E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1C122-C540-F141-AFA4-54F6FAAA4E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61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C444-8826-E24A-A709-95529B64D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28A74-79A7-A343-BC01-1F1FA73C8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 i="0">
                <a:solidFill>
                  <a:srgbClr val="60A049"/>
                </a:solidFill>
                <a:latin typeface="Orbitron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A02C1-EB16-094F-8317-C264C0F5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8861" y="6356349"/>
            <a:ext cx="2178269" cy="365125"/>
          </a:xfrm>
        </p:spPr>
        <p:txBody>
          <a:bodyPr/>
          <a:lstStyle/>
          <a:p>
            <a:r>
              <a:rPr lang="nb-NO"/>
              <a:t>February 2022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DBDF8-B620-D349-9D32-09D1507A6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92209-C8AA-524A-955A-048843D83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2592" y="6356350"/>
            <a:ext cx="591207" cy="365125"/>
          </a:xfrm>
        </p:spPr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9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4C481-7A41-B840-B8A1-42803F2D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83B4F-F0E8-0047-A2C1-D915AD6F3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467AE-7F69-9A4A-8545-2486891B6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dirty="0"/>
              <a:t>October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2CB52-95AD-3640-98D0-A9071CB7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Verification Task Group           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B8BBC-9057-B34F-A164-0E13FBDB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1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45AF-D5AC-7A4C-919F-450717C88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D9722-F98A-A848-97D9-D68B800AE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82973"/>
            <a:ext cx="5181600" cy="4893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5F107-06C3-3D46-BACB-B73211B35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82973"/>
            <a:ext cx="5181600" cy="4893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4A8A4-3695-264E-9EB7-8B8093DCD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/>
              <a:t>February 2022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1A86F-9D68-1740-9038-CC514908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22DED-7BF8-3C4F-A73A-6748DE91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8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212E2-CA2B-9C41-BF5A-7CE7442B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ACC8FF-9329-AF47-85F3-22180F08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/>
              <a:t>February 2022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B5CF8F-EF90-2D44-AA0D-FE1C30A45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6FBE7-8477-B040-A5A6-E0D1609F1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672D21-6BD8-5045-9498-6A1AFEFB5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/>
              <a:t>February 2022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CCCD3-B637-A143-BEA6-52A1DA6F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88B1E-6C50-7B47-BE6E-8EA009A5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BA33-EB9E-8146-8DE5-C65ED235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25A3C-6842-4D45-A879-4F84A6ED1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30AA8-B296-CF41-8FE1-EF57FC54A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6AADD-5ACE-8C4B-BB45-F73FFFA1A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/>
              <a:t>February 2022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52A8E-24ED-084A-AF92-73D1BACD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F4AB6-2C03-5044-B357-621212E6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C8EE-B396-C048-9DE7-39274BA3A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EE7820-EC91-E646-8E40-57A3A7950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956A0-6213-A14F-A798-17209FB5A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D3366-672E-DD48-9F7A-BDFD0347D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/>
              <a:t>February 2022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60CA7-5253-CE4F-890D-687EB156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A2525-4B5F-7F47-9821-7C7FD8F7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22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85438-BA29-FF4E-BAD0-CF0BDF1BF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B10C3-19D0-E847-9C92-0FF7A8462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455D1-4747-DF4F-934E-0D941F083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/>
              <a:t>February 2022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E640B-D48B-7D4D-B120-49DE06F8C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B7B59-219C-F64A-9AEB-DD26B19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9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89FBC-7EB1-1247-860C-3CD780E93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57337" cy="738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1CD1F-294A-504F-B632-00F44144B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40221"/>
            <a:ext cx="10515600" cy="4936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EA71A-2A54-8740-81BF-D95F18ABA6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42891" y="6343431"/>
            <a:ext cx="2083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nb-NO" dirty="0"/>
              <a:t>October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61D80-EE7C-E940-B59A-8890076DE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Verification Task Group           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17809-FE97-364B-976A-EA1148FD9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67696" y="6356350"/>
            <a:ext cx="486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49DEEE6-291A-3B4C-87A2-0D3F8837F27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A0BC9E-56DC-0843-B47D-AD70BBA6C9BF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98383" y="6176963"/>
            <a:ext cx="2681451" cy="6309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2EB5D0-8C57-CAB0-6021-E57A0F09DACC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982837" y="75892"/>
            <a:ext cx="1076400" cy="110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6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rgbClr val="17325D"/>
          </a:solidFill>
          <a:latin typeface="Orbitron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BFDB25F2-3D51-5A4B-B6F6-4F3CBB93652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8" t="34374" r="11111"/>
          <a:stretch/>
        </p:blipFill>
        <p:spPr>
          <a:xfrm>
            <a:off x="0" y="1"/>
            <a:ext cx="12192000" cy="4384559"/>
          </a:xfrm>
          <a:prstGeom prst="rect">
            <a:avLst/>
          </a:prstGeom>
          <a:ln>
            <a:noFill/>
          </a:ln>
          <a:effectLst>
            <a:reflection blurRad="330200" stA="45000" endPos="65000" dist="50800" dir="5400000" sy="-100000" algn="bl" rotWithShape="0"/>
            <a:softEdge rad="0"/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ABD8273-4A38-8348-A706-FA20F607DA5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" r="14497"/>
          <a:stretch/>
        </p:blipFill>
        <p:spPr>
          <a:xfrm>
            <a:off x="-1" y="457201"/>
            <a:ext cx="12192001" cy="2292889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86EE7AF8-790F-B647-B45C-0213646C537D}"/>
              </a:ext>
            </a:extLst>
          </p:cNvPr>
          <p:cNvSpPr/>
          <p:nvPr/>
        </p:nvSpPr>
        <p:spPr>
          <a:xfrm>
            <a:off x="7752184" y="692696"/>
            <a:ext cx="2088232" cy="1800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B86AC7A-924A-2C4F-921C-C9AB735AA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222" y="3474155"/>
            <a:ext cx="10563577" cy="962707"/>
          </a:xfrm>
        </p:spPr>
        <p:txBody>
          <a:bodyPr>
            <a:normAutofit fontScale="90000"/>
          </a:bodyPr>
          <a:lstStyle/>
          <a:p>
            <a:r>
              <a:rPr lang="en-US" dirty="0"/>
              <a:t>Verification Task Group (VTG)</a:t>
            </a:r>
            <a:br>
              <a:rPr lang="en-US" dirty="0"/>
            </a:br>
            <a:r>
              <a:rPr lang="en-US" dirty="0"/>
              <a:t>Status Meeting</a:t>
            </a:r>
            <a:endParaRPr lang="en-US" dirty="0">
              <a:solidFill>
                <a:srgbClr val="60A049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56B2D-BE4E-E646-8EA4-AA679C18F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599" y="4483782"/>
            <a:ext cx="10210800" cy="1655762"/>
          </a:xfrm>
        </p:spPr>
        <p:txBody>
          <a:bodyPr>
            <a:normAutofit/>
          </a:bodyPr>
          <a:lstStyle/>
          <a:p>
            <a:r>
              <a:rPr lang="en-US" sz="1800" dirty="0"/>
              <a:t>Simon Davidmann – chair, simond@imperas.com</a:t>
            </a:r>
          </a:p>
          <a:p>
            <a:r>
              <a:rPr lang="en-US" sz="1800" dirty="0"/>
              <a:t>Jean-</a:t>
            </a:r>
            <a:r>
              <a:rPr lang="en-US" sz="1800" dirty="0" err="1"/>
              <a:t>Roch</a:t>
            </a:r>
            <a:r>
              <a:rPr lang="en-US" sz="1800" dirty="0"/>
              <a:t> Coulon – vice-chair, jean-roch.coulon@thalesgroup.com</a:t>
            </a:r>
          </a:p>
          <a:p>
            <a:r>
              <a:rPr lang="en-US" sz="1800" dirty="0"/>
              <a:t>Mike Thompson – Director of Engineering, VTG,  mike@openhwgroup.org</a:t>
            </a:r>
          </a:p>
          <a:p>
            <a:r>
              <a:rPr lang="en-US" dirty="0"/>
              <a:t>[2022-Oct-17]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2ABD6EC2-41BA-B443-B0B0-C9F81A52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ACB6C5-0C87-3C4F-B9A2-0F9B7CA1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dirty="0"/>
              <a:t>October 2022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33728-553B-E249-ABA5-E6C65762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OpenHW Group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9EEC4D-8DE1-804B-4511-61C010B6E0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5536" y="850026"/>
            <a:ext cx="1476128" cy="151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86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58C42-3AEF-52A5-A421-DCC2641F4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Come join the discussion</a:t>
            </a:r>
          </a:p>
          <a:p>
            <a:pPr lvl="1"/>
            <a:r>
              <a:rPr lang="en-US" dirty="0"/>
              <a:t>Contact Mike to help drive core-v-</a:t>
            </a:r>
            <a:r>
              <a:rPr lang="en-US" dirty="0" err="1"/>
              <a:t>verif</a:t>
            </a:r>
            <a:r>
              <a:rPr lang="en-US" dirty="0"/>
              <a:t> testbench</a:t>
            </a:r>
          </a:p>
          <a:p>
            <a:pPr lvl="1"/>
            <a:r>
              <a:rPr lang="en-US" dirty="0"/>
              <a:t>Contact Simon to get involved with ARVM projects</a:t>
            </a:r>
          </a:p>
          <a:p>
            <a:pPr lvl="1"/>
            <a:endParaRPr lang="en-US" dirty="0"/>
          </a:p>
          <a:p>
            <a:r>
              <a:rPr lang="en-US" dirty="0"/>
              <a:t>Send me emails / comments / suggestions on VTG meetings</a:t>
            </a:r>
          </a:p>
          <a:p>
            <a:pPr lvl="1"/>
            <a:r>
              <a:rPr lang="en-US" dirty="0"/>
              <a:t>Where to put our efforts</a:t>
            </a:r>
          </a:p>
          <a:p>
            <a:pPr lvl="1"/>
            <a:r>
              <a:rPr lang="en-US" dirty="0"/>
              <a:t>Positive or negative comments please – so we can improve</a:t>
            </a:r>
          </a:p>
          <a:p>
            <a:endParaRPr lang="en-US" dirty="0"/>
          </a:p>
          <a:p>
            <a:r>
              <a:rPr lang="en-US" dirty="0"/>
              <a:t>Next VTG review meetings: 21</a:t>
            </a:r>
            <a:r>
              <a:rPr lang="en-US" baseline="30000" dirty="0"/>
              <a:t>st</a:t>
            </a:r>
            <a:r>
              <a:rPr lang="en-US" dirty="0"/>
              <a:t> Nov 2022, 19</a:t>
            </a:r>
            <a:r>
              <a:rPr lang="en-US" baseline="30000" dirty="0"/>
              <a:t>th</a:t>
            </a:r>
            <a:r>
              <a:rPr lang="en-US" dirty="0"/>
              <a:t> Dec 2022</a:t>
            </a:r>
          </a:p>
          <a:p>
            <a:pPr lvl="1"/>
            <a:r>
              <a:rPr lang="en-US" dirty="0"/>
              <a:t>Will discuss use of:</a:t>
            </a:r>
          </a:p>
          <a:p>
            <a:pPr lvl="2"/>
            <a:r>
              <a:rPr lang="en-US" dirty="0"/>
              <a:t>Email lists, Mattermost, GitHub, Google docs</a:t>
            </a:r>
          </a:p>
          <a:p>
            <a:pPr lvl="1"/>
            <a:r>
              <a:rPr lang="en-US" dirty="0"/>
              <a:t>Walk through where OpenHW VTG information is…</a:t>
            </a:r>
          </a:p>
          <a:p>
            <a:endParaRPr lang="en-US" dirty="0"/>
          </a:p>
          <a:p>
            <a:pPr lvl="1"/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1EBCD-6532-96C9-413C-5B9EFC98F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/>
              <a:t>October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0DA30-68B2-79AD-9340-258ECA9E2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Verification Task Group           © OpenHW Group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F4892-4AF3-8880-6511-D5526AD6B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10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2AB4C67-0DCD-705D-F0D0-A0817748D42F}"/>
              </a:ext>
            </a:extLst>
          </p:cNvPr>
          <p:cNvSpPr txBox="1">
            <a:spLocks/>
          </p:cNvSpPr>
          <p:nvPr/>
        </p:nvSpPr>
        <p:spPr>
          <a:xfrm>
            <a:off x="710359" y="311806"/>
            <a:ext cx="10157337" cy="738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i="0" kern="1200">
                <a:solidFill>
                  <a:srgbClr val="17325D"/>
                </a:solidFill>
                <a:latin typeface="Orbitron" panose="02000000000000000000" pitchFamily="2" charset="0"/>
                <a:ea typeface="+mj-ea"/>
                <a:cs typeface="+mj-cs"/>
              </a:defRPr>
            </a:lvl1pPr>
          </a:lstStyle>
          <a:p>
            <a:r>
              <a:rPr lang="en-US" dirty="0"/>
              <a:t>Wrap up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6449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58C42-3AEF-52A5-A421-DCC2641F4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Thank you</a:t>
            </a:r>
          </a:p>
          <a:p>
            <a:pPr lvl="1"/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1EBCD-6532-96C9-413C-5B9EFC98F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/>
              <a:t>October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0DA30-68B2-79AD-9340-258ECA9E2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Verification Task Group           © OpenHW Group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F4892-4AF3-8880-6511-D5526AD6B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11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2AB4C67-0DCD-705D-F0D0-A0817748D42F}"/>
              </a:ext>
            </a:extLst>
          </p:cNvPr>
          <p:cNvSpPr txBox="1">
            <a:spLocks/>
          </p:cNvSpPr>
          <p:nvPr/>
        </p:nvSpPr>
        <p:spPr>
          <a:xfrm>
            <a:off x="710359" y="311806"/>
            <a:ext cx="10157337" cy="738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i="0" kern="1200">
                <a:solidFill>
                  <a:srgbClr val="17325D"/>
                </a:solidFill>
                <a:latin typeface="Orbitron" panose="02000000000000000000" pitchFamily="2" charset="0"/>
                <a:ea typeface="+mj-ea"/>
                <a:cs typeface="+mj-cs"/>
              </a:defRPr>
            </a:lvl1pPr>
          </a:lstStyle>
          <a:p>
            <a:r>
              <a:rPr lang="en-U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2217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BFDB25F2-3D51-5A4B-B6F6-4F3CBB93652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8" t="34374" r="11111"/>
          <a:stretch/>
        </p:blipFill>
        <p:spPr>
          <a:xfrm>
            <a:off x="0" y="1"/>
            <a:ext cx="12192000" cy="4384559"/>
          </a:xfrm>
          <a:prstGeom prst="rect">
            <a:avLst/>
          </a:prstGeom>
          <a:ln>
            <a:noFill/>
          </a:ln>
          <a:effectLst>
            <a:reflection blurRad="330200" stA="45000" endPos="65000" dist="50800" dir="5400000" sy="-100000" algn="bl" rotWithShape="0"/>
            <a:softEdge rad="0"/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ABD8273-4A38-8348-A706-FA20F607DA5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" r="14497"/>
          <a:stretch/>
        </p:blipFill>
        <p:spPr>
          <a:xfrm>
            <a:off x="-1" y="457201"/>
            <a:ext cx="12192001" cy="2292889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86EE7AF8-790F-B647-B45C-0213646C537D}"/>
              </a:ext>
            </a:extLst>
          </p:cNvPr>
          <p:cNvSpPr/>
          <p:nvPr/>
        </p:nvSpPr>
        <p:spPr>
          <a:xfrm>
            <a:off x="7752184" y="692696"/>
            <a:ext cx="2088232" cy="1800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B86AC7A-924A-2C4F-921C-C9AB735AA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222" y="3474155"/>
            <a:ext cx="10563577" cy="962707"/>
          </a:xfrm>
        </p:spPr>
        <p:txBody>
          <a:bodyPr>
            <a:normAutofit fontScale="90000"/>
          </a:bodyPr>
          <a:lstStyle/>
          <a:p>
            <a:r>
              <a:rPr lang="en-US" dirty="0"/>
              <a:t>Verification Task Group (VTG)</a:t>
            </a:r>
            <a:br>
              <a:rPr lang="en-US" dirty="0"/>
            </a:br>
            <a:r>
              <a:rPr lang="en-US" dirty="0"/>
              <a:t>Status Meeting</a:t>
            </a:r>
            <a:endParaRPr lang="en-US" dirty="0">
              <a:solidFill>
                <a:srgbClr val="60A049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56B2D-BE4E-E646-8EA4-AA679C18F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599" y="4483782"/>
            <a:ext cx="10210800" cy="1655762"/>
          </a:xfrm>
        </p:spPr>
        <p:txBody>
          <a:bodyPr>
            <a:normAutofit/>
          </a:bodyPr>
          <a:lstStyle/>
          <a:p>
            <a:r>
              <a:rPr lang="en-US" sz="1800" dirty="0"/>
              <a:t>Simon Davidmann – chair, simond@imperas.com</a:t>
            </a:r>
          </a:p>
          <a:p>
            <a:r>
              <a:rPr lang="en-US" sz="1800" dirty="0"/>
              <a:t>Jean-</a:t>
            </a:r>
            <a:r>
              <a:rPr lang="en-US" sz="1800" dirty="0" err="1"/>
              <a:t>Roch</a:t>
            </a:r>
            <a:r>
              <a:rPr lang="en-US" sz="1800" dirty="0"/>
              <a:t> Coulon – vice-chair, jean-roch.coulon@thalesgroup.com</a:t>
            </a:r>
          </a:p>
          <a:p>
            <a:r>
              <a:rPr lang="en-US" sz="1800" dirty="0"/>
              <a:t>Mike Thompson – Director of Engineering, VTG,  mike@openhwgroup.org</a:t>
            </a:r>
          </a:p>
          <a:p>
            <a:r>
              <a:rPr lang="en-US" dirty="0"/>
              <a:t>[2022-Oct-17]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2ABD6EC2-41BA-B443-B0B0-C9F81A52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ACB6C5-0C87-3C4F-B9A2-0F9B7CA1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dirty="0"/>
              <a:t>October 2022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33728-553B-E249-ABA5-E6C65762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OpenHW Group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9EEC4D-8DE1-804B-4511-61C010B6E0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5536" y="850026"/>
            <a:ext cx="1476128" cy="151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76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BB8CD-D812-4FC7-BFC2-790E57BE7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DCE83-2493-4D31-89A0-10FDAE1A4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put your affiliation next to your name in Zoom id</a:t>
            </a:r>
          </a:p>
          <a:p>
            <a:endParaRPr lang="en-US" dirty="0"/>
          </a:p>
          <a:p>
            <a:r>
              <a:rPr lang="en-US" dirty="0"/>
              <a:t>Meetings are open to OpenHW members and non-members</a:t>
            </a:r>
          </a:p>
          <a:p>
            <a:pPr lvl="1"/>
            <a:r>
              <a:rPr lang="en-US" dirty="0"/>
              <a:t>(only members can vote)</a:t>
            </a:r>
          </a:p>
          <a:p>
            <a:pPr lvl="1"/>
            <a:endParaRPr lang="en-US" dirty="0"/>
          </a:p>
          <a:p>
            <a:r>
              <a:rPr lang="en-US" dirty="0"/>
              <a:t>Meetings will [try to] start and finish on time</a:t>
            </a:r>
          </a:p>
          <a:p>
            <a:endParaRPr lang="en-US" dirty="0"/>
          </a:p>
          <a:p>
            <a:r>
              <a:rPr lang="en-US" dirty="0"/>
              <a:t>Slides / Notes / Minutes will be placed in VTG GitHub repo</a:t>
            </a:r>
          </a:p>
          <a:p>
            <a:pPr lvl="1"/>
            <a:r>
              <a:rPr lang="en-US" dirty="0"/>
              <a:t>(link to follow on </a:t>
            </a:r>
            <a:r>
              <a:rPr lang="en-US" dirty="0" err="1"/>
              <a:t>mattermost</a:t>
            </a:r>
            <a:r>
              <a:rPr lang="en-US" dirty="0"/>
              <a:t>: VTG)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4A190-D9E5-41A6-AC47-EE133A2DF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dirty="0"/>
              <a:t>October 2022</a:t>
            </a:r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FAC55-A407-48D3-9E32-D4097E9C6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3BE52-B702-4EF1-9025-7ED871DA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85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BB8CD-D812-4FC7-BFC2-790E57BE7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DCE83-2493-4D31-89A0-10FDAE1A4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Core verification projects status</a:t>
            </a:r>
          </a:p>
          <a:p>
            <a:r>
              <a:rPr lang="en-US" dirty="0"/>
              <a:t>Intro. to Advanced RISC-V Verification Methodology projects</a:t>
            </a:r>
          </a:p>
          <a:p>
            <a:r>
              <a:rPr lang="en-US" dirty="0"/>
              <a:t>core-v-</a:t>
            </a:r>
            <a:r>
              <a:rPr lang="en-US" dirty="0" err="1"/>
              <a:t>verif</a:t>
            </a:r>
            <a:r>
              <a:rPr lang="en-US" dirty="0"/>
              <a:t> project status</a:t>
            </a:r>
          </a:p>
          <a:p>
            <a:r>
              <a:rPr lang="en-US" dirty="0"/>
              <a:t>Outreach / events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4A190-D9E5-41A6-AC47-EE133A2DF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dirty="0"/>
              <a:t>October 2022</a:t>
            </a:r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FAC55-A407-48D3-9E32-D4097E9C6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3BE52-B702-4EF1-9025-7ED871DA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8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279A4-5FE0-60CA-96F6-84CA0139B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(1)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58C42-3AEF-52A5-A421-DCC2641F4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697"/>
            <a:ext cx="10515600" cy="511612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OpenHW in the beginning (December 2019)</a:t>
            </a:r>
          </a:p>
          <a:p>
            <a:pPr lvl="1"/>
            <a:r>
              <a:rPr lang="en-US" dirty="0"/>
              <a:t>“open source cores with commercial industrial quality”</a:t>
            </a:r>
          </a:p>
          <a:p>
            <a:pPr lvl="1"/>
            <a:r>
              <a:rPr lang="en-US" dirty="0"/>
              <a:t>Deliverable was open source cores and verification environment</a:t>
            </a:r>
          </a:p>
          <a:p>
            <a:pPr lvl="2"/>
            <a:r>
              <a:rPr lang="en-US" dirty="0"/>
              <a:t>Verification so can re-validate when modify core</a:t>
            </a:r>
          </a:p>
          <a:p>
            <a:pPr lvl="2"/>
            <a:r>
              <a:rPr lang="en-US" dirty="0"/>
              <a:t>The idea being that the verification environment can used on other cores</a:t>
            </a:r>
          </a:p>
          <a:p>
            <a:pPr lvl="1"/>
            <a:r>
              <a:rPr lang="en-US" dirty="0"/>
              <a:t>Focus:</a:t>
            </a:r>
          </a:p>
          <a:p>
            <a:pPr lvl="2"/>
            <a:r>
              <a:rPr lang="en-US" dirty="0"/>
              <a:t>Cores (the whole focus is really the IP)</a:t>
            </a:r>
          </a:p>
          <a:p>
            <a:pPr lvl="2"/>
            <a:r>
              <a:rPr lang="en-US" dirty="0"/>
              <a:t>Open source hardware concept promotion</a:t>
            </a:r>
          </a:p>
          <a:p>
            <a:pPr lvl="2"/>
            <a:r>
              <a:rPr lang="en-US" dirty="0"/>
              <a:t>Verification</a:t>
            </a:r>
          </a:p>
          <a:p>
            <a:pPr lvl="2"/>
            <a:r>
              <a:rPr lang="en-US" dirty="0"/>
              <a:t>Software &amp; hardware beyond the chips</a:t>
            </a:r>
          </a:p>
          <a:p>
            <a:r>
              <a:rPr lang="en-US" dirty="0"/>
              <a:t>OpenHW now (October 2022)</a:t>
            </a:r>
          </a:p>
          <a:p>
            <a:pPr lvl="1"/>
            <a:r>
              <a:rPr lang="en-US" dirty="0"/>
              <a:t>Cores</a:t>
            </a:r>
          </a:p>
          <a:p>
            <a:pPr lvl="1"/>
            <a:r>
              <a:rPr lang="en-US" dirty="0"/>
              <a:t>Open source hardware concept promotion</a:t>
            </a:r>
          </a:p>
          <a:p>
            <a:pPr lvl="1"/>
            <a:r>
              <a:rPr lang="en-US" dirty="0"/>
              <a:t>Verification</a:t>
            </a:r>
          </a:p>
          <a:p>
            <a:pPr lvl="1"/>
            <a:r>
              <a:rPr lang="en-US" dirty="0"/>
              <a:t>Software</a:t>
            </a:r>
          </a:p>
          <a:p>
            <a:pPr lvl="1"/>
            <a:r>
              <a:rPr lang="en-US" dirty="0"/>
              <a:t>Research collaborations</a:t>
            </a:r>
          </a:p>
          <a:p>
            <a:pPr lvl="1"/>
            <a:r>
              <a:rPr lang="en-US" dirty="0"/>
              <a:t>Prototype boards (HW)</a:t>
            </a:r>
          </a:p>
          <a:p>
            <a:pPr lvl="1"/>
            <a:r>
              <a:rPr lang="en-US" dirty="0"/>
              <a:t>MCUs (HW)</a:t>
            </a:r>
          </a:p>
          <a:p>
            <a:pPr lvl="1"/>
            <a:r>
              <a:rPr lang="en-US" dirty="0"/>
              <a:t>Geo Politics (Asia and Euro working groups)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1EBCD-6532-96C9-413C-5B9EFC98F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/>
              <a:t>October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0DA30-68B2-79AD-9340-258ECA9E2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Verification Task Group           © OpenHW Group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F4892-4AF3-8880-6511-D5526AD6B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26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279A4-5FE0-60CA-96F6-84CA0139B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(2): VTG focus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58C42-3AEF-52A5-A421-DCC2641F4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40221"/>
            <a:ext cx="10925175" cy="493674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Verification is the 3</a:t>
            </a:r>
            <a:r>
              <a:rPr lang="en-US" baseline="30000" dirty="0"/>
              <a:t>rd</a:t>
            </a:r>
            <a:r>
              <a:rPr lang="en-US" dirty="0"/>
              <a:t> key component in the RISC-V ecosystem</a:t>
            </a:r>
          </a:p>
          <a:p>
            <a:pPr lvl="1"/>
            <a:r>
              <a:rPr lang="en-US" dirty="0"/>
              <a:t>ISA standard</a:t>
            </a:r>
          </a:p>
          <a:p>
            <a:pPr lvl="1"/>
            <a:r>
              <a:rPr lang="en-US" dirty="0"/>
              <a:t>Hardware</a:t>
            </a:r>
          </a:p>
          <a:p>
            <a:pPr lvl="1"/>
            <a:r>
              <a:rPr lang="en-US" b="1" u="sng" dirty="0"/>
              <a:t>Verification methods &amp; tooling</a:t>
            </a:r>
          </a:p>
          <a:p>
            <a:pPr lvl="1"/>
            <a:r>
              <a:rPr lang="en-US" dirty="0"/>
              <a:t>Software</a:t>
            </a:r>
          </a:p>
          <a:p>
            <a:r>
              <a:rPr lang="en-US" dirty="0"/>
              <a:t>Purpose of these regular OpenHW VTG meetings</a:t>
            </a:r>
          </a:p>
          <a:p>
            <a:pPr lvl="1"/>
            <a:r>
              <a:rPr lang="en-US" dirty="0"/>
              <a:t>Making OpenHW + others aware of activities in RISC-V verification</a:t>
            </a:r>
          </a:p>
          <a:p>
            <a:pPr lvl="1"/>
            <a:r>
              <a:rPr lang="en-US" dirty="0"/>
              <a:t>They are about</a:t>
            </a:r>
          </a:p>
          <a:p>
            <a:pPr marL="914400" lvl="2" indent="0">
              <a:buNone/>
            </a:pPr>
            <a:r>
              <a:rPr lang="en-US" dirty="0"/>
              <a:t>CORE-V core verification projects within OpenHW</a:t>
            </a:r>
          </a:p>
          <a:p>
            <a:pPr lvl="2"/>
            <a:r>
              <a:rPr lang="en-GB" dirty="0"/>
              <a:t>The current methodologies adopted in core-v verification projects</a:t>
            </a:r>
          </a:p>
          <a:p>
            <a:pPr lvl="2"/>
            <a:r>
              <a:rPr lang="en-GB" dirty="0"/>
              <a:t>The advanced methodologies in use within OpenHW and externally</a:t>
            </a:r>
          </a:p>
          <a:p>
            <a:pPr lvl="2"/>
            <a:r>
              <a:rPr lang="en-GB" dirty="0"/>
              <a:t>The direction of RISC-V verification methodologies in use generally</a:t>
            </a:r>
          </a:p>
          <a:p>
            <a:r>
              <a:rPr lang="en-GB" dirty="0"/>
              <a:t>VTG is more than about details within CORE-V verification projects</a:t>
            </a:r>
          </a:p>
          <a:p>
            <a:pPr lvl="1"/>
            <a:r>
              <a:rPr lang="en-GB" dirty="0"/>
              <a:t>It is now looking industry-wide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1EBCD-6532-96C9-413C-5B9EFC98F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/>
              <a:t>October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0DA30-68B2-79AD-9340-258ECA9E2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Verification Task Group           © OpenHW Group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F4892-4AF3-8880-6511-D5526AD6B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18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279A4-5FE0-60CA-96F6-84CA0139B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CORE-V cores projects’ verification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58C42-3AEF-52A5-A421-DCC2641F4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CV32E40X, CV32E40S </a:t>
            </a:r>
            <a:r>
              <a:rPr lang="pt-BR" dirty="0"/>
              <a:t>(Henrik Fegran, SiLabs)</a:t>
            </a:r>
          </a:p>
          <a:p>
            <a:r>
              <a:rPr lang="pt-BR" b="1" dirty="0"/>
              <a:t>CV32E40Pv2</a:t>
            </a:r>
            <a:r>
              <a:rPr lang="pt-BR" dirty="0"/>
              <a:t> (</a:t>
            </a:r>
            <a:r>
              <a:rPr lang="en-GB" dirty="0"/>
              <a:t>Xavier Aubert, Dolphin)</a:t>
            </a:r>
            <a:endParaRPr lang="pt-BR" dirty="0"/>
          </a:p>
          <a:p>
            <a:r>
              <a:rPr lang="pt-BR" b="1" dirty="0"/>
              <a:t>CV32E20</a:t>
            </a:r>
            <a:r>
              <a:rPr lang="pt-BR" dirty="0"/>
              <a:t> (</a:t>
            </a:r>
            <a:r>
              <a:rPr lang="en-GB" dirty="0"/>
              <a:t>Maarten Arts (NXP) / Lee Hoff (</a:t>
            </a:r>
            <a:r>
              <a:rPr lang="en-GB" dirty="0" err="1"/>
              <a:t>Intrinsix</a:t>
            </a:r>
            <a:r>
              <a:rPr lang="en-GB" dirty="0"/>
              <a:t>))</a:t>
            </a:r>
            <a:endParaRPr lang="pt-BR" dirty="0"/>
          </a:p>
          <a:p>
            <a:r>
              <a:rPr lang="pt-BR" b="1" dirty="0"/>
              <a:t>CV32A6 v0.1.0 milestone</a:t>
            </a:r>
            <a:r>
              <a:rPr lang="pt-BR" dirty="0"/>
              <a:t> (formerly known as “CVA6 Step 1”) (</a:t>
            </a:r>
            <a:r>
              <a:rPr lang="en-GB" dirty="0"/>
              <a:t>Jean-</a:t>
            </a:r>
            <a:r>
              <a:rPr lang="en-GB" dirty="0" err="1"/>
              <a:t>Roch</a:t>
            </a:r>
            <a:r>
              <a:rPr lang="en-GB" dirty="0"/>
              <a:t> Coulon, Thales)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Note these are short updates on status</a:t>
            </a:r>
          </a:p>
          <a:p>
            <a:pPr lvl="1"/>
            <a:r>
              <a:rPr lang="pt-BR" dirty="0"/>
              <a:t>for discussion on subject matter – join the next sub-projects’ meeting</a:t>
            </a:r>
          </a:p>
          <a:p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1EBCD-6532-96C9-413C-5B9EFC98F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/>
              <a:t>October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0DA30-68B2-79AD-9340-258ECA9E2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Verification Task Group           © OpenHW Group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F4892-4AF3-8880-6511-D5526AD6B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95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279A4-5FE0-60CA-96F6-84CA0139B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/>
              <a:t>CORE-V-VERIF testbench sub-projects </a:t>
            </a:r>
            <a:r>
              <a:rPr lang="en-US" sz="3200" dirty="0"/>
              <a:t>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58C42-3AEF-52A5-A421-DCC2641F4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Mike Thompson (OpenHW Group)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Define Strategic Goals for CORE-V-VERIF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 suggestions:</a:t>
            </a:r>
            <a:br>
              <a:rPr lang="en-US" dirty="0"/>
            </a:br>
            <a:endParaRPr lang="en-US" dirty="0"/>
          </a:p>
          <a:p>
            <a:r>
              <a:rPr lang="en-US" dirty="0"/>
              <a:t>Automated linting for coding guidelines (</a:t>
            </a:r>
            <a:r>
              <a:rPr lang="en-US" dirty="0" err="1"/>
              <a:t>Verissimo</a:t>
            </a:r>
            <a:r>
              <a:rPr lang="en-US" dirty="0"/>
              <a:t>)</a:t>
            </a:r>
          </a:p>
          <a:p>
            <a:r>
              <a:rPr lang="en-US" dirty="0"/>
              <a:t>Creation of an open-source formal verification testbench for at least one CORE-V core</a:t>
            </a:r>
          </a:p>
          <a:p>
            <a:r>
              <a:rPr lang="en-US" dirty="0"/>
              <a:t>Make ISACOV standalone VIP, automatically generated from the ISA itself and able to connect to any Instruction Fetch or Tracer UVM Agent</a:t>
            </a:r>
          </a:p>
          <a:p>
            <a:r>
              <a:rPr lang="en-US" dirty="0"/>
              <a:t>Improved processes for creating, writing, reviewing and tracking </a:t>
            </a:r>
            <a:r>
              <a:rPr lang="en-US" dirty="0" err="1"/>
              <a:t>DVplans</a:t>
            </a:r>
            <a:endParaRPr lang="en-US" dirty="0"/>
          </a:p>
          <a:p>
            <a:pPr lvl="1"/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1EBCD-6532-96C9-413C-5B9EFC98F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/>
              <a:t>October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0DA30-68B2-79AD-9340-258ECA9E2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Verification Task Group           © OpenHW Group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F4892-4AF3-8880-6511-D5526AD6B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54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279A4-5FE0-60CA-96F6-84CA0139B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Intro. to Advanced RISC-V Verification Methodology (ARVM)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58C42-3AEF-52A5-A421-DCC2641F4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ARVM top level project</a:t>
            </a:r>
          </a:p>
          <a:p>
            <a:r>
              <a:rPr lang="pt-BR" dirty="0"/>
              <a:t>ARVM-FunctionalCoverage</a:t>
            </a:r>
          </a:p>
          <a:p>
            <a:r>
              <a:rPr lang="pt-BR" dirty="0"/>
              <a:t>ARVM-Standards</a:t>
            </a:r>
          </a:p>
          <a:p>
            <a:r>
              <a:rPr lang="pt-BR" dirty="0"/>
              <a:t>ARVM-TestbenchQuality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Note these are short updates on status, for discussion on subject matter – join the next sub-projects’ meeting</a:t>
            </a:r>
          </a:p>
          <a:p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1EBCD-6532-96C9-413C-5B9EFC98F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/>
              <a:t>October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0DA30-68B2-79AD-9340-258ECA9E2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Verification Task Group           © OpenHW Group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F4892-4AF3-8880-6511-D5526AD6B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42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279A4-5FE0-60CA-96F6-84CA0139B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Outreach /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58C42-3AEF-52A5-A421-DCC2641F4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DVClub</a:t>
            </a:r>
            <a:r>
              <a:rPr lang="en-US" dirty="0"/>
              <a:t> Europe/India Webinar Oct 4</a:t>
            </a:r>
            <a:r>
              <a:rPr lang="en-US" baseline="30000" dirty="0"/>
              <a:t>th</a:t>
            </a:r>
          </a:p>
          <a:p>
            <a:pPr lvl="1"/>
            <a:r>
              <a:rPr lang="en-US" dirty="0"/>
              <a:t>Functional Coverage generation (topic of ARVM-</a:t>
            </a:r>
            <a:r>
              <a:rPr lang="en-US" dirty="0" err="1"/>
              <a:t>FunctionalCoverage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https://www.tessolve.com/automated-verification-checks/</a:t>
            </a:r>
          </a:p>
          <a:p>
            <a:pPr lvl="1"/>
            <a:r>
              <a:rPr lang="en-US" dirty="0"/>
              <a:t>https://www.youtube.com/watch?v=4x5Y2eIzdI4</a:t>
            </a:r>
          </a:p>
          <a:p>
            <a:r>
              <a:rPr lang="en-US" dirty="0"/>
              <a:t>OpenHW TV Oct 27, 2022 08:00 AM California time</a:t>
            </a:r>
          </a:p>
          <a:p>
            <a:pPr lvl="1"/>
            <a:r>
              <a:rPr lang="en-US" dirty="0"/>
              <a:t>Introduces VTG and the expanded charter to help support the growing RISC-V Verification ecosystem – with guest speakers… (Imagination, Codasip)</a:t>
            </a:r>
          </a:p>
          <a:p>
            <a:r>
              <a:rPr lang="en-US" dirty="0" err="1"/>
              <a:t>DVClub</a:t>
            </a:r>
            <a:r>
              <a:rPr lang="en-US" dirty="0"/>
              <a:t> Europe Nov.</a:t>
            </a:r>
          </a:p>
          <a:p>
            <a:pPr lvl="1"/>
            <a:r>
              <a:rPr lang="en-US" dirty="0"/>
              <a:t>CORE-V-VERIF: an open-source SV/UVM environment for RISC-V cores</a:t>
            </a:r>
          </a:p>
          <a:p>
            <a:pPr lvl="2"/>
            <a:r>
              <a:rPr lang="en-US" dirty="0"/>
              <a:t>Mike Thompson, OpenHW</a:t>
            </a:r>
          </a:p>
          <a:p>
            <a:r>
              <a:rPr lang="en-US" dirty="0"/>
              <a:t>Content at RISC-V Dec. 2022 Summit</a:t>
            </a:r>
          </a:p>
          <a:p>
            <a:pPr lvl="1"/>
            <a:r>
              <a:rPr lang="en-US" dirty="0"/>
              <a:t>The New Verification Ecosystem that Supports RISC-V Verification for all adopters </a:t>
            </a:r>
          </a:p>
          <a:p>
            <a:pPr lvl="2"/>
            <a:r>
              <a:rPr lang="en-US" dirty="0"/>
              <a:t>Lee Moore, Imperas Software</a:t>
            </a:r>
          </a:p>
          <a:p>
            <a:pPr lvl="2"/>
            <a:r>
              <a:rPr lang="en-US" dirty="0"/>
              <a:t>Dave </a:t>
            </a:r>
            <a:r>
              <a:rPr lang="en-US" dirty="0" err="1"/>
              <a:t>Kelf</a:t>
            </a:r>
            <a:r>
              <a:rPr lang="en-US" dirty="0"/>
              <a:t>, </a:t>
            </a:r>
            <a:r>
              <a:rPr lang="en-US" dirty="0" err="1"/>
              <a:t>Breker</a:t>
            </a:r>
            <a:r>
              <a:rPr lang="en-US" dirty="0"/>
              <a:t> Verification Systems</a:t>
            </a:r>
          </a:p>
          <a:p>
            <a:pPr lvl="1"/>
            <a:r>
              <a:rPr lang="en-US" dirty="0"/>
              <a:t>The Continuum of RISC-V Compliance and Verification Testing</a:t>
            </a:r>
          </a:p>
          <a:p>
            <a:pPr lvl="2"/>
            <a:r>
              <a:rPr lang="en-US" dirty="0"/>
              <a:t>Simon Davidmann, chair OpenHW VTG</a:t>
            </a:r>
          </a:p>
          <a:p>
            <a:pPr lvl="2"/>
            <a:r>
              <a:rPr lang="en-US" dirty="0"/>
              <a:t>Allen Baum, chair RISC-V International Compliance Working Group</a:t>
            </a:r>
          </a:p>
          <a:p>
            <a:pPr lvl="1"/>
            <a:r>
              <a:rPr lang="en-US" dirty="0"/>
              <a:t>Tutorial: Choosing Appropriate Verification Techniques for Desired RISC-V Processor Quality</a:t>
            </a:r>
          </a:p>
          <a:p>
            <a:pPr lvl="2"/>
            <a:r>
              <a:rPr lang="en-US" dirty="0"/>
              <a:t>Aimee Sutton &amp; Lee Moore, Imperas Software</a:t>
            </a:r>
          </a:p>
          <a:p>
            <a:pPr lvl="2"/>
            <a:endParaRPr lang="en-US" dirty="0"/>
          </a:p>
          <a:p>
            <a:pPr marL="0" indent="0">
              <a:buNone/>
            </a:pPr>
            <a:r>
              <a:rPr lang="en-US" dirty="0"/>
              <a:t>Please: if you see other verification ones – please let me know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1EBCD-6532-96C9-413C-5B9EFC98F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/>
              <a:t>October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0DA30-68B2-79AD-9340-258ECA9E2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Verification Task Group           © OpenHW Group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F4892-4AF3-8880-6511-D5526AD6B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41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CAF5C39-C6B3-744D-BB4A-59EA49DC3C41}" vid="{3EEFDFA0-BE2E-264A-B142-F46166EF1F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8C505B1AAE7D419AB894FEEE880B76" ma:contentTypeVersion="10" ma:contentTypeDescription="Create a new document." ma:contentTypeScope="" ma:versionID="11dab3aeb3e4e19b70d557b0d97448a1">
  <xsd:schema xmlns:xsd="http://www.w3.org/2001/XMLSchema" xmlns:xs="http://www.w3.org/2001/XMLSchema" xmlns:p="http://schemas.microsoft.com/office/2006/metadata/properties" xmlns:ns3="fb3908a0-f967-4557-920f-c180f4124495" xmlns:ns4="869d3932-b26c-492e-a357-e19faa02bfd2" targetNamespace="http://schemas.microsoft.com/office/2006/metadata/properties" ma:root="true" ma:fieldsID="dbfc77ffe8a92f034453daf4b9fc7bcf" ns3:_="" ns4:_="">
    <xsd:import namespace="fb3908a0-f967-4557-920f-c180f4124495"/>
    <xsd:import namespace="869d3932-b26c-492e-a357-e19faa02bfd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3908a0-f967-4557-920f-c180f412449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9d3932-b26c-492e-a357-e19faa02bf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F90040B-50B1-4EE1-9157-60862E0CE53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B58162-6281-4E33-A05D-93B71D0C20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3908a0-f967-4557-920f-c180f4124495"/>
    <ds:schemaRef ds:uri="869d3932-b26c-492e-a357-e19faa02bf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061CD25-DC17-41A6-8134-C6BA4764C6AF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fb3908a0-f967-4557-920f-c180f4124495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869d3932-b26c-492e-a357-e19faa02bfd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979</Words>
  <Application>Microsoft Office PowerPoint</Application>
  <PresentationFormat>Widescreen</PresentationFormat>
  <Paragraphs>167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Open Sans</vt:lpstr>
      <vt:lpstr>Orbitron</vt:lpstr>
      <vt:lpstr>Office Theme</vt:lpstr>
      <vt:lpstr>Verification Task Group (VTG) Status Meeting</vt:lpstr>
      <vt:lpstr>Housekeeping</vt:lpstr>
      <vt:lpstr>Agenda</vt:lpstr>
      <vt:lpstr>Introduction (1)</vt:lpstr>
      <vt:lpstr>Introduction (2): VTG focus</vt:lpstr>
      <vt:lpstr>Active CORE-V cores projects’ verification status</vt:lpstr>
      <vt:lpstr>CORE-V-VERIF testbench sub-projects status</vt:lpstr>
      <vt:lpstr>Intro. to Advanced RISC-V Verification Methodology (ARVM) projects</vt:lpstr>
      <vt:lpstr>Outreach / events</vt:lpstr>
      <vt:lpstr>PowerPoint Presentation</vt:lpstr>
      <vt:lpstr>PowerPoint Presentation</vt:lpstr>
      <vt:lpstr>Verification Task Group (VTG) Status Meeting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Verification Task Group July 16, 2020</dc:title>
  <dc:creator>Steve Richmond</dc:creator>
  <cp:lastModifiedBy>simon davidmann</cp:lastModifiedBy>
  <cp:revision>292</cp:revision>
  <dcterms:created xsi:type="dcterms:W3CDTF">2020-07-16T14:11:26Z</dcterms:created>
  <dcterms:modified xsi:type="dcterms:W3CDTF">2022-10-17T18:13:38Z</dcterms:modified>
</cp:coreProperties>
</file>