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wmf" ContentType="image/x-wmf"/>
  <Override PartName="/ppt/media/image3.png" ContentType="image/png"/>
  <Override PartName="/ppt/media/image8.png" ContentType="image/png"/>
  <Override PartName="/ppt/media/image1.png" ContentType="image/png"/>
  <Override PartName="/ppt/media/image6.wmf" ContentType="image/x-wmf"/>
  <Override PartName="/ppt/media/image9.wmf" ContentType="image/x-wmf"/>
  <Override PartName="/ppt/media/image7.jpeg" ContentType="image/jpeg"/>
  <Override PartName="/ppt/media/image2.wmf" ContentType="image/x-wm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4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"/>
          <p:cNvPicPr/>
          <p:nvPr/>
        </p:nvPicPr>
        <p:blipFill>
          <a:blip r:embed="rId2"/>
          <a:stretch/>
        </p:blipFill>
        <p:spPr>
          <a:xfrm>
            <a:off x="198360" y="6176880"/>
            <a:ext cx="2679480" cy="629280"/>
          </a:xfrm>
          <a:prstGeom prst="rect">
            <a:avLst/>
          </a:prstGeom>
          <a:ln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3"/>
          <a:stretch/>
        </p:blipFill>
        <p:spPr>
          <a:xfrm>
            <a:off x="10995480" y="300240"/>
            <a:ext cx="1090800" cy="8661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hyperlink" Target="https://www.openhwgroup.org/" TargetMode="External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9" descr=""/>
          <p:cNvPicPr/>
          <p:nvPr/>
        </p:nvPicPr>
        <p:blipFill>
          <a:blip r:embed="rId1"/>
          <a:srcRect l="10458" t="34376" r="11112" b="0"/>
          <a:stretch/>
        </p:blipFill>
        <p:spPr>
          <a:xfrm>
            <a:off x="0" y="0"/>
            <a:ext cx="12190320" cy="4382640"/>
          </a:xfrm>
          <a:prstGeom prst="rect">
            <a:avLst/>
          </a:prstGeom>
          <a:ln>
            <a:noFill/>
          </a:ln>
        </p:spPr>
      </p:pic>
      <p:pic>
        <p:nvPicPr>
          <p:cNvPr id="121" name="Picture 40" descr=""/>
          <p:cNvPicPr/>
          <p:nvPr/>
        </p:nvPicPr>
        <p:blipFill>
          <a:blip r:embed="rId2"/>
          <a:srcRect l="648" t="0" r="14497" b="0"/>
          <a:stretch/>
        </p:blipFill>
        <p:spPr>
          <a:xfrm>
            <a:off x="0" y="457200"/>
            <a:ext cx="12190320" cy="22910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7752240" y="692640"/>
            <a:ext cx="2086560" cy="179856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790200" y="3474000"/>
            <a:ext cx="10561680" cy="96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br/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CV32E40P* Verification Schedule Status</a:t>
            </a:r>
            <a:br/>
            <a:r>
              <a:rPr b="0" lang="en-US" sz="4000" spc="-1" strike="noStrike">
                <a:solidFill>
                  <a:srgbClr val="17325d"/>
                </a:solidFill>
                <a:latin typeface="Open Sans"/>
                <a:ea typeface="Open Sans"/>
              </a:rPr>
              <a:t>Sprint #1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523880" y="448380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60a049"/>
                </a:solidFill>
                <a:latin typeface="Orbitron"/>
                <a:ea typeface="Open Sans"/>
              </a:rPr>
              <a:t>Mike Thompson 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000ff"/>
                </a:solidFill>
                <a:uFillTx/>
                <a:latin typeface="Orbitron"/>
                <a:ea typeface="Open Sans"/>
                <a:hlinkClick r:id="rId3"/>
              </a:rPr>
              <a:t>www.openhwgroup.org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0762560" y="6356520"/>
            <a:ext cx="5893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6F1926-6388-4750-BB90-15D7899AD661}" type="slidenum"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1</a:t>
            </a:fld>
            <a:endParaRPr b="0" lang="en-CA" sz="1200" spc="-1" strike="noStrike">
              <a:latin typeface="Arial"/>
            </a:endParaRPr>
          </a:p>
        </p:txBody>
      </p:sp>
      <p:pic>
        <p:nvPicPr>
          <p:cNvPr id="126" name="Picture 10" descr=""/>
          <p:cNvPicPr/>
          <p:nvPr/>
        </p:nvPicPr>
        <p:blipFill>
          <a:blip r:embed="rId4"/>
          <a:stretch/>
        </p:blipFill>
        <p:spPr>
          <a:xfrm>
            <a:off x="7990920" y="920160"/>
            <a:ext cx="1608840" cy="1278000"/>
          </a:xfrm>
          <a:prstGeom prst="rect">
            <a:avLst/>
          </a:prstGeom>
          <a:ln>
            <a:noFill/>
          </a:ln>
        </p:spPr>
      </p:pic>
      <p:sp>
        <p:nvSpPr>
          <p:cNvPr id="127" name="CustomShape 5"/>
          <p:cNvSpPr/>
          <p:nvPr/>
        </p:nvSpPr>
        <p:spPr>
          <a:xfrm>
            <a:off x="8368920" y="6356520"/>
            <a:ext cx="21765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June 15 2020</a:t>
            </a:r>
            <a:endParaRPr b="0" lang="en-CA" sz="12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55560" y="6354000"/>
            <a:ext cx="41130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5f5f5f"/>
                </a:solidFill>
                <a:latin typeface="Open Sans"/>
                <a:ea typeface="Open Sans"/>
              </a:rPr>
              <a:t>© OpenHW Group</a:t>
            </a:r>
            <a:endParaRPr b="0" lang="en-CA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#1: 2020-06-01 to 2020-06-19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46360" y="129888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Open Sans"/>
                <a:ea typeface="DejaVu Sans"/>
              </a:rPr>
              <a:t>Sprint #1 will produce the following outcomes:</a:t>
            </a:r>
            <a:endParaRPr b="0" lang="en-CA" sz="36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User Manual.</a:t>
            </a:r>
            <a:endParaRPr b="0" lang="en-CA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integration of the CORE-V software toolchain and its associated "Test-Program Environment".</a:t>
            </a:r>
            <a:endParaRPr b="0" lang="en-CA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RV32IMC compliance infrastructure, including functional coverage, in place and running (coverage may not be 100% at this point).</a:t>
            </a:r>
            <a:endParaRPr b="0" lang="en-CA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random instruction generator (riscv-dv) integrated.</a:t>
            </a:r>
            <a:endParaRPr b="0" lang="en-CA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Plan complete and testbench support for interrupt verification started.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Detailed Status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096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3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User Manual.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Excellent progress this week.  Moderate risk of not completing on time (see Interrupts, below).</a:t>
            </a:r>
            <a:endParaRPr b="0" lang="en-CA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Complete CV32E40P Verification Strategy.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Little progress this week. High risk of not completing on time.</a:t>
            </a:r>
            <a:endParaRPr b="0" lang="en-CA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Completion and integration of the CORE-V software toolchain and its associated "Test-Program Environment" (“Board Support Package”).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Excellent progress this week.  This task is largely complete.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Craig Blackmore agreed to also contribute documentation.</a:t>
            </a:r>
            <a:endParaRPr b="0" lang="en-CA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RV32IMC compliance infrastructure, including functional coverage, in place and running (coverage may not be 100% at this point).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No longer gated by Test-Program Environment (BSP).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Sébastien Jacq of Thales has re-started work on this.   Low risk of not completing on time.  May need to use RISC-V (non PULP) toolchain for this.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Functional coverage prototype code for RV32I in place.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Alfredo Herrera of BTA has agreed to take on functional coverage coding for RV32IMCX.</a:t>
            </a:r>
            <a:endParaRPr b="0" lang="en-CA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Google random instruction generator (riscv-dv) integrated.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Able to start this week (as planned)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Medium risk as we may hit unexpected interactions with out new BSP/TPE.</a:t>
            </a:r>
            <a:endParaRPr b="0" lang="en-CA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 Verification Plan complete and testbench support for interrupt verification started.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Starts this week.</a:t>
            </a:r>
            <a:endParaRPr b="0" lang="en-CA" sz="2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High risk due to churn in Interrupt specification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Risks &amp; Mitigation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24020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Effort risk remains moderate for Sprint #1</a:t>
            </a:r>
            <a:endParaRPr b="0" lang="en-CA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Arrival of Duncan Bees to the team is allowing Mike to focus on  technical issues.</a:t>
            </a:r>
            <a:endParaRPr b="0" lang="en-CA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DejaVu Sans"/>
              </a:rPr>
              <a:t>Alfredo Herrera of BTA has stepped up to implement RV32IMC functional coverage code.</a:t>
            </a:r>
            <a:endParaRPr b="0" lang="en-CA" sz="2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Not expected to implement complete coverage model by the end of this week.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Activities not covered in Sprint Plan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46360" y="129888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RISC-V Instruction Stream Generators: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Delivery of FORCE-RISCV ISG from Futurewei.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On-going discussions with NVIDIA about core-v-isg.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Review of Thales Contribution Workplan: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Need to connect Thales team with OpenHW SWTG for toolchain work.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Joint development of UVM environment for both CV32E/CV64A/CV32A.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Formal Verification: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Introduced efforts of Axiomise to apply their “RISCV ISA FV Toolkit” to CV32E40P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Re-boot of discussions with OneSpin for complete FV of CV32E40P.</a:t>
            </a:r>
            <a:endParaRPr b="0" lang="en-CA" sz="20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Recruiting: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Welcome Oystein Knauserud from SiLabs.</a:t>
            </a:r>
            <a:endParaRPr b="0" lang="en-CA" sz="20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DejaVu Sans"/>
              </a:rPr>
              <a:t>Possibility of some ETHZ students joining the effort?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17325d"/>
                </a:solidFill>
                <a:latin typeface="Orbitron"/>
                <a:ea typeface="DejaVu Sans"/>
              </a:rPr>
              <a:t>Sprint #2 starts 2020-06-22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46360" y="1298880"/>
            <a:ext cx="105138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Goal, duration and associated tasks TBD.</a:t>
            </a:r>
            <a:endParaRPr b="0" lang="en-CA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Open Sans"/>
                <a:ea typeface="DejaVu Sans"/>
              </a:rPr>
              <a:t>Candidates:</a:t>
            </a:r>
            <a:endParaRPr b="0" lang="en-CA" sz="24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Mop-up of Sprint #1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Continue work on RV32IMCX functional coverage.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Ramp up size of regression using stimulus from Google generator.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Begin Debug verification in earnest</a:t>
            </a:r>
            <a:endParaRPr b="0" lang="en-CA" sz="22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DejaVu Sans"/>
              </a:rPr>
              <a:t>Interrupts?</a:t>
            </a:r>
            <a:endParaRPr b="0" lang="en-CA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30960" y="3312000"/>
            <a:ext cx="10155600" cy="73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0560" spc="-1" strike="noStrike">
                <a:solidFill>
                  <a:srgbClr val="17325d"/>
                </a:solidFill>
                <a:latin typeface="Orbitron"/>
                <a:ea typeface="DejaVu Sans"/>
              </a:rPr>
              <a:t>Thank You</a:t>
            </a:r>
            <a:endParaRPr b="0" lang="en-CA" sz="105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2020-05-12T07:50:25Z</dcterms:created>
  <dc:creator/>
  <dc:description/>
  <dc:language>en-CA</dc:language>
  <cp:lastModifiedBy/>
  <dcterms:modified xsi:type="dcterms:W3CDTF">2020-06-16T10:23:30Z</dcterms:modified>
  <cp:revision>29</cp:revision>
  <dc:subject/>
  <dc:title>  OpenHW Group Overview Open Source HW IP for  high-volume production SoCs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