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media/image5.png" ContentType="image/png"/>
  <Override PartName="/ppt/media/image4.wmf" ContentType="image/x-wmf"/>
  <Override PartName="/ppt/media/image3.png" ContentType="image/png"/>
  <Override PartName="/ppt/media/image6.wmf" ContentType="image/x-wmf"/>
  <Override PartName="/ppt/media/image1.png" ContentType="image/png"/>
  <Override PartName="/ppt/media/image10.png" ContentType="image/png"/>
  <Override PartName="/ppt/media/image9.jpeg" ContentType="image/jpeg"/>
  <Override PartName="/ppt/media/image11.wmf" ContentType="image/x-wmf"/>
  <Override PartName="/ppt/media/image2.wmf" ContentType="image/x-wmf"/>
  <Override PartName="/ppt/media/image8.wmf" ContentType="image/x-wmf"/>
  <Override PartName="/ppt/media/image7.png" ContentType="image/png"/>
  <Override PartName="/ppt/presentation.xml" ContentType="application/vnd.openxmlformats-officedocument.presentationml.presentation.main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8760" cy="628560"/>
          </a:xfrm>
          <a:prstGeom prst="rect">
            <a:avLst/>
          </a:prstGeom>
          <a:ln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90080" cy="8654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8760" cy="628560"/>
          </a:xfrm>
          <a:prstGeom prst="rect">
            <a:avLst/>
          </a:prstGeom>
          <a:ln>
            <a:noFill/>
          </a:ln>
        </p:spPr>
      </p:pic>
      <p:pic>
        <p:nvPicPr>
          <p:cNvPr id="4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90080" cy="8654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8760" cy="628560"/>
          </a:xfrm>
          <a:prstGeom prst="rect">
            <a:avLst/>
          </a:prstGeom>
          <a:ln>
            <a:noFill/>
          </a:ln>
        </p:spPr>
      </p:pic>
      <p:pic>
        <p:nvPicPr>
          <p:cNvPr id="8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90080" cy="86544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Click to edit the outline text format</a:t>
            </a:r>
            <a:endParaRPr b="0" lang="en-CA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Second Outline Level</a:t>
            </a:r>
            <a:endParaRPr b="0" lang="en-CA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Fourth Outline Level</a:t>
            </a:r>
            <a:endParaRPr b="0" lang="en-CA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Fifth Outline Level</a:t>
            </a:r>
            <a:endParaRPr b="0" lang="en-CA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Sixth Outline Level</a:t>
            </a:r>
            <a:endParaRPr b="0" lang="en-CA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Seventh Outline Level</a:t>
            </a:r>
            <a:endParaRPr b="0" lang="en-CA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8760" cy="628560"/>
          </a:xfrm>
          <a:prstGeom prst="rect">
            <a:avLst/>
          </a:prstGeom>
          <a:ln>
            <a:noFill/>
          </a:ln>
        </p:spPr>
      </p:pic>
      <p:pic>
        <p:nvPicPr>
          <p:cNvPr id="12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90080" cy="865440"/>
          </a:xfrm>
          <a:prstGeom prst="rect">
            <a:avLst/>
          </a:prstGeom>
          <a:ln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hyperlink" Target="https://www.openhwgroup.org/" TargetMode="External"/><Relationship Id="rId4" Type="http://schemas.openxmlformats.org/officeDocument/2006/relationships/image" Target="../media/image11.wmf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39" descr=""/>
          <p:cNvPicPr/>
          <p:nvPr/>
        </p:nvPicPr>
        <p:blipFill>
          <a:blip r:embed="rId1"/>
          <a:srcRect l="10458" t="34376" r="11112" b="0"/>
          <a:stretch/>
        </p:blipFill>
        <p:spPr>
          <a:xfrm>
            <a:off x="0" y="0"/>
            <a:ext cx="12189600" cy="4381920"/>
          </a:xfrm>
          <a:prstGeom prst="rect">
            <a:avLst/>
          </a:prstGeom>
          <a:ln>
            <a:noFill/>
          </a:ln>
        </p:spPr>
      </p:pic>
      <p:pic>
        <p:nvPicPr>
          <p:cNvPr id="161" name="Picture 40" descr=""/>
          <p:cNvPicPr/>
          <p:nvPr/>
        </p:nvPicPr>
        <p:blipFill>
          <a:blip r:embed="rId2"/>
          <a:srcRect l="648" t="0" r="14497" b="0"/>
          <a:stretch/>
        </p:blipFill>
        <p:spPr>
          <a:xfrm>
            <a:off x="0" y="457200"/>
            <a:ext cx="12189600" cy="229032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7752240" y="692640"/>
            <a:ext cx="2085840" cy="17978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790200" y="3474000"/>
            <a:ext cx="10560960" cy="96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br/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CV32E40P* Verification Schedule Status</a:t>
            </a:r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Sprints #1 and #2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523880" y="4483800"/>
            <a:ext cx="9141480" cy="16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60a049"/>
                </a:solidFill>
                <a:latin typeface="Orbitron"/>
                <a:ea typeface="Open Sans"/>
              </a:rPr>
              <a:t>Mike Thompson 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Orbitron"/>
                <a:ea typeface="Open Sans"/>
                <a:hlinkClick r:id="rId3"/>
              </a:rPr>
              <a:t>www.openhwgroup.org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10762560" y="6356520"/>
            <a:ext cx="5886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EE4809A-3058-43BB-98AE-1100E785B7C3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1</a:t>
            </a:fld>
            <a:endParaRPr b="0" lang="en-CA" sz="1200" spc="-1" strike="noStrike">
              <a:latin typeface="Arial"/>
            </a:endParaRPr>
          </a:p>
        </p:txBody>
      </p:sp>
      <p:pic>
        <p:nvPicPr>
          <p:cNvPr id="166" name="Picture 10" descr=""/>
          <p:cNvPicPr/>
          <p:nvPr/>
        </p:nvPicPr>
        <p:blipFill>
          <a:blip r:embed="rId4"/>
          <a:stretch/>
        </p:blipFill>
        <p:spPr>
          <a:xfrm>
            <a:off x="7990920" y="920160"/>
            <a:ext cx="1608120" cy="1277280"/>
          </a:xfrm>
          <a:prstGeom prst="rect">
            <a:avLst/>
          </a:prstGeom>
          <a:ln>
            <a:noFill/>
          </a:ln>
        </p:spPr>
      </p:pic>
      <p:sp>
        <p:nvSpPr>
          <p:cNvPr id="167" name="CustomShape 5"/>
          <p:cNvSpPr/>
          <p:nvPr/>
        </p:nvSpPr>
        <p:spPr>
          <a:xfrm>
            <a:off x="8368920" y="6356520"/>
            <a:ext cx="2175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June 22 2020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3355560" y="6354000"/>
            <a:ext cx="41122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154880" cy="73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Sprint #1: 2020-06-01 to 2020-06-19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46360" y="1298880"/>
            <a:ext cx="10513080" cy="49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0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Open Sans"/>
                <a:ea typeface="DejaVu Sans"/>
              </a:rPr>
              <a:t>Sprint #1 will produce the following outcomes:</a:t>
            </a:r>
            <a:endParaRPr b="0" lang="en-CA" sz="36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 CV32E40P User Manual.</a:t>
            </a:r>
            <a:endParaRPr b="0" lang="en-CA" sz="24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 CV32E40P Verification Strategy.</a:t>
            </a:r>
            <a:endParaRPr b="0" lang="en-CA" sz="24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Completion and integration of the CORE-V software toolchain and its associated "Test-Program Environment".</a:t>
            </a:r>
            <a:endParaRPr b="0" lang="en-CA" sz="24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RISC-V RV32IMC compliance infrastructure, including functional coverage, in place and running (coverage may not be 100% at this point).</a:t>
            </a:r>
            <a:endParaRPr b="0" lang="en-CA" sz="24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Google random instruction generator (riscv-dv) integrated.</a:t>
            </a:r>
            <a:endParaRPr b="0" lang="en-CA" sz="24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Verification Plan complete and testbench support for interrupt verification started.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38080" y="365040"/>
            <a:ext cx="10154880" cy="73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Sprint #1 Outcomes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38080" y="1096200"/>
            <a:ext cx="10513080" cy="49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2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 CV32E40P User Manual.</a:t>
            </a:r>
            <a:endParaRPr b="0" lang="en-CA" sz="2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Continued excellent progress this week.  This task is complete.</a:t>
            </a:r>
            <a:endParaRPr b="0" lang="en-CA" sz="2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 CV32E40P Verification Strategy.</a:t>
            </a:r>
            <a:endParaRPr b="0" lang="en-CA" sz="2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Little progress this week.  Incomplete</a:t>
            </a:r>
            <a:endParaRPr b="0" lang="en-CA" sz="2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Completion and integration of the CORE-V software toolchain and its associated "Test-Program Environment" (“Board Support Package”).</a:t>
            </a:r>
            <a:endParaRPr b="0" lang="en-CA" sz="2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This task is complete.</a:t>
            </a:r>
            <a:endParaRPr b="0" lang="en-CA" sz="2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RISC-V RV32IMC compliance infrastructure, including functional coverage, in place and running (coverage may not be 100% at this point).</a:t>
            </a:r>
            <a:endParaRPr b="0" lang="en-CA" sz="2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Goals for this sprint achieved.</a:t>
            </a:r>
            <a:endParaRPr b="0" lang="en-CA" sz="2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Sébastien Jacq of Thales delivered latest compliance code and a method to integrate updates.</a:t>
            </a:r>
            <a:endParaRPr b="0" lang="en-CA" sz="2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Alfredo Herrera of BTA started review of Vplans and functional coverage code for RV32IMCX.</a:t>
            </a:r>
            <a:endParaRPr b="0" lang="en-CA" sz="2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Google random instruction generator (riscv-dv) integrated.</a:t>
            </a:r>
            <a:endParaRPr b="0" lang="en-CA" sz="2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Largely complete.</a:t>
            </a:r>
            <a:endParaRPr b="0" lang="en-CA" sz="2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Some issues with generated programs not compiling to expected entry point, so this task is not fully complete.</a:t>
            </a:r>
            <a:endParaRPr b="0" lang="en-CA" sz="2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Verification Plan complete and testbench support for interrupt verification started.</a:t>
            </a:r>
            <a:endParaRPr b="0" lang="en-CA" sz="2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Little progress last week.</a:t>
            </a:r>
            <a:endParaRPr b="0" lang="en-CA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38080" y="365040"/>
            <a:ext cx="10154880" cy="73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Sprint #2: 2020-06-22 to 2020-07-10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46360" y="1298880"/>
            <a:ext cx="10513080" cy="49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3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Sprint #2 will produce the following outcomes:</a:t>
            </a:r>
            <a:endParaRPr b="0" lang="en-CA" sz="24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 CV32E40P Verification Strategy.</a:t>
            </a:r>
            <a:endParaRPr b="0" lang="en-CA" sz="2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Sprint #1 “mop up”</a:t>
            </a:r>
            <a:endParaRPr b="0" lang="en-CA" sz="22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Resolve “Entry Point” issue with generated code.</a:t>
            </a:r>
            <a:endParaRPr b="0" lang="en-CA" sz="1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 Planning for CV32E40P:</a:t>
            </a:r>
            <a:endParaRPr b="0" lang="en-CA" sz="22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Reviews of “base ISA”, Exceptions and Debug Vplans</a:t>
            </a:r>
            <a:endParaRPr b="0" lang="en-CA" sz="22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Capture of Interrupt, Debug and RVI (OBI) Vplans</a:t>
            </a:r>
            <a:endParaRPr b="0" lang="en-CA" sz="2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 verification:</a:t>
            </a:r>
            <a:endParaRPr b="0" lang="en-CA" sz="22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Compliance suite running in regression</a:t>
            </a:r>
            <a:endParaRPr b="0" lang="en-CA" sz="22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 RV32IMCZ functional coverage model.</a:t>
            </a:r>
            <a:endParaRPr b="0" lang="en-CA" sz="22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80% coverage of RV32IMCZ instructions in regressions.</a:t>
            </a:r>
            <a:endParaRPr b="0" lang="en-CA" sz="2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and Debug Verification started.</a:t>
            </a:r>
            <a:endParaRPr b="0" lang="en-CA" sz="2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Re-launch of formal verification efforts.</a:t>
            </a:r>
            <a:endParaRPr b="0" lang="en-CA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38080" y="365040"/>
            <a:ext cx="10154880" cy="73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Risks &amp; Mitigation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38080" y="1240200"/>
            <a:ext cx="10513080" cy="49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7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Increased effort risk for Sprint #2</a:t>
            </a:r>
            <a:endParaRPr b="0" lang="en-CA" sz="28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Launch of CVA6</a:t>
            </a:r>
            <a:endParaRPr b="0" lang="en-CA" sz="24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Launch of FORCE-RISCV ISG</a:t>
            </a:r>
            <a:endParaRPr b="0" lang="en-CA" sz="24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Question: is the design team available for Vplan reviews at this time?</a:t>
            </a:r>
            <a:endParaRPr b="0" lang="en-CA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Project Plan calls for CSR and Exceptions verification to begin during this time-frame</a:t>
            </a:r>
            <a:endParaRPr b="0" lang="en-CA" sz="28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No engineering resource available for these tasks (not included</a:t>
            </a:r>
            <a:endParaRPr b="0" lang="en-CA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Mike is pushing for CLIC implementation for CV32E40P, which would be a change from current plan-of-record.</a:t>
            </a:r>
            <a:endParaRPr b="0" lang="en-CA" sz="28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This decision has significant schedule implications.</a:t>
            </a:r>
            <a:endParaRPr b="0" lang="en-CA" sz="24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On-going discussion in MatterMost.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09480" y="273600"/>
            <a:ext cx="1097208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Detailed Task List for Sprint #2</a:t>
            </a:r>
            <a:endParaRPr b="0" lang="en-CA" sz="4000" spc="-1" strike="noStrike">
              <a:latin typeface="Arial"/>
            </a:endParaRPr>
          </a:p>
        </p:txBody>
      </p:sp>
      <p:graphicFrame>
        <p:nvGraphicFramePr>
          <p:cNvPr id="178" name="Table 2"/>
          <p:cNvGraphicFramePr/>
          <p:nvPr/>
        </p:nvGraphicFramePr>
        <p:xfrm>
          <a:off x="471960" y="924840"/>
          <a:ext cx="11273760" cy="4761360"/>
        </p:xfrm>
        <a:graphic>
          <a:graphicData uri="http://schemas.openxmlformats.org/drawingml/2006/table">
            <a:tbl>
              <a:tblPr/>
              <a:tblGrid>
                <a:gridCol w="5486040"/>
                <a:gridCol w="1845360"/>
                <a:gridCol w="3942720"/>
              </a:tblGrid>
              <a:tr h="603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800" spc="-1" strike="noStrike">
                          <a:latin typeface="Arial"/>
                        </a:rPr>
                        <a:t>Task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800" spc="-1" strike="noStrike">
                          <a:latin typeface="Arial"/>
                        </a:rPr>
                        <a:t>Duration</a:t>
                      </a:r>
                      <a:br/>
                      <a:r>
                        <a:rPr b="1" lang="en-CA" sz="1800" spc="-1" strike="noStrike">
                          <a:latin typeface="Arial"/>
                        </a:rPr>
                        <a:t>(working days)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en-CA" sz="1800" spc="-1" strike="noStrike">
                          <a:latin typeface="Arial"/>
                        </a:rPr>
                        <a:t>Comment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Review of Base Instructions Vplans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2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800" spc="-1" strike="noStrike">
                          <a:latin typeface="Arial"/>
                        </a:rPr>
                        <a:t>Assumes designer available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Review of Exceptions Vplans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2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800" spc="-1" strike="noStrike">
                          <a:latin typeface="Arial"/>
                        </a:rPr>
                        <a:t>Assumes designer available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Capture of Interrupts Vplan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5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800" spc="-1" strike="noStrike">
                          <a:latin typeface="Arial"/>
                        </a:rPr>
                        <a:t>Need to close on CLINT/CLIC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Capture of Debug Vplan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5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Capture of RVI (OBI) Interface Vplan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5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800" spc="-1" strike="noStrike">
                          <a:latin typeface="Arial"/>
                        </a:rPr>
                        <a:t>Student contributor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Review Interrupt Vplan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2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Review Debug Vplan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2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Review RVI Vplan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2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Deploy full Metrics CI Regression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3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800" spc="-1" strike="noStrike">
                          <a:latin typeface="Arial"/>
                        </a:rPr>
                        <a:t>Ready to go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Complete RV32IMCZ functional coverage model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10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Execution and Debug of RISC-V ISA Compliance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10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Interrupt Agent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10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em-micro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Integration of PZ Debug infrastructure and tests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5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SiLabs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Move assertions in RTL to TB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5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latin typeface="Arial"/>
                        </a:rPr>
                        <a:t>Student contributor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365040"/>
            <a:ext cx="10154880" cy="73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Activities not covered in Sprint Plan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846360" y="1298880"/>
            <a:ext cx="10513080" cy="49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Recruiting:</a:t>
            </a:r>
            <a:endParaRPr b="0" lang="en-CA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Need to staff CSR verification for CV32E40P.</a:t>
            </a:r>
            <a:endParaRPr b="0" lang="en-CA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CVA6 Verification:</a:t>
            </a:r>
            <a:endParaRPr b="0" lang="en-CA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How to get this started?</a:t>
            </a:r>
            <a:endParaRPr b="0" lang="en-CA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CV32E40P Reference Model:</a:t>
            </a:r>
            <a:endParaRPr b="0" lang="en-CA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Final list of features required.</a:t>
            </a:r>
            <a:endParaRPr b="0" lang="en-CA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RISC-V Instruction Stream Generators:</a:t>
            </a:r>
            <a:endParaRPr b="0" lang="en-CA" sz="20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FORCE-RISCV ISG from Futurewei.</a:t>
            </a:r>
            <a:endParaRPr b="0" lang="en-CA" sz="1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On-going discussions with NVIDIA about core-v-isg.</a:t>
            </a:r>
            <a:endParaRPr b="0" lang="en-CA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CV32E40P Formal Verification:</a:t>
            </a:r>
            <a:endParaRPr b="0" lang="en-CA" sz="20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OneSpin has committed to delivering the first draft of a complete Formal Vplan by the end of Sprint #2.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930960" y="3312000"/>
            <a:ext cx="10154880" cy="73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0560" spc="-1" strike="noStrike">
                <a:solidFill>
                  <a:srgbClr val="17325d"/>
                </a:solidFill>
                <a:latin typeface="Orbitron"/>
                <a:ea typeface="DejaVu Sans"/>
              </a:rPr>
              <a:t>Thank You</a:t>
            </a:r>
            <a:endParaRPr b="0" lang="en-CA" sz="105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2020-05-12T07:50:25Z</dcterms:created>
  <dc:creator/>
  <dc:description/>
  <dc:language>en-CA</dc:language>
  <cp:lastModifiedBy/>
  <dcterms:modified xsi:type="dcterms:W3CDTF">2020-06-23T07:28:31Z</dcterms:modified>
  <cp:revision>36</cp:revision>
  <dc:subject/>
  <dc:title>  OpenHW Group Overview Open Source HW IP for  high-volume production SoCs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