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media/image5.png" ContentType="image/png"/>
  <Override PartName="/ppt/media/image4.wmf" ContentType="image/x-wmf"/>
  <Override PartName="/ppt/media/image3.png" ContentType="image/png"/>
  <Override PartName="/ppt/media/image6.wmf" ContentType="image/x-wmf"/>
  <Override PartName="/ppt/media/image1.png" ContentType="image/png"/>
  <Override PartName="/ppt/media/image10.png" ContentType="image/png"/>
  <Override PartName="/ppt/media/image9.jpeg" ContentType="image/jpeg"/>
  <Override PartName="/ppt/media/image11.wmf" ContentType="image/x-wmf"/>
  <Override PartName="/ppt/media/image2.wmf" ContentType="image/x-wmf"/>
  <Override PartName="/ppt/media/image8.wmf" ContentType="image/x-wmf"/>
  <Override PartName="/ppt/media/image7.png" ContentType="image/png"/>
  <Override PartName="/ppt/presentation.xml" ContentType="application/vnd.openxmlformats-officedocument.presentationml.presentation.main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wmf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8400" cy="628200"/>
          </a:xfrm>
          <a:prstGeom prst="rect">
            <a:avLst/>
          </a:prstGeom>
          <a:ln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9720" cy="8650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8400" cy="628200"/>
          </a:xfrm>
          <a:prstGeom prst="rect">
            <a:avLst/>
          </a:prstGeom>
          <a:ln>
            <a:noFill/>
          </a:ln>
        </p:spPr>
      </p:pic>
      <p:pic>
        <p:nvPicPr>
          <p:cNvPr id="4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9720" cy="86508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8400" cy="628200"/>
          </a:xfrm>
          <a:prstGeom prst="rect">
            <a:avLst/>
          </a:prstGeom>
          <a:ln>
            <a:noFill/>
          </a:ln>
        </p:spPr>
      </p:pic>
      <p:pic>
        <p:nvPicPr>
          <p:cNvPr id="8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9720" cy="86508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8400" cy="628200"/>
          </a:xfrm>
          <a:prstGeom prst="rect">
            <a:avLst/>
          </a:prstGeom>
          <a:ln>
            <a:noFill/>
          </a:ln>
        </p:spPr>
      </p:pic>
      <p:pic>
        <p:nvPicPr>
          <p:cNvPr id="12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9720" cy="865080"/>
          </a:xfrm>
          <a:prstGeom prst="rect">
            <a:avLst/>
          </a:prstGeom>
          <a:ln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hyperlink" Target="https://www.openhwgroup.org/" TargetMode="External"/><Relationship Id="rId4" Type="http://schemas.openxmlformats.org/officeDocument/2006/relationships/image" Target="../media/image11.wmf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39" descr=""/>
          <p:cNvPicPr/>
          <p:nvPr/>
        </p:nvPicPr>
        <p:blipFill>
          <a:blip r:embed="rId1"/>
          <a:srcRect l="10458" t="34376" r="11112" b="0"/>
          <a:stretch/>
        </p:blipFill>
        <p:spPr>
          <a:xfrm>
            <a:off x="0" y="0"/>
            <a:ext cx="12189240" cy="4381560"/>
          </a:xfrm>
          <a:prstGeom prst="rect">
            <a:avLst/>
          </a:prstGeom>
          <a:ln>
            <a:noFill/>
          </a:ln>
        </p:spPr>
      </p:pic>
      <p:pic>
        <p:nvPicPr>
          <p:cNvPr id="161" name="Picture 40" descr=""/>
          <p:cNvPicPr/>
          <p:nvPr/>
        </p:nvPicPr>
        <p:blipFill>
          <a:blip r:embed="rId2"/>
          <a:srcRect l="648" t="0" r="14497" b="0"/>
          <a:stretch/>
        </p:blipFill>
        <p:spPr>
          <a:xfrm>
            <a:off x="0" y="457200"/>
            <a:ext cx="12189240" cy="228996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7752240" y="692640"/>
            <a:ext cx="2085480" cy="179748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>
            <a:off x="790200" y="3474000"/>
            <a:ext cx="10560600" cy="9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br/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CV32E40P* Verification Schedule Status</a:t>
            </a:r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Sprint #2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523880" y="4483800"/>
            <a:ext cx="9141120" cy="165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60a049"/>
                </a:solidFill>
                <a:latin typeface="Orbitron"/>
                <a:ea typeface="Open Sans"/>
              </a:rPr>
              <a:t>Mike Thompson 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Orbitron"/>
                <a:ea typeface="Open Sans"/>
                <a:hlinkClick r:id="rId3"/>
              </a:rPr>
              <a:t>www.openhwgroup.org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10762560" y="6356520"/>
            <a:ext cx="588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5DC54F9-AACB-405D-985C-C5104F5EA52E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1</a:t>
            </a:fld>
            <a:endParaRPr b="0" lang="en-CA" sz="1200" spc="-1" strike="noStrike">
              <a:latin typeface="Arial"/>
            </a:endParaRPr>
          </a:p>
        </p:txBody>
      </p:sp>
      <p:pic>
        <p:nvPicPr>
          <p:cNvPr id="166" name="Picture 10" descr=""/>
          <p:cNvPicPr/>
          <p:nvPr/>
        </p:nvPicPr>
        <p:blipFill>
          <a:blip r:embed="rId4"/>
          <a:stretch/>
        </p:blipFill>
        <p:spPr>
          <a:xfrm>
            <a:off x="7990920" y="920160"/>
            <a:ext cx="1607760" cy="1276920"/>
          </a:xfrm>
          <a:prstGeom prst="rect">
            <a:avLst/>
          </a:prstGeom>
          <a:ln>
            <a:noFill/>
          </a:ln>
        </p:spPr>
      </p:pic>
      <p:sp>
        <p:nvSpPr>
          <p:cNvPr id="167" name="CustomShape 5"/>
          <p:cNvSpPr/>
          <p:nvPr/>
        </p:nvSpPr>
        <p:spPr>
          <a:xfrm>
            <a:off x="8368920" y="6356520"/>
            <a:ext cx="2175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June 29 2020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3355560" y="6354000"/>
            <a:ext cx="41119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154520" cy="73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Sprint #2: 2020-06-22 to 2020-07-10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46360" y="1298880"/>
            <a:ext cx="10512720" cy="49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3000"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Sprint #2 will produce the following outcomes:</a:t>
            </a:r>
            <a:endParaRPr b="0" lang="en-CA" sz="24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 CV32E40P Verification Strategy.</a:t>
            </a:r>
            <a:endParaRPr b="0" lang="en-CA" sz="22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Sprint #1 “mop up”</a:t>
            </a:r>
            <a:endParaRPr b="0" lang="en-CA" sz="22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Resolve “Entry Point” issue with generated code.</a:t>
            </a:r>
            <a:endParaRPr b="0" lang="en-CA" sz="18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Verification Planning for CV32E40P:</a:t>
            </a:r>
            <a:endParaRPr b="0" lang="en-CA" sz="22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Reviews of “base ISA”, Exceptions and Debug Vplans</a:t>
            </a:r>
            <a:endParaRPr b="0" lang="en-CA" sz="22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Capture of Interrupt, Debug and RVI (OBI) Vplans</a:t>
            </a:r>
            <a:endParaRPr b="0" lang="en-CA" sz="22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RV32IMCZ verification:</a:t>
            </a:r>
            <a:endParaRPr b="0" lang="en-CA" sz="22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Compliance suite running in regression</a:t>
            </a:r>
            <a:endParaRPr b="0" lang="en-CA" sz="22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 RV32IMCZ functional coverage model.</a:t>
            </a:r>
            <a:endParaRPr b="0" lang="en-CA" sz="22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80% coverage of RV32IMCZ instructions in regressions.</a:t>
            </a:r>
            <a:endParaRPr b="0" lang="en-CA" sz="22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 and Debug Verification started.</a:t>
            </a:r>
            <a:endParaRPr b="0" lang="en-CA" sz="22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Re-launch of formal verification efforts.</a:t>
            </a:r>
            <a:endParaRPr b="0" lang="en-CA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09480" y="288000"/>
            <a:ext cx="10972440" cy="77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Status</a:t>
            </a:r>
            <a:r>
              <a:rPr b="0" lang="en-CA" sz="4400" spc="-1" strike="noStrike">
                <a:latin typeface="Arial"/>
              </a:rPr>
              <a:t> as of 2020-06-29                    </a:t>
            </a:r>
            <a:r>
              <a:rPr b="0" lang="en-CA" sz="3200" spc="-1" strike="noStrike">
                <a:latin typeface="Arial"/>
              </a:rPr>
              <a:t>(1 of 2)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609480" y="1058400"/>
            <a:ext cx="10972440" cy="51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 CV32E40P Verification Strategy:</a:t>
            </a:r>
            <a:endParaRPr b="0" lang="en-CA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Little direct progress this week</a:t>
            </a:r>
            <a:endParaRPr b="0" lang="en-CA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Assigned to parts of the document to other team members</a:t>
            </a:r>
            <a:endParaRPr b="0" lang="en-CA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Resolve “Entry Point” issue with generated code.</a:t>
            </a:r>
            <a:endParaRPr b="0" lang="en-CA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Completed</a:t>
            </a:r>
            <a:endParaRPr b="0" lang="en-CA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Verification Planning for CV32E40P:</a:t>
            </a:r>
            <a:endParaRPr b="0" lang="en-CA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Are we able to start reviews of “base ISA”, Exceptions and Debug Vplans?</a:t>
            </a:r>
            <a:endParaRPr b="0" lang="en-CA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Capture of Interrupt, Debug and RVI (OBI) Vplans:</a:t>
            </a:r>
            <a:endParaRPr b="0" lang="en-CA" sz="20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Debug Vplan will be reviewed this week.</a:t>
            </a:r>
            <a:endParaRPr b="0" lang="en-CA" sz="20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Expect to publish an OBI Vplan this week.</a:t>
            </a:r>
            <a:endParaRPr b="0" lang="en-CA" sz="20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 Vplan capture has not yet started.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09480" y="288000"/>
            <a:ext cx="10972440" cy="77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Status</a:t>
            </a:r>
            <a:r>
              <a:rPr b="0" lang="en-CA" sz="4400" spc="-1" strike="noStrike">
                <a:latin typeface="Arial"/>
              </a:rPr>
              <a:t> as of 2020-06-29                    </a:t>
            </a:r>
            <a:r>
              <a:rPr b="0" lang="en-CA" sz="3200" spc="-1" strike="noStrike">
                <a:latin typeface="Arial"/>
              </a:rPr>
              <a:t>(2 of 2)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609480" y="1368000"/>
            <a:ext cx="10972440" cy="48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RV32IMCZ verification:</a:t>
            </a:r>
            <a:endParaRPr b="0" lang="en-CA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 regressions running on Metrics CI</a:t>
            </a:r>
            <a:endParaRPr b="0" lang="en-CA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Alfredo completed review of RV32I functional coverage model and first PR</a:t>
            </a:r>
            <a:endParaRPr b="0" lang="en-CA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 and Debug Verification started:</a:t>
            </a:r>
            <a:endParaRPr b="0" lang="en-CA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 verification largely stalled out due to churn in goals (see next slide).</a:t>
            </a:r>
            <a:endParaRPr b="0" lang="en-CA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Debug Vplan to be reviewed this week.</a:t>
            </a:r>
            <a:endParaRPr b="0" lang="en-CA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Re-launch of formal verification efforts:</a:t>
            </a:r>
            <a:endParaRPr b="0" lang="en-CA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OneSpin has committed to deliver first draft of formal verification plan by the end of this Sprint.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38080" y="365040"/>
            <a:ext cx="10154520" cy="73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Risks &amp; Mitigation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838080" y="1240200"/>
            <a:ext cx="10512720" cy="49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Project Plan calls for CSR and Exceptions verification to begin during this time-frame</a:t>
            </a:r>
            <a:endParaRPr b="0" lang="en-CA" sz="28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No engineering resource available for these tasks</a:t>
            </a:r>
            <a:endParaRPr b="0" lang="en-CA" sz="24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The Google ISG </a:t>
            </a:r>
            <a:r>
              <a:rPr b="0" i="1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might</a:t>
            </a: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 have capability to partially cover CSRs.</a:t>
            </a:r>
            <a:endParaRPr b="0" lang="en-CA" sz="24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Mike is pushing for CLIC implementation for CV32E40P, which would be a change from current plan-of-record.</a:t>
            </a:r>
            <a:endParaRPr b="0" lang="en-CA" sz="28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This decision has significant schedule implications.</a:t>
            </a:r>
            <a:endParaRPr b="0" lang="en-CA" sz="24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Meeting planned to discuss CTG proposal on July 2.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38080" y="365040"/>
            <a:ext cx="10154520" cy="73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Activities not covered in Sprint Plan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846360" y="1298880"/>
            <a:ext cx="10512720" cy="49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CA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Al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l the same issues from last meeting:</a:t>
            </a:r>
            <a:endParaRPr b="0" lang="en-CA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Recruiting: n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eed to staff CSR verification for CV32E40P.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CVA6 Verification: 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How to get this started?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CV32E40P Reference Model: 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Final list of features required.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RISC-V ISGs</a:t>
            </a:r>
            <a:endParaRPr b="0" lang="en-CA" sz="20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Proposed creation of a set of “Decision Control Points” for program management.</a:t>
            </a:r>
            <a:endParaRPr b="0" lang="en-CA" sz="20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Will publish a proposal for the first of these DCPs by the end of this week.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930960" y="3312000"/>
            <a:ext cx="10154520" cy="73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10560" spc="-1" strike="noStrike">
                <a:solidFill>
                  <a:srgbClr val="17325d"/>
                </a:solidFill>
                <a:latin typeface="Orbitron"/>
                <a:ea typeface="DejaVu Sans"/>
              </a:rPr>
              <a:t>Thank You</a:t>
            </a:r>
            <a:endParaRPr b="0" lang="en-CA" sz="105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2020-05-12T07:50:25Z</dcterms:created>
  <dc:creator/>
  <dc:description/>
  <dc:language>en-CA</dc:language>
  <cp:lastModifiedBy/>
  <dcterms:modified xsi:type="dcterms:W3CDTF">2020-06-29T16:50:47Z</dcterms:modified>
  <cp:revision>42</cp:revision>
  <dc:subject/>
  <dc:title>  OpenHW Group Overview Open Source HW IP for  high-volume production SoCs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