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5.png" ContentType="image/png"/>
  <Override PartName="/ppt/media/image7.wmf" ContentType="image/x-wmf"/>
  <Override PartName="/ppt/media/image6.png" ContentType="image/png"/>
  <Override PartName="/ppt/media/image4.wmf" ContentType="image/x-wmf"/>
  <Override PartName="/ppt/media/image3.png" ContentType="image/png"/>
  <Override PartName="/ppt/media/image1.png" ContentType="image/png"/>
  <Override PartName="/ppt/media/image2.wmf" ContentType="image/x-wmf"/>
  <Override PartName="/ppt/media/image14.png" ContentType="image/png"/>
  <Override PartName="/ppt/media/image12.png" ContentType="image/png"/>
  <Override PartName="/ppt/media/image10.wmf" ContentType="image/x-wmf"/>
  <Override PartName="/ppt/media/image13.png" ContentType="image/png"/>
  <Override PartName="/ppt/media/image11.png" ContentType="image/png"/>
  <Override PartName="/ppt/media/image9.png" ContentType="image/png"/>
  <Override PartName="/ppt/media/image8.jpeg" ContentType="image/jpe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4800" cy="62460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120" cy="861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4800" cy="62460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120" cy="8614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;p1" descr=""/>
          <p:cNvPicPr/>
          <p:nvPr/>
        </p:nvPicPr>
        <p:blipFill>
          <a:blip r:embed="rId2"/>
          <a:stretch/>
        </p:blipFill>
        <p:spPr>
          <a:xfrm>
            <a:off x="31680" y="6139440"/>
            <a:ext cx="3115800" cy="679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4800" cy="624600"/>
          </a:xfrm>
          <a:prstGeom prst="rect">
            <a:avLst/>
          </a:prstGeom>
          <a:ln>
            <a:noFill/>
          </a:ln>
        </p:spPr>
      </p:pic>
      <p:pic>
        <p:nvPicPr>
          <p:cNvPr id="120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6120" cy="86148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openhwgroup.metrics.ca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85640" cy="4377960"/>
          </a:xfrm>
          <a:prstGeom prst="rect">
            <a:avLst/>
          </a:prstGeom>
          <a:ln>
            <a:noFill/>
          </a:ln>
        </p:spPr>
      </p:pic>
      <p:pic>
        <p:nvPicPr>
          <p:cNvPr id="160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85640" cy="22863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7752240" y="692640"/>
            <a:ext cx="2081880" cy="179388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790200" y="3474000"/>
            <a:ext cx="1055700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#3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23880" y="4483800"/>
            <a:ext cx="9137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762560" y="6356520"/>
            <a:ext cx="5846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78E349-6398-4741-B534-9FC03587581F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65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4160" cy="1273320"/>
          </a:xfrm>
          <a:prstGeom prst="rect">
            <a:avLst/>
          </a:prstGeom>
          <a:ln>
            <a:noFill/>
          </a:ln>
        </p:spPr>
      </p:pic>
      <p:sp>
        <p:nvSpPr>
          <p:cNvPr id="166" name="CustomShape 5"/>
          <p:cNvSpPr/>
          <p:nvPr/>
        </p:nvSpPr>
        <p:spPr>
          <a:xfrm>
            <a:off x="8368920" y="6356520"/>
            <a:ext cx="21718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July 20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355560" y="6354000"/>
            <a:ext cx="410832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930960" y="331200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#3: 2020-07-13 to 2020-07-31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332000"/>
            <a:ext cx="624528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produce the following outcomes:</a:t>
            </a:r>
            <a:endParaRPr b="0" lang="en-CA" sz="24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reviews of all required Vplans.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and reviewed RV32IMCZ functional coverage model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90% functional coverage of RV32IMCZ instructions in regressions.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Implementation of these would be a stretch goal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resourced.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goal).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integration of SAIL model.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completion (?) of RV32IC ISA verification.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Loose-ends: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passing.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Suite.</a:t>
            </a:r>
            <a:endParaRPr b="0" lang="en-CA" sz="2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scripting.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750360" y="1298880"/>
            <a:ext cx="527220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Open Sans"/>
                <a:ea typeface="DejaVu Sans"/>
              </a:rPr>
              <a:t>Sprint #3 will introduce non gating activities:</a:t>
            </a:r>
            <a:endParaRPr b="0" lang="en-CA" sz="22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Planning and Execution for XPULP verification:</a:t>
            </a:r>
            <a:endParaRPr b="0" lang="en-CA" sz="20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Contribution by EM-US.</a:t>
            </a:r>
            <a:endParaRPr b="0" lang="en-CA" sz="20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Suggesting a separate forked project for this.</a:t>
            </a:r>
            <a:endParaRPr b="0" lang="en-CA" sz="20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Evaluation of SymbioticEDA “mutation tool”:</a:t>
            </a:r>
            <a:endParaRPr b="0" lang="en-CA" sz="20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Trials have been on-going in the back-ground</a:t>
            </a:r>
            <a:endParaRPr b="0" lang="en-CA" sz="20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Hope to incorporate status update this sprint.</a:t>
            </a:r>
            <a:endParaRPr b="0" lang="en-CA" sz="20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Axiomise formal test plan for RV32IC ISA verification.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Progress This Week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20000" y="1296000"/>
            <a:ext cx="1072728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Overall, little progress this week.</a:t>
            </a:r>
            <a:endParaRPr b="0" lang="en-CA" sz="3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Impacted by churn in the RTL and OpenHW Governance issues:</a:t>
            </a:r>
            <a:endParaRPr b="0" lang="en-CA" sz="36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 Governance to take additional time this week.</a:t>
            </a:r>
            <a:endParaRPr b="0" lang="en-CA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Several Contributors impacted by non-OpenHW commitments.</a:t>
            </a:r>
            <a:endParaRPr b="0" lang="en-CA" sz="3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Some good news:</a:t>
            </a:r>
            <a:endParaRPr b="0" lang="en-CA" sz="3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Metrics CI regressions are running smoothly are now a significant aid for new code integration.</a:t>
            </a:r>
            <a:endParaRPr b="0" lang="en-CA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New Contributor from NXP: Vitor Eschholz.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2020-07-20             (1 of 2)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0000" y="1332000"/>
            <a:ext cx="1072728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Verification Planning for CV32E40P:</a:t>
            </a:r>
            <a:endParaRPr b="0" lang="en-CA" sz="36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Met with Arjan to work-out review assignments.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New team member Vitor Eschholz of NXP joining in.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Additional Vplans identified – need someone to capture these.</a:t>
            </a:r>
            <a:endParaRPr b="0" lang="en-CA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RV32IMCZ verification: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 updates to RV32IMCZ functional coverage model this week.</a:t>
            </a:r>
            <a:endParaRPr b="0" lang="en-CA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Agreement with Imperas on RM upgrades for CV32E40P: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Updated the requirements spreadsheet, need to arrange review.</a:t>
            </a:r>
            <a:endParaRPr b="0" lang="en-CA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resourced: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 progress this week.</a:t>
            </a:r>
            <a:endParaRPr b="0" lang="en-CA" sz="32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of CSR verification (stretch goal):</a:t>
            </a:r>
            <a:endParaRPr b="0" lang="en-CA" sz="3200" spc="-1" strike="noStrike">
              <a:latin typeface="Arial"/>
            </a:endParaRPr>
          </a:p>
          <a:p>
            <a:pPr lvl="4" marL="1080000" indent="-211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No progress this week (beyond a bit of reading).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Status as of 2020-07-20             (2 of 2)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32000"/>
            <a:ext cx="1094328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Tangible deliverables for Formal Verification:</a:t>
            </a:r>
            <a:endParaRPr b="0" lang="en-CA" sz="28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OneSpin: formal verification plan published.</a:t>
            </a:r>
            <a:endParaRPr b="0" lang="en-CA" sz="26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Axiomise: nearing completion of RV32IC ISA verification.</a:t>
            </a:r>
            <a:endParaRPr b="0" lang="en-CA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Designer-level debug test integrated and passing</a:t>
            </a:r>
            <a:endParaRPr b="0" lang="en-CA" sz="28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No progress this week.</a:t>
            </a:r>
            <a:endParaRPr b="0" lang="en-CA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Solution for compiling the Compliance Test Suite:</a:t>
            </a:r>
            <a:endParaRPr b="0" lang="en-CA" sz="28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No progress this week.</a:t>
            </a:r>
            <a:endParaRPr b="0" lang="en-CA" sz="2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Automate testing of Metrics CI regression scripting:</a:t>
            </a:r>
            <a:endParaRPr b="0" lang="en-CA" sz="2800" spc="-1" strike="noStrike">
              <a:latin typeface="Arial"/>
            </a:endParaRPr>
          </a:p>
          <a:p>
            <a:pPr lvl="1" marL="864000" indent="-31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Discussion with Metrics – now ready to deploy.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240200"/>
            <a:ext cx="1050912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Still have not been able to integrate RISC-V Compliance Test Suite:</a:t>
            </a:r>
            <a:endParaRPr b="0" lang="en-CA" sz="22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Decided against using non-Xpulp toolchain in favor of newly minted CORE-V toolchain.</a:t>
            </a:r>
            <a:endParaRPr b="0" lang="en-CA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 toolchain doesn’t like the Compliance Suite (SW TG is on it).</a:t>
            </a:r>
            <a:endParaRPr b="0" lang="en-CA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Original Project Plan called for CSR and Exceptions verification to begin during this time-frame:</a:t>
            </a:r>
            <a:endParaRPr b="0" lang="en-CA" sz="22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No engineering resource available for these tasks</a:t>
            </a:r>
            <a:endParaRPr b="0" lang="en-CA" sz="18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The Google ISG </a:t>
            </a:r>
            <a:r>
              <a:rPr b="0" i="1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might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have capability to partially cover CSRs.</a:t>
            </a:r>
            <a:endParaRPr b="0" lang="en-CA" sz="18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Debug effort on-hold until July 27 due to vacations:</a:t>
            </a:r>
            <a:endParaRPr b="0" lang="en-CA" sz="22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It has been proposed to switch Oystein from Debug to Interrupts.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15800" y="395280"/>
            <a:ext cx="1135980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>
            <a:noAutofit/>
          </a:bodyPr>
          <a:p>
            <a:pPr>
              <a:lnSpc>
                <a:spcPct val="100000"/>
              </a:lnSpc>
            </a:pPr>
            <a:r>
              <a:rPr b="0" lang="en-CA" sz="3100" spc="-1" strike="noStrike">
                <a:solidFill>
                  <a:srgbClr val="ffffff"/>
                </a:solidFill>
                <a:latin typeface="Arial"/>
                <a:ea typeface="Arial"/>
              </a:rPr>
              <a:t>mcy - Mutation Coverage</a:t>
            </a:r>
            <a:br/>
            <a:endParaRPr b="0" lang="en-CA" sz="31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15800" y="1158840"/>
            <a:ext cx="5905440" cy="49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>
            <a:noAutofit/>
          </a:bodyPr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Break the design on purpose to see if the testbench is able to catch the problem</a:t>
            </a:r>
            <a:endParaRPr b="0" lang="en-CA" sz="2000" spc="-1" strike="noStrike">
              <a:latin typeface="Arial"/>
            </a:endParaRPr>
          </a:p>
          <a:p>
            <a:pPr marL="511920" indent="-38196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Change one 1-bit wire</a:t>
            </a:r>
            <a:endParaRPr b="0" lang="en-CA" sz="2000" spc="-1" strike="noStrike">
              <a:latin typeface="Arial"/>
            </a:endParaRPr>
          </a:p>
          <a:p>
            <a:pPr marL="507960" indent="-37980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Run the test suite</a:t>
            </a:r>
            <a:endParaRPr b="0" lang="en-CA" sz="2000" spc="-1" strike="noStrike">
              <a:latin typeface="Arial"/>
            </a:endParaRPr>
          </a:p>
          <a:p>
            <a:pPr lvl="1" marL="722520" indent="-3319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CA" sz="1500" spc="-1" strike="noStrike">
                <a:solidFill>
                  <a:srgbClr val="adadad"/>
                </a:solidFill>
                <a:latin typeface="Arial"/>
                <a:ea typeface="Arial"/>
              </a:rPr>
              <a:t>If it fails, great – the testbench successfully detects this kind of problem</a:t>
            </a:r>
            <a:endParaRPr b="0" lang="en-CA" sz="1500" spc="-1" strike="noStrike">
              <a:latin typeface="Arial"/>
            </a:endParaRPr>
          </a:p>
          <a:p>
            <a:pPr lvl="1" marL="722520" indent="-3319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en-CA" sz="1500" spc="-1" strike="noStrike">
                <a:solidFill>
                  <a:srgbClr val="adadad"/>
                </a:solidFill>
                <a:latin typeface="Arial"/>
                <a:ea typeface="Arial"/>
              </a:rPr>
              <a:t>If it passes – is the testbench not good enough or is the mutation not breaking the design?</a:t>
            </a:r>
            <a:endParaRPr b="0" lang="en-CA" sz="15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adadad"/>
              </a:buClr>
              <a:buFont typeface="Arial"/>
              <a:buChar char="➔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formal equivalence check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800"/>
              </a:spcAft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Inspect uncovered mutations and improve either test suite or equivalence check until 100% coverage reached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algn="r">
              <a:lnSpc>
                <a:spcPct val="100000"/>
              </a:lnSpc>
            </a:pPr>
            <a:fld id="{386ACCC6-B6E1-46F4-88FD-8F8DBA608872}" type="slidenum">
              <a:rPr b="0" lang="en-CA" sz="11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CA" sz="1100" spc="-1" strike="noStrike">
              <a:latin typeface="Arial"/>
            </a:endParaRPr>
          </a:p>
        </p:txBody>
      </p:sp>
      <p:pic>
        <p:nvPicPr>
          <p:cNvPr id="182" name="Google Shape;58;p13_1" descr=""/>
          <p:cNvPicPr/>
          <p:nvPr/>
        </p:nvPicPr>
        <p:blipFill>
          <a:blip r:embed="rId1"/>
          <a:srcRect l="2335" t="0" r="2343" b="0"/>
          <a:stretch/>
        </p:blipFill>
        <p:spPr>
          <a:xfrm>
            <a:off x="6391080" y="395280"/>
            <a:ext cx="5153400" cy="60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15800" y="397800"/>
            <a:ext cx="1135980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>
            <a:noAutofit/>
          </a:bodyPr>
          <a:p>
            <a:pPr>
              <a:lnSpc>
                <a:spcPct val="100000"/>
              </a:lnSpc>
            </a:pPr>
            <a:r>
              <a:rPr b="0" lang="en-CA" sz="3100" spc="-1" strike="noStrike">
                <a:solidFill>
                  <a:srgbClr val="ffffff"/>
                </a:solidFill>
                <a:latin typeface="Arial"/>
                <a:ea typeface="Arial"/>
              </a:rPr>
              <a:t>mcy - Mutation Coverage with Yosys</a:t>
            </a:r>
            <a:endParaRPr b="0" lang="en-CA" sz="31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15800" y="1161720"/>
            <a:ext cx="11359800" cy="49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>
            <a:noAutofit/>
          </a:bodyPr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Divider as first example, two main clusters of uncovered mutations:</a:t>
            </a:r>
            <a:endParaRPr b="0" lang="en-CA" sz="2000" spc="-1" strike="noStrike">
              <a:latin typeface="Arial"/>
            </a:endParaRPr>
          </a:p>
          <a:p>
            <a:pPr marL="507960" indent="-37980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CA" sz="2000" spc="-1" strike="noStrike">
                <a:solidFill>
                  <a:srgbClr val="adadad"/>
                </a:solidFill>
                <a:latin typeface="Courier New"/>
                <a:ea typeface="Courier New"/>
              </a:rPr>
              <a:t>LoadEn_S</a:t>
            </a: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: saves input values when starting division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endParaRPr b="0" lang="en-CA" sz="20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adadad"/>
              </a:buClr>
              <a:buFont typeface="Arial"/>
              <a:buChar char="➔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adadad"/>
              </a:buClr>
              <a:buFont typeface="Arial"/>
              <a:buChar char="➔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Is core guaranteed to keep inputs stable while div is ongoing?</a:t>
            </a:r>
            <a:endParaRPr b="0" lang="en-CA" sz="2000" spc="-1" strike="noStrike">
              <a:latin typeface="Arial"/>
            </a:endParaRPr>
          </a:p>
          <a:p>
            <a:pPr marL="507960" indent="-37980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-CA" sz="2000" spc="-1" strike="noStrike">
                <a:solidFill>
                  <a:srgbClr val="adadad"/>
                </a:solidFill>
                <a:latin typeface="Courier New"/>
                <a:ea typeface="Courier New"/>
              </a:rPr>
              <a:t>ResReg_DN</a:t>
            </a: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: default branch of result mux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CA" sz="20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CA" sz="20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Supposed to keep result stable if division finished but </a:t>
            </a:r>
            <a:r>
              <a:rPr b="0" lang="en-CA" sz="2000" spc="-1" strike="noStrike">
                <a:solidFill>
                  <a:srgbClr val="adadad"/>
                </a:solidFill>
                <a:latin typeface="Courier New"/>
                <a:ea typeface="Courier New"/>
              </a:rPr>
              <a:t>OutRdy_SI</a:t>
            </a: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 is low – bugs would not be apparent when result is always consumed immediately</a:t>
            </a:r>
            <a:endParaRPr b="0" lang="en-CA" sz="2000" spc="-1" strike="noStrike">
              <a:latin typeface="Arial"/>
            </a:endParaRPr>
          </a:p>
          <a:p>
            <a:pPr marL="457200" indent="-354600">
              <a:lnSpc>
                <a:spcPct val="115000"/>
              </a:lnSpc>
              <a:buClr>
                <a:srgbClr val="adadad"/>
              </a:buClr>
              <a:buFont typeface="Arial"/>
              <a:buChar char="➔"/>
            </a:pPr>
            <a:r>
              <a:rPr b="0" lang="en-CA" sz="2000" spc="-1" strike="noStrike">
                <a:solidFill>
                  <a:srgbClr val="adadad"/>
                </a:solidFill>
                <a:latin typeface="Arial"/>
                <a:ea typeface="Arial"/>
              </a:rPr>
              <a:t>Find an instruction stream that creates a stall at just the right moment to delay using the result?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algn="r">
              <a:lnSpc>
                <a:spcPct val="100000"/>
              </a:lnSpc>
            </a:pPr>
            <a:fld id="{B6E314B8-BAE1-45D0-94EE-3B769994D4D8}" type="slidenum">
              <a:rPr b="0" lang="en-CA" sz="11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CA" sz="1100" spc="-1" strike="noStrike">
              <a:latin typeface="Arial"/>
            </a:endParaRPr>
          </a:p>
        </p:txBody>
      </p:sp>
      <p:pic>
        <p:nvPicPr>
          <p:cNvPr id="186" name="Google Shape;66;p14_1" descr=""/>
          <p:cNvPicPr/>
          <p:nvPr/>
        </p:nvPicPr>
        <p:blipFill>
          <a:blip r:embed="rId1"/>
          <a:stretch/>
        </p:blipFill>
        <p:spPr>
          <a:xfrm>
            <a:off x="505440" y="2157120"/>
            <a:ext cx="12189600" cy="6037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67;p14_1" descr=""/>
          <p:cNvPicPr/>
          <p:nvPr/>
        </p:nvPicPr>
        <p:blipFill>
          <a:blip r:embed="rId2"/>
          <a:stretch/>
        </p:blipFill>
        <p:spPr>
          <a:xfrm>
            <a:off x="505440" y="3683880"/>
            <a:ext cx="9023040" cy="44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1509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17325d"/>
                </a:solidFill>
                <a:latin typeface="Orbitron"/>
                <a:ea typeface="DejaVu Sans"/>
              </a:rPr>
              <a:t>Makefiles, User Regressions and Metrics CI</a:t>
            </a:r>
            <a:endParaRPr b="0" lang="en-CA" sz="36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416000" y="3010320"/>
            <a:ext cx="4775760" cy="384732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838080" y="1240200"/>
            <a:ext cx="10509120" cy="49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The included Makefile </a:t>
            </a: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cv32/sim/Common.mk 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selects the URL, branch and hash of the RTL code from the cv32e40p repo.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Allows for controlled integration of RTL and TB.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Can be overridden on the command-line: </a:t>
            </a:r>
            <a:r>
              <a:rPr b="1" lang="en-US" sz="1800" spc="-1" strike="noStrike">
                <a:solidFill>
                  <a:srgbClr val="2a6099"/>
                </a:solidFill>
                <a:latin typeface="FreeMono"/>
                <a:ea typeface="DejaVu Sans"/>
              </a:rPr>
              <a:t>make sanity CV32E40P_HASH=1234567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Recommend we start tagging the RTL soon and using these instead of hashes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Steve Richmond proposed significant set of grades to Makefiles to ease developer’s work lives.</a:t>
            </a:r>
            <a:endParaRPr b="0" lang="en-CA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User Regression” (</a:t>
            </a:r>
            <a:r>
              <a:rPr b="0" i="1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ci_check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):</a:t>
            </a:r>
            <a:endParaRPr b="0" lang="en-CA" sz="20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Now known to be functional for Metrics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dsim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, Cadence Xcelium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xrun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 and Synopsys 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vcs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6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Looking for member support to pipe-clean user regressions with Mentor’s Questa (</a:t>
            </a:r>
            <a:r>
              <a:rPr b="0" i="1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vsim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).</a:t>
            </a:r>
            <a:endParaRPr b="0" lang="en-CA" sz="16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Update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All tests in user regression are expected to pass.</a:t>
            </a:r>
            <a:endParaRPr b="0" lang="en-CA" sz="16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URL for Metrics CI is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2"/>
              </a:rPr>
              <a:t>https://openhwgroup.metrics.ca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2000" spc="-1" strike="noStrike">
              <a:latin typeface="Arial"/>
            </a:endParaRPr>
          </a:p>
          <a:p>
            <a:pPr marL="432000" indent="-317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Now supports three Regressions:</a:t>
            </a:r>
            <a:endParaRPr b="0" lang="en-CA" sz="20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cv32_full_regression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all running tests</a:t>
            </a:r>
            <a:endParaRPr b="0" lang="en-CA" sz="16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cv32_ci_check_regression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same tests as user regression</a:t>
            </a:r>
            <a:endParaRPr b="0" lang="en-CA" sz="16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a6099"/>
                </a:solidFill>
                <a:latin typeface="Open Sans"/>
                <a:ea typeface="DejaVu Sans"/>
              </a:rPr>
              <a:t>cv32_xpulp_isa_regression</a:t>
            </a: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: XPULP ISA tests from em-micro</a:t>
            </a:r>
            <a:endParaRPr b="0" lang="en-CA" sz="1600" spc="-1" strike="noStrike">
              <a:latin typeface="Arial"/>
            </a:endParaRPr>
          </a:p>
          <a:p>
            <a:pPr lvl="2" marL="648000" indent="-210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cv32_sanity_regression: no longer runable  (but results from previous tests are still available).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2020-07-21T11:14:22Z</dcterms:modified>
  <cp:revision>85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