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media/image5.png" ContentType="image/png"/>
  <Override PartName="/ppt/media/image4.wmf" ContentType="image/x-wmf"/>
  <Override PartName="/ppt/media/image3.png" ContentType="image/png"/>
  <Override PartName="/ppt/media/image6.wmf" ContentType="image/x-wmf"/>
  <Override PartName="/ppt/media/image1.png" ContentType="image/png"/>
  <Override PartName="/ppt/media/image2.wmf" ContentType="image/x-wmf"/>
  <Override PartName="/ppt/media/image7.png" ContentType="image/png"/>
  <Override PartName="/ppt/media/image11.wmf" ContentType="image/x-wmf"/>
  <Override PartName="/ppt/media/image13.png" ContentType="image/png"/>
  <Override PartName="/ppt/media/image10.png" ContentType="image/png"/>
  <Override PartName="/ppt/media/image9.jpeg" ContentType="image/jpeg"/>
  <Override PartName="/ppt/media/image12.png" ContentType="image/png"/>
  <Override PartName="/ppt/media/image8.wmf" ContentType="image/x-wmf"/>
  <Override PartName="/ppt/presentation.xml" ContentType="application/vnd.openxmlformats-officedocument.presentationml.presentation.main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wmf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image" Target="../media/image6.wmf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7.png"/><Relationship Id="rId3" Type="http://schemas.openxmlformats.org/officeDocument/2006/relationships/image" Target="../media/image8.wmf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7" descr=""/>
          <p:cNvPicPr/>
          <p:nvPr/>
        </p:nvPicPr>
        <p:blipFill>
          <a:blip r:embed="rId2"/>
          <a:stretch/>
        </p:blipFill>
        <p:spPr>
          <a:xfrm>
            <a:off x="198360" y="6176880"/>
            <a:ext cx="2675160" cy="624960"/>
          </a:xfrm>
          <a:prstGeom prst="rect">
            <a:avLst/>
          </a:prstGeom>
          <a:ln>
            <a:noFill/>
          </a:ln>
        </p:spPr>
      </p:pic>
      <p:pic>
        <p:nvPicPr>
          <p:cNvPr id="1" name="Picture 8" descr=""/>
          <p:cNvPicPr/>
          <p:nvPr/>
        </p:nvPicPr>
        <p:blipFill>
          <a:blip r:embed="rId3"/>
          <a:stretch/>
        </p:blipFill>
        <p:spPr>
          <a:xfrm>
            <a:off x="10995480" y="300240"/>
            <a:ext cx="1086480" cy="86184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7" descr=""/>
          <p:cNvPicPr/>
          <p:nvPr/>
        </p:nvPicPr>
        <p:blipFill>
          <a:blip r:embed="rId2"/>
          <a:stretch/>
        </p:blipFill>
        <p:spPr>
          <a:xfrm>
            <a:off x="198360" y="6176880"/>
            <a:ext cx="2675160" cy="624960"/>
          </a:xfrm>
          <a:prstGeom prst="rect">
            <a:avLst/>
          </a:prstGeom>
          <a:ln>
            <a:noFill/>
          </a:ln>
        </p:spPr>
      </p:pic>
      <p:pic>
        <p:nvPicPr>
          <p:cNvPr id="41" name="Picture 8" descr=""/>
          <p:cNvPicPr/>
          <p:nvPr/>
        </p:nvPicPr>
        <p:blipFill>
          <a:blip r:embed="rId3"/>
          <a:stretch/>
        </p:blipFill>
        <p:spPr>
          <a:xfrm>
            <a:off x="10995480" y="300240"/>
            <a:ext cx="1086480" cy="861840"/>
          </a:xfrm>
          <a:prstGeom prst="rect">
            <a:avLst/>
          </a:prstGeom>
          <a:ln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" descr=""/>
          <p:cNvPicPr/>
          <p:nvPr/>
        </p:nvPicPr>
        <p:blipFill>
          <a:blip r:embed="rId2"/>
          <a:stretch/>
        </p:blipFill>
        <p:spPr>
          <a:xfrm>
            <a:off x="198360" y="6176880"/>
            <a:ext cx="2675160" cy="624960"/>
          </a:xfrm>
          <a:prstGeom prst="rect">
            <a:avLst/>
          </a:prstGeom>
          <a:ln>
            <a:noFill/>
          </a:ln>
        </p:spPr>
      </p:pic>
      <p:pic>
        <p:nvPicPr>
          <p:cNvPr id="81" name="Picture 8" descr=""/>
          <p:cNvPicPr/>
          <p:nvPr/>
        </p:nvPicPr>
        <p:blipFill>
          <a:blip r:embed="rId3"/>
          <a:stretch/>
        </p:blipFill>
        <p:spPr>
          <a:xfrm>
            <a:off x="10995480" y="300240"/>
            <a:ext cx="1086480" cy="861840"/>
          </a:xfrm>
          <a:prstGeom prst="rect">
            <a:avLst/>
          </a:prstGeom>
          <a:ln>
            <a:noFill/>
          </a:ln>
        </p:spPr>
      </p:pic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7" descr=""/>
          <p:cNvPicPr/>
          <p:nvPr/>
        </p:nvPicPr>
        <p:blipFill>
          <a:blip r:embed="rId2"/>
          <a:stretch/>
        </p:blipFill>
        <p:spPr>
          <a:xfrm>
            <a:off x="198360" y="6176880"/>
            <a:ext cx="2675160" cy="624960"/>
          </a:xfrm>
          <a:prstGeom prst="rect">
            <a:avLst/>
          </a:prstGeom>
          <a:ln>
            <a:noFill/>
          </a:ln>
        </p:spPr>
      </p:pic>
      <p:pic>
        <p:nvPicPr>
          <p:cNvPr id="121" name="Picture 8" descr=""/>
          <p:cNvPicPr/>
          <p:nvPr/>
        </p:nvPicPr>
        <p:blipFill>
          <a:blip r:embed="rId3"/>
          <a:stretch/>
        </p:blipFill>
        <p:spPr>
          <a:xfrm>
            <a:off x="10995480" y="300240"/>
            <a:ext cx="1086480" cy="861840"/>
          </a:xfrm>
          <a:prstGeom prst="rect">
            <a:avLst/>
          </a:prstGeom>
          <a:ln>
            <a:noFill/>
          </a:ln>
        </p:spPr>
      </p:pic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png"/><Relationship Id="rId3" Type="http://schemas.openxmlformats.org/officeDocument/2006/relationships/hyperlink" Target="https://www.openhwgroup.org/" TargetMode="External"/><Relationship Id="rId4" Type="http://schemas.openxmlformats.org/officeDocument/2006/relationships/image" Target="../media/image11.wmf"/><Relationship Id="rId5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Picture 39" descr=""/>
          <p:cNvPicPr/>
          <p:nvPr/>
        </p:nvPicPr>
        <p:blipFill>
          <a:blip r:embed="rId1"/>
          <a:srcRect l="10458" t="34376" r="11112" b="0"/>
          <a:stretch/>
        </p:blipFill>
        <p:spPr>
          <a:xfrm>
            <a:off x="0" y="0"/>
            <a:ext cx="12186000" cy="4378320"/>
          </a:xfrm>
          <a:prstGeom prst="rect">
            <a:avLst/>
          </a:prstGeom>
          <a:ln>
            <a:noFill/>
          </a:ln>
        </p:spPr>
      </p:pic>
      <p:pic>
        <p:nvPicPr>
          <p:cNvPr id="161" name="Picture 40" descr=""/>
          <p:cNvPicPr/>
          <p:nvPr/>
        </p:nvPicPr>
        <p:blipFill>
          <a:blip r:embed="rId2"/>
          <a:srcRect l="648" t="0" r="14497" b="0"/>
          <a:stretch/>
        </p:blipFill>
        <p:spPr>
          <a:xfrm>
            <a:off x="0" y="457200"/>
            <a:ext cx="12186000" cy="2286720"/>
          </a:xfrm>
          <a:prstGeom prst="rect">
            <a:avLst/>
          </a:prstGeom>
          <a:ln>
            <a:noFill/>
          </a:ln>
        </p:spPr>
      </p:pic>
      <p:sp>
        <p:nvSpPr>
          <p:cNvPr id="162" name="CustomShape 1"/>
          <p:cNvSpPr/>
          <p:nvPr/>
        </p:nvSpPr>
        <p:spPr>
          <a:xfrm>
            <a:off x="7752240" y="692640"/>
            <a:ext cx="2082240" cy="17942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2"/>
          <p:cNvSpPr/>
          <p:nvPr/>
        </p:nvSpPr>
        <p:spPr>
          <a:xfrm>
            <a:off x="790200" y="3474000"/>
            <a:ext cx="10557360" cy="95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br/>
            <a:br/>
            <a:r>
              <a:rPr b="0" lang="en-US" sz="4000" spc="-1" strike="noStrike">
                <a:solidFill>
                  <a:srgbClr val="17325d"/>
                </a:solidFill>
                <a:latin typeface="Open Sans"/>
                <a:ea typeface="Open Sans"/>
              </a:rPr>
              <a:t>CV32E40P* Verification Schedule Status</a:t>
            </a:r>
            <a:br/>
            <a:r>
              <a:rPr b="0" lang="en-US" sz="4000" spc="-1" strike="noStrike">
                <a:solidFill>
                  <a:srgbClr val="17325d"/>
                </a:solidFill>
                <a:latin typeface="Open Sans"/>
                <a:ea typeface="Open Sans"/>
              </a:rPr>
              <a:t>Sprints #3 and #4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1523880" y="4483800"/>
            <a:ext cx="9137880" cy="16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60a049"/>
                </a:solidFill>
                <a:latin typeface="Orbitron"/>
                <a:ea typeface="Open Sans"/>
              </a:rPr>
              <a:t>Mike Thompson </a:t>
            </a:r>
            <a:endParaRPr b="0" lang="en-CA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 u="sng">
                <a:solidFill>
                  <a:srgbClr val="0000ff"/>
                </a:solidFill>
                <a:uFillTx/>
                <a:latin typeface="Orbitron"/>
                <a:ea typeface="Open Sans"/>
                <a:hlinkClick r:id="rId3"/>
              </a:rPr>
              <a:t>www.openhwgroup.org</a:t>
            </a:r>
            <a:endParaRPr b="0" lang="en-CA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CA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CA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CA" sz="2400" spc="-1" strike="noStrike">
              <a:latin typeface="Arial"/>
            </a:endParaRPr>
          </a:p>
        </p:txBody>
      </p:sp>
      <p:sp>
        <p:nvSpPr>
          <p:cNvPr id="165" name="CustomShape 4"/>
          <p:cNvSpPr/>
          <p:nvPr/>
        </p:nvSpPr>
        <p:spPr>
          <a:xfrm>
            <a:off x="10762560" y="6356520"/>
            <a:ext cx="585000" cy="3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047E3AB-75AA-41E6-8686-1111AD730C7F}" type="slidenum"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1</a:t>
            </a:fld>
            <a:endParaRPr b="0" lang="en-CA" sz="1200" spc="-1" strike="noStrike">
              <a:latin typeface="Arial"/>
            </a:endParaRPr>
          </a:p>
        </p:txBody>
      </p:sp>
      <p:pic>
        <p:nvPicPr>
          <p:cNvPr id="166" name="Picture 10" descr=""/>
          <p:cNvPicPr/>
          <p:nvPr/>
        </p:nvPicPr>
        <p:blipFill>
          <a:blip r:embed="rId4"/>
          <a:stretch/>
        </p:blipFill>
        <p:spPr>
          <a:xfrm>
            <a:off x="7990920" y="920160"/>
            <a:ext cx="1604520" cy="1273680"/>
          </a:xfrm>
          <a:prstGeom prst="rect">
            <a:avLst/>
          </a:prstGeom>
          <a:ln>
            <a:noFill/>
          </a:ln>
        </p:spPr>
      </p:pic>
      <p:sp>
        <p:nvSpPr>
          <p:cNvPr id="167" name="CustomShape 5"/>
          <p:cNvSpPr/>
          <p:nvPr/>
        </p:nvSpPr>
        <p:spPr>
          <a:xfrm>
            <a:off x="8368920" y="6356520"/>
            <a:ext cx="2172240" cy="3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August 3 2020</a:t>
            </a:r>
            <a:endParaRPr b="0" lang="en-CA" sz="1200" spc="-1" strike="noStrike">
              <a:latin typeface="Arial"/>
            </a:endParaRPr>
          </a:p>
        </p:txBody>
      </p:sp>
      <p:sp>
        <p:nvSpPr>
          <p:cNvPr id="168" name="CustomShape 6"/>
          <p:cNvSpPr/>
          <p:nvPr/>
        </p:nvSpPr>
        <p:spPr>
          <a:xfrm>
            <a:off x="3355560" y="6354000"/>
            <a:ext cx="4108680" cy="3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© OpenHW Group</a:t>
            </a:r>
            <a:endParaRPr b="0" lang="en-CA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838080" y="365040"/>
            <a:ext cx="10151280" cy="73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Sprint #3: 2020-07-13 to 2020-07-31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504000" y="1332000"/>
            <a:ext cx="6245640" cy="493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21000"/>
          </a:bodyPr>
          <a:p>
            <a:pPr marL="432000" indent="-3182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 u="sng">
                <a:solidFill>
                  <a:srgbClr val="000000"/>
                </a:solidFill>
                <a:uFillTx/>
                <a:latin typeface="Open Sans"/>
                <a:ea typeface="DejaVu Sans"/>
              </a:rPr>
              <a:t>Sprint #3 will produce the following outcomes:</a:t>
            </a:r>
            <a:endParaRPr b="0" lang="en-CA" sz="2400" spc="-1" strike="noStrike">
              <a:latin typeface="Arial"/>
            </a:endParaRPr>
          </a:p>
          <a:p>
            <a:pPr lvl="1" marL="864000" indent="-3182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Verification Planning for CV32E40P:</a:t>
            </a:r>
            <a:endParaRPr b="0" lang="en-CA" sz="2200" spc="-1" strike="noStrike">
              <a:latin typeface="Arial"/>
            </a:endParaRPr>
          </a:p>
          <a:p>
            <a:pPr lvl="4" marL="1080000" indent="-2120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Completion and reviews of all required Vplans.</a:t>
            </a:r>
            <a:endParaRPr b="0" lang="en-CA" sz="2200" spc="-1" strike="noStrike">
              <a:latin typeface="Arial"/>
            </a:endParaRPr>
          </a:p>
          <a:p>
            <a:pPr lvl="1" marL="864000" indent="-3182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RV32IMCZ verification:</a:t>
            </a:r>
            <a:endParaRPr b="0" lang="en-CA" sz="2200" spc="-1" strike="noStrike">
              <a:latin typeface="Arial"/>
            </a:endParaRPr>
          </a:p>
          <a:p>
            <a:pPr lvl="4" marL="1080000" indent="-2120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Complete and reviewed RV32IMCZ functional coverage model</a:t>
            </a:r>
            <a:endParaRPr b="0" lang="en-CA" sz="2200" spc="-1" strike="noStrike">
              <a:latin typeface="Arial"/>
            </a:endParaRPr>
          </a:p>
          <a:p>
            <a:pPr lvl="4" marL="1080000" indent="-2120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90% functional coverage of RV32IMCZ instructions in regressions.</a:t>
            </a:r>
            <a:endParaRPr b="0" lang="en-CA" sz="2200" spc="-1" strike="noStrike">
              <a:latin typeface="Arial"/>
            </a:endParaRPr>
          </a:p>
          <a:p>
            <a:pPr lvl="1" marL="864000" indent="-3182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Agreement with Imperas on RM upgrades for CV32E40P</a:t>
            </a:r>
            <a:endParaRPr b="0" lang="en-CA" sz="2200" spc="-1" strike="noStrike">
              <a:latin typeface="Arial"/>
            </a:endParaRPr>
          </a:p>
          <a:p>
            <a:pPr lvl="4" marL="1080000" indent="-2120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Implementation of these would be a stretch goal</a:t>
            </a:r>
            <a:endParaRPr b="0" lang="en-CA" sz="2200" spc="-1" strike="noStrike">
              <a:latin typeface="Arial"/>
            </a:endParaRPr>
          </a:p>
          <a:p>
            <a:pPr lvl="1" marL="864000" indent="-3182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Interrupt verification resourced.</a:t>
            </a:r>
            <a:endParaRPr b="0" lang="en-CA" sz="2200" spc="-1" strike="noStrike">
              <a:latin typeface="Arial"/>
            </a:endParaRPr>
          </a:p>
          <a:p>
            <a:pPr lvl="1" marL="864000" indent="-3182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Completion of CSR verification (stretch goal).</a:t>
            </a:r>
            <a:endParaRPr b="0" lang="en-CA" sz="2200" spc="-1" strike="noStrike">
              <a:latin typeface="Arial"/>
            </a:endParaRPr>
          </a:p>
          <a:p>
            <a:pPr lvl="1" marL="864000" indent="-3182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Tangible deliverables for Formal Verification:</a:t>
            </a:r>
            <a:endParaRPr b="0" lang="en-CA" sz="2200" spc="-1" strike="noStrike">
              <a:latin typeface="Arial"/>
            </a:endParaRPr>
          </a:p>
          <a:p>
            <a:pPr lvl="4" marL="1080000" indent="-2120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OneSpin: integration of SAIL model.</a:t>
            </a:r>
            <a:endParaRPr b="0" lang="en-CA" sz="2200" spc="-1" strike="noStrike">
              <a:latin typeface="Arial"/>
            </a:endParaRPr>
          </a:p>
          <a:p>
            <a:pPr lvl="4" marL="1080000" indent="-2120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Axiomise: completion (?) of RV32IC ISA verification.</a:t>
            </a:r>
            <a:endParaRPr b="0" lang="en-CA" sz="2200" spc="-1" strike="noStrike">
              <a:latin typeface="Arial"/>
            </a:endParaRPr>
          </a:p>
          <a:p>
            <a:pPr lvl="1" marL="864000" indent="-3182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Loose-ends:</a:t>
            </a:r>
            <a:endParaRPr b="0" lang="en-CA" sz="2200" spc="-1" strike="noStrike">
              <a:latin typeface="Arial"/>
            </a:endParaRPr>
          </a:p>
          <a:p>
            <a:pPr lvl="4" marL="1080000" indent="-2120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Designer-level debug test integrated and passing.</a:t>
            </a:r>
            <a:endParaRPr b="0" lang="en-CA" sz="2200" spc="-1" strike="noStrike">
              <a:latin typeface="Arial"/>
            </a:endParaRPr>
          </a:p>
          <a:p>
            <a:pPr lvl="4" marL="1080000" indent="-2120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Solution for compiling the Compliance Test Suite.</a:t>
            </a:r>
            <a:endParaRPr b="0" lang="en-CA" sz="2200" spc="-1" strike="noStrike">
              <a:latin typeface="Arial"/>
            </a:endParaRPr>
          </a:p>
          <a:p>
            <a:pPr lvl="4" marL="1080000" indent="-2120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Automate testing of Metrics CI regression scripting.</a:t>
            </a:r>
            <a:endParaRPr b="0" lang="en-CA" sz="2200" spc="-1" strike="noStrike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6750360" y="1298880"/>
            <a:ext cx="5272560" cy="493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9000"/>
          </a:bodyPr>
          <a:p>
            <a:pPr marL="432000" indent="-3182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 u="sng">
                <a:solidFill>
                  <a:srgbClr val="000000"/>
                </a:solidFill>
                <a:uFillTx/>
                <a:latin typeface="Open Sans"/>
                <a:ea typeface="DejaVu Sans"/>
              </a:rPr>
              <a:t>Sprint #3 will introduce non gating activities:</a:t>
            </a:r>
            <a:endParaRPr b="0" lang="en-CA" sz="2200" spc="-1" strike="noStrike">
              <a:latin typeface="Arial"/>
            </a:endParaRPr>
          </a:p>
          <a:p>
            <a:pPr lvl="1" marL="864000" indent="-3182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Planning and Execution for XPULP verification:</a:t>
            </a:r>
            <a:endParaRPr b="0" lang="en-CA" sz="2000" spc="-1" strike="noStrike">
              <a:latin typeface="Arial"/>
            </a:endParaRPr>
          </a:p>
          <a:p>
            <a:pPr lvl="4" marL="1080000" indent="-2120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Contribution by EM-US.</a:t>
            </a:r>
            <a:endParaRPr b="0" lang="en-CA" sz="2000" spc="-1" strike="noStrike">
              <a:latin typeface="Arial"/>
            </a:endParaRPr>
          </a:p>
          <a:p>
            <a:pPr lvl="4" marL="1080000" indent="-2120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Suggesting a separate forked project for this.</a:t>
            </a:r>
            <a:endParaRPr b="0" lang="en-CA" sz="2000" spc="-1" strike="noStrike">
              <a:latin typeface="Arial"/>
            </a:endParaRPr>
          </a:p>
          <a:p>
            <a:pPr lvl="1" marL="864000" indent="-3182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Evaluation of SymbioticEDA “mutation tool”:</a:t>
            </a:r>
            <a:endParaRPr b="0" lang="en-CA" sz="2000" spc="-1" strike="noStrike">
              <a:latin typeface="Arial"/>
            </a:endParaRPr>
          </a:p>
          <a:p>
            <a:pPr lvl="4" marL="1080000" indent="-2120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Trials have been on-going in the back-ground</a:t>
            </a:r>
            <a:endParaRPr b="0" lang="en-CA" sz="2000" spc="-1" strike="noStrike">
              <a:latin typeface="Arial"/>
            </a:endParaRPr>
          </a:p>
          <a:p>
            <a:pPr lvl="4" marL="1080000" indent="-2120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Hope to incorporate status update this sprint.</a:t>
            </a:r>
            <a:endParaRPr b="0" lang="en-CA" sz="2000" spc="-1" strike="noStrike">
              <a:latin typeface="Arial"/>
            </a:endParaRPr>
          </a:p>
          <a:p>
            <a:pPr lvl="1" marL="864000" indent="-3182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Review of Axiomise formal test plan for RV32IC ISA verification.</a:t>
            </a:r>
            <a:endParaRPr b="0" lang="en-CA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838080" y="365040"/>
            <a:ext cx="10148760" cy="72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Status as of 2020-08-03             (1 of 3)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720000" y="1332000"/>
            <a:ext cx="10725120" cy="492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22000"/>
          </a:bodyPr>
          <a:p>
            <a:pPr marL="432000" indent="-315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Open Sans"/>
                <a:ea typeface="DejaVu Sans"/>
              </a:rPr>
              <a:t>Verification Planning for CV32E40P:</a:t>
            </a:r>
            <a:endParaRPr b="0" lang="en-CA" sz="3600" spc="-1" strike="noStrike">
              <a:latin typeface="Arial"/>
            </a:endParaRPr>
          </a:p>
          <a:p>
            <a:pPr lvl="4" marL="1080000" indent="-2095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Reviews on-going (see “3 of 3” slide).</a:t>
            </a:r>
            <a:endParaRPr b="0" lang="en-CA" sz="3200" spc="-1" strike="noStrike">
              <a:latin typeface="Arial"/>
            </a:endParaRPr>
          </a:p>
          <a:p>
            <a:pPr marL="432000" indent="-3157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RV32IMCZ verification:</a:t>
            </a:r>
            <a:endParaRPr b="0" lang="en-CA" sz="3200" spc="-1" strike="noStrike">
              <a:latin typeface="Arial"/>
            </a:endParaRPr>
          </a:p>
          <a:p>
            <a:pPr lvl="4" marL="1080000" indent="-2095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RV32IMC functional coverage model integrated.</a:t>
            </a:r>
            <a:endParaRPr b="0" lang="en-CA" sz="3200" spc="-1" strike="noStrike">
              <a:latin typeface="Arial"/>
            </a:endParaRPr>
          </a:p>
          <a:p>
            <a:pPr lvl="4" marL="1080000" indent="-2095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Mike will take over RV32Z coverage.</a:t>
            </a:r>
            <a:endParaRPr b="0" lang="en-CA" sz="3200" spc="-1" strike="noStrike">
              <a:latin typeface="Arial"/>
            </a:endParaRPr>
          </a:p>
          <a:p>
            <a:pPr lvl="4" marL="1080000" indent="-2095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Coverage model has a few bugs: measured coverage is 80% but actual coverage is higher.</a:t>
            </a:r>
            <a:endParaRPr b="0" lang="en-CA" sz="3200" spc="-1" strike="noStrike">
              <a:latin typeface="Arial"/>
            </a:endParaRPr>
          </a:p>
          <a:p>
            <a:pPr marL="432000" indent="-3157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Agreement with Imperas on RM upgrades for CV32E40P:</a:t>
            </a:r>
            <a:endParaRPr b="0" lang="en-CA" sz="3200" spc="-1" strike="noStrike">
              <a:latin typeface="Arial"/>
            </a:endParaRPr>
          </a:p>
          <a:p>
            <a:pPr lvl="4" marL="1080000" indent="-2095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Complete.  First PR to integrate updated RM received.</a:t>
            </a:r>
            <a:endParaRPr b="0" lang="en-CA" sz="3200" spc="-1" strike="noStrike">
              <a:latin typeface="Arial"/>
            </a:endParaRPr>
          </a:p>
          <a:p>
            <a:pPr lvl="4" marL="1080000" indent="-2095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00"/>
                </a:solidFill>
                <a:uFillTx/>
                <a:latin typeface="Open Sans"/>
                <a:ea typeface="DejaVu Sans"/>
              </a:rPr>
              <a:t>Note</a:t>
            </a: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: you must request an updated OVPsim license.</a:t>
            </a:r>
            <a:endParaRPr b="0" lang="en-CA" sz="3200" spc="-1" strike="noStrike">
              <a:latin typeface="Arial"/>
            </a:endParaRPr>
          </a:p>
          <a:p>
            <a:pPr marL="432000" indent="-3157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Interrupt verification resourced:</a:t>
            </a:r>
            <a:endParaRPr b="0" lang="en-CA" sz="3200" spc="-1" strike="noStrike">
              <a:latin typeface="Arial"/>
            </a:endParaRPr>
          </a:p>
          <a:p>
            <a:pPr lvl="4" marL="1080000" indent="-2095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Complete: Steve Richmond has indicated SiLabs engineer will be assigned.</a:t>
            </a:r>
            <a:endParaRPr b="0" lang="en-CA" sz="3200" spc="-1" strike="noStrike">
              <a:latin typeface="Arial"/>
            </a:endParaRPr>
          </a:p>
          <a:p>
            <a:pPr marL="432000" indent="-3157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Completion of CSR verification (stretch goal):</a:t>
            </a:r>
            <a:endParaRPr b="0" lang="en-CA" sz="3200" spc="-1" strike="noStrike">
              <a:latin typeface="Arial"/>
            </a:endParaRPr>
          </a:p>
          <a:p>
            <a:pPr lvl="4" marL="1080000" indent="-2095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Mike published CSR Vplan;   RV32Zicsr Vplan needs review;  PoR test in place.</a:t>
            </a:r>
            <a:endParaRPr b="0" lang="en-CA" sz="3200" spc="-1" strike="noStrike">
              <a:latin typeface="Arial"/>
            </a:endParaRPr>
          </a:p>
          <a:p>
            <a:pPr lvl="4" marL="1080000" indent="-2095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Vitor Eschholz starts this task in Sprint #4 (now).</a:t>
            </a:r>
            <a:endParaRPr b="0" lang="en-CA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838080" y="365040"/>
            <a:ext cx="10148760" cy="72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Status as of 2020-08-03             (2 of 3)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468000" y="1260000"/>
            <a:ext cx="10941120" cy="492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6000"/>
          </a:bodyPr>
          <a:p>
            <a:pPr marL="432000" indent="-3157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jaVu Sans"/>
              </a:rPr>
              <a:t>Tangible deliverables for Formal Verification:</a:t>
            </a:r>
            <a:endParaRPr b="0" lang="en-CA" sz="2800" spc="-1" strike="noStrike">
              <a:latin typeface="Arial"/>
            </a:endParaRPr>
          </a:p>
          <a:p>
            <a:pPr lvl="1" marL="864000" indent="-3157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latin typeface="Open Sans"/>
                <a:ea typeface="DejaVu Sans"/>
              </a:rPr>
              <a:t>OneSpin: Complete.  OneSpin will be incorporated into Sprint #4.</a:t>
            </a:r>
            <a:endParaRPr b="0" lang="en-CA" sz="2600" spc="-1" strike="noStrike">
              <a:latin typeface="Arial"/>
            </a:endParaRPr>
          </a:p>
          <a:p>
            <a:pPr lvl="1" marL="864000" indent="-3157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latin typeface="Open Sans"/>
                <a:ea typeface="DejaVu Sans"/>
              </a:rPr>
              <a:t>Meeting with Axiomise immediately following this update.</a:t>
            </a:r>
            <a:endParaRPr b="0" lang="en-CA" sz="2600" spc="-1" strike="noStrike">
              <a:latin typeface="Arial"/>
            </a:endParaRPr>
          </a:p>
          <a:p>
            <a:pPr marL="432000" indent="-3157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jaVu Sans"/>
              </a:rPr>
              <a:t>Designer-level debug test integrated and passing:</a:t>
            </a:r>
            <a:endParaRPr b="0" lang="en-CA" sz="2800" spc="-1" strike="noStrike">
              <a:latin typeface="Arial"/>
            </a:endParaRPr>
          </a:p>
          <a:p>
            <a:pPr lvl="1" marL="864000" indent="-3157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latin typeface="Open Sans"/>
                <a:ea typeface="DejaVu Sans"/>
              </a:rPr>
              <a:t>Is this gated by anything anymore?</a:t>
            </a:r>
            <a:endParaRPr b="0" lang="en-CA" sz="2600" spc="-1" strike="noStrike">
              <a:latin typeface="Arial"/>
            </a:endParaRPr>
          </a:p>
          <a:p>
            <a:pPr lvl="1" marL="864000" indent="-3157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latin typeface="Open Sans"/>
                <a:ea typeface="DejaVu Sans"/>
              </a:rPr>
              <a:t>Oystein Knauserud  </a:t>
            </a:r>
            <a:r>
              <a:rPr b="0" lang="en-US" sz="2600" spc="-1" strike="noStrike">
                <a:solidFill>
                  <a:srgbClr val="000000"/>
                </a:solidFill>
                <a:latin typeface="Open Sans"/>
                <a:ea typeface="DejaVu Sans"/>
              </a:rPr>
              <a:t>status:</a:t>
            </a:r>
            <a:endParaRPr b="0" lang="en-CA" sz="2600" spc="-1" strike="noStrike">
              <a:latin typeface="Arial"/>
            </a:endParaRPr>
          </a:p>
          <a:p>
            <a:pPr lvl="6" marL="1512000" indent="-215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Open Sans"/>
                <a:ea typeface="DejaVu Sans"/>
              </a:rPr>
              <a:t>Debug Vplan updated, expect to issue PR shortly.</a:t>
            </a:r>
            <a:endParaRPr b="0" lang="en-CA" sz="2600" spc="-1" strike="noStrike">
              <a:latin typeface="Arial"/>
            </a:endParaRPr>
          </a:p>
          <a:p>
            <a:pPr lvl="6" marL="1512000" indent="-215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Open Sans"/>
                <a:ea typeface="DejaVu Sans"/>
              </a:rPr>
              <a:t>Started testcase coding based on previous work from Paul Zavalney.</a:t>
            </a:r>
            <a:endParaRPr b="0" lang="en-CA" sz="2600" spc="-1" strike="noStrike">
              <a:latin typeface="Arial"/>
            </a:endParaRPr>
          </a:p>
          <a:p>
            <a:pPr marL="432000" indent="-3157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jaVu Sans"/>
              </a:rPr>
              <a:t>Solution for compiling the Compliance Test Suite:</a:t>
            </a:r>
            <a:endParaRPr b="0" lang="en-CA" sz="2800" spc="-1" strike="noStrike">
              <a:latin typeface="Arial"/>
            </a:endParaRPr>
          </a:p>
          <a:p>
            <a:pPr lvl="1" marL="864000" indent="-3157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jaVu Sans"/>
              </a:rPr>
              <a:t>Lee </a:t>
            </a:r>
            <a:r>
              <a:rPr b="0" lang="en-US" sz="2600" spc="-1" strike="noStrike">
                <a:solidFill>
                  <a:srgbClr val="000000"/>
                </a:solidFill>
                <a:latin typeface="Open Sans"/>
                <a:ea typeface="DejaVu Sans"/>
              </a:rPr>
              <a:t>Moore return </a:t>
            </a:r>
            <a:r>
              <a:rPr b="0" i="1" lang="en-US" sz="2600" spc="-1" strike="noStrike">
                <a:solidFill>
                  <a:srgbClr val="000000"/>
                </a:solidFill>
                <a:latin typeface="Open Sans"/>
                <a:ea typeface="DejaVu Sans"/>
              </a:rPr>
              <a:t>this</a:t>
            </a:r>
            <a:r>
              <a:rPr b="0" lang="en-US" sz="2600" spc="-1" strike="noStrike">
                <a:solidFill>
                  <a:srgbClr val="000000"/>
                </a:solidFill>
                <a:latin typeface="Open Sans"/>
                <a:ea typeface="DejaVu Sans"/>
              </a:rPr>
              <a:t> week from vacation, not last week as reported previously.</a:t>
            </a:r>
            <a:endParaRPr b="0" lang="en-CA" sz="2600" spc="-1" strike="noStrike">
              <a:latin typeface="Arial"/>
            </a:endParaRPr>
          </a:p>
          <a:p>
            <a:pPr marL="432000" indent="-3157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jaVu Sans"/>
              </a:rPr>
              <a:t>Automate testing of Metrics CI regression scripting:</a:t>
            </a:r>
            <a:endParaRPr b="0" lang="en-CA" sz="2800" spc="-1" strike="noStrike">
              <a:latin typeface="Arial"/>
            </a:endParaRPr>
          </a:p>
          <a:p>
            <a:pPr lvl="1" marL="864000" indent="-3157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latin typeface="Open Sans"/>
                <a:ea typeface="DejaVu Sans"/>
              </a:rPr>
              <a:t>No change from last week. Ready to deploy.</a:t>
            </a:r>
            <a:endParaRPr b="0" lang="en-CA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838080" y="365040"/>
            <a:ext cx="10148760" cy="72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Status as of 2020-08-03             (3 of 3)</a:t>
            </a:r>
            <a:endParaRPr b="0" lang="en-CA" sz="4000" spc="-1" strike="noStrike">
              <a:latin typeface="Arial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265680" y="1370880"/>
            <a:ext cx="11734560" cy="4142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609480" y="288000"/>
            <a:ext cx="10969200" cy="76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The Big Picture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609480" y="1276200"/>
            <a:ext cx="10969200" cy="48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3"/>
          <p:cNvSpPr/>
          <p:nvPr/>
        </p:nvSpPr>
        <p:spPr>
          <a:xfrm>
            <a:off x="609480" y="3384000"/>
            <a:ext cx="10969200" cy="278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2000"/>
          </a:bodyPr>
          <a:p>
            <a:pPr marL="432000" indent="-3207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Tasks that need to start now:</a:t>
            </a:r>
            <a:endParaRPr b="0" lang="en-CA" sz="2000" spc="-1" strike="noStrike">
              <a:latin typeface="Arial"/>
            </a:endParaRPr>
          </a:p>
          <a:p>
            <a:pPr lvl="1" marL="864000" indent="-3207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RISC-V ISA Compliance: low risk to not complete on time</a:t>
            </a:r>
            <a:endParaRPr b="0" lang="en-CA" sz="2000" spc="-1" strike="noStrike">
              <a:latin typeface="Arial"/>
            </a:endParaRPr>
          </a:p>
          <a:p>
            <a:pPr lvl="1" marL="864000" indent="-3207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RVI (OBI) Compliance: medium risk, plan to staff with Student engineer </a:t>
            </a:r>
            <a:r>
              <a:rPr b="0" lang="en-US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(who will be on vacation in August).</a:t>
            </a:r>
            <a:endParaRPr b="0" lang="en-CA" sz="1500" spc="-1" strike="noStrike">
              <a:latin typeface="Arial"/>
            </a:endParaRPr>
          </a:p>
          <a:p>
            <a:pPr lvl="1" marL="864000" indent="-3207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Interrupt Verification: Steve Richmond owns this and starts this week.</a:t>
            </a:r>
            <a:endParaRPr b="0" lang="en-CA" sz="2000" spc="-1" strike="noStrike">
              <a:latin typeface="Arial"/>
            </a:endParaRPr>
          </a:p>
          <a:p>
            <a:pPr lvl="1" marL="864000" indent="-3207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CSR verification: medium risk, has started, jointly owned by Mike T. and Vitor Eschholz.</a:t>
            </a:r>
            <a:endParaRPr b="0" lang="en-CA" sz="2000" spc="-1" strike="noStrike">
              <a:latin typeface="Arial"/>
            </a:endParaRPr>
          </a:p>
          <a:p>
            <a:pPr lvl="1" marL="864000" indent="-3207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Exceptions Verification: no engineering resource – high risk task with high potential for bugs. </a:t>
            </a:r>
            <a:endParaRPr b="0" lang="en-CA" sz="2000" spc="-1" strike="noStrike">
              <a:latin typeface="Arial"/>
            </a:endParaRPr>
          </a:p>
          <a:p>
            <a:pPr lvl="1" marL="864000" indent="-3207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Debug Verification: medium risk.  Oystein Knauserud is active on this.</a:t>
            </a:r>
            <a:endParaRPr b="0" lang="en-CA" sz="2000" spc="-1" strike="noStrike">
              <a:latin typeface="Arial"/>
            </a:endParaRPr>
          </a:p>
        </p:txBody>
      </p:sp>
      <p:pic>
        <p:nvPicPr>
          <p:cNvPr id="181" name="" descr=""/>
          <p:cNvPicPr/>
          <p:nvPr/>
        </p:nvPicPr>
        <p:blipFill>
          <a:blip r:embed="rId1"/>
          <a:stretch/>
        </p:blipFill>
        <p:spPr>
          <a:xfrm>
            <a:off x="72000" y="1224000"/>
            <a:ext cx="12094920" cy="1894680"/>
          </a:xfrm>
          <a:prstGeom prst="rect">
            <a:avLst/>
          </a:prstGeom>
          <a:ln>
            <a:noFill/>
          </a:ln>
        </p:spPr>
      </p:pic>
      <p:sp>
        <p:nvSpPr>
          <p:cNvPr id="182" name="Line 4"/>
          <p:cNvSpPr/>
          <p:nvPr/>
        </p:nvSpPr>
        <p:spPr>
          <a:xfrm flipV="1">
            <a:off x="6120000" y="1872000"/>
            <a:ext cx="936000" cy="288000"/>
          </a:xfrm>
          <a:prstGeom prst="line">
            <a:avLst/>
          </a:prstGeom>
          <a:ln w="36000">
            <a:solidFill>
              <a:srgbClr val="ff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5"/>
          <p:cNvSpPr/>
          <p:nvPr/>
        </p:nvSpPr>
        <p:spPr>
          <a:xfrm>
            <a:off x="7012800" y="1642320"/>
            <a:ext cx="690840" cy="37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CA" sz="2000" spc="-1" strike="noStrike">
                <a:solidFill>
                  <a:srgbClr val="ff0000"/>
                </a:solidFill>
                <a:latin typeface="Arial"/>
              </a:rPr>
              <a:t>Now</a:t>
            </a:r>
            <a:endParaRPr b="0" lang="en-CA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838080" y="365040"/>
            <a:ext cx="10151280" cy="73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Sprint #4: 2020-08-03 to 2020-08-21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324000" y="1332000"/>
            <a:ext cx="6245640" cy="493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25000"/>
          </a:bodyPr>
          <a:p>
            <a:pPr marL="432000" indent="-3182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 u="sng">
                <a:solidFill>
                  <a:srgbClr val="000000"/>
                </a:solidFill>
                <a:uFillTx/>
                <a:latin typeface="Open Sans"/>
                <a:ea typeface="DejaVu Sans"/>
              </a:rPr>
              <a:t>Simulation Verification:</a:t>
            </a:r>
            <a:endParaRPr b="0" lang="en-CA" sz="24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Completion and reviews of all required Vplans.</a:t>
            </a:r>
            <a:endParaRPr b="0" lang="en-CA" sz="22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RV32IMCZ verification:</a:t>
            </a:r>
            <a:endParaRPr b="0" lang="en-CA" sz="2200" spc="-1" strike="noStrike">
              <a:latin typeface="Arial"/>
            </a:endParaRPr>
          </a:p>
          <a:p>
            <a:pPr lvl="4" marL="1080000" indent="-2120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Complete and reviewed RV32IMCZ functional coverage model</a:t>
            </a:r>
            <a:endParaRPr b="0" lang="en-CA" sz="2200" spc="-1" strike="noStrike">
              <a:latin typeface="Arial"/>
            </a:endParaRPr>
          </a:p>
          <a:p>
            <a:pPr lvl="4" marL="1080000" indent="-2120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90% functional coverage of RV32IMCZ instructions in regressions.</a:t>
            </a:r>
            <a:endParaRPr b="0" lang="en-CA" sz="22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Begin active tracking of Functional and Code Coverage Review Data.</a:t>
            </a:r>
            <a:endParaRPr b="0" lang="en-CA" sz="22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Integration of Imperas RM upgrades for CV32E40P.</a:t>
            </a:r>
            <a:endParaRPr b="0" lang="en-CA" sz="22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Debug:</a:t>
            </a:r>
            <a:endParaRPr b="0" lang="en-CA" sz="2200" spc="-1" strike="noStrike">
              <a:latin typeface="Arial"/>
            </a:endParaRPr>
          </a:p>
          <a:p>
            <a:pPr lvl="4" marL="1080000" indent="-2120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Completion of Directed Testcases as per Debug Vplan.</a:t>
            </a:r>
            <a:endParaRPr b="0" lang="en-CA" sz="2200" spc="-1" strike="noStrike">
              <a:latin typeface="Arial"/>
            </a:endParaRPr>
          </a:p>
          <a:p>
            <a:pPr lvl="4" marL="1080000" indent="-2120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Running Debug tests against Imperas RM.</a:t>
            </a:r>
            <a:endParaRPr b="0" lang="en-CA" sz="22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Interrupt verification:</a:t>
            </a:r>
            <a:endParaRPr b="0" lang="en-CA" sz="2200" spc="-1" strike="noStrike">
              <a:latin typeface="Arial"/>
            </a:endParaRPr>
          </a:p>
          <a:p>
            <a:pPr lvl="4" marL="1080000" indent="-2120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Release a reviewed Vplan for interrupts</a:t>
            </a:r>
            <a:endParaRPr b="0" lang="en-CA" sz="2200" spc="-1" strike="noStrike">
              <a:latin typeface="Arial"/>
            </a:endParaRPr>
          </a:p>
          <a:p>
            <a:pPr lvl="4" marL="1080000" indent="-2120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Complete directed (designer) interrupt tests</a:t>
            </a:r>
            <a:endParaRPr b="0" lang="en-CA" sz="2200" spc="-1" strike="noStrike">
              <a:latin typeface="Arial"/>
            </a:endParaRPr>
          </a:p>
          <a:p>
            <a:pPr lvl="4" marL="1080000" indent="-2120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UVM Agent for random interrupt assertion/deassertion</a:t>
            </a:r>
            <a:endParaRPr b="0" lang="en-CA" sz="2200" spc="-1" strike="noStrike">
              <a:latin typeface="Arial"/>
            </a:endParaRPr>
          </a:p>
          <a:p>
            <a:pPr lvl="4" marL="1080000" indent="-2120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Code assertions for interrupts as defined in Vplan</a:t>
            </a:r>
            <a:endParaRPr b="0" lang="en-CA" sz="22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Completion of CSR verification.</a:t>
            </a:r>
            <a:endParaRPr b="0" lang="en-CA" sz="2200" spc="-1" strike="noStrike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6930360" y="1298880"/>
            <a:ext cx="5272560" cy="493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9000"/>
          </a:bodyPr>
          <a:p>
            <a:pPr marL="432000" indent="-3182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 u="sng">
                <a:solidFill>
                  <a:srgbClr val="000000"/>
                </a:solidFill>
                <a:uFillTx/>
                <a:latin typeface="Open Sans"/>
                <a:ea typeface="DejaVu Sans"/>
              </a:rPr>
              <a:t>Formal Verification:</a:t>
            </a:r>
            <a:endParaRPr b="0" lang="en-CA" sz="22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Reset behavior</a:t>
            </a:r>
            <a:endParaRPr b="0" lang="en-CA" sz="16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Exception mechanism:</a:t>
            </a:r>
            <a:endParaRPr b="0" lang="en-CA" sz="1600" spc="-1" strike="noStrike">
              <a:latin typeface="Arial"/>
            </a:endParaRPr>
          </a:p>
          <a:p>
            <a:pPr lvl="4" marL="1080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Illegal instructions</a:t>
            </a:r>
            <a:endParaRPr b="0" lang="en-CA" sz="1600" spc="-1" strike="noStrike">
              <a:latin typeface="Arial"/>
            </a:endParaRPr>
          </a:p>
          <a:p>
            <a:pPr lvl="4" marL="1080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Breakpoints</a:t>
            </a:r>
            <a:endParaRPr b="0" lang="en-CA" sz="1600" spc="-1" strike="noStrike">
              <a:latin typeface="Arial"/>
            </a:endParaRPr>
          </a:p>
          <a:p>
            <a:pPr lvl="4" marL="1080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ECALL</a:t>
            </a:r>
            <a:endParaRPr b="0" lang="en-CA" sz="16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RV32M ISA</a:t>
            </a:r>
            <a:endParaRPr b="0" lang="en-CA" sz="1600" spc="-1" strike="noStrike">
              <a:latin typeface="Arial"/>
            </a:endParaRPr>
          </a:p>
          <a:p>
            <a:pPr marL="432000" indent="-3182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 u="sng">
                <a:solidFill>
                  <a:srgbClr val="000000"/>
                </a:solidFill>
                <a:uFillTx/>
                <a:latin typeface="Open Sans"/>
                <a:ea typeface="DejaVu Sans"/>
              </a:rPr>
              <a:t>Incomplete work from Sprint #3:</a:t>
            </a:r>
            <a:endParaRPr b="0" lang="en-CA" sz="22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Verification Planning.</a:t>
            </a:r>
            <a:endParaRPr b="0" lang="en-CA" sz="20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RV32IMCZ verification.</a:t>
            </a:r>
            <a:endParaRPr b="0" lang="en-CA" sz="20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Compliance Test Suite.</a:t>
            </a:r>
            <a:endParaRPr b="0" lang="en-CA" sz="20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Integration of Designer-level debug test.</a:t>
            </a:r>
            <a:endParaRPr b="0" lang="en-CA" sz="20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Closure of SymbioticEDA “mutation” finding.</a:t>
            </a:r>
            <a:endParaRPr b="0" lang="en-CA" sz="20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Review of Axiomise formal test plan for RV32IC ISA verification.</a:t>
            </a:r>
            <a:endParaRPr b="0" lang="en-CA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838080" y="365040"/>
            <a:ext cx="10151280" cy="73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Risks &amp; Mitigation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838080" y="1240200"/>
            <a:ext cx="10509480" cy="493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Vplan updates are stalled:</a:t>
            </a:r>
            <a:endParaRPr b="0" lang="en-CA" sz="22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Mike needs to be able to make this a priority for this sprint.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 </a:t>
            </a:r>
            <a:endParaRPr b="0" lang="en-CA" sz="2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Original Project Plan called for Exceptions verification to begin during this time-frame:</a:t>
            </a:r>
            <a:endParaRPr b="0" lang="en-CA" sz="2200" spc="-1" strike="noStrike">
              <a:latin typeface="Arial"/>
            </a:endParaRPr>
          </a:p>
          <a:p>
            <a:pPr lvl="2" marL="648000" indent="-210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No engineering resource available for this task.</a:t>
            </a:r>
            <a:endParaRPr b="0" lang="en-CA" sz="2200" spc="-1" strike="noStrike">
              <a:latin typeface="Arial"/>
            </a:endParaRPr>
          </a:p>
          <a:p>
            <a:pPr lvl="2" marL="648000" indent="-210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Can we assign this feature to Formal Verification?</a:t>
            </a:r>
            <a:endParaRPr b="0" lang="en-CA" sz="2200" spc="-1" strike="noStrike">
              <a:latin typeface="Arial"/>
            </a:endParaRPr>
          </a:p>
          <a:p>
            <a:pPr lvl="4" marL="1080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Will have a significant impact simulation code coverage of decoder logic.</a:t>
            </a:r>
            <a:endParaRPr b="0" lang="en-CA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930960" y="3312000"/>
            <a:ext cx="10151280" cy="73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10560" spc="-1" strike="noStrike">
                <a:solidFill>
                  <a:srgbClr val="17325d"/>
                </a:solidFill>
                <a:latin typeface="Orbitron"/>
                <a:ea typeface="DejaVu Sans"/>
              </a:rPr>
              <a:t>Thank You</a:t>
            </a:r>
            <a:endParaRPr b="0" lang="en-CA" sz="1056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864</TotalTime>
  <Application>LibreOffice/6.4.5.2$Linux_X86_64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2020-05-12T07:50:25Z</dcterms:created>
  <dc:creator/>
  <dc:description/>
  <dc:language>en-CA</dc:language>
  <cp:lastModifiedBy>Mike Thompson</cp:lastModifiedBy>
  <dcterms:modified xsi:type="dcterms:W3CDTF">2020-08-04T11:34:05Z</dcterms:modified>
  <cp:revision>95</cp:revision>
  <dc:subject/>
  <dc:title>  OpenHW Group Overview Open Source HW IP for  high-volume production SoCs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