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0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840" r:id="rId12"/>
    <p:sldId id="2847" r:id="rId13"/>
    <p:sldId id="2849" r:id="rId14"/>
    <p:sldId id="2850" r:id="rId15"/>
    <p:sldId id="2848" r:id="rId16"/>
    <p:sldId id="2851" r:id="rId17"/>
    <p:sldId id="2852" r:id="rId18"/>
    <p:sldId id="264" r:id="rId19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391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562D4-F6B4-4050-BAF4-9C8B67B7FDE5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87A17A-E748-4F4D-930A-C9EF180FA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77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745AF-D5AC-7A4C-919F-450717C88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D9722-F98A-A848-97D9-D68B800AE5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82973"/>
            <a:ext cx="5181600" cy="4893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5F107-06C3-3D46-BACB-B73211B35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82973"/>
            <a:ext cx="5181600" cy="4893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4A8A4-3695-264E-9EB7-8B8093DCD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1A86F-9D68-1740-9038-CC514908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22DED-7BF8-3C4F-A73A-6748DE91E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051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4C481-7A41-B840-B8A1-42803F2D5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83B4F-F0E8-0047-A2C1-D915AD6F3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467AE-7F69-9A4A-8545-2486891B6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2CB52-95AD-3640-98D0-A9071CB7F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B8BBC-9057-B34F-A164-0E13FBDBC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369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2.wmf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/>
          <p:nvPr/>
        </p:nvPicPr>
        <p:blipFill>
          <a:blip r:embed="rId14"/>
          <a:stretch/>
        </p:blipFill>
        <p:spPr>
          <a:xfrm>
            <a:off x="198360" y="6176880"/>
            <a:ext cx="2672640" cy="622440"/>
          </a:xfrm>
          <a:prstGeom prst="rect">
            <a:avLst/>
          </a:prstGeom>
          <a:ln>
            <a:noFill/>
          </a:ln>
        </p:spPr>
      </p:pic>
      <p:pic>
        <p:nvPicPr>
          <p:cNvPr id="5" name="Picture 8"/>
          <p:cNvPicPr/>
          <p:nvPr/>
        </p:nvPicPr>
        <p:blipFill>
          <a:blip r:embed="rId15"/>
          <a:stretch/>
        </p:blipFill>
        <p:spPr>
          <a:xfrm>
            <a:off x="10995480" y="300240"/>
            <a:ext cx="1083960" cy="85932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CA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7"/>
          <p:cNvPicPr/>
          <p:nvPr/>
        </p:nvPicPr>
        <p:blipFill>
          <a:blip r:embed="rId16"/>
          <a:stretch/>
        </p:blipFill>
        <p:spPr>
          <a:xfrm>
            <a:off x="198360" y="6176880"/>
            <a:ext cx="2672640" cy="622440"/>
          </a:xfrm>
          <a:prstGeom prst="rect">
            <a:avLst/>
          </a:prstGeom>
          <a:ln>
            <a:noFill/>
          </a:ln>
        </p:spPr>
      </p:pic>
      <p:pic>
        <p:nvPicPr>
          <p:cNvPr id="41" name="Picture 8"/>
          <p:cNvPicPr/>
          <p:nvPr/>
        </p:nvPicPr>
        <p:blipFill>
          <a:blip r:embed="rId17"/>
          <a:stretch/>
        </p:blipFill>
        <p:spPr>
          <a:xfrm>
            <a:off x="10995480" y="300240"/>
            <a:ext cx="1083960" cy="859320"/>
          </a:xfrm>
          <a:prstGeom prst="rect">
            <a:avLst/>
          </a:prstGeom>
          <a:ln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CA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87" r:id="rId13"/>
    <p:sldLayoutId id="214748368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"/>
          <p:cNvPicPr/>
          <p:nvPr/>
        </p:nvPicPr>
        <p:blipFill>
          <a:blip r:embed="rId14"/>
          <a:stretch/>
        </p:blipFill>
        <p:spPr>
          <a:xfrm>
            <a:off x="198360" y="6176880"/>
            <a:ext cx="2672640" cy="622440"/>
          </a:xfrm>
          <a:prstGeom prst="rect">
            <a:avLst/>
          </a:prstGeom>
          <a:ln>
            <a:noFill/>
          </a:ln>
        </p:spPr>
      </p:pic>
      <p:pic>
        <p:nvPicPr>
          <p:cNvPr id="81" name="Picture 8"/>
          <p:cNvPicPr/>
          <p:nvPr/>
        </p:nvPicPr>
        <p:blipFill>
          <a:blip r:embed="rId15"/>
          <a:stretch/>
        </p:blipFill>
        <p:spPr>
          <a:xfrm>
            <a:off x="10995480" y="300240"/>
            <a:ext cx="1083960" cy="859320"/>
          </a:xfrm>
          <a:prstGeom prst="rect">
            <a:avLst/>
          </a:prstGeom>
          <a:ln>
            <a:noFill/>
          </a:ln>
        </p:spPr>
      </p:pic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CA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wmf"/><Relationship Id="rId4" Type="http://schemas.openxmlformats.org/officeDocument/2006/relationships/hyperlink" Target="https://www.openhwgroup.org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penhwgroup.org/membership/openhw-group-bylaws-2019-10-16.pdf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hwgroup/cv32e40p/pull/436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hwgroup/core-v-docs/pull/172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hwgroup/core-v-docs/pull/169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hwgroup/core-v-verif/pull/213" TargetMode="Externa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39"/>
          <p:cNvPicPr/>
          <p:nvPr/>
        </p:nvPicPr>
        <p:blipFill>
          <a:blip r:embed="rId2"/>
          <a:srcRect l="10458" t="34376" r="11112"/>
          <a:stretch/>
        </p:blipFill>
        <p:spPr>
          <a:xfrm>
            <a:off x="0" y="0"/>
            <a:ext cx="12183480" cy="4375800"/>
          </a:xfrm>
          <a:prstGeom prst="rect">
            <a:avLst/>
          </a:prstGeom>
          <a:ln>
            <a:noFill/>
          </a:ln>
        </p:spPr>
      </p:pic>
      <p:pic>
        <p:nvPicPr>
          <p:cNvPr id="121" name="Picture 40"/>
          <p:cNvPicPr/>
          <p:nvPr/>
        </p:nvPicPr>
        <p:blipFill>
          <a:blip r:embed="rId3"/>
          <a:srcRect l="648" r="14497"/>
          <a:stretch/>
        </p:blipFill>
        <p:spPr>
          <a:xfrm>
            <a:off x="0" y="457200"/>
            <a:ext cx="12183480" cy="2284200"/>
          </a:xfrm>
          <a:prstGeom prst="rect">
            <a:avLst/>
          </a:prstGeom>
          <a:ln>
            <a:noFill/>
          </a:ln>
        </p:spPr>
      </p:pic>
      <p:sp>
        <p:nvSpPr>
          <p:cNvPr id="122" name="CustomShape 1"/>
          <p:cNvSpPr/>
          <p:nvPr/>
        </p:nvSpPr>
        <p:spPr>
          <a:xfrm>
            <a:off x="7752240" y="692640"/>
            <a:ext cx="2079720" cy="179172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" name="CustomShape 2"/>
          <p:cNvSpPr/>
          <p:nvPr/>
        </p:nvSpPr>
        <p:spPr>
          <a:xfrm>
            <a:off x="790200" y="3474000"/>
            <a:ext cx="10554840" cy="95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90000"/>
              </a:lnSpc>
            </a:pPr>
            <a:br/>
            <a:br/>
            <a:r>
              <a:rPr lang="en-US" sz="4000" b="0" strike="noStrike" spc="-1">
                <a:solidFill>
                  <a:srgbClr val="17325D"/>
                </a:solidFill>
                <a:latin typeface="Open Sans"/>
                <a:ea typeface="Open Sans"/>
              </a:rPr>
              <a:t>CV32E40P* Verification Schedule Status</a:t>
            </a:r>
            <a:br/>
            <a:r>
              <a:rPr lang="en-US" sz="4000" b="0" strike="noStrike" spc="-1">
                <a:solidFill>
                  <a:srgbClr val="17325D"/>
                </a:solidFill>
                <a:latin typeface="Open Sans"/>
                <a:ea typeface="Open Sans"/>
              </a:rPr>
              <a:t>Sprint #4</a:t>
            </a:r>
            <a:endParaRPr lang="en-CA" sz="4000" b="0" strike="noStrike" spc="-1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1523880" y="4483800"/>
            <a:ext cx="9135360" cy="164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400" b="1" strike="noStrike" spc="-1">
                <a:solidFill>
                  <a:srgbClr val="60A049"/>
                </a:solidFill>
                <a:latin typeface="Orbitron"/>
                <a:ea typeface="Open Sans"/>
              </a:rPr>
              <a:t>Mike Thompson </a:t>
            </a:r>
            <a:endParaRPr lang="en-CA" sz="24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400" b="1" u="sng" strike="noStrike" spc="-1">
                <a:solidFill>
                  <a:srgbClr val="0000FF"/>
                </a:solidFill>
                <a:uFillTx/>
                <a:latin typeface="Orbitron"/>
                <a:ea typeface="Open Sans"/>
                <a:hlinkClick r:id="rId4"/>
              </a:rPr>
              <a:t>www.openhwgroup.org</a:t>
            </a:r>
            <a:endParaRPr lang="en-CA" sz="24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en-CA" sz="24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en-CA" sz="24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en-CA" sz="2400" b="0" strike="noStrike" spc="-1">
              <a:latin typeface="Arial"/>
            </a:endParaRPr>
          </a:p>
        </p:txBody>
      </p:sp>
      <p:sp>
        <p:nvSpPr>
          <p:cNvPr id="125" name="CustomShape 4"/>
          <p:cNvSpPr/>
          <p:nvPr/>
        </p:nvSpPr>
        <p:spPr>
          <a:xfrm>
            <a:off x="10762560" y="6356520"/>
            <a:ext cx="582480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BE9E5888-387F-46F1-AC00-C0BE31455F06}" type="slidenum">
              <a:rPr lang="en-US" sz="1200" b="0" strike="noStrike" spc="-1">
                <a:solidFill>
                  <a:srgbClr val="5F5F5F"/>
                </a:solidFill>
                <a:latin typeface="Open Sans"/>
                <a:ea typeface="Open Sans"/>
              </a:rPr>
              <a:t>1</a:t>
            </a:fld>
            <a:endParaRPr lang="en-CA" sz="1200" b="0" strike="noStrike" spc="-1">
              <a:latin typeface="Arial"/>
            </a:endParaRPr>
          </a:p>
        </p:txBody>
      </p:sp>
      <p:pic>
        <p:nvPicPr>
          <p:cNvPr id="126" name="Picture 10"/>
          <p:cNvPicPr/>
          <p:nvPr/>
        </p:nvPicPr>
        <p:blipFill>
          <a:blip r:embed="rId5"/>
          <a:stretch/>
        </p:blipFill>
        <p:spPr>
          <a:xfrm>
            <a:off x="7990920" y="920160"/>
            <a:ext cx="1602000" cy="1271160"/>
          </a:xfrm>
          <a:prstGeom prst="rect">
            <a:avLst/>
          </a:prstGeom>
          <a:ln>
            <a:noFill/>
          </a:ln>
        </p:spPr>
      </p:pic>
      <p:sp>
        <p:nvSpPr>
          <p:cNvPr id="127" name="CustomShape 5"/>
          <p:cNvSpPr/>
          <p:nvPr/>
        </p:nvSpPr>
        <p:spPr>
          <a:xfrm>
            <a:off x="8368920" y="6356520"/>
            <a:ext cx="2169720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5F5F5F"/>
                </a:solidFill>
                <a:latin typeface="Open Sans"/>
                <a:ea typeface="Open Sans"/>
              </a:rPr>
              <a:t>August 31 2020</a:t>
            </a:r>
            <a:endParaRPr lang="en-CA" sz="1200" b="0" strike="noStrike" spc="-1">
              <a:latin typeface="Arial"/>
            </a:endParaRPr>
          </a:p>
        </p:txBody>
      </p:sp>
      <p:sp>
        <p:nvSpPr>
          <p:cNvPr id="128" name="CustomShape 6"/>
          <p:cNvSpPr/>
          <p:nvPr/>
        </p:nvSpPr>
        <p:spPr>
          <a:xfrm>
            <a:off x="3355560" y="6354000"/>
            <a:ext cx="4106160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5F5F5F"/>
                </a:solidFill>
                <a:latin typeface="Open Sans"/>
                <a:ea typeface="Open Sans"/>
              </a:rPr>
              <a:t>© OpenHW Group</a:t>
            </a:r>
            <a:endParaRPr lang="en-CA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1C49B-A898-49DE-A3F0-D69F08A2F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Specification Updates</a:t>
            </a:r>
          </a:p>
        </p:txBody>
      </p:sp>
      <p:pic>
        <p:nvPicPr>
          <p:cNvPr id="10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4C541F6-A89B-4AE9-8BEF-F62E8C6FE7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29450" y="3110706"/>
            <a:ext cx="3467100" cy="1238250"/>
          </a:xfrm>
        </p:spPr>
      </p:pic>
      <p:pic>
        <p:nvPicPr>
          <p:cNvPr id="14" name="Content Placeholder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C0D0A5-8A7D-4D54-BAEC-078B6219A98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71575" y="2424906"/>
            <a:ext cx="4514850" cy="2609850"/>
          </a:xfrm>
        </p:spPr>
      </p:pic>
    </p:spTree>
    <p:extLst>
      <p:ext uri="{BB962C8B-B14F-4D97-AF65-F5344CB8AC3E}">
        <p14:creationId xmlns:p14="http://schemas.microsoft.com/office/powerpoint/2010/main" val="1357651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89432-5FCE-4ED4-BA42-F23C7D268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Makefiles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02CED-861E-4C25-A630-D8BA32652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Uniform variables across all simulator </a:t>
            </a:r>
            <a:r>
              <a:rPr lang="en-US" dirty="0" err="1"/>
              <a:t>makefiles</a:t>
            </a:r>
            <a:endParaRPr lang="en-US" dirty="0"/>
          </a:p>
          <a:p>
            <a:pPr lvl="1"/>
            <a:r>
              <a:rPr lang="en-US" dirty="0"/>
              <a:t>TEST variable =&gt; Sets a test</a:t>
            </a:r>
          </a:p>
          <a:p>
            <a:pPr lvl="2"/>
            <a:r>
              <a:rPr lang="en-US" dirty="0"/>
              <a:t>For running a test, this would be the </a:t>
            </a:r>
            <a:r>
              <a:rPr lang="en-US" dirty="0" err="1"/>
              <a:t>makefile</a:t>
            </a:r>
            <a:r>
              <a:rPr lang="en-US" dirty="0"/>
              <a:t> target today (e.g. </a:t>
            </a:r>
            <a:r>
              <a:rPr lang="en-US" dirty="0" err="1"/>
              <a:t>interrupt_test</a:t>
            </a:r>
            <a:r>
              <a:rPr lang="en-US" dirty="0"/>
              <a:t>, hello-world)</a:t>
            </a:r>
          </a:p>
          <a:p>
            <a:pPr lvl="1"/>
            <a:r>
              <a:rPr lang="en-US" dirty="0"/>
              <a:t>COMP =&gt; Defaults to 1, set to 0 to skip a compile (in execution)</a:t>
            </a:r>
          </a:p>
          <a:p>
            <a:pPr lvl="1"/>
            <a:r>
              <a:rPr lang="en-US" dirty="0"/>
              <a:t>START_INDEX =&gt; Defaults to 0, valid for generation, sets index of gen</a:t>
            </a:r>
          </a:p>
          <a:p>
            <a:pPr lvl="1"/>
            <a:r>
              <a:rPr lang="en-US" dirty="0"/>
              <a:t>NUM_TESTS =&gt; Defaults to 1, valid for generation, generate &lt;n&gt; tests</a:t>
            </a:r>
          </a:p>
          <a:p>
            <a:pPr lvl="1"/>
            <a:r>
              <a:rPr lang="en-US" dirty="0"/>
              <a:t>RUN_INDEX =&gt; Defaults to 0, valid for execution, sets index of test to run</a:t>
            </a:r>
          </a:p>
          <a:p>
            <a:pPr lvl="1"/>
            <a:r>
              <a:rPr lang="en-US" dirty="0"/>
              <a:t>SEED =&gt; Defaults to 1, set a random seed, applicable to </a:t>
            </a:r>
            <a:r>
              <a:rPr lang="en-US" dirty="0" err="1"/>
              <a:t>riscv</a:t>
            </a:r>
            <a:r>
              <a:rPr lang="en-US" dirty="0"/>
              <a:t>-dv generation and test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131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89432-5FCE-4ED4-BA42-F23C7D268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Makefiles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02CED-861E-4C25-A630-D8BA32652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Uniform targets across all simulator </a:t>
            </a:r>
            <a:r>
              <a:rPr lang="en-US" dirty="0" err="1"/>
              <a:t>makefiles</a:t>
            </a:r>
            <a:endParaRPr lang="en-US" dirty="0"/>
          </a:p>
          <a:p>
            <a:pPr lvl="1"/>
            <a:r>
              <a:rPr lang="en-US" dirty="0"/>
              <a:t>comp =&gt; Compile the testbench snapshot</a:t>
            </a:r>
          </a:p>
          <a:p>
            <a:pPr lvl="1"/>
            <a:r>
              <a:rPr lang="en-US" dirty="0"/>
              <a:t>test =&gt; Compile and run a test</a:t>
            </a:r>
          </a:p>
          <a:p>
            <a:pPr lvl="1"/>
            <a:r>
              <a:rPr lang="en-US" dirty="0" err="1"/>
              <a:t>comp_riscv</a:t>
            </a:r>
            <a:r>
              <a:rPr lang="en-US" dirty="0"/>
              <a:t>-dv =&gt; Compile </a:t>
            </a:r>
            <a:r>
              <a:rPr lang="en-US" dirty="0" err="1"/>
              <a:t>riscv</a:t>
            </a:r>
            <a:r>
              <a:rPr lang="en-US" dirty="0"/>
              <a:t>-dv snapshot</a:t>
            </a:r>
          </a:p>
          <a:p>
            <a:pPr lvl="1"/>
            <a:r>
              <a:rPr lang="en-US" dirty="0" err="1"/>
              <a:t>gen_riscv</a:t>
            </a:r>
            <a:r>
              <a:rPr lang="en-US" dirty="0"/>
              <a:t>-dv =&gt; Run </a:t>
            </a:r>
            <a:r>
              <a:rPr lang="en-US" dirty="0" err="1"/>
              <a:t>riscv</a:t>
            </a:r>
            <a:r>
              <a:rPr lang="en-US" dirty="0"/>
              <a:t>-dv generation</a:t>
            </a:r>
          </a:p>
          <a:p>
            <a:pPr lvl="1"/>
            <a:r>
              <a:rPr lang="en-US" dirty="0"/>
              <a:t>waves =&gt; Run post-process waveform views</a:t>
            </a:r>
          </a:p>
          <a:p>
            <a:pPr lvl="1"/>
            <a:r>
              <a:rPr lang="en-US" dirty="0" err="1"/>
              <a:t>cov</a:t>
            </a:r>
            <a:r>
              <a:rPr lang="en-US" dirty="0"/>
              <a:t> =&gt; Run post-process coverage viewer/reporting</a:t>
            </a:r>
          </a:p>
          <a:p>
            <a:r>
              <a:rPr lang="en-US" dirty="0"/>
              <a:t>Targets should be stackable – i.e. can run multiple targets sharing variables in same make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670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B2EBF09-DCDE-4F3C-90CC-764D467EA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Makefile</a:t>
            </a:r>
            <a:r>
              <a:rPr lang="en-US" dirty="0"/>
              <a:t> Examples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E51C5E4-A10C-40DA-AA0E-57FD724D8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the hello-world and view post-process waves</a:t>
            </a:r>
          </a:p>
          <a:p>
            <a:pPr marL="0" indent="0">
              <a:buNone/>
            </a:pPr>
            <a:r>
              <a:rPr lang="en-US" sz="1800" dirty="0"/>
              <a:t>% make test TEST=hello-world WAVES=1</a:t>
            </a:r>
          </a:p>
          <a:p>
            <a:pPr marL="0" indent="0">
              <a:buNone/>
            </a:pPr>
            <a:r>
              <a:rPr lang="en-US" sz="1800" dirty="0"/>
              <a:t>% make waves TEST=hello-world</a:t>
            </a:r>
          </a:p>
          <a:p>
            <a:r>
              <a:rPr lang="en-US" dirty="0"/>
              <a:t>Compile and generate two tests (index 0 and 1) of the </a:t>
            </a:r>
            <a:r>
              <a:rPr lang="en-US" dirty="0" err="1"/>
              <a:t>corev_rand_interrupt</a:t>
            </a:r>
            <a:r>
              <a:rPr lang="en-US" dirty="0"/>
              <a:t> test (cloning </a:t>
            </a:r>
            <a:r>
              <a:rPr lang="en-US" dirty="0" err="1"/>
              <a:t>riscv</a:t>
            </a:r>
            <a:r>
              <a:rPr lang="en-US" dirty="0"/>
              <a:t>-dv snapshot if necessary)</a:t>
            </a:r>
          </a:p>
          <a:p>
            <a:pPr marL="0" indent="0">
              <a:buNone/>
            </a:pPr>
            <a:r>
              <a:rPr lang="en-US" sz="1800" dirty="0"/>
              <a:t>% make </a:t>
            </a:r>
            <a:r>
              <a:rPr lang="en-US" sz="1800" dirty="0" err="1"/>
              <a:t>comp_riscv</a:t>
            </a:r>
            <a:r>
              <a:rPr lang="en-US" sz="1800" dirty="0"/>
              <a:t>-dv </a:t>
            </a:r>
            <a:r>
              <a:rPr lang="en-US" sz="1800" dirty="0" err="1"/>
              <a:t>gen_riscv</a:t>
            </a:r>
            <a:r>
              <a:rPr lang="en-US" sz="1800" dirty="0"/>
              <a:t>-dv TEST=</a:t>
            </a:r>
            <a:r>
              <a:rPr lang="en-US" sz="1800" dirty="0" err="1"/>
              <a:t>corev_rand_interrupt</a:t>
            </a:r>
            <a:r>
              <a:rPr lang="en-US" sz="1800" dirty="0"/>
              <a:t> START_INDEX=0 NUM_TESTS=2</a:t>
            </a:r>
          </a:p>
          <a:p>
            <a:r>
              <a:rPr lang="en-US" dirty="0"/>
              <a:t>Execute the </a:t>
            </a:r>
            <a:r>
              <a:rPr lang="en-US" dirty="0" err="1"/>
              <a:t>corev_rand_interrupt</a:t>
            </a:r>
            <a:r>
              <a:rPr lang="en-US" dirty="0"/>
              <a:t> test using test index 1 generated above and view post-processed waves</a:t>
            </a:r>
          </a:p>
          <a:p>
            <a:pPr marL="0" indent="0">
              <a:buNone/>
            </a:pPr>
            <a:r>
              <a:rPr lang="en-US" sz="1800" dirty="0"/>
              <a:t>% make test TEST=</a:t>
            </a:r>
            <a:r>
              <a:rPr lang="en-US" sz="1800" dirty="0" err="1"/>
              <a:t>corev_rand_interrupt</a:t>
            </a:r>
            <a:r>
              <a:rPr lang="en-US" sz="1800" dirty="0"/>
              <a:t> RUN_INDEX=1 WAVES=1</a:t>
            </a:r>
          </a:p>
          <a:p>
            <a:pPr marL="0" indent="0">
              <a:buNone/>
            </a:pPr>
            <a:r>
              <a:rPr lang="en-US" sz="1800" dirty="0"/>
              <a:t>Results are in &lt;sim&gt;_results/corev_rand_interrupt_1</a:t>
            </a:r>
          </a:p>
          <a:p>
            <a:pPr marL="0" indent="0">
              <a:buNone/>
            </a:pPr>
            <a:r>
              <a:rPr lang="en-US" sz="1800" dirty="0"/>
              <a:t>% make waves TEST=</a:t>
            </a:r>
            <a:r>
              <a:rPr lang="en-US" sz="1800" dirty="0" err="1"/>
              <a:t>corev_rand_interrupt</a:t>
            </a:r>
            <a:r>
              <a:rPr lang="en-US" sz="1800" dirty="0"/>
              <a:t> RUN_INDEX=1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312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64FAE-E4B6-4ADC-AB60-28F2DEB34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cv_regress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C7391-B588-4402-B49E-F5F1A79F06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General purpose regression flow to enable YAML regression scripts</a:t>
            </a:r>
          </a:p>
          <a:p>
            <a:r>
              <a:rPr lang="en-US" dirty="0" err="1"/>
              <a:t>cv_regress</a:t>
            </a:r>
            <a:r>
              <a:rPr lang="en-US" dirty="0"/>
              <a:t> does not run regression, but builds scripts/input files to other run managers</a:t>
            </a:r>
          </a:p>
          <a:p>
            <a:r>
              <a:rPr lang="en-US" dirty="0"/>
              <a:t>Users can write Jinja templates to build generators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cv32/regress/cv32_interrupt.tcl</a:t>
            </a:r>
          </a:p>
        </p:txBody>
      </p:sp>
      <p:pic>
        <p:nvPicPr>
          <p:cNvPr id="9" name="Content Placeholder 8" descr="A screenshot of text&#10;&#10;Description automatically generated">
            <a:extLst>
              <a:ext uri="{FF2B5EF4-FFF2-40B4-BE49-F238E27FC236}">
                <a16:creationId xmlns:a16="http://schemas.microsoft.com/office/drawing/2014/main" id="{BFCF8EE5-5419-42DC-9A1C-404428CDFA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34428" y="1553641"/>
            <a:ext cx="4657143" cy="4352381"/>
          </a:xfrm>
        </p:spPr>
      </p:pic>
    </p:spTree>
    <p:extLst>
      <p:ext uri="{BB962C8B-B14F-4D97-AF65-F5344CB8AC3E}">
        <p14:creationId xmlns:p14="http://schemas.microsoft.com/office/powerpoint/2010/main" val="591507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5FF54-10FE-4CBE-9199-7D817327F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cv_regress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3898D85-7DE0-4423-8378-C8A9CB01F2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Supported output targets:</a:t>
            </a:r>
          </a:p>
          <a:p>
            <a:pPr lvl="1"/>
            <a:r>
              <a:rPr lang="en-US" dirty="0"/>
              <a:t>Metrics JSON</a:t>
            </a:r>
          </a:p>
          <a:p>
            <a:pPr lvl="1"/>
            <a:r>
              <a:rPr lang="en-US" dirty="0"/>
              <a:t>Shell script (no parallelization)</a:t>
            </a:r>
          </a:p>
          <a:p>
            <a:pPr lvl="1"/>
            <a:r>
              <a:rPr lang="en-US" dirty="0" err="1"/>
              <a:t>Vmanager</a:t>
            </a:r>
            <a:r>
              <a:rPr lang="en-US" dirty="0"/>
              <a:t> VSIF</a:t>
            </a:r>
          </a:p>
        </p:txBody>
      </p:sp>
      <p:pic>
        <p:nvPicPr>
          <p:cNvPr id="10" name="Content Placeholder 9" descr="A close up of a newspaper&#10;&#10;Description automatically generated">
            <a:extLst>
              <a:ext uri="{FF2B5EF4-FFF2-40B4-BE49-F238E27FC236}">
                <a16:creationId xmlns:a16="http://schemas.microsoft.com/office/drawing/2014/main" id="{21EE7265-8A0A-4BCD-B449-37D084BD7B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240918"/>
            <a:ext cx="5181600" cy="2977826"/>
          </a:xfrm>
        </p:spPr>
      </p:pic>
    </p:spTree>
    <p:extLst>
      <p:ext uri="{BB962C8B-B14F-4D97-AF65-F5344CB8AC3E}">
        <p14:creationId xmlns:p14="http://schemas.microsoft.com/office/powerpoint/2010/main" val="2071098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930960" y="3312000"/>
            <a:ext cx="10148760" cy="72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0560" b="0" strike="noStrike" spc="-1">
                <a:solidFill>
                  <a:srgbClr val="17325D"/>
                </a:solidFill>
                <a:latin typeface="Orbitron"/>
                <a:ea typeface="DejaVu Sans"/>
              </a:rPr>
              <a:t>Thank You</a:t>
            </a:r>
            <a:endParaRPr lang="en-CA" sz="1056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838080" y="365040"/>
            <a:ext cx="10148760" cy="72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0" strike="noStrike" spc="-1">
                <a:solidFill>
                  <a:srgbClr val="17325D"/>
                </a:solidFill>
                <a:latin typeface="Orbitron"/>
                <a:ea typeface="DejaVu Sans"/>
              </a:rPr>
              <a:t>Administravia</a:t>
            </a:r>
            <a:endParaRPr lang="en-CA" sz="4000" b="0" strike="noStrike" spc="-1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288000" y="1296000"/>
            <a:ext cx="11050560" cy="471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5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u="sng" strike="noStrike" spc="-1">
                <a:solidFill>
                  <a:srgbClr val="000000"/>
                </a:solidFill>
                <a:uFillTx/>
                <a:latin typeface="Open Sans"/>
                <a:ea typeface="DejaVu Sans"/>
              </a:rPr>
              <a:t>Updated RM has been merged to the master branch:</a:t>
            </a:r>
            <a:endParaRPr lang="en-CA" sz="1600" b="0" strike="noStrike" spc="-1"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Open Sans"/>
                <a:ea typeface="DejaVu Sans"/>
              </a:rPr>
              <a:t>If you haven’t already, you will need to fetch an updated license  (its easy!).</a:t>
            </a:r>
            <a:br/>
            <a:br/>
            <a:r>
              <a:rPr lang="en-US" sz="1600" b="0" strike="noStrike" spc="-1">
                <a:solidFill>
                  <a:srgbClr val="000000"/>
                </a:solidFill>
                <a:latin typeface="Open Sans"/>
              </a:rPr>
              <a:t> </a:t>
            </a:r>
            <a:endParaRPr lang="en-CA" sz="1600" b="0" strike="noStrike" spc="-1">
              <a:latin typeface="Arial"/>
            </a:endParaRPr>
          </a:p>
          <a:p>
            <a:pPr marL="432000" indent="-315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u="sng" strike="noStrike" spc="-1">
                <a:solidFill>
                  <a:srgbClr val="000000"/>
                </a:solidFill>
                <a:uFillTx/>
                <a:latin typeface="Open Sans"/>
                <a:ea typeface="DejaVu Sans"/>
              </a:rPr>
              <a:t>Attendance is now being tracked for all OpenHW Task Group meetings:</a:t>
            </a:r>
            <a:endParaRPr lang="en-CA" sz="1600" b="0" strike="noStrike" spc="-1">
              <a:latin typeface="Arial"/>
            </a:endParaRPr>
          </a:p>
          <a:p>
            <a:pPr marL="648000" lvl="2" indent="-213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latin typeface="Open Sans"/>
                <a:ea typeface="DejaVu Sans"/>
              </a:rPr>
              <a:t>This meeting qualifies as an OpenHW Group Task Group meeting.</a:t>
            </a:r>
            <a:endParaRPr lang="en-CA" sz="1500" b="0" strike="noStrike" spc="-1">
              <a:latin typeface="Arial"/>
            </a:endParaRPr>
          </a:p>
          <a:p>
            <a:pPr marL="648000" lvl="2" indent="-213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latin typeface="Open Sans"/>
                <a:ea typeface="DejaVu Sans"/>
              </a:rPr>
              <a:t>Eligibility to vote in each committee depends on meeting attendance, as described in the </a:t>
            </a:r>
            <a:r>
              <a:rPr lang="en-US" sz="1500" b="0" u="sng" strike="noStrike" spc="-1">
                <a:solidFill>
                  <a:srgbClr val="0000FF"/>
                </a:solidFill>
                <a:uFillTx/>
                <a:latin typeface="Open Sans"/>
                <a:ea typeface="DejaVu Sans"/>
                <a:hlinkClick r:id="rId2"/>
              </a:rPr>
              <a:t>OpenHW bylaws</a:t>
            </a:r>
            <a:r>
              <a:rPr lang="en-US" sz="1500" b="0" strike="noStrike" spc="-1">
                <a:solidFill>
                  <a:srgbClr val="000000"/>
                </a:solidFill>
                <a:latin typeface="Open Sans"/>
                <a:ea typeface="DejaVu Sans"/>
              </a:rPr>
              <a:t>. </a:t>
            </a:r>
            <a:br/>
            <a:r>
              <a:rPr lang="en-US" sz="1500" b="0" strike="noStrike" spc="-1">
                <a:solidFill>
                  <a:srgbClr val="000000"/>
                </a:solidFill>
                <a:latin typeface="Open Sans"/>
                <a:ea typeface="DejaVu Sans"/>
              </a:rPr>
              <a:t> </a:t>
            </a:r>
            <a:endParaRPr lang="en-CA" sz="15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838080" y="365040"/>
            <a:ext cx="10148760" cy="72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0" strike="noStrike" spc="-1">
                <a:solidFill>
                  <a:srgbClr val="17325D"/>
                </a:solidFill>
                <a:latin typeface="Orbitron"/>
                <a:ea typeface="DejaVu Sans"/>
              </a:rPr>
              <a:t>Risks &amp; Mitigation</a:t>
            </a:r>
            <a:endParaRPr lang="en-CA" sz="4000" b="0" strike="noStrike" spc="-1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838080" y="1240200"/>
            <a:ext cx="10506960" cy="492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9000"/>
          </a:bodyPr>
          <a:lstStyle/>
          <a:p>
            <a:pPr marL="216000" indent="-212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latin typeface="Open Sans"/>
                <a:ea typeface="DejaVu Sans"/>
              </a:rPr>
              <a:t>Meeting with the TWG on August 31.  Requested two changes to PoR:</a:t>
            </a:r>
            <a:endParaRPr lang="en-CA" sz="2200" b="0" strike="noStrike" spc="-1"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Open Sans"/>
                <a:ea typeface="DejaVu Sans"/>
              </a:rPr>
              <a:t>Cover Exception Verification with formal-verification only:</a:t>
            </a:r>
            <a:endParaRPr lang="en-CA" sz="1800" b="0" strike="noStrike" spc="-1">
              <a:latin typeface="Arial"/>
            </a:endParaRPr>
          </a:p>
          <a:p>
            <a:pPr marL="1080000" lvl="4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Open Sans"/>
                <a:ea typeface="DejaVu Sans"/>
              </a:rPr>
              <a:t>TWG asked for additional information regarding coverage, traceability and reproduce-ability</a:t>
            </a:r>
            <a:endParaRPr lang="en-CA" sz="1800" b="0" strike="noStrike" spc="-1">
              <a:latin typeface="Arial"/>
            </a:endParaRPr>
          </a:p>
          <a:p>
            <a:pPr marL="1080000" lvl="4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Open Sans"/>
                <a:ea typeface="DejaVu Sans"/>
              </a:rPr>
              <a:t>Will arrange future discussions to close on this.</a:t>
            </a:r>
            <a:endParaRPr lang="en-CA" sz="1800" b="0" strike="noStrike" spc="-1">
              <a:latin typeface="Arial"/>
            </a:endParaRPr>
          </a:p>
          <a:p>
            <a:pPr marL="648000" lvl="2" indent="-2084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Open Sans"/>
                <a:ea typeface="DejaVu Sans"/>
              </a:rPr>
              <a:t>Move date for “RTL Freeze” to 2020-09-25 to 2020-10-30:</a:t>
            </a:r>
            <a:endParaRPr lang="en-CA" sz="1800" b="0" strike="noStrike" spc="-1">
              <a:latin typeface="Arial"/>
            </a:endParaRPr>
          </a:p>
          <a:p>
            <a:pPr marL="1080000" lvl="4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Open Sans"/>
                <a:ea typeface="DejaVu Sans"/>
              </a:rPr>
              <a:t>This request was not as well received.   Discussions on-going.</a:t>
            </a:r>
            <a:br/>
            <a:r>
              <a:rPr lang="en-US" sz="2200" b="0" strike="noStrike" spc="-1">
                <a:solidFill>
                  <a:srgbClr val="000000"/>
                </a:solidFill>
                <a:latin typeface="Open Sans"/>
                <a:ea typeface="DejaVu Sans"/>
              </a:rPr>
              <a:t> </a:t>
            </a:r>
            <a:endParaRPr lang="en-CA" sz="2200" b="0" strike="noStrike" spc="-1">
              <a:latin typeface="Arial"/>
            </a:endParaRPr>
          </a:p>
          <a:p>
            <a:pPr marL="216000" indent="-212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u="sng" strike="noStrike" spc="-1">
                <a:solidFill>
                  <a:srgbClr val="0000FF"/>
                </a:solidFill>
                <a:uFillTx/>
                <a:latin typeface="Open Sans"/>
                <a:ea typeface="DejaVu Sans"/>
                <a:hlinkClick r:id="rId2"/>
              </a:rPr>
              <a:t>PR #436</a:t>
            </a:r>
            <a:r>
              <a:rPr lang="en-US" sz="2200" b="0" strike="noStrike" spc="-1">
                <a:solidFill>
                  <a:srgbClr val="000000"/>
                </a:solidFill>
                <a:latin typeface="Open Sans"/>
                <a:ea typeface="DejaVu Sans"/>
              </a:rPr>
              <a:t> (Adding back HWLoop) has been merged onto the head of cv32e40p.</a:t>
            </a:r>
            <a:endParaRPr lang="en-CA" sz="2200" b="0" strike="noStrike" spc="-1">
              <a:latin typeface="Arial"/>
            </a:endParaRPr>
          </a:p>
          <a:p>
            <a:pPr marL="648000" lvl="2" indent="-2084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You will pick it up automatically if you clone the head of the core-v-verif master branch and run a sim.</a:t>
            </a:r>
            <a:endParaRPr lang="en-CA" sz="1800" b="0" strike="noStrike" spc="-1">
              <a:latin typeface="Arial"/>
            </a:endParaRPr>
          </a:p>
          <a:p>
            <a:pPr marL="648000" lvl="2" indent="-2084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Anyone who is not using the core-v-verif Makefiles to clone the RTL must take steps to pick up the latest RTL!</a:t>
            </a:r>
            <a:endParaRPr lang="en-CA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838080" y="365040"/>
            <a:ext cx="10148760" cy="72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0" strike="noStrike" spc="-1">
                <a:solidFill>
                  <a:srgbClr val="17325D"/>
                </a:solidFill>
                <a:latin typeface="Orbitron"/>
                <a:ea typeface="DejaVu Sans"/>
              </a:rPr>
              <a:t>Sprint #4: 2020-08-03 to 2020-08-28</a:t>
            </a:r>
            <a:endParaRPr lang="en-CA" sz="4000" b="0" strike="noStrike" spc="-1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324000" y="1332000"/>
            <a:ext cx="6243120" cy="492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5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50" b="0" u="sng" strike="noStrike" spc="-1" dirty="0">
                <a:solidFill>
                  <a:srgbClr val="000000"/>
                </a:solidFill>
                <a:uFillTx/>
                <a:latin typeface="Open Sans"/>
                <a:ea typeface="DejaVu Sans"/>
              </a:rPr>
              <a:t>Simulation Verification:</a:t>
            </a:r>
            <a:endParaRPr lang="en-CA" sz="1050" b="0" strike="noStrike" spc="-1" dirty="0">
              <a:latin typeface="Arial"/>
            </a:endParaRPr>
          </a:p>
          <a:p>
            <a:pPr marL="648000" lvl="2" indent="-213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50" b="0" strike="noStrike" spc="-1" dirty="0">
                <a:solidFill>
                  <a:srgbClr val="000000"/>
                </a:solidFill>
                <a:latin typeface="Open Sans"/>
                <a:ea typeface="DejaVu Sans"/>
              </a:rPr>
              <a:t>Completion and reviews of all required </a:t>
            </a:r>
            <a:r>
              <a:rPr lang="en-US" sz="1050" b="0" strike="noStrike" spc="-1" dirty="0" err="1">
                <a:solidFill>
                  <a:srgbClr val="000000"/>
                </a:solidFill>
                <a:latin typeface="Open Sans"/>
                <a:ea typeface="DejaVu Sans"/>
              </a:rPr>
              <a:t>Vplans</a:t>
            </a:r>
            <a:r>
              <a:rPr lang="en-US" sz="1050" b="0" strike="noStrike" spc="-1" dirty="0">
                <a:solidFill>
                  <a:srgbClr val="000000"/>
                </a:solidFill>
                <a:latin typeface="Open Sans"/>
                <a:ea typeface="DejaVu Sans"/>
              </a:rPr>
              <a:t>.</a:t>
            </a:r>
            <a:endParaRPr lang="en-CA" sz="1050" b="0" strike="noStrike" spc="-1" dirty="0">
              <a:latin typeface="Arial"/>
            </a:endParaRPr>
          </a:p>
          <a:p>
            <a:pPr marL="648000" lvl="2" indent="-213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50" b="0" strike="noStrike" spc="-1" dirty="0">
                <a:solidFill>
                  <a:srgbClr val="000000"/>
                </a:solidFill>
                <a:latin typeface="Open Sans"/>
                <a:ea typeface="DejaVu Sans"/>
              </a:rPr>
              <a:t>RV32IMCZ verification:</a:t>
            </a:r>
            <a:endParaRPr lang="en-CA" sz="1050" b="0" strike="noStrike" spc="-1" dirty="0">
              <a:latin typeface="Arial"/>
            </a:endParaRPr>
          </a:p>
          <a:p>
            <a:pPr marL="1080000" lvl="4" indent="-2095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50" b="0" strike="noStrike" spc="-1" dirty="0">
                <a:solidFill>
                  <a:srgbClr val="000000"/>
                </a:solidFill>
                <a:latin typeface="Open Sans"/>
                <a:ea typeface="DejaVu Sans"/>
              </a:rPr>
              <a:t>Complete and reviewed RV32IMCZ functional coverage model</a:t>
            </a:r>
            <a:endParaRPr lang="en-CA" sz="1050" b="0" strike="noStrike" spc="-1" dirty="0">
              <a:latin typeface="Arial"/>
            </a:endParaRPr>
          </a:p>
          <a:p>
            <a:pPr marL="1080000" lvl="4" indent="-2095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50" b="0" strike="noStrike" spc="-1" dirty="0">
                <a:solidFill>
                  <a:srgbClr val="000000"/>
                </a:solidFill>
                <a:latin typeface="Open Sans"/>
                <a:ea typeface="DejaVu Sans"/>
              </a:rPr>
              <a:t>90% functional coverage of RV32IMCZ instructions in regressions.</a:t>
            </a:r>
            <a:endParaRPr lang="en-CA" sz="1050" b="0" strike="noStrike" spc="-1" dirty="0">
              <a:latin typeface="Arial"/>
            </a:endParaRPr>
          </a:p>
          <a:p>
            <a:pPr marL="648000" lvl="2" indent="-213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50" b="0" strike="noStrike" spc="-1" dirty="0">
                <a:solidFill>
                  <a:srgbClr val="000000"/>
                </a:solidFill>
                <a:latin typeface="Open Sans"/>
                <a:ea typeface="DejaVu Sans"/>
              </a:rPr>
              <a:t>Begin active tracking of Functional and Code Coverage Review Data.</a:t>
            </a:r>
            <a:endParaRPr lang="en-CA" sz="1050" b="0" strike="noStrike" spc="-1" dirty="0">
              <a:latin typeface="Arial"/>
            </a:endParaRPr>
          </a:p>
          <a:p>
            <a:pPr marL="648000" lvl="2" indent="-213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50" b="0" strike="noStrike" spc="-1" dirty="0">
                <a:solidFill>
                  <a:srgbClr val="000000"/>
                </a:solidFill>
                <a:latin typeface="Open Sans"/>
                <a:ea typeface="DejaVu Sans"/>
              </a:rPr>
              <a:t>Integration of Imperas RM upgrades for CV32E40P.</a:t>
            </a:r>
            <a:endParaRPr lang="en-CA" sz="1050" b="0" strike="noStrike" spc="-1" dirty="0">
              <a:latin typeface="Arial"/>
            </a:endParaRPr>
          </a:p>
          <a:p>
            <a:pPr marL="648000" lvl="2" indent="-213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50" b="0" strike="noStrike" spc="-1" dirty="0">
                <a:solidFill>
                  <a:srgbClr val="000000"/>
                </a:solidFill>
                <a:latin typeface="Open Sans"/>
                <a:ea typeface="DejaVu Sans"/>
              </a:rPr>
              <a:t>Debug:</a:t>
            </a:r>
            <a:endParaRPr lang="en-CA" sz="1050" b="0" strike="noStrike" spc="-1" dirty="0">
              <a:latin typeface="Arial"/>
            </a:endParaRPr>
          </a:p>
          <a:p>
            <a:pPr marL="1080000" lvl="4" indent="-2095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50" b="0" strike="noStrike" spc="-1" dirty="0">
                <a:solidFill>
                  <a:srgbClr val="000000"/>
                </a:solidFill>
                <a:latin typeface="Open Sans"/>
                <a:ea typeface="DejaVu Sans"/>
              </a:rPr>
              <a:t>Completion of Directed Testcases as per Debug </a:t>
            </a:r>
            <a:r>
              <a:rPr lang="en-US" sz="1050" b="0" strike="noStrike" spc="-1" dirty="0" err="1">
                <a:solidFill>
                  <a:srgbClr val="000000"/>
                </a:solidFill>
                <a:latin typeface="Open Sans"/>
                <a:ea typeface="DejaVu Sans"/>
              </a:rPr>
              <a:t>Vplan</a:t>
            </a:r>
            <a:r>
              <a:rPr lang="en-US" sz="1050" b="0" strike="noStrike" spc="-1" dirty="0">
                <a:solidFill>
                  <a:srgbClr val="000000"/>
                </a:solidFill>
                <a:latin typeface="Open Sans"/>
                <a:ea typeface="DejaVu Sans"/>
              </a:rPr>
              <a:t>.</a:t>
            </a:r>
            <a:endParaRPr lang="en-CA" sz="1050" b="0" strike="noStrike" spc="-1" dirty="0">
              <a:latin typeface="Arial"/>
            </a:endParaRPr>
          </a:p>
          <a:p>
            <a:pPr marL="1080000" lvl="4" indent="-2095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50" b="0" strike="noStrike" spc="-1" dirty="0">
                <a:solidFill>
                  <a:srgbClr val="000000"/>
                </a:solidFill>
                <a:latin typeface="Open Sans"/>
                <a:ea typeface="DejaVu Sans"/>
              </a:rPr>
              <a:t>Running Debug tests against Imperas RM.</a:t>
            </a:r>
            <a:endParaRPr lang="en-CA" sz="1050" b="0" strike="noStrike" spc="-1" dirty="0">
              <a:latin typeface="Arial"/>
            </a:endParaRPr>
          </a:p>
          <a:p>
            <a:pPr marL="648000" lvl="2" indent="-213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50" b="0" strike="noStrike" spc="-1" dirty="0">
                <a:solidFill>
                  <a:srgbClr val="000000"/>
                </a:solidFill>
                <a:latin typeface="Open Sans"/>
                <a:ea typeface="DejaVu Sans"/>
              </a:rPr>
              <a:t>Interrupt verification:</a:t>
            </a:r>
            <a:endParaRPr lang="en-CA" sz="1050" b="0" strike="noStrike" spc="-1" dirty="0">
              <a:latin typeface="Arial"/>
            </a:endParaRPr>
          </a:p>
          <a:p>
            <a:pPr marL="1080000" lvl="4" indent="-2095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50" b="0" strike="noStrike" spc="-1" dirty="0">
                <a:solidFill>
                  <a:srgbClr val="000000"/>
                </a:solidFill>
                <a:latin typeface="Open Sans"/>
                <a:ea typeface="DejaVu Sans"/>
              </a:rPr>
              <a:t>Release a reviewed </a:t>
            </a:r>
            <a:r>
              <a:rPr lang="en-US" sz="1050" b="0" strike="noStrike" spc="-1" dirty="0" err="1">
                <a:solidFill>
                  <a:srgbClr val="000000"/>
                </a:solidFill>
                <a:latin typeface="Open Sans"/>
                <a:ea typeface="DejaVu Sans"/>
              </a:rPr>
              <a:t>Vplan</a:t>
            </a:r>
            <a:r>
              <a:rPr lang="en-US" sz="1050" b="0" strike="noStrike" spc="-1" dirty="0">
                <a:solidFill>
                  <a:srgbClr val="000000"/>
                </a:solidFill>
                <a:latin typeface="Open Sans"/>
                <a:ea typeface="DejaVu Sans"/>
              </a:rPr>
              <a:t> for interrupts</a:t>
            </a:r>
            <a:endParaRPr lang="en-CA" sz="1050" b="0" strike="noStrike" spc="-1" dirty="0">
              <a:latin typeface="Arial"/>
            </a:endParaRPr>
          </a:p>
          <a:p>
            <a:pPr marL="1080000" lvl="4" indent="-2095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50" b="0" strike="noStrike" spc="-1" dirty="0">
                <a:solidFill>
                  <a:srgbClr val="000000"/>
                </a:solidFill>
                <a:latin typeface="Open Sans"/>
                <a:ea typeface="DejaVu Sans"/>
              </a:rPr>
              <a:t>Complete directed (designer) interrupt tests</a:t>
            </a:r>
            <a:endParaRPr lang="en-CA" sz="1050" b="0" strike="noStrike" spc="-1" dirty="0">
              <a:latin typeface="Arial"/>
            </a:endParaRPr>
          </a:p>
          <a:p>
            <a:pPr marL="1080000" lvl="4" indent="-2095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50" b="0" strike="noStrike" spc="-1" dirty="0">
                <a:solidFill>
                  <a:srgbClr val="000000"/>
                </a:solidFill>
                <a:latin typeface="Open Sans"/>
                <a:ea typeface="DejaVu Sans"/>
              </a:rPr>
              <a:t>UVM Agent for random interrupt assertion/</a:t>
            </a:r>
            <a:r>
              <a:rPr lang="en-US" sz="1050" b="0" strike="noStrike" spc="-1" dirty="0" err="1">
                <a:solidFill>
                  <a:srgbClr val="000000"/>
                </a:solidFill>
                <a:latin typeface="Open Sans"/>
                <a:ea typeface="DejaVu Sans"/>
              </a:rPr>
              <a:t>deassertion</a:t>
            </a:r>
            <a:endParaRPr lang="en-CA" sz="1050" b="0" strike="noStrike" spc="-1" dirty="0">
              <a:latin typeface="Arial"/>
            </a:endParaRPr>
          </a:p>
          <a:p>
            <a:pPr marL="1080000" lvl="4" indent="-2095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50" b="0" strike="noStrike" spc="-1" dirty="0">
                <a:solidFill>
                  <a:srgbClr val="000000"/>
                </a:solidFill>
                <a:latin typeface="Open Sans"/>
                <a:ea typeface="DejaVu Sans"/>
              </a:rPr>
              <a:t>Code assertions for interrupts as defined in </a:t>
            </a:r>
            <a:r>
              <a:rPr lang="en-US" sz="1050" b="0" strike="noStrike" spc="-1" dirty="0" err="1">
                <a:solidFill>
                  <a:srgbClr val="000000"/>
                </a:solidFill>
                <a:latin typeface="Open Sans"/>
                <a:ea typeface="DejaVu Sans"/>
              </a:rPr>
              <a:t>Vplan</a:t>
            </a:r>
            <a:endParaRPr lang="en-CA" sz="1050" b="0" strike="noStrike" spc="-1" dirty="0">
              <a:latin typeface="Arial"/>
            </a:endParaRPr>
          </a:p>
          <a:p>
            <a:pPr marL="648000" lvl="2" indent="-213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50" b="0" strike="noStrike" spc="-1" dirty="0">
                <a:solidFill>
                  <a:srgbClr val="000000"/>
                </a:solidFill>
                <a:latin typeface="Open Sans"/>
                <a:ea typeface="DejaVu Sans"/>
              </a:rPr>
              <a:t>Completion of CSR verification.</a:t>
            </a:r>
            <a:endParaRPr lang="en-CA" sz="1050" spc="-1" dirty="0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6930360" y="1298880"/>
            <a:ext cx="5270040" cy="492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4000"/>
          </a:bodyPr>
          <a:lstStyle/>
          <a:p>
            <a:pPr marL="432000" indent="-315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u="sng" strike="noStrike" spc="-1" dirty="0">
                <a:solidFill>
                  <a:srgbClr val="000000"/>
                </a:solidFill>
                <a:uFillTx/>
                <a:latin typeface="Open Sans"/>
                <a:ea typeface="DejaVu Sans"/>
              </a:rPr>
              <a:t>Formal Verification:</a:t>
            </a:r>
            <a:endParaRPr lang="en-CA" sz="1200" b="0" strike="noStrike" spc="-1" dirty="0">
              <a:latin typeface="Arial"/>
            </a:endParaRPr>
          </a:p>
          <a:p>
            <a:pPr marL="648000" lvl="2" indent="-213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900" b="0" strike="noStrike" spc="-1" dirty="0">
                <a:solidFill>
                  <a:srgbClr val="000000"/>
                </a:solidFill>
                <a:latin typeface="Open Sans"/>
                <a:ea typeface="DejaVu Sans"/>
              </a:rPr>
              <a:t>Reset behavior</a:t>
            </a:r>
            <a:endParaRPr lang="en-CA" sz="900" b="0" strike="noStrike" spc="-1" dirty="0">
              <a:latin typeface="Arial"/>
            </a:endParaRPr>
          </a:p>
          <a:p>
            <a:pPr marL="648000" lvl="2" indent="-213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900" b="0" strike="noStrike" spc="-1" dirty="0">
                <a:solidFill>
                  <a:srgbClr val="000000"/>
                </a:solidFill>
                <a:latin typeface="Open Sans"/>
                <a:ea typeface="DejaVu Sans"/>
              </a:rPr>
              <a:t>Exception mechanism:</a:t>
            </a:r>
            <a:endParaRPr lang="en-CA" sz="900" b="0" strike="noStrike" spc="-1" dirty="0">
              <a:latin typeface="Arial"/>
            </a:endParaRPr>
          </a:p>
          <a:p>
            <a:pPr marL="1080000" lvl="4" indent="-213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900" b="0" strike="noStrike" spc="-1" dirty="0">
                <a:solidFill>
                  <a:srgbClr val="000000"/>
                </a:solidFill>
                <a:latin typeface="Open Sans"/>
                <a:ea typeface="DejaVu Sans"/>
              </a:rPr>
              <a:t>Illegal instructions</a:t>
            </a:r>
            <a:endParaRPr lang="en-CA" sz="900" b="0" strike="noStrike" spc="-1" dirty="0">
              <a:latin typeface="Arial"/>
            </a:endParaRPr>
          </a:p>
          <a:p>
            <a:pPr marL="1080000" lvl="4" indent="-213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900" b="0" strike="noStrike" spc="-1" dirty="0">
                <a:solidFill>
                  <a:srgbClr val="000000"/>
                </a:solidFill>
                <a:latin typeface="Open Sans"/>
                <a:ea typeface="DejaVu Sans"/>
              </a:rPr>
              <a:t>Breakpoints</a:t>
            </a:r>
            <a:endParaRPr lang="en-CA" sz="900" b="0" strike="noStrike" spc="-1" dirty="0">
              <a:latin typeface="Arial"/>
            </a:endParaRPr>
          </a:p>
          <a:p>
            <a:pPr marL="1080000" lvl="4" indent="-213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900" b="0" strike="noStrike" spc="-1" dirty="0">
                <a:solidFill>
                  <a:srgbClr val="000000"/>
                </a:solidFill>
                <a:latin typeface="Open Sans"/>
                <a:ea typeface="DejaVu Sans"/>
              </a:rPr>
              <a:t>ECALL</a:t>
            </a:r>
            <a:endParaRPr lang="en-CA" sz="900" b="0" strike="noStrike" spc="-1" dirty="0">
              <a:latin typeface="Arial"/>
            </a:endParaRPr>
          </a:p>
          <a:p>
            <a:pPr marL="648000" lvl="2" indent="-213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900" b="0" strike="noStrike" spc="-1" dirty="0">
                <a:solidFill>
                  <a:srgbClr val="000000"/>
                </a:solidFill>
                <a:latin typeface="Open Sans"/>
                <a:ea typeface="DejaVu Sans"/>
              </a:rPr>
              <a:t>RV32M ISA</a:t>
            </a:r>
            <a:endParaRPr lang="en-CA" sz="900" b="0" strike="noStrike" spc="-1" dirty="0">
              <a:latin typeface="Arial"/>
            </a:endParaRPr>
          </a:p>
          <a:p>
            <a:pPr marL="432000" indent="-315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u="sng" strike="noStrike" spc="-1" dirty="0">
                <a:solidFill>
                  <a:srgbClr val="000000"/>
                </a:solidFill>
                <a:uFillTx/>
                <a:latin typeface="Open Sans"/>
                <a:ea typeface="DejaVu Sans"/>
              </a:rPr>
              <a:t>Incomplete work from Sprint #3:</a:t>
            </a:r>
            <a:endParaRPr lang="en-CA" sz="1200" b="0" strike="noStrike" spc="-1" dirty="0">
              <a:latin typeface="Arial"/>
            </a:endParaRPr>
          </a:p>
          <a:p>
            <a:pPr marL="648000" lvl="2" indent="-213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100" b="0" strike="noStrike" spc="-1" dirty="0">
                <a:solidFill>
                  <a:srgbClr val="000000"/>
                </a:solidFill>
                <a:latin typeface="Open Sans"/>
                <a:ea typeface="DejaVu Sans"/>
              </a:rPr>
              <a:t>Verification Planning.</a:t>
            </a:r>
            <a:endParaRPr lang="en-CA" sz="1100" b="0" strike="noStrike" spc="-1" dirty="0">
              <a:latin typeface="Arial"/>
            </a:endParaRPr>
          </a:p>
          <a:p>
            <a:pPr marL="648000" lvl="2" indent="-213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100" b="0" strike="noStrike" spc="-1" dirty="0">
                <a:solidFill>
                  <a:srgbClr val="000000"/>
                </a:solidFill>
                <a:latin typeface="Open Sans"/>
                <a:ea typeface="DejaVu Sans"/>
              </a:rPr>
              <a:t>RV32IMCZ verification.</a:t>
            </a:r>
            <a:endParaRPr lang="en-CA" sz="1100" b="0" strike="noStrike" spc="-1" dirty="0">
              <a:latin typeface="Arial"/>
            </a:endParaRPr>
          </a:p>
          <a:p>
            <a:pPr marL="648000" lvl="2" indent="-213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100" b="0" strike="noStrike" spc="-1" dirty="0">
                <a:solidFill>
                  <a:srgbClr val="000000"/>
                </a:solidFill>
                <a:latin typeface="Open Sans"/>
                <a:ea typeface="DejaVu Sans"/>
              </a:rPr>
              <a:t>Compliance Test Suite.</a:t>
            </a:r>
            <a:endParaRPr lang="en-CA" sz="1100" b="0" strike="noStrike" spc="-1" dirty="0">
              <a:latin typeface="Arial"/>
            </a:endParaRPr>
          </a:p>
          <a:p>
            <a:pPr marL="648000" lvl="2" indent="-213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100" b="0" strike="noStrike" spc="-1" dirty="0">
                <a:solidFill>
                  <a:srgbClr val="000000"/>
                </a:solidFill>
                <a:latin typeface="Open Sans"/>
                <a:ea typeface="DejaVu Sans"/>
              </a:rPr>
              <a:t>Integration of Designer-level debug test.</a:t>
            </a:r>
            <a:endParaRPr lang="en-CA" sz="1100" b="0" strike="noStrike" spc="-1" dirty="0">
              <a:latin typeface="Arial"/>
            </a:endParaRPr>
          </a:p>
          <a:p>
            <a:pPr marL="648000" lvl="2" indent="-213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100" b="0" strike="noStrike" spc="-1" dirty="0">
                <a:solidFill>
                  <a:srgbClr val="000000"/>
                </a:solidFill>
                <a:latin typeface="Open Sans"/>
                <a:ea typeface="DejaVu Sans"/>
              </a:rPr>
              <a:t>Closure of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Open Sans"/>
                <a:ea typeface="DejaVu Sans"/>
              </a:rPr>
              <a:t>SymbioticEDA</a:t>
            </a:r>
            <a:r>
              <a:rPr lang="en-US" sz="1100" b="0" strike="noStrike" spc="-1" dirty="0">
                <a:solidFill>
                  <a:srgbClr val="000000"/>
                </a:solidFill>
                <a:latin typeface="Open Sans"/>
                <a:ea typeface="DejaVu Sans"/>
              </a:rPr>
              <a:t> “mutation” finding.</a:t>
            </a:r>
            <a:endParaRPr lang="en-CA" sz="1100" b="0" strike="noStrike" spc="-1" dirty="0">
              <a:latin typeface="Arial"/>
            </a:endParaRPr>
          </a:p>
          <a:p>
            <a:pPr marL="648000" lvl="2" indent="-213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100" b="0" strike="noStrike" spc="-1" dirty="0">
                <a:solidFill>
                  <a:srgbClr val="000000"/>
                </a:solidFill>
                <a:latin typeface="Open Sans"/>
                <a:ea typeface="DejaVu Sans"/>
              </a:rPr>
              <a:t>Review of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Open Sans"/>
                <a:ea typeface="DejaVu Sans"/>
              </a:rPr>
              <a:t>Axiomise</a:t>
            </a:r>
            <a:r>
              <a:rPr lang="en-US" sz="1100" b="0" strike="noStrike" spc="-1" dirty="0">
                <a:solidFill>
                  <a:srgbClr val="000000"/>
                </a:solidFill>
                <a:latin typeface="Open Sans"/>
                <a:ea typeface="DejaVu Sans"/>
              </a:rPr>
              <a:t> formal test plan for RV32IC ISA verification.</a:t>
            </a:r>
            <a:endParaRPr lang="en-CA" sz="11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838080" y="365040"/>
            <a:ext cx="10148760" cy="72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0" strike="noStrike" spc="-1">
                <a:solidFill>
                  <a:srgbClr val="17325D"/>
                </a:solidFill>
                <a:latin typeface="Orbitron"/>
                <a:ea typeface="DejaVu Sans"/>
              </a:rPr>
              <a:t>Simulation Status as of 2020-08-28</a:t>
            </a:r>
            <a:endParaRPr lang="en-CA" sz="4000" b="0" strike="noStrike" spc="-1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324000" y="1332000"/>
            <a:ext cx="5578560" cy="492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75500" lnSpcReduction="20000"/>
          </a:bodyPr>
          <a:lstStyle/>
          <a:p>
            <a:pPr marL="432000" indent="-315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u="sng" strike="noStrike" spc="-1" dirty="0" err="1">
                <a:solidFill>
                  <a:srgbClr val="000000"/>
                </a:solidFill>
                <a:uFillTx/>
                <a:latin typeface="Open Sans"/>
                <a:ea typeface="DejaVu Sans"/>
              </a:rPr>
              <a:t>Vplans</a:t>
            </a:r>
            <a:r>
              <a:rPr lang="en-US" sz="2100" b="0" strike="noStrike" spc="-1" dirty="0">
                <a:solidFill>
                  <a:srgbClr val="000000"/>
                </a:solidFill>
                <a:latin typeface="Open Sans"/>
                <a:ea typeface="DejaVu Sans"/>
              </a:rPr>
              <a:t>:</a:t>
            </a:r>
            <a:endParaRPr lang="en-CA" sz="2100" b="0" strike="noStrike" spc="-1" dirty="0">
              <a:latin typeface="Arial"/>
            </a:endParaRPr>
          </a:p>
          <a:p>
            <a:pPr marL="648000" lvl="2" indent="-214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 dirty="0">
                <a:solidFill>
                  <a:srgbClr val="000000"/>
                </a:solidFill>
                <a:latin typeface="Open Sans"/>
                <a:ea typeface="DejaVu Sans"/>
              </a:rPr>
              <a:t>No activity this week.</a:t>
            </a:r>
            <a:endParaRPr lang="en-CA" sz="2100" b="0" strike="noStrike" spc="-1" dirty="0">
              <a:latin typeface="Arial"/>
            </a:endParaRPr>
          </a:p>
          <a:p>
            <a:pPr marL="432000" indent="-315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u="sng" strike="noStrike" spc="-1" dirty="0">
                <a:solidFill>
                  <a:srgbClr val="000000"/>
                </a:solidFill>
                <a:uFillTx/>
                <a:latin typeface="Open Sans"/>
                <a:ea typeface="DejaVu Sans"/>
              </a:rPr>
              <a:t>RV32IMCZ verification:</a:t>
            </a:r>
            <a:endParaRPr lang="en-CA" sz="2100" b="0" strike="noStrike" spc="-1" dirty="0">
              <a:latin typeface="Arial"/>
            </a:endParaRPr>
          </a:p>
          <a:p>
            <a:pPr marL="648000" lvl="2" indent="-213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 dirty="0">
                <a:solidFill>
                  <a:srgbClr val="000000"/>
                </a:solidFill>
                <a:latin typeface="Open Sans"/>
                <a:ea typeface="DejaVu Sans"/>
              </a:rPr>
              <a:t>RISC-V Compliance Test-suite fully integrated into core-v-</a:t>
            </a:r>
            <a:r>
              <a:rPr lang="en-US" sz="2100" b="0" strike="noStrike" spc="-1" dirty="0" err="1">
                <a:solidFill>
                  <a:srgbClr val="000000"/>
                </a:solidFill>
                <a:latin typeface="Open Sans"/>
                <a:ea typeface="DejaVu Sans"/>
              </a:rPr>
              <a:t>verif</a:t>
            </a:r>
            <a:r>
              <a:rPr lang="en-US" sz="2100" b="0" strike="noStrike" spc="-1" dirty="0">
                <a:solidFill>
                  <a:srgbClr val="000000"/>
                </a:solidFill>
                <a:latin typeface="Open Sans"/>
                <a:ea typeface="DejaVu Sans"/>
              </a:rPr>
              <a:t>.</a:t>
            </a:r>
            <a:endParaRPr lang="en-CA" sz="2100" b="0" strike="noStrike" spc="-1" dirty="0">
              <a:latin typeface="Arial"/>
            </a:endParaRPr>
          </a:p>
          <a:p>
            <a:pPr marL="1080000" lvl="4" indent="-216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 dirty="0">
                <a:solidFill>
                  <a:srgbClr val="000000"/>
                </a:solidFill>
                <a:latin typeface="Open Sans"/>
                <a:ea typeface="DejaVu Sans"/>
              </a:rPr>
              <a:t>As expected, this had almost no impact on coverage.</a:t>
            </a:r>
            <a:endParaRPr lang="en-CA" sz="2100" b="0" strike="noStrike" spc="-1" dirty="0">
              <a:latin typeface="Arial"/>
            </a:endParaRPr>
          </a:p>
          <a:p>
            <a:pPr marL="648000" lvl="2" indent="-213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 dirty="0">
                <a:solidFill>
                  <a:srgbClr val="000000"/>
                </a:solidFill>
                <a:latin typeface="Open Sans"/>
                <a:ea typeface="DejaVu Sans"/>
              </a:rPr>
              <a:t>80% functional coverage of RV32IMCZ instructions in regressions.</a:t>
            </a:r>
            <a:endParaRPr lang="en-CA" sz="2100" b="0" strike="noStrike" spc="-1" dirty="0">
              <a:latin typeface="Arial"/>
            </a:endParaRPr>
          </a:p>
          <a:p>
            <a:pPr marL="648000" lvl="2" indent="-213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 dirty="0">
                <a:solidFill>
                  <a:srgbClr val="000000"/>
                </a:solidFill>
                <a:latin typeface="Open Sans"/>
                <a:ea typeface="DejaVu Sans"/>
              </a:rPr>
              <a:t>Poor results largely driven by low CSR instruction coverage and known bugs (in coverage model).</a:t>
            </a:r>
            <a:endParaRPr lang="en-CA" sz="2100" b="0" strike="noStrike" spc="-1" dirty="0">
              <a:latin typeface="Arial"/>
            </a:endParaRPr>
          </a:p>
          <a:p>
            <a:pPr marL="432000" indent="-3157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u="sng" strike="noStrike" spc="-1" dirty="0">
                <a:solidFill>
                  <a:srgbClr val="000000"/>
                </a:solidFill>
                <a:uFillTx/>
                <a:latin typeface="Open Sans"/>
                <a:ea typeface="DejaVu Sans"/>
              </a:rPr>
              <a:t>Active tracking of Functional and Code Coverage:</a:t>
            </a:r>
            <a:endParaRPr lang="en-CA" sz="2100" b="0" strike="noStrike" spc="-1" dirty="0">
              <a:latin typeface="Arial"/>
            </a:endParaRPr>
          </a:p>
          <a:p>
            <a:pPr marL="648000" lvl="2" indent="-213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 dirty="0">
                <a:solidFill>
                  <a:srgbClr val="000000"/>
                </a:solidFill>
                <a:latin typeface="Open Sans"/>
                <a:ea typeface="DejaVu Sans"/>
              </a:rPr>
              <a:t>Functional coverage tracking in place for some weeks.</a:t>
            </a:r>
            <a:endParaRPr lang="en-CA" sz="2100" b="0" strike="noStrike" spc="-1" dirty="0">
              <a:latin typeface="Arial"/>
            </a:endParaRPr>
          </a:p>
          <a:p>
            <a:pPr marL="648000" lvl="2" indent="-213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 dirty="0">
                <a:solidFill>
                  <a:srgbClr val="000000"/>
                </a:solidFill>
                <a:latin typeface="Open Sans"/>
                <a:ea typeface="DejaVu Sans"/>
              </a:rPr>
              <a:t>Worked with Metrics to integrate automatic code coverage collection/merging in regression.</a:t>
            </a:r>
            <a:endParaRPr lang="en-CA" sz="2100" b="0" strike="noStrike" spc="-1" dirty="0">
              <a:latin typeface="Arial"/>
            </a:endParaRPr>
          </a:p>
          <a:p>
            <a:pPr marL="864000" lvl="3" indent="-214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 dirty="0">
                <a:solidFill>
                  <a:srgbClr val="000000"/>
                </a:solidFill>
                <a:latin typeface="Open Sans"/>
                <a:ea typeface="DejaVu Sans"/>
              </a:rPr>
              <a:t>Still no joy on this front.</a:t>
            </a:r>
          </a:p>
          <a:p>
            <a:pPr marL="864000" lvl="3" indent="-214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CA" sz="2200" b="0" strike="noStrike" spc="-1" dirty="0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6300000" y="1296000"/>
            <a:ext cx="5578560" cy="492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68000" lnSpcReduction="20000"/>
          </a:bodyPr>
          <a:lstStyle/>
          <a:p>
            <a:pPr marL="432000" indent="-315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u="sng" strike="noStrike" spc="-1" dirty="0">
                <a:solidFill>
                  <a:srgbClr val="000000"/>
                </a:solidFill>
                <a:uFillTx/>
                <a:latin typeface="Open Sans"/>
                <a:ea typeface="DejaVu Sans"/>
              </a:rPr>
              <a:t>Integration of Imperas RM upgrades for CV32E40P:</a:t>
            </a:r>
            <a:endParaRPr lang="en-CA" sz="2200" b="0" strike="noStrike" spc="-1" dirty="0">
              <a:latin typeface="Arial"/>
            </a:endParaRPr>
          </a:p>
          <a:p>
            <a:pPr marL="648000" lvl="2" indent="-213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 dirty="0">
                <a:solidFill>
                  <a:srgbClr val="000000"/>
                </a:solidFill>
                <a:latin typeface="Open Sans"/>
                <a:ea typeface="DejaVu Sans"/>
              </a:rPr>
              <a:t>Essentially complete – </a:t>
            </a:r>
            <a:r>
              <a:rPr lang="en-US" sz="2200" b="1" strike="noStrike" spc="-1" dirty="0">
                <a:solidFill>
                  <a:srgbClr val="000000"/>
                </a:solidFill>
                <a:latin typeface="Open Sans"/>
                <a:ea typeface="DejaVu Sans"/>
              </a:rPr>
              <a:t>please update your licenses</a:t>
            </a:r>
            <a:r>
              <a:rPr lang="en-US" sz="2200" b="0" strike="noStrike" spc="-1" dirty="0">
                <a:solidFill>
                  <a:srgbClr val="000000"/>
                </a:solidFill>
                <a:latin typeface="Open Sans"/>
                <a:ea typeface="DejaVu Sans"/>
              </a:rPr>
              <a:t>.</a:t>
            </a:r>
            <a:endParaRPr lang="en-CA" sz="2200" b="0" strike="noStrike" spc="-1" dirty="0">
              <a:latin typeface="Arial"/>
            </a:endParaRPr>
          </a:p>
          <a:p>
            <a:pPr marL="432000" indent="-3157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u="sng" strike="noStrike" spc="-1" dirty="0">
                <a:solidFill>
                  <a:srgbClr val="000000"/>
                </a:solidFill>
                <a:uFillTx/>
                <a:latin typeface="Open Sans"/>
                <a:ea typeface="DejaVu Sans"/>
              </a:rPr>
              <a:t>Debug</a:t>
            </a:r>
            <a:r>
              <a:rPr lang="en-US" sz="2200" b="0" strike="noStrike" spc="-1" dirty="0">
                <a:solidFill>
                  <a:srgbClr val="000000"/>
                </a:solidFill>
                <a:latin typeface="Open Sans"/>
                <a:ea typeface="DejaVu Sans"/>
              </a:rPr>
              <a:t>:</a:t>
            </a:r>
            <a:endParaRPr lang="en-CA" sz="2200" b="0" strike="noStrike" spc="-1" dirty="0">
              <a:latin typeface="Arial"/>
            </a:endParaRPr>
          </a:p>
          <a:p>
            <a:pPr marL="648000" lvl="2" indent="-213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spc="-1" dirty="0">
                <a:solidFill>
                  <a:srgbClr val="000000"/>
                </a:solidFill>
                <a:latin typeface="Open Sans"/>
              </a:rPr>
              <a:t>Directed test passing with RM up to debug entry</a:t>
            </a:r>
          </a:p>
          <a:p>
            <a:pPr marL="648000" lvl="2" indent="-213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200" b="0" strike="noStrike" spc="-1" dirty="0">
                <a:latin typeface="Arial"/>
              </a:rPr>
              <a:t>Working with Imperas to resolve issues</a:t>
            </a:r>
          </a:p>
          <a:p>
            <a:pPr marL="432000" lvl="1" indent="-214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u="sng" strike="noStrike" spc="-1" dirty="0">
                <a:solidFill>
                  <a:srgbClr val="000000"/>
                </a:solidFill>
                <a:uFillTx/>
                <a:latin typeface="Open Sans"/>
                <a:ea typeface="DejaVu Sans"/>
              </a:rPr>
              <a:t>Interrupt verification:</a:t>
            </a:r>
            <a:endParaRPr lang="en-CA" sz="2200" b="0" strike="noStrike" spc="-1" dirty="0">
              <a:latin typeface="Arial"/>
            </a:endParaRPr>
          </a:p>
          <a:p>
            <a:pPr marL="648000" lvl="2" indent="-213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 dirty="0">
                <a:solidFill>
                  <a:srgbClr val="000000"/>
                </a:solidFill>
                <a:latin typeface="Open Sans"/>
                <a:ea typeface="DejaVu Sans"/>
              </a:rPr>
              <a:t>Release issue #460 : CSR checks fail during interrupted div instruction - Have local workaround to proceed with interrupt testing</a:t>
            </a:r>
            <a:endParaRPr lang="en-CA" sz="2200" b="0" strike="noStrike" spc="-1" dirty="0">
              <a:latin typeface="Arial"/>
            </a:endParaRPr>
          </a:p>
          <a:p>
            <a:pPr marL="648000" lvl="2" indent="-213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 dirty="0">
                <a:solidFill>
                  <a:srgbClr val="000000"/>
                </a:solidFill>
                <a:latin typeface="Open Sans"/>
                <a:ea typeface="DejaVu Sans"/>
              </a:rPr>
              <a:t>Added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Open Sans"/>
                <a:ea typeface="DejaVu Sans"/>
              </a:rPr>
              <a:t>corev</a:t>
            </a:r>
            <a:r>
              <a:rPr lang="en-US" sz="2200" b="0" strike="noStrike" spc="-1" dirty="0">
                <a:solidFill>
                  <a:srgbClr val="000000"/>
                </a:solidFill>
                <a:latin typeface="Open Sans"/>
                <a:ea typeface="DejaVu Sans"/>
              </a:rPr>
              <a:t>-dv streams for changing MIE and MSTATUS.MIE in-flight</a:t>
            </a:r>
            <a:endParaRPr lang="en-CA" sz="2200" b="0" strike="noStrike" spc="-1" dirty="0">
              <a:latin typeface="Arial"/>
            </a:endParaRPr>
          </a:p>
          <a:p>
            <a:pPr marL="648000" lvl="2" indent="-213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1" strike="noStrike" spc="-1" dirty="0">
                <a:solidFill>
                  <a:srgbClr val="000000"/>
                </a:solidFill>
                <a:latin typeface="Open Sans"/>
                <a:ea typeface="DejaVu Sans"/>
              </a:rPr>
              <a:t>Lots of random interrupt tests passing (!)</a:t>
            </a:r>
            <a:endParaRPr lang="en-CA" sz="2200" b="0" strike="noStrike" spc="-1" dirty="0">
              <a:latin typeface="Arial"/>
            </a:endParaRPr>
          </a:p>
          <a:p>
            <a:pPr marL="648000" lvl="2" indent="-213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 dirty="0">
                <a:solidFill>
                  <a:srgbClr val="000000"/>
                </a:solidFill>
                <a:latin typeface="Open Sans"/>
                <a:ea typeface="DejaVu Sans"/>
              </a:rPr>
              <a:t>Some random failures with WFI – debugging</a:t>
            </a:r>
            <a:endParaRPr lang="en-CA" sz="2200" b="0" strike="noStrike" spc="-1" dirty="0">
              <a:latin typeface="Arial"/>
            </a:endParaRPr>
          </a:p>
          <a:p>
            <a:pPr marL="648000" lvl="2" indent="-213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 dirty="0">
                <a:solidFill>
                  <a:srgbClr val="000000"/>
                </a:solidFill>
                <a:latin typeface="Open Sans"/>
                <a:ea typeface="DejaVu Sans"/>
              </a:rPr>
              <a:t>Functional coverage with interrupts released – more to do</a:t>
            </a:r>
            <a:endParaRPr lang="en-CA" sz="2200" b="0" strike="noStrike" spc="-1" dirty="0">
              <a:latin typeface="Arial"/>
            </a:endParaRPr>
          </a:p>
          <a:p>
            <a:pPr marL="432000" lvl="1" indent="-214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u="sng" strike="noStrike" spc="-1" dirty="0">
                <a:solidFill>
                  <a:srgbClr val="000000"/>
                </a:solidFill>
                <a:uFillTx/>
                <a:latin typeface="Open Sans"/>
                <a:ea typeface="DejaVu Sans"/>
              </a:rPr>
              <a:t>CSR verification</a:t>
            </a:r>
            <a:endParaRPr lang="en-CA" sz="2200" b="0" strike="noStrike" spc="-1" dirty="0">
              <a:latin typeface="Arial"/>
            </a:endParaRPr>
          </a:p>
          <a:p>
            <a:pPr marL="648000" lvl="2" indent="-213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 dirty="0">
                <a:solidFill>
                  <a:srgbClr val="000000"/>
                </a:solidFill>
                <a:latin typeface="Open Sans"/>
                <a:ea typeface="DejaVu Sans"/>
              </a:rPr>
              <a:t>Waiting on core-v-docs </a:t>
            </a:r>
            <a:r>
              <a:rPr lang="en-US" sz="2200" b="0" u="sng" strike="noStrike" spc="-1" dirty="0">
                <a:solidFill>
                  <a:srgbClr val="0000FF"/>
                </a:solidFill>
                <a:uFillTx/>
                <a:latin typeface="Open Sans"/>
                <a:ea typeface="DejaVu Sans"/>
                <a:hlinkClick r:id="rId2"/>
              </a:rPr>
              <a:t>PR #172</a:t>
            </a:r>
            <a:r>
              <a:rPr lang="en-US" sz="2200" b="0" strike="noStrike" spc="-1" dirty="0">
                <a:solidFill>
                  <a:srgbClr val="000000"/>
                </a:solidFill>
                <a:latin typeface="Open Sans"/>
                <a:ea typeface="DejaVu Sans"/>
              </a:rPr>
              <a:t>.</a:t>
            </a:r>
            <a:endParaRPr lang="en-CA" sz="2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838080" y="365040"/>
            <a:ext cx="10148760" cy="72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0" strike="noStrike" spc="-1">
                <a:solidFill>
                  <a:srgbClr val="17325D"/>
                </a:solidFill>
                <a:latin typeface="Orbitron"/>
                <a:ea typeface="DejaVu Sans"/>
              </a:rPr>
              <a:t>Formal Status as of 2020-08-24</a:t>
            </a:r>
            <a:endParaRPr lang="en-CA" sz="4000" b="0" strike="noStrike" spc="-1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576000" y="1298880"/>
            <a:ext cx="5614560" cy="492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5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u="sng" strike="noStrike" spc="-1">
                <a:solidFill>
                  <a:srgbClr val="000000"/>
                </a:solidFill>
                <a:uFillTx/>
                <a:latin typeface="Open Sans"/>
                <a:ea typeface="DejaVu Sans"/>
              </a:rPr>
              <a:t>One Spin Plan:</a:t>
            </a:r>
            <a:endParaRPr lang="en-CA" sz="2200" b="0" strike="noStrike" spc="-1">
              <a:latin typeface="Arial"/>
            </a:endParaRPr>
          </a:p>
          <a:p>
            <a:pPr marL="648000" lvl="2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Open Sans"/>
                <a:ea typeface="DejaVu Sans"/>
              </a:rPr>
              <a:t>Verification planning:</a:t>
            </a:r>
            <a:endParaRPr lang="en-CA" sz="1600" b="0" strike="noStrike" spc="-1">
              <a:latin typeface="Arial"/>
            </a:endParaRPr>
          </a:p>
          <a:p>
            <a:pPr marL="864000" lvl="3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Open Sans"/>
                <a:ea typeface="DejaVu Sans"/>
              </a:rPr>
              <a:t>RV32M, RV32 Zicsr &amp; Zifencei formal verification plans were submitted under the pull request </a:t>
            </a:r>
            <a:r>
              <a:rPr lang="en-US" sz="1600" b="0" u="sng" strike="noStrike" spc="-1">
                <a:solidFill>
                  <a:srgbClr val="0000FF"/>
                </a:solidFill>
                <a:uFillTx/>
                <a:latin typeface="Open Sans"/>
                <a:ea typeface="DejaVu Sans"/>
                <a:hlinkClick r:id="rId2"/>
              </a:rPr>
              <a:t>https://github.com/openhwgroup/core-v-docs/pull/169</a:t>
            </a:r>
            <a:endParaRPr lang="en-CA" sz="1600" b="0" strike="noStrike" spc="-1">
              <a:latin typeface="Arial"/>
            </a:endParaRPr>
          </a:p>
          <a:p>
            <a:pPr marL="864000" lvl="3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Open Sans"/>
                <a:ea typeface="DejaVu Sans"/>
              </a:rPr>
              <a:t>RV32 Exception mechanism without interrupts to be done in the next sprint.</a:t>
            </a:r>
            <a:endParaRPr lang="en-CA" sz="1600" b="0" strike="noStrike" spc="-1">
              <a:latin typeface="Arial"/>
            </a:endParaRPr>
          </a:p>
          <a:p>
            <a:pPr marL="648000" lvl="2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Open Sans"/>
                <a:ea typeface="DejaVu Sans"/>
              </a:rPr>
              <a:t>Verification activities:</a:t>
            </a:r>
            <a:endParaRPr lang="en-CA" sz="1600" b="0" strike="noStrike" spc="-1">
              <a:latin typeface="Arial"/>
            </a:endParaRPr>
          </a:p>
          <a:p>
            <a:pPr marL="864000" lvl="3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Open Sans"/>
                <a:ea typeface="DejaVu Sans"/>
              </a:rPr>
              <a:t>All tasks of the this sprint have WIP status</a:t>
            </a:r>
            <a:endParaRPr lang="en-CA" sz="1600" b="0" strike="noStrike" spc="-1">
              <a:latin typeface="Arial"/>
            </a:endParaRPr>
          </a:p>
          <a:p>
            <a:pPr marL="864000" lvl="3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Open Sans"/>
                <a:ea typeface="DejaVu Sans"/>
              </a:rPr>
              <a:t>RV32Z and the memory instructions of the RV32I &amp; RV32C to be verified in the next sprint.</a:t>
            </a:r>
            <a:endParaRPr lang="en-CA" sz="1600" b="0" strike="noStrike" spc="-1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6300000" y="1298880"/>
            <a:ext cx="5614560" cy="492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5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u="sng" strike="noStrike" spc="-1">
                <a:solidFill>
                  <a:srgbClr val="000000"/>
                </a:solidFill>
                <a:uFillTx/>
                <a:latin typeface="Open Sans"/>
                <a:ea typeface="DejaVu Sans"/>
              </a:rPr>
              <a:t>Axiomise RISC-V Toolkit:</a:t>
            </a:r>
            <a:endParaRPr lang="en-CA" sz="2200" b="0" strike="noStrike" spc="-1">
              <a:latin typeface="Arial"/>
            </a:endParaRPr>
          </a:p>
          <a:p>
            <a:pPr marL="648000" lvl="2" indent="-213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Open Sans"/>
                <a:ea typeface="DejaVu Sans"/>
              </a:rPr>
              <a:t>Axiomise has provided a copy of their RISC-V ISA toolkit verification plan.</a:t>
            </a:r>
            <a:endParaRPr lang="en-CA" sz="1600" b="0" strike="noStrike" spc="-1">
              <a:latin typeface="Arial"/>
            </a:endParaRPr>
          </a:p>
          <a:p>
            <a:pPr marL="648000" lvl="2" indent="-213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Open Sans"/>
                <a:ea typeface="DejaVu Sans"/>
              </a:rPr>
              <a:t>I will review with Arjan/Davide this week.</a:t>
            </a:r>
            <a:endParaRPr lang="en-CA" sz="1600" b="0" strike="noStrike" spc="-1">
              <a:latin typeface="Arial"/>
            </a:endParaRPr>
          </a:p>
          <a:p>
            <a:pPr marL="648000" lvl="2" indent="-213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Open Sans"/>
                <a:ea typeface="DejaVu Sans"/>
              </a:rPr>
              <a:t>OpenHW must treat this as confidential information (it cannot be published on GitHub).</a:t>
            </a:r>
            <a:endParaRPr lang="en-CA" sz="1600" b="0" strike="noStrike" spc="-1">
              <a:latin typeface="Arial"/>
            </a:endParaRPr>
          </a:p>
          <a:p>
            <a:pPr marL="648000" lvl="2" indent="-213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Open Sans"/>
                <a:ea typeface="DejaVu Sans"/>
              </a:rPr>
              <a:t>Axiomise will re-run toolkit when PR#436 is merged and again when an “RTL Freeze” tag is available.</a:t>
            </a:r>
            <a:endParaRPr lang="en-CA" sz="1600" b="0" strike="noStrike" spc="-1">
              <a:latin typeface="Arial"/>
            </a:endParaRPr>
          </a:p>
        </p:txBody>
      </p:sp>
      <p:sp>
        <p:nvSpPr>
          <p:cNvPr id="142" name="TextShape 4"/>
          <p:cNvSpPr txBox="1"/>
          <p:nvPr/>
        </p:nvSpPr>
        <p:spPr>
          <a:xfrm>
            <a:off x="3024000" y="1512000"/>
            <a:ext cx="6035400" cy="3842280"/>
          </a:xfrm>
          <a:prstGeom prst="rect">
            <a:avLst/>
          </a:prstGeom>
        </p:spPr>
        <p:txBody>
          <a:bodyPr lIns="90000" tIns="46800" rIns="90000" bIns="46800" anchor="ctr" anchorCtr="1">
            <a:prstTxWarp prst="textSlantUp">
              <a:avLst>
                <a:gd name="adj" fmla="val 55556"/>
              </a:avLst>
            </a:prstTxWarp>
            <a:noAutofit/>
          </a:bodyPr>
          <a:lstStyle/>
          <a:p>
            <a:pPr>
              <a:lnSpc>
                <a:spcPct val="100000"/>
              </a:lnSpc>
            </a:pPr>
            <a:r>
              <a:rPr lang="en-CA" sz="2400" b="0" strike="noStrike" spc="-1">
                <a:solidFill>
                  <a:srgbClr val="000000"/>
                </a:solidFill>
                <a:latin typeface="Times New Roman"/>
                <a:ea typeface="MS Gothic"/>
              </a:rPr>
              <a:t>No formal update this week </a:t>
            </a:r>
            <a:endParaRPr lang="en-CA" sz="24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838080" y="365040"/>
            <a:ext cx="10148760" cy="72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0" strike="noStrike" spc="-1">
                <a:solidFill>
                  <a:srgbClr val="17325D"/>
                </a:solidFill>
                <a:latin typeface="Orbitron"/>
                <a:ea typeface="DejaVu Sans"/>
              </a:rPr>
              <a:t>Tasks from Previous Sprints</a:t>
            </a:r>
            <a:endParaRPr lang="en-CA" sz="4000" b="0" strike="noStrike" spc="-1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720000" y="1298880"/>
            <a:ext cx="11480400" cy="492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5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Open Sans"/>
                <a:ea typeface="DejaVu Sans"/>
              </a:rPr>
              <a:t>Verification Planning: progressing</a:t>
            </a:r>
            <a:endParaRPr lang="en-CA" sz="2000" b="0" strike="noStrike" spc="-1">
              <a:latin typeface="Arial"/>
            </a:endParaRPr>
          </a:p>
          <a:p>
            <a:pPr marL="432000" indent="-315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Open Sans"/>
                <a:ea typeface="DejaVu Sans"/>
              </a:rPr>
              <a:t>RV32IMCZ: progressing</a:t>
            </a:r>
            <a:endParaRPr lang="en-CA" sz="2000" b="0" strike="noStrike" spc="-1">
              <a:latin typeface="Arial"/>
            </a:endParaRPr>
          </a:p>
          <a:p>
            <a:pPr marL="432000" indent="-315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Open Sans"/>
                <a:ea typeface="DejaVu Sans"/>
              </a:rPr>
              <a:t>Compliance Test Suite:</a:t>
            </a:r>
            <a:endParaRPr lang="en-CA" sz="2000" b="0" strike="noStrike" spc="-1">
              <a:latin typeface="Arial"/>
            </a:endParaRPr>
          </a:p>
          <a:p>
            <a:pPr marL="648000" lvl="2" indent="-213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Open Sans"/>
                <a:ea typeface="DejaVu Sans"/>
              </a:rPr>
              <a:t>This is now complete</a:t>
            </a:r>
            <a:endParaRPr lang="en-CA" sz="1800" b="0" strike="noStrike" spc="-1">
              <a:latin typeface="Arial"/>
            </a:endParaRPr>
          </a:p>
          <a:p>
            <a:pPr marL="432000" indent="-315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Open Sans"/>
                <a:ea typeface="DejaVu Sans"/>
              </a:rPr>
              <a:t>Integration of Designer-level debug test:</a:t>
            </a:r>
            <a:endParaRPr lang="en-CA" sz="2000" b="0" strike="noStrike" spc="-1">
              <a:latin typeface="Arial"/>
            </a:endParaRPr>
          </a:p>
          <a:p>
            <a:pPr marL="648000" lvl="2" indent="-213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Open Sans"/>
                <a:ea typeface="DejaVu Sans"/>
              </a:rPr>
              <a:t>In regression, not yet integrated with RM.</a:t>
            </a:r>
            <a:endParaRPr lang="en-CA" sz="1800" b="0" strike="noStrike" spc="-1">
              <a:latin typeface="Arial"/>
            </a:endParaRPr>
          </a:p>
          <a:p>
            <a:pPr marL="432000" indent="-315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Open Sans"/>
                <a:ea typeface="DejaVu Sans"/>
              </a:rPr>
              <a:t>Closure of SymbioticEDA “mutation” finding:</a:t>
            </a:r>
            <a:endParaRPr lang="en-CA" sz="2000" b="0" strike="noStrike" spc="-1">
              <a:latin typeface="Arial"/>
            </a:endParaRPr>
          </a:p>
          <a:p>
            <a:pPr marL="648000" lvl="2" indent="-213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Open Sans"/>
                <a:ea typeface="DejaVu Sans"/>
              </a:rPr>
              <a:t>No activity this week.</a:t>
            </a:r>
            <a:endParaRPr lang="en-CA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838080" y="365040"/>
            <a:ext cx="10148760" cy="72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0" strike="noStrike" spc="-1">
                <a:solidFill>
                  <a:srgbClr val="17325D"/>
                </a:solidFill>
                <a:latin typeface="Orbitron"/>
                <a:ea typeface="DejaVu Sans"/>
              </a:rPr>
              <a:t>Program Note</a:t>
            </a:r>
            <a:endParaRPr lang="en-CA" sz="4000" b="0" strike="noStrike" spc="-1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838080" y="1240200"/>
            <a:ext cx="10506960" cy="492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4000" lnSpcReduction="10000"/>
          </a:bodyPr>
          <a:lstStyle/>
          <a:p>
            <a:pPr marL="216000" indent="-212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latin typeface="Open Sans"/>
                <a:ea typeface="DejaVu Sans"/>
              </a:rPr>
              <a:t>This marks the end of Sprint #4:</a:t>
            </a:r>
            <a:endParaRPr lang="en-CA" sz="2200" b="0" strike="noStrike" spc="-1">
              <a:latin typeface="Arial"/>
            </a:endParaRPr>
          </a:p>
          <a:p>
            <a:pPr marL="648000" lvl="2" indent="-214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Typically that would imply the definition of Sprint #5 at this time.</a:t>
            </a:r>
            <a:br/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CA" sz="1800" b="0" strike="noStrike" spc="-1">
              <a:latin typeface="Arial"/>
            </a:endParaRPr>
          </a:p>
          <a:p>
            <a:pPr marL="216000" indent="-212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Given the state of Vplan reviews, Functional and Code coverage, it is clear that we will not achieve RTL Freeze by 2020-09-25.</a:t>
            </a:r>
            <a:endParaRPr lang="en-CA" sz="2200" b="0" strike="noStrike" spc="-1">
              <a:latin typeface="Arial"/>
            </a:endParaRPr>
          </a:p>
          <a:p>
            <a:pPr marL="648000" lvl="2" indent="-214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Mike presented a new plan to the TWG on 08-31 to define a new date for RTL Freeze.</a:t>
            </a:r>
            <a:endParaRPr lang="en-CA" sz="1800" b="0" strike="noStrike" spc="-1">
              <a:latin typeface="Arial"/>
            </a:endParaRPr>
          </a:p>
          <a:p>
            <a:pPr marL="648000" lvl="2" indent="-214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More discussions with (co)-chairs and Design leads to follow.</a:t>
            </a:r>
            <a:endParaRPr lang="en-CA" sz="1800" b="0" strike="noStrike" spc="-1">
              <a:latin typeface="Arial"/>
            </a:endParaRPr>
          </a:p>
          <a:p>
            <a:pPr marL="648000" lvl="2" indent="-214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Possibility of extra resource?</a:t>
            </a:r>
            <a:br/>
            <a:r>
              <a:rPr lang="en-U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CA" sz="2200" b="0" strike="noStrike" spc="-1">
              <a:latin typeface="Arial"/>
            </a:endParaRPr>
          </a:p>
          <a:p>
            <a:pPr marL="216000" indent="-212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The definition of Sprint #5 and future Sprints will be done pending the outcome of these discussions.</a:t>
            </a:r>
            <a:endParaRPr lang="en-CA" sz="2200" b="0" strike="noStrike" spc="-1">
              <a:latin typeface="Arial"/>
            </a:endParaRPr>
          </a:p>
          <a:p>
            <a:pPr marL="648000" lvl="2" indent="-214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The team can focus on outstanding work from Sprints #3 and #4 in the meantime.</a:t>
            </a:r>
            <a:br/>
            <a:r>
              <a:rPr lang="en-US" sz="1800" b="0" strike="noStrike" spc="-1">
                <a:solidFill>
                  <a:srgbClr val="000000"/>
                </a:solidFill>
                <a:latin typeface="Open Sans"/>
                <a:ea typeface="DejaVu Sans"/>
              </a:rPr>
              <a:t> </a:t>
            </a:r>
            <a:endParaRPr lang="en-CA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CA655-03C8-4BCB-8472-CC179B779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Specification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942FF-E057-4356-92AD-295A169336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For directed and random tests, provide single target in each simulation </a:t>
            </a:r>
            <a:r>
              <a:rPr lang="en-US" dirty="0" err="1"/>
              <a:t>Makefile</a:t>
            </a:r>
            <a:endParaRPr lang="en-US" dirty="0"/>
          </a:p>
          <a:p>
            <a:r>
              <a:rPr lang="en-US" dirty="0"/>
              <a:t>Provide standard way to pass runtime arguments, select generator options</a:t>
            </a:r>
          </a:p>
          <a:p>
            <a:r>
              <a:rPr lang="en-US" dirty="0"/>
              <a:t>Initial PR: (</a:t>
            </a:r>
            <a:r>
              <a:rPr lang="en-US" dirty="0" err="1"/>
              <a:t>xrun</a:t>
            </a:r>
            <a:r>
              <a:rPr lang="en-US" dirty="0"/>
              <a:t> and </a:t>
            </a:r>
            <a:r>
              <a:rPr lang="en-US" dirty="0" err="1"/>
              <a:t>vsim</a:t>
            </a:r>
            <a:r>
              <a:rPr lang="en-US" dirty="0"/>
              <a:t>) </a:t>
            </a:r>
            <a:r>
              <a:rPr lang="en-US" dirty="0">
                <a:hlinkClick r:id="rId2"/>
              </a:rPr>
              <a:t>https://github.com/openhwgroup/core-v-verif/pull/213</a:t>
            </a:r>
            <a:endParaRPr lang="en-US" dirty="0"/>
          </a:p>
          <a:p>
            <a:r>
              <a:rPr lang="en-US" b="1" dirty="0"/>
              <a:t>Maintaining backwards-compatible test targets in short-term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7F0DF09-418F-4636-8769-C8484EFB47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Extensible to timeouts and other specialized options</a:t>
            </a:r>
          </a:p>
          <a:p>
            <a:r>
              <a:rPr lang="en-US" dirty="0"/>
              <a:t>Each test lives in its own directory with YAML files</a:t>
            </a:r>
          </a:p>
          <a:p>
            <a:pPr lvl="1"/>
            <a:r>
              <a:rPr lang="en-US" dirty="0" err="1"/>
              <a:t>test.yaml</a:t>
            </a:r>
            <a:r>
              <a:rPr lang="en-US" dirty="0"/>
              <a:t> -&gt; Test specification</a:t>
            </a:r>
          </a:p>
          <a:p>
            <a:pPr lvl="1"/>
            <a:r>
              <a:rPr lang="en-US" dirty="0" err="1"/>
              <a:t>corev-dv.yaml</a:t>
            </a:r>
            <a:r>
              <a:rPr lang="en-US" dirty="0"/>
              <a:t> -&gt; Random generator specification</a:t>
            </a:r>
          </a:p>
          <a:p>
            <a:r>
              <a:rPr lang="en-US" dirty="0"/>
              <a:t>Test directories:</a:t>
            </a:r>
          </a:p>
          <a:p>
            <a:pPr lvl="1"/>
            <a:r>
              <a:rPr lang="en-US" dirty="0"/>
              <a:t>cv32/tests/core/</a:t>
            </a:r>
            <a:r>
              <a:rPr lang="en-US" dirty="0" err="1"/>
              <a:t>corev</a:t>
            </a:r>
            <a:r>
              <a:rPr lang="en-US" dirty="0"/>
              <a:t>-dv</a:t>
            </a:r>
          </a:p>
          <a:p>
            <a:pPr lvl="1"/>
            <a:r>
              <a:rPr lang="en-US" dirty="0"/>
              <a:t>cv32/tests/core/custom</a:t>
            </a:r>
          </a:p>
          <a:p>
            <a:pPr lvl="1"/>
            <a:r>
              <a:rPr lang="en-US" dirty="0"/>
              <a:t>cv32/tests/core</a:t>
            </a:r>
          </a:p>
        </p:txBody>
      </p:sp>
    </p:spTree>
    <p:extLst>
      <p:ext uri="{BB962C8B-B14F-4D97-AF65-F5344CB8AC3E}">
        <p14:creationId xmlns:p14="http://schemas.microsoft.com/office/powerpoint/2010/main" val="3298377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1568</TotalTime>
  <Words>1429</Words>
  <Application>Microsoft Office PowerPoint</Application>
  <PresentationFormat>Widescreen</PresentationFormat>
  <Paragraphs>167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Open Sans</vt:lpstr>
      <vt:lpstr>Orbitron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 Specification Updates</vt:lpstr>
      <vt:lpstr>Test Specification Updates</vt:lpstr>
      <vt:lpstr>Makefiles</vt:lpstr>
      <vt:lpstr>Makefiles</vt:lpstr>
      <vt:lpstr>Makefile Examples</vt:lpstr>
      <vt:lpstr>cv_regress</vt:lpstr>
      <vt:lpstr>cv_regress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OpenHW Group Overview Open Source HW IP for  high-volume production SoCs</dc:title>
  <dc:subject/>
  <dc:creator/>
  <dc:description/>
  <cp:lastModifiedBy>Steve Richmond</cp:lastModifiedBy>
  <cp:revision>149</cp:revision>
  <dcterms:created xsi:type="dcterms:W3CDTF">2020-05-12T07:50:25Z</dcterms:created>
  <dcterms:modified xsi:type="dcterms:W3CDTF">2020-09-01T15:16:40Z</dcterms:modified>
  <dc:language>en-CA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