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media/image5.png" ContentType="image/png"/>
  <Override PartName="/ppt/media/image4.wmf" ContentType="image/x-wmf"/>
  <Override PartName="/ppt/media/image3.png" ContentType="image/png"/>
  <Override PartName="/ppt/media/image6.wmf" ContentType="image/x-wmf"/>
  <Override PartName="/ppt/media/image1.png" ContentType="image/png"/>
  <Override PartName="/ppt/media/image2.wmf" ContentType="image/x-wmf"/>
  <Override PartName="/ppt/media/image14.png" ContentType="image/png"/>
  <Override PartName="/ppt/media/image7.png" ContentType="image/png"/>
  <Override PartName="/ppt/media/image8.wmf" ContentType="image/x-wmf"/>
  <Override PartName="/ppt/media/image13.wmf" ContentType="image/x-wmf"/>
  <Override PartName="/ppt/media/image15.jpeg" ContentType="image/jpeg"/>
  <Override PartName="/ppt/media/image12.png" ContentType="image/png"/>
  <Override PartName="/ppt/media/image10.wmf" ContentType="image/x-wmf"/>
  <Override PartName="/ppt/media/image11.jpeg" ContentType="image/jpeg"/>
  <Override PartName="/ppt/media/image9.png" ContentType="image/pn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wmf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6880" cy="6166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8200" cy="853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6880" cy="61668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8200" cy="85356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6880" cy="61668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8200" cy="85356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9120" cy="62892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0440" cy="86580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6880" cy="61668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8200" cy="85356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13.wmf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openhwgroup.org/membership/openhw-group-bylaws-2019-10-16.pdf" TargetMode="External"/><Relationship Id="rId2" Type="http://schemas.openxmlformats.org/officeDocument/2006/relationships/hyperlink" Target="https://github.com/openhwgroup/core-v-docs/blob/master/program/milestones/Functional_RTL_Freeze_Criteria.xlsx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openhwgroup/core-v-docs/tree/master/verif/CV32E40P/SimulationVerificationPlan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77720" cy="4370040"/>
          </a:xfrm>
          <a:prstGeom prst="rect">
            <a:avLst/>
          </a:prstGeom>
          <a:ln w="0">
            <a:noFill/>
          </a:ln>
        </p:spPr>
      </p:pic>
      <p:pic>
        <p:nvPicPr>
          <p:cNvPr id="20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77720" cy="2278440"/>
          </a:xfrm>
          <a:prstGeom prst="rect">
            <a:avLst/>
          </a:prstGeom>
          <a:ln w="0"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7752240" y="692640"/>
            <a:ext cx="2073960" cy="178596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790200" y="3474000"/>
            <a:ext cx="10549080" cy="94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 #6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523880" y="4483800"/>
            <a:ext cx="9129600" cy="16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10762560" y="6356520"/>
            <a:ext cx="57672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28E236D-91E9-4C2A-92F9-D876AE70E88E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206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596240" cy="1265400"/>
          </a:xfrm>
          <a:prstGeom prst="rect">
            <a:avLst/>
          </a:prstGeom>
          <a:ln w="0">
            <a:noFill/>
          </a:ln>
        </p:spPr>
      </p:pic>
      <p:sp>
        <p:nvSpPr>
          <p:cNvPr id="207" name="CustomShape 5"/>
          <p:cNvSpPr/>
          <p:nvPr/>
        </p:nvSpPr>
        <p:spPr>
          <a:xfrm>
            <a:off x="8368920" y="6356520"/>
            <a:ext cx="216396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October 19,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3355560" y="6354000"/>
            <a:ext cx="410040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Enabled illegal instruction test from riscv-dv</a:t>
            </a:r>
            <a:endParaRPr b="0" lang="en-CA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corev_rand_illegal_instr_test</a:t>
            </a:r>
            <a:endParaRPr b="0" lang="en-CA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Fixed some assertions and corev-dv in interrupt tests</a:t>
            </a:r>
            <a:endParaRPr b="0" lang="en-CA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Accidentally disabled FIXED mtvec mode randomization</a:t>
            </a:r>
            <a:endParaRPr b="0" lang="en-CA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Assumptions</a:t>
            </a:r>
            <a:endParaRPr b="0" lang="en-CA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All coverage gathered with all PULP options disabled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JasperGold UNR used to automatically filter unreachable code coverage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Compliance tests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 INCLUDED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Testbench Updates from Last Week</a:t>
            </a:r>
            <a:endParaRPr b="0" lang="en-CA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Pending Updates Not Included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Debug</a:t>
            </a:r>
            <a:endParaRPr b="0" lang="en-CA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RTL bugfixes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Tracer updates for debug fixes with respect to stalling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corev-dv/riscv-dv updates to fix EBREAK/single-step stack corruption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Current Coverage 10-19-20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232" name="Picture 4_1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609480" y="2790720"/>
            <a:ext cx="8904960" cy="127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core_i.id_stage_i.decode_i</a:t>
            </a:r>
            <a:endParaRPr b="0" lang="en-CA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482, 485: illegal instruction: p.elw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2307: uret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2336: illegal instruction (default clause of OPCODE_SYSTEM)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2380: Reading floating point CSRs (FFLAGS, FRM, FCSR)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2391: Writes to CSRs, MVENDORID, MARCHID, MIMPID, MHARTID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2464: Writes to any H/W Performance Monitor CSR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2546: User-mode CSR status: USTATUS, UEPC, UTVEC, UCAUSE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Block Missing Coverage</a:t>
            </a:r>
            <a:endParaRPr b="0" lang="en-CA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Block Missing Coverage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core_i.id_stage_i.controller_i</a:t>
            </a:r>
            <a:endParaRPr b="0" lang="en-CA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377: Stall on FIRST_FETCH (id_ready_i == 0)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653: EBREAK instruction in single step and ebreak_force_debug_mode is off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643: id_ready_i == 0 during single step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1022: Ebreak instruction during single step mode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1032: Ecall during single step mode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1062: csr_status_i during single step mode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1155: debug_req_entry_q during DBG_TAKEN_ID step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1174: single step during DBG_TAKEN_IF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1209: single_step during trigger match, debug entry, other conditions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Block Missing Coverage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core_i.cs_registers_i.genblk2</a:t>
            </a:r>
            <a:endParaRPr b="0" lang="en-CA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1017: mcause write</a:t>
            </a:r>
            <a:endParaRPr b="0" lang="en-CA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core_i.cs_registers_i.g_mphmcounter[3].g_implemented</a:t>
            </a:r>
            <a:endParaRPr b="0" lang="en-CA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1523: write to upper 32 bits of mhpmcounter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Expression Missing Coverage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core_i.id_stage_i.decoder_i</a:t>
            </a:r>
            <a:endParaRPr b="0" lang="en-CA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2464: Illegal instruction for HPM CSR counter writes</a:t>
            </a:r>
            <a:endParaRPr b="0" lang="en-CA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core_i.id_stage_i.controller_i</a:t>
            </a:r>
            <a:endParaRPr b="0" lang="en-CA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1021: debug single step with debug_mode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1031: debug_single_step with debug mode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1061: debug_single_step with debug mode</a:t>
            </a:r>
            <a:endParaRPr b="0" lang="en-CA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Assertion Missing Coverage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u_debug_assert</a:t>
            </a:r>
            <a:endParaRPr b="0" lang="en-CA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a_ebreak_during_debug_mode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a_ebreak_debug_mode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Covergroup Missing Coverage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ISA coverage</a:t>
            </a:r>
            <a:endParaRPr b="0" lang="en-CA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Loads using x0 as rs1 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Stores using x0 as rs1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jalr with a zero offset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lui with imm == 0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csr* -&gt; Missing multiple writes to read-only registers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Covergroup Missing Coverage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ISA coverage</a:t>
            </a:r>
            <a:endParaRPr b="0" lang="en-CA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c.lui with zero and negative immediate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c.addi16sp with imm == 0 or negative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c.addi4spn with uimm8 == 0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c.slli with shamt5 == 0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c.srai with shamt5 == 0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8080" y="365040"/>
            <a:ext cx="10143000" cy="72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Administravia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88000" y="1116000"/>
            <a:ext cx="11516400" cy="546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09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Attendance is now being tracked for all OpenHW Task Group meetings:</a:t>
            </a:r>
            <a:endParaRPr b="0" lang="en-CA" sz="2200" spc="-1" strike="noStrike">
              <a:latin typeface="Arial"/>
            </a:endParaRPr>
          </a:p>
          <a:p>
            <a:pPr lvl="2" marL="648000" indent="-207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meeting qualifies as an OpenHW Group Task Group meeting.</a:t>
            </a:r>
            <a:endParaRPr b="0" lang="en-CA" sz="2000" spc="-1" strike="noStrike">
              <a:latin typeface="Arial"/>
            </a:endParaRPr>
          </a:p>
          <a:p>
            <a:pPr lvl="2" marL="648000" indent="-207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Eligibility to vote in each committee depends on meeting attendance, as described in the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OpenHW bylaws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 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2000" spc="-1" strike="noStrike">
              <a:latin typeface="Arial"/>
            </a:endParaRPr>
          </a:p>
          <a:p>
            <a:pPr marL="432000" indent="-309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CVA6 and FORCE-RISCV projects working towards formal Project Launch:</a:t>
            </a:r>
            <a:endParaRPr b="0" lang="en-CA" sz="2200" spc="-1" strike="noStrike">
              <a:latin typeface="Arial"/>
            </a:endParaRPr>
          </a:p>
          <a:p>
            <a:pPr lvl="2" marL="648000" indent="-207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Reach out to Jérôme Quevremont (CVA6) or Jingliang (Leo) Wang (FORCE) to get involved.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432000" indent="-309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“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RTL Freeze” for CV32E40P:</a:t>
            </a:r>
            <a:endParaRPr b="0" lang="en-CA" sz="2400" spc="-1" strike="noStrike">
              <a:latin typeface="Arial"/>
            </a:endParaRPr>
          </a:p>
          <a:p>
            <a:pPr lvl="2" marL="648000" indent="-207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you haven’t already, please review the Checklist at: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https://github.com/openhwgroup/core-v-docs/blob/master/program/milestones/Functional_RTL_Freeze_Criteria.xlsx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216000" y="4968000"/>
            <a:ext cx="11588400" cy="136584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Covergroup Missing Coverage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Interrupt handler entry/exit</a:t>
            </a:r>
            <a:endParaRPr b="0" lang="en-CA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jalr, sb, c.jal, c.ebreak, dret, ebreak, ecall, jalr</a:t>
            </a:r>
            <a:endParaRPr b="0" lang="en-CA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Debug</a:t>
            </a:r>
            <a:endParaRPr b="0" lang="en-CA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External debug request crossed with states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 trigger match without enable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Write to DCSR, DPC, DSCRATCH0, DSCRATCH1 in non-debug mode</a:t>
            </a:r>
            <a:endParaRPr b="0" lang="en-CA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Trigger register access cross coverage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930960" y="3312000"/>
            <a:ext cx="10143000" cy="72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10143000" cy="72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Pushing Toward “Functional RTL Freeze”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38080" y="1240200"/>
            <a:ext cx="10501200" cy="49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7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Recall from last week that this “Sprint” will be the last sprint of the CV32E40P project.</a:t>
            </a:r>
            <a:endParaRPr b="0" lang="en-CA" sz="1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Final sprint is “completion driven”, not “task driven”.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My recommendation is to assign each functional team to track their status against the Checklist: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Documentation: CTG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Design: CTG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Verification: VTG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Software: SWTG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c9211e"/>
                </a:solidFill>
                <a:latin typeface="Open Sans"/>
                <a:ea typeface="DejaVu Sans"/>
              </a:rPr>
              <a:t>We need to assign a specific individual to have oversight of the effort to complete the Checklist.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38080" y="365040"/>
            <a:ext cx="10143000" cy="72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Tracking Verification Status to Functional RTL Freeze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38080" y="1240200"/>
            <a:ext cx="10501200" cy="49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7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Four Primary Methods: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Completeness of Verification Plans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Issues (Documentation, Design and Verification)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Checklist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Coverage Reports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The first three are easy for all to see on GitHub.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Steve and Mike are working on a way to publish coverage data for the community to easily see.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080" y="365040"/>
            <a:ext cx="10143000" cy="72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Verification Plans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38080" y="1240200"/>
            <a:ext cx="10501200" cy="49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7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Current status of simulation Vplans is provided at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https://github.com/openhwgroup/core-v-docs/tree/master/verif/CV32E40P/SimulationVerificationPlan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18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Current “holes” in the simulation Vplans: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CSRs: I believe this is complete, but is spread across several Vplans.  Will collate all CSRs features over the next week.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OBI: Vplan ready for review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Sleep Unit and Pipelines are not started(!)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Have not yet started tracking formal Vplans.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838080" y="365040"/>
            <a:ext cx="10143000" cy="72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Issues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838080" y="1240200"/>
            <a:ext cx="10501200" cy="49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216000" indent="-207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CORE-V-DOCS: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13 open issues (-3 from last week)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6 related to PULP ISA and therefore not gating CV32E40P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 Vplan and 6 User Manual</a:t>
            </a:r>
            <a:endParaRPr b="0" lang="en-CA" sz="18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CV32E40P: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54 open issues (+5 from last week.  Note: not all RTL)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19 are already waived for CV32E40P</a:t>
            </a:r>
            <a:endParaRPr b="0" lang="en-CA" sz="18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CORE-V-VERIF: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19 open issues  (-12 from last week) 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6 are “tasks”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3 are “waived”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704000" y="1916640"/>
            <a:ext cx="387900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CA" sz="2600" spc="-1" strike="noStrike">
                <a:solidFill>
                  <a:srgbClr val="c9211e"/>
                </a:solidFill>
                <a:latin typeface="Times New Roman"/>
              </a:rPr>
              <a:t>At what point do we block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CA" sz="2600" spc="-1" strike="noStrike">
                <a:solidFill>
                  <a:srgbClr val="c9211e"/>
                </a:solidFill>
                <a:latin typeface="Times New Roman"/>
              </a:rPr>
              <a:t>pull-requests for cv32e40p?</a:t>
            </a: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838080" y="365040"/>
            <a:ext cx="10143000" cy="72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Trending Issues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838080" y="1240200"/>
            <a:ext cx="10501200" cy="49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7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CV32E40P:</a:t>
            </a:r>
            <a:endParaRPr b="0" lang="en-CA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Five new issues from Axiomise.</a:t>
            </a:r>
            <a:endParaRPr b="0" lang="en-CA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Two illegal instruction issues (#548 and #549) that may be Tracer, S&amp;C or RTL issues.</a:t>
            </a:r>
            <a:endParaRPr b="0" lang="en-CA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Issue #537: remove </a:t>
            </a:r>
            <a:r>
              <a:rPr b="0" lang="en-US" sz="2000" spc="-1" strike="noStrike">
                <a:solidFill>
                  <a:srgbClr val="000000"/>
                </a:solidFill>
                <a:latin typeface="Ubuntu Mono"/>
                <a:ea typeface="DejaVu Sans"/>
              </a:rPr>
              <a:t>apu_master_*_o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from the top-level port map.</a:t>
            </a:r>
            <a:endParaRPr b="0" lang="en-CA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CORE-V-VERIF:</a:t>
            </a:r>
            <a:endParaRPr b="0" lang="en-CA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Issues related to injection of random stalls on memory interfaces.</a:t>
            </a:r>
            <a:endParaRPr b="0" lang="en-CA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HPM counters (issue #239)</a:t>
            </a:r>
            <a:endParaRPr b="0" lang="en-CA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CORE-V-DOCS:</a:t>
            </a:r>
            <a:endParaRPr b="0" lang="en-CA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Nothing stands out… 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(and that’s a good thing!)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38080" y="365040"/>
            <a:ext cx="10143000" cy="72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Simulation Verification Checklist</a:t>
            </a:r>
            <a:endParaRPr b="0" lang="en-CA" sz="28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839520" y="1635120"/>
            <a:ext cx="10823040" cy="3043440"/>
          </a:xfrm>
          <a:prstGeom prst="rect">
            <a:avLst/>
          </a:prstGeom>
          <a:ln w="0">
            <a:noFill/>
          </a:ln>
        </p:spPr>
      </p:pic>
      <p:sp>
        <p:nvSpPr>
          <p:cNvPr id="225" name="CustomShape 2"/>
          <p:cNvSpPr/>
          <p:nvPr/>
        </p:nvSpPr>
        <p:spPr>
          <a:xfrm>
            <a:off x="1440000" y="5012640"/>
            <a:ext cx="944640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2600" spc="-1" strike="noStrike">
                <a:latin typeface="Arial"/>
              </a:rPr>
              <a:t>We will review both formal and simulation checklists next week.</a:t>
            </a: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930960" y="3312000"/>
            <a:ext cx="10143000" cy="72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Simulation</a:t>
            </a:r>
            <a:endParaRPr b="0" lang="en-CA" sz="1056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Coverage Data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2800</TotalTime>
  <Application>LibreOffice/7.0.2.2$Linux_X86_64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>Mike Thompson</cp:lastModifiedBy>
  <dcterms:modified xsi:type="dcterms:W3CDTF">2020-10-20T18:29:25Z</dcterms:modified>
  <cp:revision>226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