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9.wmf" ContentType="image/x-wmf"/>
  <Override PartName="/ppt/media/image14.png" ContentType="image/png"/>
  <Override PartName="/ppt/media/image13.png" ContentType="image/png"/>
  <Override PartName="/ppt/media/image8.png" ContentType="image/png"/>
  <Override PartName="/ppt/media/image16.png" ContentType="image/png"/>
  <Override PartName="/ppt/media/image15.png" ContentType="image/png"/>
  <Override PartName="/ppt/media/image1.png" ContentType="image/png"/>
  <Override PartName="/ppt/media/image2.wmf" ContentType="image/x-wmf"/>
  <Override PartName="/ppt/media/image3.png" ContentType="image/png"/>
  <Override PartName="/ppt/media/image17.jpeg" ContentType="image/jpeg"/>
  <Override PartName="/ppt/media/image4.wmf" ContentType="image/x-wmf"/>
  <Override PartName="/ppt/media/image5.png" ContentType="image/png"/>
  <Override PartName="/ppt/media/image10.png" ContentType="image/png"/>
  <Override PartName="/ppt/media/image12.png" ContentType="image/png"/>
  <Override PartName="/ppt/media/image11.png" ContentType="image/png"/>
  <Override PartName="/ppt/media/image6.wmf" ContentType="image/x-wmf"/>
  <Override PartName="/ppt/media/image18.png" ContentType="image/png"/>
  <Override PartName="/ppt/media/image7.jpeg" ContentType="image/jpe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wmf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71560" cy="621360"/>
          </a:xfrm>
          <a:prstGeom prst="rect">
            <a:avLst/>
          </a:prstGeom>
          <a:ln>
            <a:noFill/>
          </a:ln>
        </p:spPr>
      </p:pic>
      <p:pic>
        <p:nvPicPr>
          <p:cNvPr id="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82880" cy="8582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</a:t>
            </a:r>
            <a:r>
              <a:rPr b="0" lang="en-CA" sz="4400" spc="-1" strike="noStrike">
                <a:latin typeface="Arial"/>
              </a:rPr>
              <a:t>ck </a:t>
            </a:r>
            <a:r>
              <a:rPr b="0" lang="en-CA" sz="4400" spc="-1" strike="noStrike">
                <a:latin typeface="Arial"/>
              </a:rPr>
              <a:t>to </a:t>
            </a:r>
            <a:r>
              <a:rPr b="0" lang="en-CA" sz="4400" spc="-1" strike="noStrike">
                <a:latin typeface="Arial"/>
              </a:rPr>
              <a:t>ed</a:t>
            </a:r>
            <a:r>
              <a:rPr b="0" lang="en-CA" sz="4400" spc="-1" strike="noStrike">
                <a:latin typeface="Arial"/>
              </a:rPr>
              <a:t>it </a:t>
            </a:r>
            <a:r>
              <a:rPr b="0" lang="en-CA" sz="4400" spc="-1" strike="noStrike">
                <a:latin typeface="Arial"/>
              </a:rPr>
              <a:t>th</a:t>
            </a:r>
            <a:r>
              <a:rPr b="0" lang="en-CA" sz="4400" spc="-1" strike="noStrike">
                <a:latin typeface="Arial"/>
              </a:rPr>
              <a:t>e </a:t>
            </a:r>
            <a:r>
              <a:rPr b="0" lang="en-CA" sz="4400" spc="-1" strike="noStrike">
                <a:latin typeface="Arial"/>
              </a:rPr>
              <a:t>titl</a:t>
            </a:r>
            <a:r>
              <a:rPr b="0" lang="en-CA" sz="4400" spc="-1" strike="noStrike">
                <a:latin typeface="Arial"/>
              </a:rPr>
              <a:t>e </a:t>
            </a:r>
            <a:r>
              <a:rPr b="0" lang="en-CA" sz="4400" spc="-1" strike="noStrike">
                <a:latin typeface="Arial"/>
              </a:rPr>
              <a:t>te</a:t>
            </a:r>
            <a:r>
              <a:rPr b="0" lang="en-CA" sz="4400" spc="-1" strike="noStrike">
                <a:latin typeface="Arial"/>
              </a:rPr>
              <a:t>xt </a:t>
            </a:r>
            <a:r>
              <a:rPr b="0" lang="en-CA" sz="4400" spc="-1" strike="noStrike">
                <a:latin typeface="Arial"/>
              </a:rPr>
              <a:t>for</a:t>
            </a:r>
            <a:r>
              <a:rPr b="0" lang="en-CA" sz="4400" spc="-1" strike="noStrike">
                <a:latin typeface="Arial"/>
              </a:rPr>
              <a:t>m</a:t>
            </a:r>
            <a:r>
              <a:rPr b="0" lang="en-CA" sz="4400" spc="-1" strike="noStrike">
                <a:latin typeface="Arial"/>
              </a:rPr>
              <a:t>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71560" cy="621360"/>
          </a:xfrm>
          <a:prstGeom prst="rect">
            <a:avLst/>
          </a:prstGeom>
          <a:ln>
            <a:noFill/>
          </a:ln>
        </p:spPr>
      </p:pic>
      <p:pic>
        <p:nvPicPr>
          <p:cNvPr id="4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82880" cy="85824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</a:t>
            </a:r>
            <a:r>
              <a:rPr b="0" lang="en-CA" sz="4400" spc="-1" strike="noStrike">
                <a:latin typeface="Arial"/>
              </a:rPr>
              <a:t>k to </a:t>
            </a:r>
            <a:r>
              <a:rPr b="0" lang="en-CA" sz="4400" spc="-1" strike="noStrike">
                <a:latin typeface="Arial"/>
              </a:rPr>
              <a:t>edit </a:t>
            </a:r>
            <a:r>
              <a:rPr b="0" lang="en-CA" sz="4400" spc="-1" strike="noStrike">
                <a:latin typeface="Arial"/>
              </a:rPr>
              <a:t>the </a:t>
            </a:r>
            <a:r>
              <a:rPr b="0" lang="en-CA" sz="4400" spc="-1" strike="noStrike">
                <a:latin typeface="Arial"/>
              </a:rPr>
              <a:t>title </a:t>
            </a:r>
            <a:r>
              <a:rPr b="0" lang="en-CA" sz="4400" spc="-1" strike="noStrike">
                <a:latin typeface="Arial"/>
              </a:rPr>
              <a:t>text </a:t>
            </a:r>
            <a:r>
              <a:rPr b="0" lang="en-CA" sz="4400" spc="-1" strike="noStrike">
                <a:latin typeface="Arial"/>
              </a:rPr>
              <a:t>form</a:t>
            </a:r>
            <a:r>
              <a:rPr b="0" lang="en-CA" sz="4400" spc="-1" strike="noStrike">
                <a:latin typeface="Arial"/>
              </a:rPr>
              <a:t>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71560" cy="621360"/>
          </a:xfrm>
          <a:prstGeom prst="rect">
            <a:avLst/>
          </a:prstGeom>
          <a:ln>
            <a:noFill/>
          </a:ln>
        </p:spPr>
      </p:pic>
      <p:pic>
        <p:nvPicPr>
          <p:cNvPr id="8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82880" cy="858240"/>
          </a:xfrm>
          <a:prstGeom prst="rect">
            <a:avLst/>
          </a:prstGeom>
          <a:ln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</a:t>
            </a:r>
            <a:r>
              <a:rPr b="0" lang="en-CA" sz="4400" spc="-1" strike="noStrike">
                <a:latin typeface="Arial"/>
              </a:rPr>
              <a:t>to </a:t>
            </a:r>
            <a:r>
              <a:rPr b="0" lang="en-CA" sz="4400" spc="-1" strike="noStrike">
                <a:latin typeface="Arial"/>
              </a:rPr>
              <a:t>edit </a:t>
            </a:r>
            <a:r>
              <a:rPr b="0" lang="en-CA" sz="4400" spc="-1" strike="noStrike">
                <a:latin typeface="Arial"/>
              </a:rPr>
              <a:t>the </a:t>
            </a:r>
            <a:r>
              <a:rPr b="0" lang="en-CA" sz="4400" spc="-1" strike="noStrike">
                <a:latin typeface="Arial"/>
              </a:rPr>
              <a:t>title </a:t>
            </a:r>
            <a:r>
              <a:rPr b="0" lang="en-CA" sz="4400" spc="-1" strike="noStrike">
                <a:latin typeface="Arial"/>
              </a:rPr>
              <a:t>text </a:t>
            </a:r>
            <a:r>
              <a:rPr b="0" lang="en-CA" sz="4400" spc="-1" strike="noStrike">
                <a:latin typeface="Arial"/>
              </a:rPr>
              <a:t>form</a:t>
            </a:r>
            <a:r>
              <a:rPr b="0" lang="en-CA" sz="4400" spc="-1" strike="noStrike">
                <a:latin typeface="Arial"/>
              </a:rPr>
              <a:t>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image" Target="../media/image9.wmf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core-v-docs-verif-strat.readthedocs.io/en/latest/sim_tests.html#virtual-peripherals" TargetMode="External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ithub.com/MikeOpenHWGroup/cva6" TargetMode="External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39" descr=""/>
          <p:cNvPicPr/>
          <p:nvPr/>
        </p:nvPicPr>
        <p:blipFill>
          <a:blip r:embed="rId1"/>
          <a:srcRect l="10458" t="34376" r="11112" b="0"/>
          <a:stretch/>
        </p:blipFill>
        <p:spPr>
          <a:xfrm>
            <a:off x="0" y="0"/>
            <a:ext cx="12182400" cy="4374720"/>
          </a:xfrm>
          <a:prstGeom prst="rect">
            <a:avLst/>
          </a:prstGeom>
          <a:ln>
            <a:noFill/>
          </a:ln>
          <a:effectLst>
            <a:reflection algn="bl" blurRad="330200" dir="5400000" dist="50800" endPos="65000" rotWithShape="0" stA="45000" sy="-100000"/>
          </a:effectLst>
        </p:spPr>
      </p:pic>
      <p:pic>
        <p:nvPicPr>
          <p:cNvPr id="121" name="Picture 40" descr=""/>
          <p:cNvPicPr/>
          <p:nvPr/>
        </p:nvPicPr>
        <p:blipFill>
          <a:blip r:embed="rId2"/>
          <a:srcRect l="648" t="0" r="14497" b="0"/>
          <a:stretch/>
        </p:blipFill>
        <p:spPr>
          <a:xfrm>
            <a:off x="0" y="457200"/>
            <a:ext cx="12182400" cy="228312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7752240" y="692640"/>
            <a:ext cx="2078640" cy="17906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"/>
          <p:cNvSpPr/>
          <p:nvPr/>
        </p:nvSpPr>
        <p:spPr>
          <a:xfrm>
            <a:off x="216000" y="2004120"/>
            <a:ext cx="11879280" cy="23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br/>
            <a:r>
              <a:rPr b="0" lang="en-CA" sz="4800" spc="-1" strike="noStrike">
                <a:solidFill>
                  <a:srgbClr val="17325d"/>
                </a:solidFill>
                <a:latin typeface="Open Sans"/>
                <a:ea typeface="Open Sans"/>
              </a:rPr>
              <a:t>Integrating CVA6 Core IP</a:t>
            </a:r>
            <a:endParaRPr b="0" lang="en-CA" sz="4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CA" sz="4800" spc="-1" strike="noStrike">
                <a:solidFill>
                  <a:srgbClr val="17325d"/>
                </a:solidFill>
                <a:latin typeface="Open Sans"/>
                <a:ea typeface="Open Sans"/>
              </a:rPr>
              <a:t>into CORE-V-VERIF</a:t>
            </a:r>
            <a:endParaRPr b="0" lang="en-CA" sz="48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72000" y="4483800"/>
            <a:ext cx="12021480" cy="164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CA" sz="2400" spc="-1" strike="noStrike">
                <a:solidFill>
                  <a:srgbClr val="60a049"/>
                </a:solidFill>
                <a:latin typeface="Orbitron"/>
                <a:ea typeface="Open Sans"/>
              </a:rPr>
              <a:t>Mike Thompson</a:t>
            </a: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CA" sz="2400" spc="-1" strike="noStrike" u="sng">
                <a:solidFill>
                  <a:srgbClr val="6b9f25"/>
                </a:solidFill>
                <a:uFillTx/>
                <a:latin typeface="Orbitron"/>
                <a:ea typeface="Open Sans"/>
              </a:rPr>
              <a:t>mike@openhwgroup.org</a:t>
            </a: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8368920" y="6356520"/>
            <a:ext cx="358056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DejaVu Sans"/>
              </a:rPr>
              <a:t>April 16, 2021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126" name="CustomShape 5"/>
          <p:cNvSpPr/>
          <p:nvPr/>
        </p:nvSpPr>
        <p:spPr>
          <a:xfrm>
            <a:off x="3355560" y="6354000"/>
            <a:ext cx="410508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127" name="CustomShape 6"/>
          <p:cNvSpPr/>
          <p:nvPr/>
        </p:nvSpPr>
        <p:spPr>
          <a:xfrm>
            <a:off x="11017440" y="6356520"/>
            <a:ext cx="64368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8" name="Picture 10" descr=""/>
          <p:cNvPicPr/>
          <p:nvPr/>
        </p:nvPicPr>
        <p:blipFill>
          <a:blip r:embed="rId3"/>
          <a:stretch/>
        </p:blipFill>
        <p:spPr>
          <a:xfrm>
            <a:off x="7990920" y="920160"/>
            <a:ext cx="1600920" cy="1270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609480" y="273600"/>
            <a:ext cx="1096668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CA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Recently Asked Questions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429480" y="1296000"/>
            <a:ext cx="5150160" cy="47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0000"/>
          </a:bodyPr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  <a:ea typeface="DejaVu Sans"/>
              </a:rPr>
              <a:t>Does this mean two verification environments?</a:t>
            </a:r>
            <a:endParaRPr b="0" lang="en-CA" sz="28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DejaVu Sans"/>
              </a:rPr>
              <a:t>Yes.  One for the CVA6 core and another for the CORE-V APU FPGA.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CA" sz="2400" spc="-1" strike="noStrike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DejaVu Sans"/>
              </a:rPr>
              <a:t>Who manages the two verification environments?</a:t>
            </a:r>
            <a:endParaRPr b="0" lang="en-CA" sz="24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000000"/>
                </a:solidFill>
                <a:latin typeface="Arial"/>
                <a:ea typeface="DejaVu Sans"/>
              </a:rPr>
              <a:t>CVA6 core: Verification Task Group.</a:t>
            </a:r>
            <a:endParaRPr b="0" lang="en-CA" sz="26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000000"/>
                </a:solidFill>
                <a:latin typeface="Arial"/>
                <a:ea typeface="DejaVu Sans"/>
              </a:rPr>
              <a:t>CORE-V APU FPGA: Hardware Task Group.</a:t>
            </a:r>
            <a:br/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8142840" y="6343560"/>
            <a:ext cx="23662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April 16, 2021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6873480" y="1296000"/>
            <a:ext cx="5150160" cy="47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8000"/>
          </a:bodyPr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600" spc="-1" strike="noStrike">
                <a:solidFill>
                  <a:srgbClr val="000000"/>
                </a:solidFill>
                <a:latin typeface="Arial"/>
                <a:ea typeface="DejaVu Sans"/>
              </a:rPr>
              <a:t>What methodolofy and tools are used for CVA6 core IP verification?</a:t>
            </a:r>
            <a:endParaRPr b="0" lang="en-CA" sz="36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  <a:ea typeface="DejaVu Sans"/>
              </a:rPr>
              <a:t>SystemVerilog/UVM.</a:t>
            </a:r>
            <a:endParaRPr b="0" lang="en-CA" sz="28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  <a:ea typeface="DejaVu Sans"/>
              </a:rPr>
              <a:t>Random Instruction Stream Generator: recommend we keep using Google.</a:t>
            </a:r>
            <a:endParaRPr b="0" lang="en-CA" sz="28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Reference Model: TBD.</a:t>
            </a:r>
            <a:endParaRPr b="0" lang="en-CA" sz="28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  <a:ea typeface="DejaVu Sans"/>
              </a:rPr>
              <a:t>Same Makefiles/YAML testcase control and CI flow used by core-verif.</a:t>
            </a:r>
            <a:br/>
            <a:r>
              <a:rPr b="0" lang="en-CA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CA" sz="2800" spc="-1" strike="noStrike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600" spc="-1" strike="noStrike">
                <a:solidFill>
                  <a:srgbClr val="000000"/>
                </a:solidFill>
                <a:latin typeface="Arial"/>
                <a:ea typeface="DejaVu Sans"/>
              </a:rPr>
              <a:t>What methodology and tools are used for CORE-V APU FPGA verification?</a:t>
            </a:r>
            <a:endParaRPr b="0" lang="en-CA" sz="36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  <a:ea typeface="DejaVu Sans"/>
              </a:rPr>
              <a:t>Whatever satisfies the verification requirements of the APU.</a:t>
            </a:r>
            <a:endParaRPr b="0" lang="en-CA" sz="28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  <a:ea typeface="DejaVu Sans"/>
              </a:rPr>
              <a:t>Decided by HW TG and the APU team.</a:t>
            </a:r>
            <a:endParaRPr b="0" lang="en-CA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609480" y="273600"/>
            <a:ext cx="1096668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CA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CVA6 CORE Testbench</a:t>
            </a:r>
            <a:endParaRPr b="0" lang="en-CA" sz="4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CA" sz="3200" spc="-1" strike="noStrike">
                <a:solidFill>
                  <a:srgbClr val="17325d"/>
                </a:solidFill>
                <a:latin typeface="Orbitron"/>
                <a:ea typeface="DejaVu Sans"/>
              </a:rPr>
              <a:t>Modeled after the CV32E40* core testbenches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8142840" y="6343560"/>
            <a:ext cx="23662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April 16, 2021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6510240" y="2672280"/>
            <a:ext cx="3735720" cy="1863720"/>
          </a:xfrm>
          <a:prstGeom prst="rect">
            <a:avLst/>
          </a:prstGeom>
          <a:solidFill>
            <a:srgbClr val="f6f9d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4"/>
          <p:cNvSpPr/>
          <p:nvPr/>
        </p:nvSpPr>
        <p:spPr>
          <a:xfrm>
            <a:off x="8850240" y="2852280"/>
            <a:ext cx="1287720" cy="1575720"/>
          </a:xfrm>
          <a:prstGeom prst="rect">
            <a:avLst/>
          </a:prstGeom>
          <a:solidFill>
            <a:srgbClr val="72cfc8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600" spc="-1" strike="noStrike">
                <a:solidFill>
                  <a:srgbClr val="000000"/>
                </a:solidFill>
                <a:latin typeface="Arial"/>
                <a:ea typeface="DejaVu Sans"/>
              </a:rPr>
              <a:t>CVA6</a:t>
            </a:r>
            <a:endParaRPr b="0" lang="en-CA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Core</a:t>
            </a:r>
            <a:endParaRPr b="0" lang="en-CA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600" spc="-1" strike="noStrike">
                <a:solidFill>
                  <a:srgbClr val="000000"/>
                </a:solidFill>
                <a:latin typeface="Arial"/>
                <a:ea typeface="DejaVu Sans"/>
              </a:rPr>
              <a:t>RTL</a:t>
            </a:r>
            <a:endParaRPr b="0" lang="en-CA" sz="1600" spc="-1" strike="noStrike"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6690240" y="2852280"/>
            <a:ext cx="1287720" cy="1575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Memory</a:t>
            </a:r>
            <a:endParaRPr b="0" lang="en-CA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model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72" name="CustomShape 6"/>
          <p:cNvSpPr/>
          <p:nvPr/>
        </p:nvSpPr>
        <p:spPr>
          <a:xfrm>
            <a:off x="6798240" y="3428280"/>
            <a:ext cx="1035720" cy="384840"/>
          </a:xfrm>
          <a:prstGeom prst="rect">
            <a:avLst/>
          </a:prstGeom>
          <a:solidFill>
            <a:srgbClr val="dee6e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I&amp;D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73" name="CustomShape 7"/>
          <p:cNvSpPr/>
          <p:nvPr/>
        </p:nvSpPr>
        <p:spPr>
          <a:xfrm>
            <a:off x="6798240" y="2996280"/>
            <a:ext cx="1035720" cy="351720"/>
          </a:xfrm>
          <a:prstGeom prst="rect">
            <a:avLst/>
          </a:prstGeom>
          <a:solidFill>
            <a:srgbClr val="dee6e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vp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74" name="CustomShape 8"/>
          <p:cNvSpPr/>
          <p:nvPr/>
        </p:nvSpPr>
        <p:spPr>
          <a:xfrm>
            <a:off x="7200000" y="2092680"/>
            <a:ext cx="1683720" cy="351720"/>
          </a:xfrm>
          <a:prstGeom prst="wedgeRoundRectCallout">
            <a:avLst>
              <a:gd name="adj1" fmla="val -44261"/>
              <a:gd name="adj2" fmla="val 218218"/>
              <a:gd name="adj3" fmla="val 16667"/>
            </a:avLst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300" spc="-1" strike="noStrike">
                <a:solidFill>
                  <a:srgbClr val="000000"/>
                </a:solidFill>
                <a:latin typeface="Arial"/>
                <a:ea typeface="DejaVu Sans"/>
              </a:rPr>
              <a:t>Memory Mapped</a:t>
            </a:r>
            <a:endParaRPr b="0" lang="en-CA" sz="1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300" spc="-1" strike="noStrike">
                <a:solidFill>
                  <a:srgbClr val="000000"/>
                </a:solidFill>
                <a:latin typeface="Arial"/>
                <a:ea typeface="DejaVu Sans"/>
              </a:rPr>
              <a:t>Virtual Peripherals</a:t>
            </a:r>
            <a:endParaRPr b="0" lang="en-CA" sz="1300" spc="-1" strike="noStrike">
              <a:latin typeface="Arial"/>
            </a:endParaRPr>
          </a:p>
        </p:txBody>
      </p:sp>
      <p:sp>
        <p:nvSpPr>
          <p:cNvPr id="175" name="CustomShape 9"/>
          <p:cNvSpPr/>
          <p:nvPr/>
        </p:nvSpPr>
        <p:spPr>
          <a:xfrm>
            <a:off x="5040000" y="1872000"/>
            <a:ext cx="1647720" cy="572400"/>
          </a:xfrm>
          <a:prstGeom prst="wedgeRoundRectCallout">
            <a:avLst>
              <a:gd name="adj1" fmla="val 54758"/>
              <a:gd name="adj2" fmla="val 240589"/>
              <a:gd name="adj3" fmla="val 16667"/>
            </a:avLst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300" spc="-1" strike="noStrike">
                <a:solidFill>
                  <a:srgbClr val="000000"/>
                </a:solidFill>
                <a:latin typeface="Arial"/>
                <a:ea typeface="DejaVu Sans"/>
              </a:rPr>
              <a:t>Instruction &amp; Data</a:t>
            </a:r>
            <a:endParaRPr b="0" lang="en-CA" sz="1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300" spc="-1" strike="noStrike">
                <a:solidFill>
                  <a:srgbClr val="000000"/>
                </a:solidFill>
                <a:latin typeface="Arial"/>
                <a:ea typeface="DejaVu Sans"/>
              </a:rPr>
              <a:t>memory model</a:t>
            </a:r>
            <a:endParaRPr b="0" lang="en-CA" sz="1300" spc="-1" strike="noStrike">
              <a:latin typeface="Arial"/>
            </a:endParaRPr>
          </a:p>
        </p:txBody>
      </p:sp>
      <p:sp>
        <p:nvSpPr>
          <p:cNvPr id="176" name="CustomShape 10"/>
          <p:cNvSpPr/>
          <p:nvPr/>
        </p:nvSpPr>
        <p:spPr>
          <a:xfrm>
            <a:off x="4062240" y="3392280"/>
            <a:ext cx="2187720" cy="711720"/>
          </a:xfrm>
          <a:custGeom>
            <a:avLst/>
            <a:gdLst/>
            <a:ahLst/>
            <a:rect l="l" t="t" r="r" b="b"/>
            <a:pathLst>
              <a:path w="6102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5767" y="2001"/>
                </a:lnTo>
                <a:cubicBezTo>
                  <a:pt x="5934" y="2001"/>
                  <a:pt x="6101" y="1834"/>
                  <a:pt x="6101" y="1667"/>
                </a:cubicBezTo>
                <a:lnTo>
                  <a:pt x="6101" y="333"/>
                </a:lnTo>
                <a:cubicBezTo>
                  <a:pt x="6101" y="166"/>
                  <a:pt x="5934" y="0"/>
                  <a:pt x="5767" y="0"/>
                </a:cubicBezTo>
                <a:lnTo>
                  <a:pt x="333" y="0"/>
                </a:lnTo>
              </a:path>
            </a:pathLst>
          </a:custGeom>
          <a:solidFill>
            <a:srgbClr val="a4a4a4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1"/>
          <p:cNvSpPr/>
          <p:nvPr/>
        </p:nvSpPr>
        <p:spPr>
          <a:xfrm>
            <a:off x="4242240" y="3500280"/>
            <a:ext cx="891720" cy="495720"/>
          </a:xfrm>
          <a:custGeom>
            <a:avLst/>
            <a:gdLst/>
            <a:ahLst/>
            <a:rect l="l" t="t" r="r" b="b"/>
            <a:pathLst>
              <a:path w="2502" h="1401">
                <a:moveTo>
                  <a:pt x="233" y="0"/>
                </a:moveTo>
                <a:cubicBezTo>
                  <a:pt x="116" y="0"/>
                  <a:pt x="0" y="116"/>
                  <a:pt x="0" y="233"/>
                </a:cubicBezTo>
                <a:lnTo>
                  <a:pt x="0" y="1167"/>
                </a:lnTo>
                <a:cubicBezTo>
                  <a:pt x="0" y="1283"/>
                  <a:pt x="116" y="1400"/>
                  <a:pt x="233" y="1400"/>
                </a:cubicBezTo>
                <a:lnTo>
                  <a:pt x="2267" y="1400"/>
                </a:lnTo>
                <a:cubicBezTo>
                  <a:pt x="2384" y="1400"/>
                  <a:pt x="2501" y="1283"/>
                  <a:pt x="2501" y="1167"/>
                </a:cubicBezTo>
                <a:lnTo>
                  <a:pt x="2501" y="233"/>
                </a:lnTo>
                <a:cubicBezTo>
                  <a:pt x="2501" y="116"/>
                  <a:pt x="2384" y="0"/>
                  <a:pt x="2267" y="0"/>
                </a:cubicBezTo>
                <a:lnTo>
                  <a:pt x="233" y="0"/>
                </a:lnTo>
              </a:path>
            </a:pathLst>
          </a:custGeom>
          <a:solidFill>
            <a:srgbClr val="729fc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Arial"/>
                <a:ea typeface="DejaVu Sans"/>
              </a:rPr>
              <a:t>GCC</a:t>
            </a:r>
            <a:endParaRPr b="0" lang="en-CA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compile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178" name="CustomShape 12"/>
          <p:cNvSpPr/>
          <p:nvPr/>
        </p:nvSpPr>
        <p:spPr>
          <a:xfrm>
            <a:off x="5178240" y="3500280"/>
            <a:ext cx="891720" cy="495720"/>
          </a:xfrm>
          <a:custGeom>
            <a:avLst/>
            <a:gdLst/>
            <a:ahLst/>
            <a:rect l="l" t="t" r="r" b="b"/>
            <a:pathLst>
              <a:path w="2502" h="1401">
                <a:moveTo>
                  <a:pt x="233" y="0"/>
                </a:moveTo>
                <a:cubicBezTo>
                  <a:pt x="116" y="0"/>
                  <a:pt x="0" y="116"/>
                  <a:pt x="0" y="233"/>
                </a:cubicBezTo>
                <a:lnTo>
                  <a:pt x="0" y="1167"/>
                </a:lnTo>
                <a:cubicBezTo>
                  <a:pt x="0" y="1283"/>
                  <a:pt x="116" y="1400"/>
                  <a:pt x="233" y="1400"/>
                </a:cubicBezTo>
                <a:lnTo>
                  <a:pt x="2267" y="1400"/>
                </a:lnTo>
                <a:cubicBezTo>
                  <a:pt x="2384" y="1400"/>
                  <a:pt x="2501" y="1283"/>
                  <a:pt x="2501" y="1167"/>
                </a:cubicBezTo>
                <a:lnTo>
                  <a:pt x="2501" y="233"/>
                </a:lnTo>
                <a:cubicBezTo>
                  <a:pt x="2501" y="116"/>
                  <a:pt x="2384" y="0"/>
                  <a:pt x="2267" y="0"/>
                </a:cubicBezTo>
                <a:lnTo>
                  <a:pt x="233" y="0"/>
                </a:lnTo>
              </a:path>
            </a:pathLst>
          </a:custGeom>
          <a:solidFill>
            <a:srgbClr val="aff0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Arial"/>
                <a:ea typeface="DejaVu Sans"/>
              </a:rPr>
              <a:t>elf2hex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179" name="Line 13"/>
          <p:cNvSpPr/>
          <p:nvPr/>
        </p:nvSpPr>
        <p:spPr>
          <a:xfrm>
            <a:off x="6077880" y="3752280"/>
            <a:ext cx="90000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14"/>
          <p:cNvSpPr/>
          <p:nvPr/>
        </p:nvSpPr>
        <p:spPr>
          <a:xfrm>
            <a:off x="2473200" y="4232520"/>
            <a:ext cx="133632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testcase.S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81" name="Line 15"/>
          <p:cNvSpPr/>
          <p:nvPr/>
        </p:nvSpPr>
        <p:spPr>
          <a:xfrm>
            <a:off x="3521880" y="3752280"/>
            <a:ext cx="72000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6"/>
          <p:cNvSpPr/>
          <p:nvPr/>
        </p:nvSpPr>
        <p:spPr>
          <a:xfrm>
            <a:off x="4242600" y="2852280"/>
            <a:ext cx="1467360" cy="158400"/>
          </a:xfrm>
          <a:prstGeom prst="wedgeRoundRectCallout">
            <a:avLst>
              <a:gd name="adj1" fmla="val 5240"/>
              <a:gd name="adj2" fmla="val 381893"/>
              <a:gd name="adj3" fmla="val 16667"/>
            </a:avLst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300" spc="-1" strike="noStrike">
                <a:solidFill>
                  <a:srgbClr val="000000"/>
                </a:solidFill>
                <a:latin typeface="Arial"/>
                <a:ea typeface="DejaVu Sans"/>
              </a:rPr>
              <a:t>riscv-gcc-toolchain</a:t>
            </a:r>
            <a:endParaRPr b="0" lang="en-CA" sz="1300" spc="-1" strike="noStrike">
              <a:latin typeface="Arial"/>
            </a:endParaRPr>
          </a:p>
        </p:txBody>
      </p:sp>
      <p:sp>
        <p:nvSpPr>
          <p:cNvPr id="183" name="CustomShape 17"/>
          <p:cNvSpPr/>
          <p:nvPr/>
        </p:nvSpPr>
        <p:spPr>
          <a:xfrm>
            <a:off x="1568520" y="1949760"/>
            <a:ext cx="2486160" cy="714600"/>
          </a:xfrm>
          <a:prstGeom prst="wedgeRoundRectCallout">
            <a:avLst>
              <a:gd name="adj1" fmla="val 10055"/>
              <a:gd name="adj2" fmla="val 129932"/>
              <a:gd name="adj3" fmla="val 16667"/>
            </a:avLst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343080" indent="-3355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CA" sz="1300" spc="-1" strike="noStrike">
                <a:solidFill>
                  <a:srgbClr val="000000"/>
                </a:solidFill>
                <a:latin typeface="Arial"/>
                <a:ea typeface="DejaVu Sans"/>
              </a:rPr>
              <a:t>RISC-V Compliance Tests</a:t>
            </a:r>
            <a:endParaRPr b="0" lang="en-CA" sz="1300" spc="-1" strike="noStrike">
              <a:latin typeface="Arial"/>
            </a:endParaRPr>
          </a:p>
          <a:p>
            <a:pPr marL="343080" indent="-3355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CA" sz="1300" spc="-1" strike="noStrike">
                <a:solidFill>
                  <a:srgbClr val="000000"/>
                </a:solidFill>
                <a:latin typeface="Arial"/>
                <a:ea typeface="DejaVu Sans"/>
              </a:rPr>
              <a:t>User Tests</a:t>
            </a:r>
            <a:endParaRPr b="0" lang="en-CA" sz="1300" spc="-1" strike="noStrike">
              <a:latin typeface="Arial"/>
            </a:endParaRPr>
          </a:p>
          <a:p>
            <a:pPr marL="343080" indent="-3355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CA" sz="1300" spc="-1" strike="noStrike">
                <a:solidFill>
                  <a:srgbClr val="000000"/>
                </a:solidFill>
                <a:latin typeface="Arial"/>
                <a:ea typeface="DejaVu Sans"/>
              </a:rPr>
              <a:t>etc...</a:t>
            </a:r>
            <a:endParaRPr b="0" lang="en-CA" sz="1300" spc="-1" strike="noStrike">
              <a:latin typeface="Arial"/>
            </a:endParaRPr>
          </a:p>
        </p:txBody>
      </p:sp>
      <p:pic>
        <p:nvPicPr>
          <p:cNvPr id="184" name="Picture 2_1" descr=""/>
          <p:cNvPicPr/>
          <p:nvPr/>
        </p:nvPicPr>
        <p:blipFill>
          <a:blip r:embed="rId1"/>
          <a:stretch/>
        </p:blipFill>
        <p:spPr>
          <a:xfrm>
            <a:off x="9065880" y="2894040"/>
            <a:ext cx="856440" cy="680040"/>
          </a:xfrm>
          <a:prstGeom prst="rect">
            <a:avLst/>
          </a:prstGeom>
          <a:ln>
            <a:noFill/>
          </a:ln>
        </p:spPr>
      </p:pic>
      <p:grpSp>
        <p:nvGrpSpPr>
          <p:cNvPr id="185" name="Group 18"/>
          <p:cNvGrpSpPr/>
          <p:nvPr/>
        </p:nvGrpSpPr>
        <p:grpSpPr>
          <a:xfrm>
            <a:off x="2621880" y="3118320"/>
            <a:ext cx="855720" cy="1107720"/>
            <a:chOff x="2621880" y="3118320"/>
            <a:chExt cx="855720" cy="1107720"/>
          </a:xfrm>
        </p:grpSpPr>
        <p:sp>
          <p:nvSpPr>
            <p:cNvPr id="186" name="CustomShape 19"/>
            <p:cNvSpPr/>
            <p:nvPr/>
          </p:nvSpPr>
          <p:spPr>
            <a:xfrm flipH="1" flipV="1">
              <a:off x="2621160" y="3117960"/>
              <a:ext cx="855720" cy="110772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20"/>
            <p:cNvSpPr/>
            <p:nvPr/>
          </p:nvSpPr>
          <p:spPr>
            <a:xfrm>
              <a:off x="2636280" y="3126600"/>
              <a:ext cx="306000" cy="210600"/>
            </a:xfrm>
            <a:custGeom>
              <a:avLst/>
              <a:gdLst/>
              <a:ahLst/>
              <a:rect l="l" t="t" r="r" b="b"/>
              <a:pathLst>
                <a:path w="875" h="610">
                  <a:moveTo>
                    <a:pt x="0" y="609"/>
                  </a:moveTo>
                  <a:lnTo>
                    <a:pt x="0" y="0"/>
                  </a:lnTo>
                  <a:lnTo>
                    <a:pt x="874" y="0"/>
                  </a:lnTo>
                  <a:lnTo>
                    <a:pt x="0" y="609"/>
                  </a:lnTo>
                </a:path>
              </a:pathLst>
            </a:custGeom>
            <a:solidFill>
              <a:srgbClr val="767676">
                <a:alpha val="50000"/>
              </a:srgbClr>
            </a:solidFill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Line 21"/>
            <p:cNvSpPr/>
            <p:nvPr/>
          </p:nvSpPr>
          <p:spPr>
            <a:xfrm>
              <a:off x="2687040" y="3448440"/>
              <a:ext cx="734400" cy="3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Line 22"/>
            <p:cNvSpPr/>
            <p:nvPr/>
          </p:nvSpPr>
          <p:spPr>
            <a:xfrm>
              <a:off x="2687040" y="3531240"/>
              <a:ext cx="734400" cy="3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Line 23"/>
            <p:cNvSpPr/>
            <p:nvPr/>
          </p:nvSpPr>
          <p:spPr>
            <a:xfrm>
              <a:off x="2687040" y="3614040"/>
              <a:ext cx="734400" cy="3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Line 24"/>
            <p:cNvSpPr/>
            <p:nvPr/>
          </p:nvSpPr>
          <p:spPr>
            <a:xfrm>
              <a:off x="2687040" y="3698280"/>
              <a:ext cx="734400" cy="3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Line 25"/>
            <p:cNvSpPr/>
            <p:nvPr/>
          </p:nvSpPr>
          <p:spPr>
            <a:xfrm>
              <a:off x="2687040" y="3780720"/>
              <a:ext cx="734400" cy="3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Line 26"/>
            <p:cNvSpPr/>
            <p:nvPr/>
          </p:nvSpPr>
          <p:spPr>
            <a:xfrm>
              <a:off x="2687040" y="3863520"/>
              <a:ext cx="734400" cy="3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Line 27"/>
            <p:cNvSpPr/>
            <p:nvPr/>
          </p:nvSpPr>
          <p:spPr>
            <a:xfrm>
              <a:off x="2687040" y="3946320"/>
              <a:ext cx="734400" cy="3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Line 28"/>
            <p:cNvSpPr/>
            <p:nvPr/>
          </p:nvSpPr>
          <p:spPr>
            <a:xfrm>
              <a:off x="2687040" y="4029120"/>
              <a:ext cx="734400" cy="3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Line 29"/>
            <p:cNvSpPr/>
            <p:nvPr/>
          </p:nvSpPr>
          <p:spPr>
            <a:xfrm>
              <a:off x="2687040" y="4111200"/>
              <a:ext cx="734400" cy="3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Line 30"/>
            <p:cNvSpPr/>
            <p:nvPr/>
          </p:nvSpPr>
          <p:spPr>
            <a:xfrm>
              <a:off x="2687040" y="3366000"/>
              <a:ext cx="734400" cy="3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8" name="Line 31"/>
          <p:cNvSpPr/>
          <p:nvPr/>
        </p:nvSpPr>
        <p:spPr>
          <a:xfrm>
            <a:off x="7984440" y="4176000"/>
            <a:ext cx="865800" cy="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 anchorCtr="1">
            <a:noAutofit/>
          </a:bodyPr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irq/dbg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99" name="Line 32"/>
          <p:cNvSpPr/>
          <p:nvPr/>
        </p:nvSpPr>
        <p:spPr>
          <a:xfrm>
            <a:off x="7984800" y="3681360"/>
            <a:ext cx="865800" cy="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 anchorCtr="1">
            <a:noAutofit/>
          </a:bodyPr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00" name="Line 33"/>
          <p:cNvSpPr/>
          <p:nvPr/>
        </p:nvSpPr>
        <p:spPr>
          <a:xfrm>
            <a:off x="7985160" y="3150720"/>
            <a:ext cx="865800" cy="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 anchorCtr="1">
            <a:noAutofit/>
          </a:bodyPr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addr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01" name="Line 34"/>
          <p:cNvSpPr/>
          <p:nvPr/>
        </p:nvSpPr>
        <p:spPr>
          <a:xfrm>
            <a:off x="3497040" y="3752280"/>
            <a:ext cx="7452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Line 35"/>
          <p:cNvSpPr/>
          <p:nvPr/>
        </p:nvSpPr>
        <p:spPr>
          <a:xfrm>
            <a:off x="6053040" y="3752640"/>
            <a:ext cx="7452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36"/>
          <p:cNvSpPr/>
          <p:nvPr/>
        </p:nvSpPr>
        <p:spPr>
          <a:xfrm>
            <a:off x="5100840" y="4392000"/>
            <a:ext cx="94608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latin typeface="Arial"/>
                <a:ea typeface="DejaVu Sans"/>
              </a:rPr>
              <a:t>crt0.S,</a:t>
            </a:r>
            <a:endParaRPr b="0" lang="en-CA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latin typeface="Arial"/>
                <a:ea typeface="DejaVu Sans"/>
              </a:rPr>
              <a:t>syscalls.c,</a:t>
            </a:r>
            <a:endParaRPr b="0" lang="en-CA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latin typeface="Arial"/>
                <a:ea typeface="DejaVu Sans"/>
              </a:rPr>
              <a:t>link.ld,</a:t>
            </a:r>
            <a:endParaRPr b="0" lang="en-CA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CA" sz="1200" spc="-1" strike="noStrike">
              <a:latin typeface="Arial"/>
            </a:endParaRPr>
          </a:p>
        </p:txBody>
      </p:sp>
      <p:grpSp>
        <p:nvGrpSpPr>
          <p:cNvPr id="204" name="Group 37"/>
          <p:cNvGrpSpPr/>
          <p:nvPr/>
        </p:nvGrpSpPr>
        <p:grpSpPr>
          <a:xfrm>
            <a:off x="4462920" y="4388400"/>
            <a:ext cx="646920" cy="901440"/>
            <a:chOff x="4462920" y="4388400"/>
            <a:chExt cx="646920" cy="901440"/>
          </a:xfrm>
        </p:grpSpPr>
        <p:grpSp>
          <p:nvGrpSpPr>
            <p:cNvPr id="205" name="Group 38"/>
            <p:cNvGrpSpPr/>
            <p:nvPr/>
          </p:nvGrpSpPr>
          <p:grpSpPr>
            <a:xfrm>
              <a:off x="4642560" y="4670280"/>
              <a:ext cx="467280" cy="619560"/>
              <a:chOff x="4642560" y="4670280"/>
              <a:chExt cx="467280" cy="619560"/>
            </a:xfrm>
          </p:grpSpPr>
          <p:sp>
            <p:nvSpPr>
              <p:cNvPr id="206" name="CustomShape 39"/>
              <p:cNvSpPr/>
              <p:nvPr/>
            </p:nvSpPr>
            <p:spPr>
              <a:xfrm flipH="1" flipV="1">
                <a:off x="4642560" y="4669920"/>
                <a:ext cx="467280" cy="61956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7" name="CustomShape 40"/>
              <p:cNvSpPr/>
              <p:nvPr/>
            </p:nvSpPr>
            <p:spPr>
              <a:xfrm>
                <a:off x="4644720" y="4671360"/>
                <a:ext cx="166320" cy="117360"/>
              </a:xfrm>
              <a:custGeom>
                <a:avLst/>
                <a:gdLst/>
                <a:ahLst/>
                <a:rect l="l" t="t" r="r" b="b"/>
                <a:pathLst>
                  <a:path w="875" h="610">
                    <a:moveTo>
                      <a:pt x="0" y="609"/>
                    </a:moveTo>
                    <a:lnTo>
                      <a:pt x="0" y="0"/>
                    </a:lnTo>
                    <a:lnTo>
                      <a:pt x="874" y="0"/>
                    </a:lnTo>
                    <a:lnTo>
                      <a:pt x="0" y="609"/>
                    </a:lnTo>
                  </a:path>
                </a:pathLst>
              </a:custGeom>
              <a:solidFill>
                <a:srgbClr val="767676">
                  <a:alpha val="5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8" name="Line 41"/>
              <p:cNvSpPr/>
              <p:nvPr/>
            </p:nvSpPr>
            <p:spPr>
              <a:xfrm>
                <a:off x="4671720" y="4851360"/>
                <a:ext cx="401400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" name="Line 42"/>
              <p:cNvSpPr/>
              <p:nvPr/>
            </p:nvSpPr>
            <p:spPr>
              <a:xfrm>
                <a:off x="4671720" y="4897440"/>
                <a:ext cx="401400" cy="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" name="Line 43"/>
              <p:cNvSpPr/>
              <p:nvPr/>
            </p:nvSpPr>
            <p:spPr>
              <a:xfrm>
                <a:off x="4671720" y="4943880"/>
                <a:ext cx="401400" cy="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" name="Line 44"/>
              <p:cNvSpPr/>
              <p:nvPr/>
            </p:nvSpPr>
            <p:spPr>
              <a:xfrm>
                <a:off x="4671720" y="4991040"/>
                <a:ext cx="401400" cy="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2" name="Line 45"/>
              <p:cNvSpPr/>
              <p:nvPr/>
            </p:nvSpPr>
            <p:spPr>
              <a:xfrm>
                <a:off x="4671720" y="5037120"/>
                <a:ext cx="401400" cy="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" name="Line 46"/>
              <p:cNvSpPr/>
              <p:nvPr/>
            </p:nvSpPr>
            <p:spPr>
              <a:xfrm>
                <a:off x="4671720" y="5083560"/>
                <a:ext cx="401400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" name="Line 47"/>
              <p:cNvSpPr/>
              <p:nvPr/>
            </p:nvSpPr>
            <p:spPr>
              <a:xfrm>
                <a:off x="4671720" y="5130000"/>
                <a:ext cx="401400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" name="Line 48"/>
              <p:cNvSpPr/>
              <p:nvPr/>
            </p:nvSpPr>
            <p:spPr>
              <a:xfrm>
                <a:off x="4671720" y="5176080"/>
                <a:ext cx="401400" cy="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" name="Line 49"/>
              <p:cNvSpPr/>
              <p:nvPr/>
            </p:nvSpPr>
            <p:spPr>
              <a:xfrm>
                <a:off x="4671720" y="5222160"/>
                <a:ext cx="401400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" name="Line 50"/>
              <p:cNvSpPr/>
              <p:nvPr/>
            </p:nvSpPr>
            <p:spPr>
              <a:xfrm>
                <a:off x="4671720" y="4805280"/>
                <a:ext cx="401400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8" name="Group 51"/>
            <p:cNvGrpSpPr/>
            <p:nvPr/>
          </p:nvGrpSpPr>
          <p:grpSpPr>
            <a:xfrm>
              <a:off x="4552920" y="4529520"/>
              <a:ext cx="466920" cy="619200"/>
              <a:chOff x="4552920" y="4529520"/>
              <a:chExt cx="466920" cy="619200"/>
            </a:xfrm>
          </p:grpSpPr>
          <p:sp>
            <p:nvSpPr>
              <p:cNvPr id="219" name="CustomShape 52"/>
              <p:cNvSpPr/>
              <p:nvPr/>
            </p:nvSpPr>
            <p:spPr>
              <a:xfrm flipH="1" flipV="1">
                <a:off x="4552560" y="4529520"/>
                <a:ext cx="466920" cy="6192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" name="CustomShape 53"/>
              <p:cNvSpPr/>
              <p:nvPr/>
            </p:nvSpPr>
            <p:spPr>
              <a:xfrm>
                <a:off x="4555080" y="4530600"/>
                <a:ext cx="165960" cy="117000"/>
              </a:xfrm>
              <a:custGeom>
                <a:avLst/>
                <a:gdLst/>
                <a:ahLst/>
                <a:rect l="l" t="t" r="r" b="b"/>
                <a:pathLst>
                  <a:path w="875" h="610">
                    <a:moveTo>
                      <a:pt x="0" y="609"/>
                    </a:moveTo>
                    <a:lnTo>
                      <a:pt x="0" y="0"/>
                    </a:lnTo>
                    <a:lnTo>
                      <a:pt x="874" y="0"/>
                    </a:lnTo>
                    <a:lnTo>
                      <a:pt x="0" y="609"/>
                    </a:lnTo>
                  </a:path>
                </a:pathLst>
              </a:custGeom>
              <a:solidFill>
                <a:srgbClr val="767676">
                  <a:alpha val="5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" name="Line 54"/>
              <p:cNvSpPr/>
              <p:nvPr/>
            </p:nvSpPr>
            <p:spPr>
              <a:xfrm>
                <a:off x="4582440" y="4710240"/>
                <a:ext cx="401400" cy="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" name="Line 55"/>
              <p:cNvSpPr/>
              <p:nvPr/>
            </p:nvSpPr>
            <p:spPr>
              <a:xfrm>
                <a:off x="4582440" y="4756680"/>
                <a:ext cx="401400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" name="Line 56"/>
              <p:cNvSpPr/>
              <p:nvPr/>
            </p:nvSpPr>
            <p:spPr>
              <a:xfrm>
                <a:off x="4582440" y="4802760"/>
                <a:ext cx="401400" cy="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" name="Line 57"/>
              <p:cNvSpPr/>
              <p:nvPr/>
            </p:nvSpPr>
            <p:spPr>
              <a:xfrm>
                <a:off x="4582440" y="4849920"/>
                <a:ext cx="401400" cy="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5" name="Line 58"/>
              <p:cNvSpPr/>
              <p:nvPr/>
            </p:nvSpPr>
            <p:spPr>
              <a:xfrm>
                <a:off x="4582440" y="4896360"/>
                <a:ext cx="401400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6" name="Line 59"/>
              <p:cNvSpPr/>
              <p:nvPr/>
            </p:nvSpPr>
            <p:spPr>
              <a:xfrm>
                <a:off x="4582440" y="4942440"/>
                <a:ext cx="401400" cy="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" name="Line 60"/>
              <p:cNvSpPr/>
              <p:nvPr/>
            </p:nvSpPr>
            <p:spPr>
              <a:xfrm>
                <a:off x="4582440" y="4988880"/>
                <a:ext cx="401400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8" name="Line 61"/>
              <p:cNvSpPr/>
              <p:nvPr/>
            </p:nvSpPr>
            <p:spPr>
              <a:xfrm>
                <a:off x="4582440" y="5035320"/>
                <a:ext cx="401400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" name="Line 62"/>
              <p:cNvSpPr/>
              <p:nvPr/>
            </p:nvSpPr>
            <p:spPr>
              <a:xfrm>
                <a:off x="4582440" y="5081040"/>
                <a:ext cx="401400" cy="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" name="Line 63"/>
              <p:cNvSpPr/>
              <p:nvPr/>
            </p:nvSpPr>
            <p:spPr>
              <a:xfrm>
                <a:off x="4582440" y="4664160"/>
                <a:ext cx="401400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31" name="Group 64"/>
            <p:cNvGrpSpPr/>
            <p:nvPr/>
          </p:nvGrpSpPr>
          <p:grpSpPr>
            <a:xfrm>
              <a:off x="4462920" y="4388400"/>
              <a:ext cx="467280" cy="619560"/>
              <a:chOff x="4462920" y="4388400"/>
              <a:chExt cx="467280" cy="619560"/>
            </a:xfrm>
          </p:grpSpPr>
          <p:sp>
            <p:nvSpPr>
              <p:cNvPr id="232" name="CustomShape 65"/>
              <p:cNvSpPr/>
              <p:nvPr/>
            </p:nvSpPr>
            <p:spPr>
              <a:xfrm flipH="1" flipV="1">
                <a:off x="4462920" y="4388040"/>
                <a:ext cx="467280" cy="61956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" name="CustomShape 66"/>
              <p:cNvSpPr/>
              <p:nvPr/>
            </p:nvSpPr>
            <p:spPr>
              <a:xfrm>
                <a:off x="4465080" y="4389480"/>
                <a:ext cx="166320" cy="117000"/>
              </a:xfrm>
              <a:custGeom>
                <a:avLst/>
                <a:gdLst/>
                <a:ahLst/>
                <a:rect l="l" t="t" r="r" b="b"/>
                <a:pathLst>
                  <a:path w="875" h="610">
                    <a:moveTo>
                      <a:pt x="0" y="609"/>
                    </a:moveTo>
                    <a:lnTo>
                      <a:pt x="0" y="0"/>
                    </a:lnTo>
                    <a:lnTo>
                      <a:pt x="874" y="0"/>
                    </a:lnTo>
                    <a:lnTo>
                      <a:pt x="0" y="609"/>
                    </a:lnTo>
                  </a:path>
                </a:pathLst>
              </a:custGeom>
              <a:solidFill>
                <a:srgbClr val="767676">
                  <a:alpha val="5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4" name="Line 67"/>
              <p:cNvSpPr/>
              <p:nvPr/>
            </p:nvSpPr>
            <p:spPr>
              <a:xfrm>
                <a:off x="4491720" y="4569120"/>
                <a:ext cx="401400" cy="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5" name="Line 68"/>
              <p:cNvSpPr/>
              <p:nvPr/>
            </p:nvSpPr>
            <p:spPr>
              <a:xfrm>
                <a:off x="4491720" y="4615560"/>
                <a:ext cx="401400" cy="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6" name="Line 69"/>
              <p:cNvSpPr/>
              <p:nvPr/>
            </p:nvSpPr>
            <p:spPr>
              <a:xfrm>
                <a:off x="4491720" y="4662000"/>
                <a:ext cx="401400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7" name="Line 70"/>
              <p:cNvSpPr/>
              <p:nvPr/>
            </p:nvSpPr>
            <p:spPr>
              <a:xfrm>
                <a:off x="4491720" y="4709160"/>
                <a:ext cx="401400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8" name="Line 71"/>
              <p:cNvSpPr/>
              <p:nvPr/>
            </p:nvSpPr>
            <p:spPr>
              <a:xfrm>
                <a:off x="4491720" y="4755240"/>
                <a:ext cx="401400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9" name="Line 72"/>
              <p:cNvSpPr/>
              <p:nvPr/>
            </p:nvSpPr>
            <p:spPr>
              <a:xfrm>
                <a:off x="4491720" y="4801320"/>
                <a:ext cx="401400" cy="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0" name="Line 73"/>
              <p:cNvSpPr/>
              <p:nvPr/>
            </p:nvSpPr>
            <p:spPr>
              <a:xfrm>
                <a:off x="4491720" y="4847760"/>
                <a:ext cx="401400" cy="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1" name="Line 74"/>
              <p:cNvSpPr/>
              <p:nvPr/>
            </p:nvSpPr>
            <p:spPr>
              <a:xfrm>
                <a:off x="4491720" y="4894200"/>
                <a:ext cx="401400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2" name="Line 75"/>
              <p:cNvSpPr/>
              <p:nvPr/>
            </p:nvSpPr>
            <p:spPr>
              <a:xfrm>
                <a:off x="4491720" y="4940280"/>
                <a:ext cx="401400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3" name="Line 76"/>
              <p:cNvSpPr/>
              <p:nvPr/>
            </p:nvSpPr>
            <p:spPr>
              <a:xfrm>
                <a:off x="4491720" y="4523040"/>
                <a:ext cx="401400" cy="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44" name="Line 77"/>
          <p:cNvSpPr/>
          <p:nvPr/>
        </p:nvSpPr>
        <p:spPr>
          <a:xfrm flipV="1">
            <a:off x="4752000" y="3997080"/>
            <a:ext cx="0" cy="3949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78"/>
          <p:cNvSpPr/>
          <p:nvPr/>
        </p:nvSpPr>
        <p:spPr>
          <a:xfrm>
            <a:off x="1987560" y="5256000"/>
            <a:ext cx="1899360" cy="358920"/>
          </a:xfrm>
          <a:prstGeom prst="wedgeRoundRectCallout">
            <a:avLst>
              <a:gd name="adj1" fmla="val 78068"/>
              <a:gd name="adj2" fmla="val -181468"/>
              <a:gd name="adj3" fmla="val 16667"/>
            </a:avLst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3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CA" sz="1300" spc="-1" strike="noStrike">
                <a:solidFill>
                  <a:srgbClr val="000000"/>
                </a:solidFill>
                <a:latin typeface="Arial"/>
                <a:ea typeface="DejaVu Sans"/>
              </a:rPr>
              <a:t>board support package”</a:t>
            </a:r>
            <a:endParaRPr b="0" lang="en-CA" sz="1300" spc="-1" strike="noStrike">
              <a:latin typeface="Arial"/>
            </a:endParaRPr>
          </a:p>
        </p:txBody>
      </p:sp>
      <p:sp>
        <p:nvSpPr>
          <p:cNvPr id="246" name="CustomShape 79"/>
          <p:cNvSpPr/>
          <p:nvPr/>
        </p:nvSpPr>
        <p:spPr>
          <a:xfrm>
            <a:off x="7200360" y="5198040"/>
            <a:ext cx="1683720" cy="351720"/>
          </a:xfrm>
          <a:prstGeom prst="wedgeRoundRectCallout">
            <a:avLst>
              <a:gd name="adj1" fmla="val 20113"/>
              <a:gd name="adj2" fmla="val -238685"/>
              <a:gd name="adj3" fmla="val 16667"/>
            </a:avLst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300" spc="-1" strike="noStrike">
                <a:solidFill>
                  <a:srgbClr val="000000"/>
                </a:solidFill>
                <a:latin typeface="Arial"/>
                <a:ea typeface="DejaVu Sans"/>
              </a:rPr>
              <a:t>SystemVerilog</a:t>
            </a:r>
            <a:endParaRPr b="0" lang="en-CA" sz="1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3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CA" sz="1300" spc="-1" strike="noStrike">
                <a:solidFill>
                  <a:srgbClr val="000000"/>
                </a:solidFill>
                <a:latin typeface="Arial"/>
                <a:ea typeface="DejaVu Sans"/>
              </a:rPr>
              <a:t>CORE” testbench</a:t>
            </a:r>
            <a:endParaRPr b="0" lang="en-CA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609480" y="273600"/>
            <a:ext cx="1096668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CA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Creating the CVA6 Core Testbench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609480" y="1604520"/>
            <a:ext cx="10966680" cy="397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4000"/>
          </a:bodyPr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600" spc="-1" strike="noStrike">
                <a:solidFill>
                  <a:srgbClr val="000000"/>
                </a:solidFill>
                <a:latin typeface="Arial"/>
                <a:ea typeface="DejaVu Sans"/>
              </a:rPr>
              <a:t>The easy part:</a:t>
            </a:r>
            <a:endParaRPr b="0" lang="en-CA" sz="36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SystemVerilog core testbench itself is very simple.</a:t>
            </a:r>
            <a:endParaRPr b="0" lang="en-CA" sz="32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Almost a copy-n-paste from CV32E40* versions (with different interfaces, of course).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CA" sz="3200" spc="-1" strike="noStrike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600" spc="-1" strike="noStrike">
                <a:solidFill>
                  <a:srgbClr val="000000"/>
                </a:solidFill>
                <a:latin typeface="Arial"/>
                <a:ea typeface="DejaVu Sans"/>
              </a:rPr>
              <a:t>The hard part:</a:t>
            </a:r>
            <a:endParaRPr b="0" lang="en-CA" sz="36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  <a:ea typeface="DejaVu Sans"/>
              </a:rPr>
              <a:t>Board Support Package (not my area of expertise).</a:t>
            </a:r>
            <a:endParaRPr b="0" lang="en-CA" sz="32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  <a:ea typeface="DejaVu Sans"/>
              </a:rPr>
              <a:t>Will be more complex than the CV32E40* versions.</a:t>
            </a:r>
            <a:endParaRPr b="0" lang="en-CA" sz="3200" spc="-1" strike="noStrike">
              <a:latin typeface="Arial"/>
            </a:endParaRPr>
          </a:p>
          <a:p>
            <a:pPr lvl="4" marL="1080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  <a:ea typeface="DejaVu Sans"/>
              </a:rPr>
              <a:t>Can we start with a simple one based on CV32E40* capabilties?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8142840" y="6343560"/>
            <a:ext cx="23662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April 16, 2021</a:t>
            </a:r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609480" y="273600"/>
            <a:ext cx="1096668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CA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Virtual Peripherals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609480" y="1604520"/>
            <a:ext cx="10966680" cy="397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8000"/>
          </a:bodyPr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600" spc="-1" strike="noStrike">
                <a:solidFill>
                  <a:srgbClr val="000000"/>
                </a:solidFill>
                <a:latin typeface="Arial"/>
                <a:ea typeface="DejaVu Sans"/>
              </a:rPr>
              <a:t>A complete set of required VP capabilties cannot be known until the DV plan is complete, but we can define the minimum set based on CV32E40:</a:t>
            </a:r>
            <a:endParaRPr b="0" lang="en-CA" sz="36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  <a:ea typeface="DejaVu Sans"/>
              </a:rPr>
              <a:t>Virtual UART.</a:t>
            </a:r>
            <a:endParaRPr b="0" lang="en-CA" sz="28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  <a:ea typeface="DejaVu Sans"/>
              </a:rPr>
              <a:t>Simulation status flags (test complete, test-pass, test-fail).</a:t>
            </a:r>
            <a:endParaRPr b="0" lang="en-CA" sz="28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  <a:ea typeface="DejaVu Sans"/>
              </a:rPr>
              <a:t>Signature writer (required by Compliance).</a:t>
            </a:r>
            <a:endParaRPr b="0" lang="en-CA" sz="28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  <a:ea typeface="DejaVu Sans"/>
              </a:rPr>
              <a:t>Driver for </a:t>
            </a:r>
            <a:r>
              <a:rPr b="0" i="1" lang="en-CA" sz="2800" spc="-1" strike="noStrike">
                <a:solidFill>
                  <a:srgbClr val="000000"/>
                </a:solidFill>
                <a:latin typeface="Arial"/>
                <a:ea typeface="DejaVu Sans"/>
              </a:rPr>
              <a:t>irq</a:t>
            </a:r>
            <a:r>
              <a:rPr b="0" lang="en-CA" sz="2800" spc="-1" strike="noStrike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b="0" i="1" lang="en-CA" sz="2800" spc="-1" strike="noStrike">
                <a:solidFill>
                  <a:srgbClr val="000000"/>
                </a:solidFill>
                <a:latin typeface="Arial"/>
                <a:ea typeface="DejaVu Sans"/>
              </a:rPr>
              <a:t>debug_req</a:t>
            </a:r>
            <a:r>
              <a:rPr b="0" lang="en-CA" sz="2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CA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CA" sz="2800" spc="-1" strike="noStrike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600" spc="-1" strike="noStrike">
                <a:solidFill>
                  <a:srgbClr val="000000"/>
                </a:solidFill>
                <a:latin typeface="Arial"/>
                <a:ea typeface="DejaVu Sans"/>
              </a:rPr>
              <a:t>The BSP must know where these are.</a:t>
            </a:r>
            <a:endParaRPr b="0" lang="en-CA" sz="3600" spc="-1" strike="noStrike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000000"/>
                </a:solidFill>
                <a:latin typeface="Arial"/>
                <a:ea typeface="DejaVu Sans"/>
              </a:rPr>
              <a:t>See </a:t>
            </a:r>
            <a:r>
              <a:rPr b="0" lang="en-CA" sz="2600" spc="-1" strike="noStrike" u="sng">
                <a:solidFill>
                  <a:srgbClr val="6b9f25"/>
                </a:solidFill>
                <a:uFillTx/>
                <a:latin typeface="Arial"/>
                <a:ea typeface="DejaVu Sans"/>
                <a:hlinkClick r:id="rId1"/>
              </a:rPr>
              <a:t>https://core-v-docs-verif-strat.readthedocs.io/en/latest/sim_tests.html#virtual-peripherals</a:t>
            </a:r>
            <a:r>
              <a:rPr b="0" lang="en-CA" sz="2600" spc="-1" strike="noStrike">
                <a:solidFill>
                  <a:srgbClr val="000000"/>
                </a:solidFill>
                <a:latin typeface="Arial"/>
                <a:ea typeface="DejaVu Sans"/>
              </a:rPr>
              <a:t> for a complete description.</a:t>
            </a:r>
            <a:endParaRPr b="0" lang="en-CA" sz="2600" spc="-1" strike="noStrike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8142840" y="6343560"/>
            <a:ext cx="23662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April 16, 2021</a:t>
            </a:r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609480" y="273600"/>
            <a:ext cx="1096668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CA" sz="3200" spc="-1" strike="noStrike">
                <a:solidFill>
                  <a:srgbClr val="17325d"/>
                </a:solidFill>
                <a:latin typeface="Orbitron"/>
                <a:ea typeface="DejaVu Sans"/>
              </a:rPr>
              <a:t>The CORE TB integrates into the UVM Environment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8142840" y="6343560"/>
            <a:ext cx="23662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April 16, 2021</a:t>
            </a:r>
            <a:endParaRPr b="0" lang="en-CA" sz="1200" spc="-1" strike="noStrike">
              <a:latin typeface="Arial"/>
            </a:endParaRPr>
          </a:p>
        </p:txBody>
      </p:sp>
      <p:pic>
        <p:nvPicPr>
          <p:cNvPr id="255" name="Google Shape;97;p20_0" descr=""/>
          <p:cNvPicPr/>
          <p:nvPr/>
        </p:nvPicPr>
        <p:blipFill>
          <a:blip r:embed="rId1"/>
          <a:stretch/>
        </p:blipFill>
        <p:spPr>
          <a:xfrm>
            <a:off x="6192000" y="1651680"/>
            <a:ext cx="5861520" cy="3819240"/>
          </a:xfrm>
          <a:prstGeom prst="rect">
            <a:avLst/>
          </a:prstGeom>
          <a:ln>
            <a:noFill/>
          </a:ln>
        </p:spPr>
      </p:pic>
      <p:sp>
        <p:nvSpPr>
          <p:cNvPr id="256" name="CustomShape 3"/>
          <p:cNvSpPr/>
          <p:nvPr/>
        </p:nvSpPr>
        <p:spPr>
          <a:xfrm>
            <a:off x="609480" y="1604520"/>
            <a:ext cx="5509440" cy="397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0000"/>
          </a:bodyPr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600" spc="-1" strike="noStrike">
                <a:solidFill>
                  <a:srgbClr val="000000"/>
                </a:solidFill>
                <a:latin typeface="Arial"/>
                <a:ea typeface="DejaVu Sans"/>
              </a:rPr>
              <a:t>The CORE TB and its associated BSP and TB Cfg are the ‘abstract core DUT’ for the UVM environment:</a:t>
            </a:r>
            <a:endParaRPr b="0" lang="en-CA" sz="36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  <a:ea typeface="DejaVu Sans"/>
              </a:rPr>
              <a:t>Random Instruction Generator only understands ISA.</a:t>
            </a:r>
            <a:endParaRPr b="0" lang="en-CA" sz="28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  <a:ea typeface="DejaVu Sans"/>
              </a:rPr>
              <a:t>Toolchain only understands BSP.</a:t>
            </a:r>
            <a:endParaRPr b="0" lang="en-CA" sz="28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  <a:ea typeface="DejaVu Sans"/>
              </a:rPr>
              <a:t>Functional coverage and scoreboarding only understand RVFI.</a:t>
            </a:r>
            <a:endParaRPr b="0" lang="en-CA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CA" sz="2800" spc="-1" strike="noStrike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600" spc="-1" strike="noStrike">
                <a:solidFill>
                  <a:srgbClr val="000000"/>
                </a:solidFill>
                <a:latin typeface="Arial"/>
                <a:ea typeface="DejaVu Sans"/>
              </a:rPr>
              <a:t>Of course, its never that simple:</a:t>
            </a:r>
            <a:endParaRPr b="0" lang="en-CA" sz="36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  <a:ea typeface="DejaVu Sans"/>
              </a:rPr>
              <a:t>Implementation of RM for CVA6 is open question.</a:t>
            </a:r>
            <a:endParaRPr b="0" lang="en-CA" sz="28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  <a:ea typeface="DejaVu Sans"/>
              </a:rPr>
              <a:t>Details of Debug and Interrupt verification always create problems.</a:t>
            </a:r>
            <a:endParaRPr b="0" lang="en-CA" sz="28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Many key features of CVA6 are not currently supported by core-v-verif.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257" name="CustomShape 4"/>
          <p:cNvSpPr/>
          <p:nvPr/>
        </p:nvSpPr>
        <p:spPr>
          <a:xfrm>
            <a:off x="8136000" y="1159560"/>
            <a:ext cx="1683720" cy="351720"/>
          </a:xfrm>
          <a:prstGeom prst="wedgeRoundRectCallout">
            <a:avLst>
              <a:gd name="adj1" fmla="val 8055"/>
              <a:gd name="adj2" fmla="val 238061"/>
              <a:gd name="adj3" fmla="val 16667"/>
            </a:avLst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3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CA" sz="1300" spc="-1" strike="noStrike">
                <a:solidFill>
                  <a:srgbClr val="000000"/>
                </a:solidFill>
                <a:latin typeface="Arial"/>
                <a:ea typeface="DejaVu Sans"/>
              </a:rPr>
              <a:t>CORE” testbench</a:t>
            </a:r>
            <a:endParaRPr b="0" lang="en-CA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609480" y="273600"/>
            <a:ext cx="1096668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CA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How To Get Started?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609480" y="1604520"/>
            <a:ext cx="10966680" cy="397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1000"/>
          </a:bodyPr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600" spc="-1" strike="noStrike">
                <a:solidFill>
                  <a:srgbClr val="000000"/>
                </a:solidFill>
                <a:latin typeface="Arial"/>
                <a:ea typeface="DejaVu Sans"/>
              </a:rPr>
              <a:t>First, agree on an updated CVA6 repository:</a:t>
            </a:r>
            <a:endParaRPr b="0" lang="en-CA" sz="36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  <a:ea typeface="DejaVu Sans"/>
              </a:rPr>
              <a:t>Agree to restructure or not.</a:t>
            </a:r>
            <a:endParaRPr b="0" lang="en-CA" sz="28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  <a:ea typeface="DejaVu Sans"/>
              </a:rPr>
              <a:t>If yes, agree on structure.</a:t>
            </a:r>
            <a:endParaRPr b="0" lang="en-CA" sz="28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  <a:ea typeface="DejaVu Sans"/>
              </a:rPr>
              <a:t>Once we have an agreement, the rest is “just work” (and is already started).</a:t>
            </a:r>
            <a:br/>
            <a:r>
              <a:rPr b="0" lang="en-CA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CA" sz="2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600" spc="-1" strike="noStrike">
                <a:solidFill>
                  <a:srgbClr val="000000"/>
                </a:solidFill>
                <a:latin typeface="Arial"/>
                <a:ea typeface="DejaVu Sans"/>
              </a:rPr>
              <a:t>Second, build the CVA6 core testbench:</a:t>
            </a:r>
            <a:endParaRPr b="0" lang="en-CA" sz="36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  <a:ea typeface="DejaVu Sans"/>
              </a:rPr>
              <a:t>Will need help from Thales s/w team for BSP.  Embecosm may also be able to help.</a:t>
            </a:r>
            <a:endParaRPr b="0" lang="en-CA" sz="28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  <a:ea typeface="DejaVu Sans"/>
              </a:rPr>
              <a:t>Decide on test-case goals for core testbench:</a:t>
            </a:r>
            <a:endParaRPr b="0" lang="en-CA" sz="2800" spc="-1" strike="noStrike">
              <a:latin typeface="Arial"/>
            </a:endParaRPr>
          </a:p>
          <a:p>
            <a:pPr lvl="5" marL="129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DejaVu Sans"/>
              </a:rPr>
              <a:t>‘</a:t>
            </a: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DejaVu Sans"/>
              </a:rPr>
              <a:t>hello world’</a:t>
            </a:r>
            <a:endParaRPr b="0" lang="en-CA" sz="2400" spc="-1" strike="noStrike">
              <a:latin typeface="Arial"/>
            </a:endParaRPr>
          </a:p>
          <a:p>
            <a:pPr lvl="5" marL="129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Compliance</a:t>
            </a:r>
            <a:endParaRPr b="0" lang="en-CA" sz="2400" spc="-1" strike="noStrike">
              <a:latin typeface="Arial"/>
            </a:endParaRPr>
          </a:p>
          <a:p>
            <a:pPr lvl="5" marL="129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DejaVu Sans"/>
              </a:rPr>
              <a:t>Other tests?</a:t>
            </a:r>
            <a:br/>
            <a:r>
              <a:rPr b="0" lang="en-CA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CA" sz="24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600" spc="-1" strike="noStrike">
                <a:solidFill>
                  <a:srgbClr val="000000"/>
                </a:solidFill>
                <a:latin typeface="Arial"/>
                <a:ea typeface="DejaVu Sans"/>
              </a:rPr>
              <a:t>Third, integrate into UVM environment:</a:t>
            </a:r>
            <a:endParaRPr b="0" lang="en-CA" sz="36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Premature to discuss details at this point.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8142840" y="6343560"/>
            <a:ext cx="23662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April 16, 2021</a:t>
            </a:r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609480" y="273600"/>
            <a:ext cx="1096668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CA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Open Issues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609480" y="1604520"/>
            <a:ext cx="5078160" cy="397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0000"/>
          </a:bodyPr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4800" spc="-1" strike="noStrike">
                <a:solidFill>
                  <a:srgbClr val="000000"/>
                </a:solidFill>
                <a:latin typeface="Arial"/>
                <a:ea typeface="DejaVu Sans"/>
              </a:rPr>
              <a:t>What is the implementation technology of for the Reference Model?</a:t>
            </a:r>
            <a:endParaRPr b="0" lang="en-CA" sz="48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4000" spc="-1" strike="noStrike">
                <a:solidFill>
                  <a:srgbClr val="000000"/>
                </a:solidFill>
                <a:latin typeface="Arial"/>
                <a:ea typeface="DejaVu Sans"/>
              </a:rPr>
              <a:t>Imperas:</a:t>
            </a:r>
            <a:endParaRPr b="0" lang="en-CA" sz="4000" spc="-1" strike="noStrike">
              <a:latin typeface="Arial"/>
            </a:endParaRPr>
          </a:p>
          <a:p>
            <a:pPr lvl="6" marL="1512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4000" spc="-1" strike="noStrike">
                <a:solidFill>
                  <a:srgbClr val="000000"/>
                </a:solidFill>
                <a:latin typeface="Arial"/>
                <a:ea typeface="DejaVu Sans"/>
              </a:rPr>
              <a:t>Is Imperas is interested in supporting CVA6?</a:t>
            </a:r>
            <a:endParaRPr b="0" lang="en-CA" sz="4000" spc="-1" strike="noStrike">
              <a:latin typeface="Arial"/>
            </a:endParaRPr>
          </a:p>
          <a:p>
            <a:pPr lvl="6" marL="1512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4000" spc="-1" strike="noStrike">
                <a:solidFill>
                  <a:srgbClr val="000000"/>
                </a:solidFill>
                <a:latin typeface="Arial"/>
                <a:ea typeface="DejaVu Sans"/>
              </a:rPr>
              <a:t>Single-source solution.</a:t>
            </a:r>
            <a:br/>
            <a:r>
              <a:rPr b="0" lang="en-CA" sz="4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CA" sz="40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4000" spc="-1" strike="noStrike">
                <a:solidFill>
                  <a:srgbClr val="000000"/>
                </a:solidFill>
                <a:latin typeface="Arial"/>
                <a:ea typeface="DejaVu Sans"/>
              </a:rPr>
              <a:t>Spike:</a:t>
            </a:r>
            <a:endParaRPr b="0" lang="en-CA" sz="4000" spc="-1" strike="noStrike">
              <a:latin typeface="Arial"/>
            </a:endParaRPr>
          </a:p>
          <a:p>
            <a:pPr lvl="6" marL="1512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4000" spc="-1" strike="noStrike">
                <a:solidFill>
                  <a:srgbClr val="000000"/>
                </a:solidFill>
                <a:latin typeface="Arial"/>
                <a:ea typeface="DejaVu Sans"/>
              </a:rPr>
              <a:t>Considerable effort required to extend Spike into a RM suitable for complete CVA6 verification.</a:t>
            </a:r>
            <a:endParaRPr b="0" lang="en-CA" sz="4000" spc="-1" strike="noStrike">
              <a:latin typeface="Arial"/>
            </a:endParaRPr>
          </a:p>
          <a:p>
            <a:pPr lvl="6" marL="1512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4000" spc="-1" strike="noStrike">
                <a:solidFill>
                  <a:srgbClr val="000000"/>
                </a:solidFill>
                <a:latin typeface="Arial"/>
                <a:ea typeface="DejaVu Sans"/>
              </a:rPr>
              <a:t>Discussions on-going with Silicon Labs and the Barcelona Supercomputer Centre.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8142840" y="6343560"/>
            <a:ext cx="23662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April 16, 2021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264" name="CustomShape 4"/>
          <p:cNvSpPr/>
          <p:nvPr/>
        </p:nvSpPr>
        <p:spPr>
          <a:xfrm>
            <a:off x="6729480" y="1604520"/>
            <a:ext cx="5078160" cy="397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4000"/>
          </a:bodyPr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600" spc="-1" strike="noStrike">
                <a:solidFill>
                  <a:srgbClr val="000000"/>
                </a:solidFill>
                <a:latin typeface="Arial"/>
                <a:ea typeface="DejaVu Sans"/>
              </a:rPr>
              <a:t>Core-v-verif does not currently have an RV64 functional coverage model.</a:t>
            </a:r>
            <a:br/>
            <a:r>
              <a:rPr b="0" lang="en-CA" sz="3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CA" sz="3600" spc="-1" strike="noStrike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600" spc="-1" strike="noStrike">
                <a:solidFill>
                  <a:srgbClr val="000000"/>
                </a:solidFill>
                <a:latin typeface="Arial"/>
                <a:ea typeface="DejaVu Sans"/>
              </a:rPr>
              <a:t>How to port RISCV-DV tests already developed to core-v-verif tests for CVA6.</a:t>
            </a:r>
            <a:endParaRPr b="0" lang="en-CA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838080" y="365040"/>
            <a:ext cx="10147680" cy="72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2"/>
          <p:cNvSpPr/>
          <p:nvPr/>
        </p:nvSpPr>
        <p:spPr>
          <a:xfrm>
            <a:off x="838080" y="1240200"/>
            <a:ext cx="10505880" cy="49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CA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CA" sz="8000" spc="-1" strike="noStrike">
                <a:solidFill>
                  <a:srgbClr val="3465a4"/>
                </a:solidFill>
                <a:latin typeface="Open Sans"/>
                <a:ea typeface="Open Sans"/>
              </a:rPr>
              <a:t>Thank You!</a:t>
            </a:r>
            <a:endParaRPr b="0" lang="en-CA" sz="8000" spc="-1" strike="noStrike">
              <a:latin typeface="Arial"/>
            </a:endParaRPr>
          </a:p>
          <a:p>
            <a:pPr marL="720000">
              <a:lnSpc>
                <a:spcPct val="90000"/>
              </a:lnSpc>
              <a:spcBef>
                <a:spcPts val="1001"/>
              </a:spcBef>
            </a:pPr>
            <a:endParaRPr b="0" lang="en-CA" sz="8000" spc="-1" strike="noStrike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3355560" y="6354000"/>
            <a:ext cx="410508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268" name="CustomShape 4"/>
          <p:cNvSpPr/>
          <p:nvPr/>
        </p:nvSpPr>
        <p:spPr>
          <a:xfrm>
            <a:off x="10867680" y="6356520"/>
            <a:ext cx="47628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5"/>
          <p:cNvSpPr/>
          <p:nvPr/>
        </p:nvSpPr>
        <p:spPr>
          <a:xfrm>
            <a:off x="8142840" y="6343560"/>
            <a:ext cx="23662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April 16, 2021</a:t>
            </a:r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09480" y="273600"/>
            <a:ext cx="1096668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CA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Goals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609480" y="1604520"/>
            <a:ext cx="10966680" cy="397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2000"/>
          </a:bodyPr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Align CVA6 verification with the methods being used to verify the “E-class” CORE-V cores (cv32e40p, cv32e40s, cv32e40x).</a:t>
            </a:r>
            <a:br/>
            <a:r>
              <a:rPr b="0" lang="en-CA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CA" sz="3200" spc="-1" strike="noStrike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  <a:ea typeface="DejaVu Sans"/>
              </a:rPr>
              <a:t>Clairify the scope of the CVA6 to the OpenHW Group and open-source communities.</a:t>
            </a:r>
            <a:br/>
            <a:r>
              <a:rPr b="0" lang="en-CA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CA" sz="3200" spc="-1" strike="noStrike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Set the CVA6 core IP on the path to “industrial grade” verification.</a:t>
            </a:r>
            <a:br/>
            <a:r>
              <a:rPr b="0" lang="en-CA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CA" sz="3200" spc="-1" strike="noStrike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Support continued development of the “CORE-V APU FPGA platform” with minimal disruption.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8142840" y="6343560"/>
            <a:ext cx="23662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April 16, 2021</a:t>
            </a:r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09480" y="273600"/>
            <a:ext cx="1096668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CA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Achieving the Goals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09480" y="1604520"/>
            <a:ext cx="10966680" cy="397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7000"/>
          </a:bodyPr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  <a:ea typeface="DejaVu Sans"/>
              </a:rPr>
              <a:t>Agree on the scope of the IP for “CVA6 core IP”:</a:t>
            </a:r>
            <a:endParaRPr b="0" lang="en-CA" sz="3200" spc="-1" strike="noStrike">
              <a:latin typeface="Arial"/>
            </a:endParaRPr>
          </a:p>
          <a:p>
            <a:pPr lvl="3" marL="864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This presentation assumes this step has been completed (see next slide).</a:t>
            </a:r>
            <a:br/>
            <a:r>
              <a:rPr b="0" lang="en-CA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CA" sz="3200" spc="-1" strike="noStrike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Restructure the CVA6 repository to explictly separate the “CVA6 core IP” and “CORE-V APU FPGA platform”.</a:t>
            </a:r>
            <a:br/>
            <a:r>
              <a:rPr b="0" lang="en-CA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CA" sz="3200" spc="-1" strike="noStrike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Develop a “core testbench” for the CVA6.</a:t>
            </a:r>
            <a:br/>
            <a:r>
              <a:rPr b="0" lang="en-CA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CA" sz="3200" spc="-1" strike="noStrike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Integrate the CVA6 above core testbench into the core-v-verif UVM environment.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8142840" y="6343560"/>
            <a:ext cx="23662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April 16, 2021</a:t>
            </a:r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09480" y="273600"/>
            <a:ext cx="1096668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CA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Scope of the CVA6 IP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8142840" y="6343560"/>
            <a:ext cx="23662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April 16, 2021</a:t>
            </a:r>
            <a:endParaRPr b="0" lang="en-CA" sz="1200" spc="-1" strike="noStrike">
              <a:latin typeface="Arial"/>
            </a:endParaRPr>
          </a:p>
        </p:txBody>
      </p:sp>
      <p:pic>
        <p:nvPicPr>
          <p:cNvPr id="137" name="Image 6" descr=""/>
          <p:cNvPicPr/>
          <p:nvPr/>
        </p:nvPicPr>
        <p:blipFill>
          <a:blip r:embed="rId1"/>
          <a:stretch/>
        </p:blipFill>
        <p:spPr>
          <a:xfrm>
            <a:off x="1193760" y="1584000"/>
            <a:ext cx="9605160" cy="3979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09480" y="273600"/>
            <a:ext cx="1096668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CA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Restructing the CVA6 Repository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09480" y="1604520"/>
            <a:ext cx="10966680" cy="397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3000"/>
          </a:bodyPr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  <a:ea typeface="DejaVu Sans"/>
              </a:rPr>
              <a:t>Why is this necessary?</a:t>
            </a:r>
            <a:endParaRPr b="0" lang="en-CA" sz="3200" spc="-1" strike="noStrike">
              <a:latin typeface="Arial"/>
            </a:endParaRPr>
          </a:p>
          <a:p>
            <a:pPr lvl="3" marL="864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The current structure supports a “CORE-V APU” FPGA platform with many peripherals that are extraneous to the core itself.</a:t>
            </a:r>
            <a:endParaRPr b="0" lang="en-CA" sz="2800" spc="-1" strike="noStrike">
              <a:latin typeface="Arial"/>
            </a:endParaRPr>
          </a:p>
          <a:p>
            <a:pPr lvl="3" marL="864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This adds risk to the effort to fully verify the core as APU peripherals may inhibit controlability of the core.</a:t>
            </a:r>
            <a:endParaRPr b="0" lang="en-CA" sz="2800" spc="-1" strike="noStrike">
              <a:latin typeface="Arial"/>
            </a:endParaRPr>
          </a:p>
          <a:p>
            <a:pPr lvl="3" marL="864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The code of the core is heavily interwined and dependent on the APU and visa-versa.  This makes it difficult to port the core to other platforms.</a:t>
            </a:r>
            <a:br/>
            <a:r>
              <a:rPr b="0" lang="en-CA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CA" sz="3200" spc="-1" strike="noStrike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Core-v-verif is a verification environment for cores, not platforms.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8142840" y="6343560"/>
            <a:ext cx="23662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April 16, 2021</a:t>
            </a:r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09480" y="273600"/>
            <a:ext cx="1096668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CA" sz="3600" spc="-1" strike="noStrike">
                <a:solidFill>
                  <a:srgbClr val="17325d"/>
                </a:solidFill>
                <a:latin typeface="Orbitron"/>
                <a:ea typeface="DejaVu Sans"/>
              </a:rPr>
              <a:t>Where is the CVA6 “core” in the CVA6 repo?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8142840" y="6343560"/>
            <a:ext cx="23662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April 16, 2021</a:t>
            </a:r>
            <a:endParaRPr b="0" lang="en-CA" sz="1200" spc="-1" strike="noStrike">
              <a:latin typeface="Arial"/>
            </a:endParaRPr>
          </a:p>
        </p:txBody>
      </p:sp>
      <p:pic>
        <p:nvPicPr>
          <p:cNvPr id="143" name="Image 6_0" descr=""/>
          <p:cNvPicPr/>
          <p:nvPr/>
        </p:nvPicPr>
        <p:blipFill>
          <a:blip r:embed="rId1"/>
          <a:stretch/>
        </p:blipFill>
        <p:spPr>
          <a:xfrm>
            <a:off x="6840000" y="1548000"/>
            <a:ext cx="4318920" cy="178920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1199160" y="1944000"/>
            <a:ext cx="2903760" cy="3694320"/>
          </a:xfrm>
          <a:prstGeom prst="rect">
            <a:avLst/>
          </a:prstGeom>
          <a:ln>
            <a:noFill/>
          </a:ln>
        </p:spPr>
      </p:pic>
      <p:sp>
        <p:nvSpPr>
          <p:cNvPr id="145" name="Line 3"/>
          <p:cNvSpPr/>
          <p:nvPr/>
        </p:nvSpPr>
        <p:spPr>
          <a:xfrm flipV="1">
            <a:off x="4176000" y="2448000"/>
            <a:ext cx="2664000" cy="792000"/>
          </a:xfrm>
          <a:prstGeom prst="line">
            <a:avLst/>
          </a:prstGeom>
          <a:ln w="36000"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Line 4"/>
          <p:cNvSpPr/>
          <p:nvPr/>
        </p:nvSpPr>
        <p:spPr>
          <a:xfrm>
            <a:off x="4104000" y="3888000"/>
            <a:ext cx="2808000" cy="1008000"/>
          </a:xfrm>
          <a:prstGeom prst="line">
            <a:avLst/>
          </a:prstGeom>
          <a:ln w="36000"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5"/>
          <p:cNvSpPr/>
          <p:nvPr/>
        </p:nvSpPr>
        <p:spPr>
          <a:xfrm>
            <a:off x="5328000" y="2664000"/>
            <a:ext cx="460080" cy="345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CA" sz="1800" spc="-1" strike="noStrike">
                <a:solidFill>
                  <a:srgbClr val="c9211e"/>
                </a:solidFill>
                <a:latin typeface="Arial"/>
                <a:ea typeface="DejaVu Sans"/>
              </a:rPr>
              <a:t>??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48" name="CustomShape 6"/>
          <p:cNvSpPr/>
          <p:nvPr/>
        </p:nvSpPr>
        <p:spPr>
          <a:xfrm>
            <a:off x="5328360" y="4248000"/>
            <a:ext cx="460080" cy="345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CA" sz="1800" spc="-1" strike="noStrike">
                <a:solidFill>
                  <a:srgbClr val="c9211e"/>
                </a:solidFill>
                <a:latin typeface="Arial"/>
                <a:ea typeface="DejaVu Sans"/>
              </a:rPr>
              <a:t>??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3"/>
          <a:stretch/>
        </p:blipFill>
        <p:spPr>
          <a:xfrm>
            <a:off x="6912000" y="3885120"/>
            <a:ext cx="3954240" cy="201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900360" y="1687680"/>
            <a:ext cx="2447280" cy="3894840"/>
          </a:xfrm>
          <a:prstGeom prst="rect">
            <a:avLst/>
          </a:prstGeom>
          <a:ln>
            <a:noFill/>
          </a:ln>
        </p:spPr>
      </p:pic>
      <p:sp>
        <p:nvSpPr>
          <p:cNvPr id="151" name="CustomShape 1"/>
          <p:cNvSpPr/>
          <p:nvPr/>
        </p:nvSpPr>
        <p:spPr>
          <a:xfrm>
            <a:off x="357480" y="273600"/>
            <a:ext cx="1096668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CA" sz="3600" spc="-1" strike="noStrike">
                <a:solidFill>
                  <a:srgbClr val="17325d"/>
                </a:solidFill>
                <a:latin typeface="Orbitron"/>
                <a:ea typeface="DejaVu Sans"/>
              </a:rPr>
              <a:t>Seperating “core” and “apu” in the cva6 repo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8142840" y="6343560"/>
            <a:ext cx="23662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April 16, 2021</a:t>
            </a:r>
            <a:endParaRPr b="0" lang="en-CA" sz="1200" spc="-1" strike="noStrike">
              <a:latin typeface="Arial"/>
            </a:endParaRPr>
          </a:p>
        </p:txBody>
      </p:sp>
      <p:pic>
        <p:nvPicPr>
          <p:cNvPr id="153" name="Image 6_2" descr=""/>
          <p:cNvPicPr/>
          <p:nvPr/>
        </p:nvPicPr>
        <p:blipFill>
          <a:blip r:embed="rId2"/>
          <a:stretch/>
        </p:blipFill>
        <p:spPr>
          <a:xfrm>
            <a:off x="6840000" y="1656000"/>
            <a:ext cx="4318920" cy="1789200"/>
          </a:xfrm>
          <a:prstGeom prst="rect">
            <a:avLst/>
          </a:prstGeom>
          <a:ln>
            <a:noFill/>
          </a:ln>
        </p:spPr>
      </p:pic>
      <p:sp>
        <p:nvSpPr>
          <p:cNvPr id="154" name="Line 3"/>
          <p:cNvSpPr/>
          <p:nvPr/>
        </p:nvSpPr>
        <p:spPr>
          <a:xfrm>
            <a:off x="1728000" y="2304000"/>
            <a:ext cx="5112000" cy="288000"/>
          </a:xfrm>
          <a:prstGeom prst="line">
            <a:avLst/>
          </a:prstGeom>
          <a:ln w="36000"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Line 4"/>
          <p:cNvSpPr/>
          <p:nvPr/>
        </p:nvSpPr>
        <p:spPr>
          <a:xfrm>
            <a:off x="2088000" y="3960000"/>
            <a:ext cx="4752000" cy="360000"/>
          </a:xfrm>
          <a:prstGeom prst="line">
            <a:avLst/>
          </a:prstGeom>
          <a:ln w="36000"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56" name="" descr=""/>
          <p:cNvPicPr/>
          <p:nvPr/>
        </p:nvPicPr>
        <p:blipFill>
          <a:blip r:embed="rId3"/>
          <a:stretch/>
        </p:blipFill>
        <p:spPr>
          <a:xfrm>
            <a:off x="6876360" y="3669120"/>
            <a:ext cx="3954240" cy="201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09480" y="273600"/>
            <a:ext cx="1096668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CA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This is a complex restructing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09480" y="1604520"/>
            <a:ext cx="10966680" cy="397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8000"/>
          </a:bodyPr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The ‘clean’ seperation on the previous slide cannot be done by merely moving around a few directories.</a:t>
            </a:r>
            <a:endParaRPr b="0" lang="en-CA" sz="2800" spc="-1" strike="noStrike">
              <a:latin typeface="Arial"/>
            </a:endParaRPr>
          </a:p>
          <a:p>
            <a:pPr lvl="3" marL="864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There are several dependancies between the core, soc and tb that must be resolved.</a:t>
            </a:r>
            <a:endParaRPr b="0" lang="en-CA" sz="2800" spc="-1" strike="noStrike">
              <a:latin typeface="Arial"/>
            </a:endParaRPr>
          </a:p>
          <a:p>
            <a:pPr lvl="3" marL="864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Many files in the (not just directories) will need to be moved.</a:t>
            </a:r>
            <a:br/>
            <a:r>
              <a:rPr b="0" lang="en-CA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CA" sz="2800" spc="-1" strike="noStrike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  <a:ea typeface="DejaVu Sans"/>
              </a:rPr>
              <a:t>Goal: make this transition transparent to CORE-V APU FPGA platform users.</a:t>
            </a:r>
            <a:br/>
            <a:r>
              <a:rPr b="0" lang="en-CA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CA" sz="2800" spc="-1" strike="noStrike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Prototyping being done at:</a:t>
            </a:r>
            <a:br/>
            <a:r>
              <a:rPr b="0" lang="en-CA" sz="2800" spc="-1" strike="noStrike" u="sng">
                <a:solidFill>
                  <a:srgbClr val="6b9f25"/>
                </a:solidFill>
                <a:uFillTx/>
                <a:latin typeface="Arial"/>
                <a:ea typeface="DejaVu Sans"/>
                <a:hlinkClick r:id="rId1"/>
              </a:rPr>
              <a:t>https://github.com/MikeOpenHWGroup/cva6</a:t>
            </a:r>
            <a:r>
              <a:rPr b="0" lang="en-CA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DejaVu Sans"/>
              </a:rPr>
              <a:t>(on “cva6_core_only” branch).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8142840" y="6343560"/>
            <a:ext cx="23662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April 16, 2021</a:t>
            </a:r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609480" y="273600"/>
            <a:ext cx="1096668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CA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Several Open Questions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609480" y="1604520"/>
            <a:ext cx="10966680" cy="397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5000"/>
          </a:bodyPr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Location of “common_cells”:</a:t>
            </a:r>
            <a:endParaRPr b="0" lang="en-CA" sz="32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000000"/>
                </a:solidFill>
                <a:latin typeface="Arial"/>
                <a:ea typeface="DejaVu Sans"/>
              </a:rPr>
              <a:t>Either top of cva6 repo or at cva6/core/common_cells.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CA" sz="2600" spc="-1" strike="noStrike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Should the core have an “example_tb” in cva6/core/example_tb?</a:t>
            </a:r>
            <a:br/>
            <a:r>
              <a:rPr b="0" lang="en-CA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CA" sz="3200" spc="-1" strike="noStrike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  <a:ea typeface="DejaVu Sans"/>
              </a:rPr>
              <a:t>Need separate manifest files for core and apu.</a:t>
            </a:r>
            <a:endParaRPr b="0" lang="en-CA" sz="32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000000"/>
                </a:solidFill>
                <a:latin typeface="Arial"/>
                <a:ea typeface="DejaVu Sans"/>
              </a:rPr>
              <a:t>APU Makefiles must use both.</a:t>
            </a:r>
            <a:br/>
            <a:r>
              <a:rPr b="0" lang="en-CA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CA" sz="2600" spc="-1" strike="noStrike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  <a:ea typeface="DejaVu Sans"/>
              </a:rPr>
              <a:t>When will it be safe to cut-over to new structure?</a:t>
            </a:r>
            <a:endParaRPr b="0" lang="en-CA" sz="32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CA" sz="2600" spc="-1" strike="noStrike">
                <a:solidFill>
                  <a:srgbClr val="000000"/>
                </a:solidFill>
                <a:latin typeface="Arial"/>
                <a:ea typeface="DejaVu Sans"/>
              </a:rPr>
              <a:t>Make before break”</a:t>
            </a:r>
            <a:endParaRPr b="0" lang="en-CA" sz="26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8142840" y="6343560"/>
            <a:ext cx="23662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April 16, 2021</a:t>
            </a:r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15363</TotalTime>
  <Application>LibreOffice/6.4.6.2$Linux_X86_64 LibreOffice_project/40$Build-2</Application>
  <Words>658</Words>
  <Paragraphs>169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2019-04-20T23:07:29Z</dcterms:created>
  <dc:creator>Rick O'Connor</dc:creator>
  <dc:description/>
  <dc:language>en-CA</dc:language>
  <cp:lastModifiedBy/>
  <cp:lastPrinted>2019-08-28T16:09:25Z</cp:lastPrinted>
  <dcterms:modified xsi:type="dcterms:W3CDTF">2021-04-16T10:57:50Z</dcterms:modified>
  <cp:revision>408</cp:revision>
  <dc:subject/>
  <dc:title>Internal code name:  Open Source RISC-V Cores (OSRC Initiative)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