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RQd9xvXdGNynUzYMwJaZuSzY5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402138" y="0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faf96d92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12faf96d92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4f23bbda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4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4f23bbda0_0_34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1d4f23bbda0_0_34:notes"/>
          <p:cNvSpPr txBox="1">
            <a:spLocks noGrp="1"/>
          </p:cNvSpPr>
          <p:nvPr>
            <p:ph type="sldNum" idx="12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4f23bbda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d4f23bbda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4f23bbd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4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4f23bbda0_0_0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1d4f23bbda0_0_0:notes"/>
          <p:cNvSpPr txBox="1">
            <a:spLocks noGrp="1"/>
          </p:cNvSpPr>
          <p:nvPr>
            <p:ph type="sldNum" idx="12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4f23bbda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400" cy="3394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4f23bbda0_0_12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d4f23bbda0_0_12:notes"/>
          <p:cNvSpPr txBox="1">
            <a:spLocks noGrp="1"/>
          </p:cNvSpPr>
          <p:nvPr>
            <p:ph type="sldNum" idx="12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4f23bbda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1d4f23bbda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4f23bbda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d4f23bbda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4f23bbda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d4f23bbda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9eb6c945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b9eb6c945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5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8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9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9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39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9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9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98360" y="6176880"/>
            <a:ext cx="2675880" cy="62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995480" y="300240"/>
            <a:ext cx="1087200" cy="86256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8360" y="6176880"/>
            <a:ext cx="2675880" cy="62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995480" y="300240"/>
            <a:ext cx="1087200" cy="86256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"/>
          <p:cNvPicPr preferRelativeResize="0"/>
          <p:nvPr/>
        </p:nvPicPr>
        <p:blipFill rotWithShape="1">
          <a:blip r:embed="rId3">
            <a:alphaModFix/>
          </a:blip>
          <a:srcRect l="10458" t="34376" r="11112"/>
          <a:stretch/>
        </p:blipFill>
        <p:spPr>
          <a:xfrm>
            <a:off x="0" y="0"/>
            <a:ext cx="12186720" cy="4379040"/>
          </a:xfrm>
          <a:prstGeom prst="rect">
            <a:avLst/>
          </a:prstGeom>
          <a:noFill/>
          <a:ln>
            <a:noFill/>
          </a:ln>
          <a:effectLst>
            <a:reflection stA="45000" endPos="65000" dist="50800" dir="5400000" sy="-100000" algn="bl" rotWithShape="0"/>
          </a:effectLst>
        </p:spPr>
      </p:pic>
      <p:pic>
        <p:nvPicPr>
          <p:cNvPr id="124" name="Google Shape;124;p1"/>
          <p:cNvPicPr preferRelativeResize="0"/>
          <p:nvPr/>
        </p:nvPicPr>
        <p:blipFill rotWithShape="1">
          <a:blip r:embed="rId4">
            <a:alphaModFix/>
          </a:blip>
          <a:srcRect l="647" r="14496"/>
          <a:stretch/>
        </p:blipFill>
        <p:spPr>
          <a:xfrm>
            <a:off x="0" y="457200"/>
            <a:ext cx="12186720" cy="228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"/>
          <p:cNvSpPr/>
          <p:nvPr/>
        </p:nvSpPr>
        <p:spPr>
          <a:xfrm>
            <a:off x="7752240" y="692640"/>
            <a:ext cx="2082960" cy="179496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1523875" y="2004125"/>
            <a:ext cx="9138600" cy="16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5600" b="0" i="0" u="none" strike="noStrike" cap="none">
                <a:solidFill>
                  <a:srgbClr val="17325D"/>
                </a:solidFill>
                <a:latin typeface="Arial"/>
                <a:ea typeface="Arial"/>
                <a:cs typeface="Arial"/>
                <a:sym typeface="Arial"/>
              </a:rPr>
              <a:t>OpenHW Group</a:t>
            </a:r>
            <a:b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800" b="0" i="0" u="none" strike="noStrike" cap="none">
                <a:solidFill>
                  <a:srgbClr val="60A049"/>
                </a:solidFill>
                <a:latin typeface="Arial"/>
                <a:ea typeface="Arial"/>
                <a:cs typeface="Arial"/>
                <a:sym typeface="Arial"/>
              </a:rPr>
              <a:t>Proven Processor IP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0" y="3730930"/>
            <a:ext cx="12186600" cy="24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60"/>
              <a:buFont typeface="Arial"/>
              <a:buNone/>
            </a:pPr>
            <a:r>
              <a:rPr lang="en" sz="5260" b="1">
                <a:solidFill>
                  <a:srgbClr val="17325D"/>
                </a:solidFill>
              </a:rPr>
              <a:t>New Structure Proposal for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60"/>
              <a:buFont typeface="Arial"/>
              <a:buNone/>
            </a:pPr>
            <a:r>
              <a:rPr lang="en" sz="5260" b="1">
                <a:solidFill>
                  <a:srgbClr val="17325D"/>
                </a:solidFill>
              </a:rPr>
              <a:t>CORE-V-VERIF</a:t>
            </a:r>
            <a:endParaRPr sz="526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" sz="1979" b="1" i="0" u="none" strike="noStrike" cap="none" dirty="0">
                <a:solidFill>
                  <a:srgbClr val="60A049"/>
                </a:solidFill>
                <a:latin typeface="Arial"/>
                <a:ea typeface="Arial"/>
                <a:cs typeface="Arial"/>
                <a:sym typeface="Arial"/>
              </a:rPr>
              <a:t>Mike Thompson</a:t>
            </a:r>
            <a:endParaRPr sz="1979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lang="en" sz="1979" b="1" i="0" u="sng" strike="noStrike" cap="none" dirty="0">
                <a:solidFill>
                  <a:srgbClr val="6B9F25"/>
                </a:solidFill>
                <a:latin typeface="Arial"/>
                <a:ea typeface="Arial"/>
                <a:cs typeface="Arial"/>
                <a:sym typeface="Arial"/>
              </a:rPr>
              <a:t>mike@openhwgroup.org</a:t>
            </a:r>
            <a:endParaRPr sz="1979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endParaRPr sz="1979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8368920" y="6356520"/>
            <a:ext cx="2172960" cy="35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5F5F5F"/>
                </a:solidFill>
              </a:rPr>
              <a:t>January</a:t>
            </a:r>
            <a:r>
              <a:rPr lang="en" sz="12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, 202</a:t>
            </a:r>
            <a:r>
              <a:rPr lang="en" sz="1200">
                <a:solidFill>
                  <a:srgbClr val="5F5F5F"/>
                </a:solidFill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3355560" y="6354000"/>
            <a:ext cx="4109400" cy="35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© OpenHW Group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10762560" y="6356520"/>
            <a:ext cx="585720" cy="35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0920" y="920160"/>
            <a:ext cx="1605240" cy="12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faf96d920_1_0"/>
          <p:cNvSpPr txBox="1">
            <a:spLocks noGrp="1"/>
          </p:cNvSpPr>
          <p:nvPr>
            <p:ph type="body" idx="1"/>
          </p:nvPr>
        </p:nvSpPr>
        <p:spPr>
          <a:xfrm>
            <a:off x="415600" y="12318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FF"/>
              </a:buClr>
              <a:buSzPts val="1800"/>
              <a:buNone/>
            </a:pPr>
            <a:r>
              <a:rPr lang="en" sz="11733">
                <a:solidFill>
                  <a:srgbClr val="0000FF"/>
                </a:solidFill>
              </a:rPr>
              <a:t>Background Slides</a:t>
            </a:r>
            <a:endParaRPr sz="11733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4f23bbda0_0_34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CORE-V-VERIF Directory Structure (Rejected)</a:t>
            </a:r>
            <a:endParaRPr/>
          </a:p>
        </p:txBody>
      </p:sp>
      <p:sp>
        <p:nvSpPr>
          <p:cNvPr id="198" name="Google Shape;198;g1d4f23bbda0_0_34"/>
          <p:cNvSpPr txBox="1">
            <a:spLocks noGrp="1"/>
          </p:cNvSpPr>
          <p:nvPr>
            <p:ph type="body" idx="1"/>
          </p:nvPr>
        </p:nvSpPr>
        <p:spPr>
          <a:xfrm>
            <a:off x="574600" y="1301650"/>
            <a:ext cx="5675400" cy="4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 b="1">
                <a:latin typeface="Courier New"/>
                <a:ea typeface="Courier New"/>
                <a:cs typeface="Courier New"/>
                <a:sym typeface="Courier New"/>
              </a:rPr>
              <a:t>CV32E20_DV</a:t>
            </a:r>
            <a:endParaRPr sz="30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bsp, docs, env, sim, tb, tests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└──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core-v-verif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├──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core-v-cores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│   ├──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 RTL for a specific core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│   └── README.md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├──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bin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│   └── </a:t>
            </a: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.. common scripts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├──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docs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├──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lib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├──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mk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├──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└──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vendor_lib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1d4f23bbda0_0_34"/>
          <p:cNvSpPr txBox="1">
            <a:spLocks noGrp="1"/>
          </p:cNvSpPr>
          <p:nvPr>
            <p:ph type="body" idx="1"/>
          </p:nvPr>
        </p:nvSpPr>
        <p:spPr>
          <a:xfrm>
            <a:off x="6614850" y="1561650"/>
            <a:ext cx="5376300" cy="45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393175" anchor="t" anchorCtr="0">
            <a:norm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Remove the core-specific directories from CORE-V-VERIF.</a:t>
            </a:r>
            <a:br>
              <a:rPr lang="en" sz="2200"/>
            </a:b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Core-specific DV code moved to core-specific repository:</a:t>
            </a:r>
            <a:endParaRPr sz="220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One per code</a:t>
            </a:r>
            <a:endParaRPr sz="220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e.g. cv32e20_dv</a:t>
            </a:r>
            <a:br>
              <a:rPr lang="en" sz="2200"/>
            </a:b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Common dirs and files in CORE-V-VERIF unchanged.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The State of CORE-V-VERIF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7" name="Google Shape;137;p2"/>
          <p:cNvSpPr txBox="1">
            <a:spLocks noGrp="1"/>
          </p:cNvSpPr>
          <p:nvPr>
            <p:ph type="body" idx="1"/>
          </p:nvPr>
        </p:nvSpPr>
        <p:spPr>
          <a:xfrm>
            <a:off x="415650" y="1356975"/>
            <a:ext cx="11360700" cy="4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393175" anchor="t" anchorCtr="0">
            <a:normAutofit fontScale="85000" lnSpcReduction="20000"/>
          </a:bodyPr>
          <a:lstStyle/>
          <a:p>
            <a:pPr marL="609583" lvl="0" indent="-44791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454"/>
              <a:buChar char="●"/>
            </a:pPr>
            <a:r>
              <a:rPr lang="en" sz="2200"/>
              <a:t>On 2023-02-10 CORE-V-VERIF will be 3 years old:</a:t>
            </a:r>
            <a:endParaRPr sz="2200"/>
          </a:p>
          <a:p>
            <a:pPr marL="914400" lvl="1" indent="-33363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454"/>
              <a:buChar char="○"/>
            </a:pPr>
            <a:r>
              <a:rPr lang="en" sz="2200"/>
              <a:t>Supporting four, soon to be five (and maybe six), distinct CORE-V cores.</a:t>
            </a:r>
            <a:endParaRPr sz="2200"/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96272"/>
              <a:buNone/>
            </a:pPr>
            <a:endParaRPr sz="2200"/>
          </a:p>
          <a:p>
            <a:pPr marL="609583" lvl="0" indent="-4621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8"/>
              <a:t>Cracks are starting to appear:</a:t>
            </a:r>
            <a:endParaRPr sz="2208"/>
          </a:p>
          <a:p>
            <a:pPr marL="914400" lvl="1" indent="-34777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8"/>
              <a:t>The verification environment is an “all or nothing” exercise.</a:t>
            </a:r>
            <a:endParaRPr sz="2208"/>
          </a:p>
          <a:p>
            <a:pPr marL="914400" lvl="1" indent="-34777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8"/>
              <a:t>Branch and Issue Management in a multi-project repository.</a:t>
            </a:r>
            <a:endParaRPr sz="2208"/>
          </a:p>
          <a:p>
            <a:pPr marL="914400" lvl="1" indent="-34777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8"/>
              <a:t>The ISA functional coverage model is growing unwieldy.</a:t>
            </a:r>
            <a:br>
              <a:rPr lang="en" sz="2208"/>
            </a:br>
            <a:endParaRPr sz="2208"/>
          </a:p>
          <a:p>
            <a:pPr marL="609583" lvl="0" indent="-462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8"/>
              <a:t>The next few slides recommend a set of actions to address some of these issues.</a:t>
            </a:r>
            <a:br>
              <a:rPr lang="en" sz="2208"/>
            </a:br>
            <a:endParaRPr sz="2208"/>
          </a:p>
          <a:p>
            <a:pPr marL="609583" lvl="0" indent="-462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8"/>
              <a:t>Of course, there are other issues to address (but not today):</a:t>
            </a:r>
            <a:endParaRPr sz="2208"/>
          </a:p>
          <a:p>
            <a:pPr marL="914400" lvl="1" indent="-34777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8"/>
              <a:t>Coding style enforcement.</a:t>
            </a:r>
            <a:endParaRPr sz="2208"/>
          </a:p>
          <a:p>
            <a:pPr marL="914400" lvl="1" indent="-34777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8"/>
              <a:t>UVM Agents for specific interfaces.</a:t>
            </a:r>
            <a:endParaRPr sz="2208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4f23bbda0_0_5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CORE-V-VERIF Repo Re-organization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3" name="Google Shape;143;g1d4f23bbda0_0_53"/>
          <p:cNvSpPr txBox="1">
            <a:spLocks noGrp="1"/>
          </p:cNvSpPr>
          <p:nvPr>
            <p:ph type="body" idx="1"/>
          </p:nvPr>
        </p:nvSpPr>
        <p:spPr>
          <a:xfrm>
            <a:off x="415650" y="1485451"/>
            <a:ext cx="11360700" cy="45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393175" anchor="t" anchorCtr="0">
            <a:normAutofit lnSpcReduction="10000"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CORE-V-VERIF is a single repository for all CORE-V cores: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CV32E40P, E40X and E40S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CV32E41P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CVA6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CV32E20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CVA5?</a:t>
            </a:r>
            <a:br>
              <a:rPr lang="en" sz="2200"/>
            </a:b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Not all Contributors need (or want!) all the code associated with all the cores: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e.g. CVA6 Contributors should not need to clone the CV32E40S testbench.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Asking Committers to maintain awareness of all projects is impractical.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Enforcement of common guidelines should only apply to common code.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4f23bbda0_0_0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CORE-V-VERIF Directory Structure Today</a:t>
            </a:r>
            <a:endParaRPr/>
          </a:p>
        </p:txBody>
      </p:sp>
      <p:sp>
        <p:nvSpPr>
          <p:cNvPr id="150" name="Google Shape;150;g1d4f23bbda0_0_0"/>
          <p:cNvSpPr txBox="1">
            <a:spLocks noGrp="1"/>
          </p:cNvSpPr>
          <p:nvPr>
            <p:ph type="body" idx="1"/>
          </p:nvPr>
        </p:nvSpPr>
        <p:spPr>
          <a:xfrm>
            <a:off x="574600" y="1073050"/>
            <a:ext cx="5675400" cy="4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latin typeface="Courier New"/>
                <a:ea typeface="Courier New"/>
                <a:cs typeface="Courier New"/>
                <a:sym typeface="Courier New"/>
              </a:rPr>
              <a:t>CORE-V-VERIF</a:t>
            </a:r>
            <a:endParaRPr sz="3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core-v-cores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 RTL for a specific core cloned to this location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└── README.md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bin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└── </a:t>
            </a: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.. common scripts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cv32e40p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bsp, docs, env, sim, tb, tests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└──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vendor_lib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cv32e40s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└──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 same structure as above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cv32e40x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└──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 same structure as above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cva6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└──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 same structure as above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cv32e20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└──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 same structure as above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docs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lib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mk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└──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vendor_lib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d4f23bbda0_0_0"/>
          <p:cNvSpPr txBox="1">
            <a:spLocks noGrp="1"/>
          </p:cNvSpPr>
          <p:nvPr>
            <p:ph type="body" idx="1"/>
          </p:nvPr>
        </p:nvSpPr>
        <p:spPr>
          <a:xfrm>
            <a:off x="5764400" y="1333050"/>
            <a:ext cx="6226800" cy="45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393175" anchor="t" anchorCtr="0">
            <a:norm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Directories in </a:t>
            </a:r>
            <a:r>
              <a:rPr lang="en" sz="2200">
                <a:solidFill>
                  <a:srgbClr val="FF0000"/>
                </a:solidFill>
              </a:rPr>
              <a:t>red</a:t>
            </a:r>
            <a:r>
              <a:rPr lang="en" sz="2200"/>
              <a:t> are core-specific:</a:t>
            </a:r>
            <a:endParaRPr sz="220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You are probably only using one of these in your day-to-day work.</a:t>
            </a:r>
            <a:br>
              <a:rPr lang="en" sz="2200"/>
            </a:b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 the number of cores supported by CORE-V-VERIF grows, the volume of unused code in your working copy grows.</a:t>
            </a:r>
            <a:br>
              <a:rPr lang="en" sz="2200"/>
            </a:b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Proliferation of “&lt;core&gt;/dev” branches becoming a maintenance burden.</a:t>
            </a:r>
            <a:endParaRPr sz="2200"/>
          </a:p>
        </p:txBody>
      </p:sp>
      <p:sp>
        <p:nvSpPr>
          <p:cNvPr id="152" name="Google Shape;152;g1d4f23bbda0_0_0"/>
          <p:cNvSpPr txBox="1">
            <a:spLocks noGrp="1"/>
          </p:cNvSpPr>
          <p:nvPr>
            <p:ph type="body" idx="1"/>
          </p:nvPr>
        </p:nvSpPr>
        <p:spPr>
          <a:xfrm>
            <a:off x="720450" y="5092375"/>
            <a:ext cx="11360700" cy="16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393175" anchor="t" anchorCtr="0">
            <a:normAutofit fontScale="85000" lnSpcReduction="20000"/>
          </a:bodyPr>
          <a:lstStyle/>
          <a:p>
            <a:pPr marL="457200" lvl="0" indent="-3473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 b="1"/>
              <a:t>Recommendation</a:t>
            </a:r>
            <a:r>
              <a:rPr lang="en" sz="2200"/>
              <a:t>:</a:t>
            </a:r>
            <a:endParaRPr sz="2200"/>
          </a:p>
          <a:p>
            <a:pPr marL="914400" lvl="1" indent="-3473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Break out the core-specific directories in CORE-V-VERIF to their own repositories.</a:t>
            </a:r>
            <a:endParaRPr sz="2200"/>
          </a:p>
          <a:p>
            <a:pPr marL="914400" lvl="1" indent="-3473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200"/>
              <a:t>Common code remains in CORE-V-VERIF and the core-specific repos will depend on CORE-V-VERIF.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4f23bbda0_0_12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CORE-V-VERIF Proposed Directory Structure</a:t>
            </a:r>
            <a:endParaRPr/>
          </a:p>
        </p:txBody>
      </p:sp>
      <p:sp>
        <p:nvSpPr>
          <p:cNvPr id="159" name="Google Shape;159;g1d4f23bbda0_0_12"/>
          <p:cNvSpPr txBox="1">
            <a:spLocks noGrp="1"/>
          </p:cNvSpPr>
          <p:nvPr>
            <p:ph type="body" idx="1"/>
          </p:nvPr>
        </p:nvSpPr>
        <p:spPr>
          <a:xfrm>
            <a:off x="574600" y="1301650"/>
            <a:ext cx="5675400" cy="4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 b="1">
                <a:latin typeface="Courier New"/>
                <a:ea typeface="Courier New"/>
                <a:cs typeface="Courier New"/>
                <a:sym typeface="Courier New"/>
              </a:rPr>
              <a:t>CORE-V-VERIF</a:t>
            </a:r>
            <a:endParaRPr sz="305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core-v-cores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├──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.. RTL for a specific core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└── README.md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bin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└── </a:t>
            </a: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.. common scripts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core-v-tb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├──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.. ENV+TB for a specific core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│   └──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docs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lib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mk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└──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vendor_lib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d4f23bbda0_0_12"/>
          <p:cNvSpPr txBox="1">
            <a:spLocks noGrp="1"/>
          </p:cNvSpPr>
          <p:nvPr>
            <p:ph type="body" idx="1"/>
          </p:nvPr>
        </p:nvSpPr>
        <p:spPr>
          <a:xfrm>
            <a:off x="6614850" y="1561650"/>
            <a:ext cx="5376300" cy="45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393175" anchor="t" anchorCtr="0">
            <a:norm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Remove the core-specific directories from CORE-V-VERIF.</a:t>
            </a:r>
            <a:endParaRPr sz="220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Replace it with a new </a:t>
            </a:r>
            <a:r>
              <a:rPr lang="en" sz="2200" i="1">
                <a:solidFill>
                  <a:srgbClr val="FF0000"/>
                </a:solidFill>
              </a:rPr>
              <a:t>core-v-dv</a:t>
            </a:r>
            <a:r>
              <a:rPr lang="en" sz="2200"/>
              <a:t> directory.</a:t>
            </a:r>
            <a:br>
              <a:rPr lang="en" sz="2200"/>
            </a:b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Core-specific DV code moved to core-specific repository:</a:t>
            </a:r>
            <a:endParaRPr sz="220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e.g. cv32e20_tb</a:t>
            </a:r>
            <a:br>
              <a:rPr lang="en" sz="2200"/>
            </a:b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Common dirs and files in CORE-V-VERIF unchanged.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4f23bbda0_0_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How does it work?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6" name="Google Shape;166;g1d4f23bbda0_0_29"/>
          <p:cNvSpPr txBox="1">
            <a:spLocks noGrp="1"/>
          </p:cNvSpPr>
          <p:nvPr>
            <p:ph type="body" idx="1"/>
          </p:nvPr>
        </p:nvSpPr>
        <p:spPr>
          <a:xfrm>
            <a:off x="415650" y="1485451"/>
            <a:ext cx="11360700" cy="45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393175" anchor="t" anchorCtr="0">
            <a:norm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Cloning your core’s dv repository:</a:t>
            </a:r>
            <a:br>
              <a:rPr lang="en" sz="2200"/>
            </a:br>
            <a:r>
              <a:rPr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git clone -b &lt;branch&gt; git@github.com:openhwgroup/core-v-verif &lt;working_dir&gt;</a:t>
            </a:r>
            <a:br>
              <a:rPr lang="en" sz="2200"/>
            </a:b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Run a ‘fetch script’ to clone dv directory for a specific branch/hash into your working directory:</a:t>
            </a:r>
            <a:br>
              <a:rPr lang="en" sz="2200"/>
            </a:br>
            <a:r>
              <a:rPr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fetch_dv –core &lt;core&gt; –branch &lt;branch&gt; –hash &lt;hash&gt;</a:t>
            </a:r>
            <a:br>
              <a:rPr lang="en" sz="2200">
                <a:solidFill>
                  <a:srgbClr val="0000FF"/>
                </a:solidFill>
              </a:rPr>
            </a:b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Running tests, etc. mostly unchanged:</a:t>
            </a:r>
            <a:endParaRPr sz="2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cd &lt;working_dir&gt;/core-v-tb/&lt;core&gt;/sim/uvmt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make test TEST=hello-world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make corev-dv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make gen_corev-dv test TEST=corev_rand_jump_stress_test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4f23bbda0_0_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Gotchas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2" name="Google Shape;172;g1d4f23bbda0_0_43"/>
          <p:cNvSpPr txBox="1">
            <a:spLocks noGrp="1"/>
          </p:cNvSpPr>
          <p:nvPr>
            <p:ph type="body" idx="1"/>
          </p:nvPr>
        </p:nvSpPr>
        <p:spPr>
          <a:xfrm>
            <a:off x="415650" y="1485451"/>
            <a:ext cx="11360700" cy="45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393175" anchor="t" anchorCtr="0">
            <a:norm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“simple” change has multiple consequences:</a:t>
            </a:r>
            <a:endParaRPr sz="220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Some paths in our Makefiles/scripts are relative and these will need to be updated.</a:t>
            </a:r>
            <a:endParaRPr sz="220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CI implementation will become more complex:</a:t>
            </a:r>
            <a:endParaRPr sz="2200"/>
          </a:p>
          <a:p>
            <a:pPr marL="137160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No CI for core-v-verif as a stand-alone repository exists.</a:t>
            </a:r>
            <a:endParaRPr sz="2200"/>
          </a:p>
          <a:p>
            <a:pPr marL="137160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CI for the individual &lt;core&gt;_tb repos.</a:t>
            </a:r>
            <a:endParaRPr sz="220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Lots of READMEs to update.</a:t>
            </a:r>
            <a:br>
              <a:rPr lang="en" sz="2200"/>
            </a:b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People are not going to like using the “fetch script”:</a:t>
            </a:r>
            <a:endParaRPr sz="220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Open to ideas about automating this.</a:t>
            </a:r>
            <a:endParaRPr sz="2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Unforeseen consequences are always a risk.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4f23bbda0_0_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First Step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8" name="Google Shape;178;g1d4f23bbda0_0_48"/>
          <p:cNvSpPr txBox="1">
            <a:spLocks noGrp="1"/>
          </p:cNvSpPr>
          <p:nvPr>
            <p:ph type="body" idx="1"/>
          </p:nvPr>
        </p:nvSpPr>
        <p:spPr>
          <a:xfrm>
            <a:off x="415650" y="1485451"/>
            <a:ext cx="11360700" cy="45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393175" anchor="t" anchorCtr="0">
            <a:norm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Cannot disrupt projects pushing to RTL Freeze:</a:t>
            </a:r>
            <a:endParaRPr sz="220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CV32E40Pv2</a:t>
            </a:r>
            <a:endParaRPr sz="220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CV32E40S</a:t>
            </a:r>
            <a:endParaRPr sz="220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CV32E40X?</a:t>
            </a:r>
            <a:br>
              <a:rPr lang="en" sz="2200"/>
            </a:b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best candidate to implement and use this new structure is CV32E20.</a:t>
            </a:r>
            <a:endParaRPr sz="220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We may also be able to move CVA6 without a significant impact to that project.</a:t>
            </a:r>
            <a:endParaRPr sz="220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What about CV32E40X?</a:t>
            </a:r>
            <a:br>
              <a:rPr lang="en" sz="2200"/>
            </a:b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Move the E40P/S projects after they achieve RTL Freeze.</a:t>
            </a:r>
            <a:endParaRPr sz="2200"/>
          </a:p>
        </p:txBody>
      </p:sp>
      <p:sp>
        <p:nvSpPr>
          <p:cNvPr id="179" name="Google Shape;179;g1d4f23bbda0_0_48"/>
          <p:cNvSpPr/>
          <p:nvPr/>
        </p:nvSpPr>
        <p:spPr>
          <a:xfrm>
            <a:off x="3183100" y="2044725"/>
            <a:ext cx="136500" cy="819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180" name="Google Shape;180;g1d4f23bbda0_0_48"/>
          <p:cNvCxnSpPr>
            <a:stCxn id="179" idx="1"/>
          </p:cNvCxnSpPr>
          <p:nvPr/>
        </p:nvCxnSpPr>
        <p:spPr>
          <a:xfrm rot="10800000" flipH="1">
            <a:off x="3319600" y="2452425"/>
            <a:ext cx="1541700" cy="1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81" name="Google Shape;181;g1d4f23bbda0_0_48"/>
          <p:cNvSpPr txBox="1"/>
          <p:nvPr/>
        </p:nvSpPr>
        <p:spPr>
          <a:xfrm>
            <a:off x="4878850" y="2257969"/>
            <a:ext cx="544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These sub-dirs will remain in core-v-verif until ready to move.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9eb6c9455_0_18"/>
          <p:cNvSpPr txBox="1">
            <a:spLocks noGrp="1"/>
          </p:cNvSpPr>
          <p:nvPr>
            <p:ph type="body" idx="1"/>
          </p:nvPr>
        </p:nvSpPr>
        <p:spPr>
          <a:xfrm>
            <a:off x="415600" y="12318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FF"/>
              </a:buClr>
              <a:buSzPts val="1800"/>
              <a:buNone/>
            </a:pPr>
            <a:r>
              <a:rPr lang="en" sz="11733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1733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Microsoft Office PowerPoint</Application>
  <PresentationFormat>Widescreen</PresentationFormat>
  <Paragraphs>137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Office Theme</vt:lpstr>
      <vt:lpstr>Office Theme</vt:lpstr>
      <vt:lpstr>PowerPoint Presentation</vt:lpstr>
      <vt:lpstr>The State of CORE-V-VERIF</vt:lpstr>
      <vt:lpstr>CORE-V-VERIF Repo Re-organization</vt:lpstr>
      <vt:lpstr>CORE-V-VERIF Directory Structure Today</vt:lpstr>
      <vt:lpstr>CORE-V-VERIF Proposed Directory Structure</vt:lpstr>
      <vt:lpstr>How does it work?</vt:lpstr>
      <vt:lpstr>Gotchas</vt:lpstr>
      <vt:lpstr>First Step</vt:lpstr>
      <vt:lpstr>PowerPoint Presentation</vt:lpstr>
      <vt:lpstr>PowerPoint Presentation</vt:lpstr>
      <vt:lpstr>CORE-V-VERIF Directory Structure (Rejected)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O'Connor</dc:creator>
  <cp:lastModifiedBy>simon davidmann</cp:lastModifiedBy>
  <cp:revision>1</cp:revision>
  <dcterms:created xsi:type="dcterms:W3CDTF">2019-04-20T23:07:29Z</dcterms:created>
  <dcterms:modified xsi:type="dcterms:W3CDTF">2023-01-16T08:31:50Z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