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9" r:id="rId1"/>
  </p:sldMasterIdLst>
  <p:notesMasterIdLst>
    <p:notesMasterId r:id="rId8"/>
  </p:notesMasterIdLst>
  <p:sldIdLst>
    <p:sldId id="2890" r:id="rId2"/>
    <p:sldId id="2905" r:id="rId3"/>
    <p:sldId id="2901" r:id="rId4"/>
    <p:sldId id="2894" r:id="rId5"/>
    <p:sldId id="2899" r:id="rId6"/>
    <p:sldId id="290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0487C98-6044-104F-9E32-D7C8F23E0292}">
          <p14:sldIdLst>
            <p14:sldId id="2890"/>
            <p14:sldId id="2905"/>
            <p14:sldId id="2901"/>
            <p14:sldId id="2894"/>
            <p14:sldId id="2899"/>
            <p14:sldId id="290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5F5F"/>
    <a:srgbClr val="549E39"/>
    <a:srgbClr val="17325D"/>
    <a:srgbClr val="60A0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9EDEE6-7944-4E74-B686-C88B4DB81AEC}" v="1" dt="2023-04-04T18:16:30.1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45"/>
    <p:restoredTop sz="96208"/>
  </p:normalViewPr>
  <p:slideViewPr>
    <p:cSldViewPr snapToGrid="0" snapToObjects="1">
      <p:cViewPr varScale="1">
        <p:scale>
          <a:sx n="83" d="100"/>
          <a:sy n="83" d="100"/>
        </p:scale>
        <p:origin x="126" y="198"/>
      </p:cViewPr>
      <p:guideLst/>
    </p:cSldViewPr>
  </p:slideViewPr>
  <p:outlineViewPr>
    <p:cViewPr>
      <p:scale>
        <a:sx n="33" d="100"/>
        <a:sy n="33" d="100"/>
      </p:scale>
      <p:origin x="0" y="-2490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80" d="100"/>
        <a:sy n="1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off, Lee" userId="fdc436b4-039d-4ebd-91a3-94c2c6a87b91" providerId="ADAL" clId="{3D9EDEE6-7944-4E74-B686-C88B4DB81AEC}"/>
    <pc:docChg chg="custSel addSld modSld modSection">
      <pc:chgData name="Hoff, Lee" userId="fdc436b4-039d-4ebd-91a3-94c2c6a87b91" providerId="ADAL" clId="{3D9EDEE6-7944-4E74-B686-C88B4DB81AEC}" dt="2023-04-04T18:16:54.443" v="376" actId="20577"/>
      <pc:docMkLst>
        <pc:docMk/>
      </pc:docMkLst>
      <pc:sldChg chg="modSp mod">
        <pc:chgData name="Hoff, Lee" userId="fdc436b4-039d-4ebd-91a3-94c2c6a87b91" providerId="ADAL" clId="{3D9EDEE6-7944-4E74-B686-C88B4DB81AEC}" dt="2023-03-24T21:17:44.041" v="30" actId="20577"/>
        <pc:sldMkLst>
          <pc:docMk/>
          <pc:sldMk cId="3889061591" sldId="2894"/>
        </pc:sldMkLst>
        <pc:spChg chg="mod">
          <ac:chgData name="Hoff, Lee" userId="fdc436b4-039d-4ebd-91a3-94c2c6a87b91" providerId="ADAL" clId="{3D9EDEE6-7944-4E74-B686-C88B4DB81AEC}" dt="2023-03-24T21:17:44.041" v="30" actId="20577"/>
          <ac:spMkLst>
            <pc:docMk/>
            <pc:sldMk cId="3889061591" sldId="2894"/>
            <ac:spMk id="3" creationId="{C0F02B94-97E4-44D8-8662-8EFAE484B5AF}"/>
          </ac:spMkLst>
        </pc:spChg>
      </pc:sldChg>
      <pc:sldChg chg="addSp modSp new mod">
        <pc:chgData name="Hoff, Lee" userId="fdc436b4-039d-4ebd-91a3-94c2c6a87b91" providerId="ADAL" clId="{3D9EDEE6-7944-4E74-B686-C88B4DB81AEC}" dt="2023-04-04T18:16:54.443" v="376" actId="20577"/>
        <pc:sldMkLst>
          <pc:docMk/>
          <pc:sldMk cId="1717235798" sldId="2906"/>
        </pc:sldMkLst>
        <pc:spChg chg="mod">
          <ac:chgData name="Hoff, Lee" userId="fdc436b4-039d-4ebd-91a3-94c2c6a87b91" providerId="ADAL" clId="{3D9EDEE6-7944-4E74-B686-C88B4DB81AEC}" dt="2023-03-24T21:19:26.482" v="62" actId="6549"/>
          <ac:spMkLst>
            <pc:docMk/>
            <pc:sldMk cId="1717235798" sldId="2906"/>
            <ac:spMk id="2" creationId="{3A4F3038-C9F7-7649-CB1B-959D41C36FEB}"/>
          </ac:spMkLst>
        </pc:spChg>
        <pc:spChg chg="mod">
          <ac:chgData name="Hoff, Lee" userId="fdc436b4-039d-4ebd-91a3-94c2c6a87b91" providerId="ADAL" clId="{3D9EDEE6-7944-4E74-B686-C88B4DB81AEC}" dt="2023-03-24T21:24:57.003" v="368" actId="115"/>
          <ac:spMkLst>
            <pc:docMk/>
            <pc:sldMk cId="1717235798" sldId="2906"/>
            <ac:spMk id="3" creationId="{6FC3A9BE-99AD-2F42-7C0F-052901013492}"/>
          </ac:spMkLst>
        </pc:spChg>
        <pc:spChg chg="mod">
          <ac:chgData name="Hoff, Lee" userId="fdc436b4-039d-4ebd-91a3-94c2c6a87b91" providerId="ADAL" clId="{3D9EDEE6-7944-4E74-B686-C88B4DB81AEC}" dt="2023-04-04T18:16:54.443" v="376" actId="20577"/>
          <ac:spMkLst>
            <pc:docMk/>
            <pc:sldMk cId="1717235798" sldId="2906"/>
            <ac:spMk id="4" creationId="{9E486169-AE9B-7B72-1F14-63DA06080D41}"/>
          </ac:spMkLst>
        </pc:spChg>
        <pc:picChg chg="add mod">
          <ac:chgData name="Hoff, Lee" userId="fdc436b4-039d-4ebd-91a3-94c2c6a87b91" providerId="ADAL" clId="{3D9EDEE6-7944-4E74-B686-C88B4DB81AEC}" dt="2023-04-04T18:16:30.183" v="369"/>
          <ac:picMkLst>
            <pc:docMk/>
            <pc:sldMk cId="1717235798" sldId="2906"/>
            <ac:picMk id="7" creationId="{AC282AD5-AC08-F5AB-4612-9BD55955527F}"/>
          </ac:picMkLst>
        </pc:picChg>
        <pc:picChg chg="add mod">
          <ac:chgData name="Hoff, Lee" userId="fdc436b4-039d-4ebd-91a3-94c2c6a87b91" providerId="ADAL" clId="{3D9EDEE6-7944-4E74-B686-C88B4DB81AEC}" dt="2023-04-04T18:16:30.183" v="369"/>
          <ac:picMkLst>
            <pc:docMk/>
            <pc:sldMk cId="1717235798" sldId="2906"/>
            <ac:picMk id="8" creationId="{4DF23C49-5961-481C-4787-EE067367609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590C58-DF70-2946-A94D-AEAAF9A35B1E}" type="datetimeFigureOut">
              <a:rPr lang="en-US" smtClean="0"/>
              <a:t>4/4/2023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01C122-C540-F141-AFA4-54F6FAAA4E0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504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DC444-8826-E24A-A709-95529B64D6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828A74-79A7-A343-BC01-1F1FA73C89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="1" i="0">
                <a:solidFill>
                  <a:srgbClr val="60A049"/>
                </a:solidFill>
                <a:latin typeface="Orbitron" panose="020000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2A02C1-EB16-094F-8317-C264C0F5170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8861" y="6356349"/>
            <a:ext cx="2178269" cy="365125"/>
          </a:xfrm>
        </p:spPr>
        <p:txBody>
          <a:bodyPr/>
          <a:lstStyle/>
          <a:p>
            <a:r>
              <a:rPr lang="en-CA" dirty="0"/>
              <a:t>May 2020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DBDF8-B620-D349-9D32-09D1507A6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192209-C8AA-524A-955A-048843D83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62592" y="6356350"/>
            <a:ext cx="591207" cy="365125"/>
          </a:xfrm>
        </p:spPr>
        <p:txBody>
          <a:bodyPr/>
          <a:lstStyle/>
          <a:p>
            <a:fld id="{549DEEE6-291A-3B4C-87A2-0D3F8837F2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494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4C481-7A41-B840-B8A1-42803F2D5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83B4F-F0E8-0047-A2C1-D915AD6F3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9467AE-7F69-9A4A-8545-2486891B6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dirty="0"/>
              <a:t>June 2020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32CB52-95AD-3640-98D0-A9071CB7F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DB8BBC-9057-B34F-A164-0E13FBDBC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412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745AF-D5AC-7A4C-919F-450717C88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D9722-F98A-A848-97D9-D68B800AE5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82973"/>
            <a:ext cx="5181600" cy="48939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35F107-06C3-3D46-BACB-B73211B352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82973"/>
            <a:ext cx="5181600" cy="48939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B4A8A4-3695-264E-9EB7-8B8093DCD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dirty="0"/>
              <a:t>May 2020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81A86F-9D68-1740-9038-CC5149085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OpenHW Group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B22DED-7BF8-3C4F-A73A-6748DE91E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882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212E2-CA2B-9C41-BF5A-7CE7442B7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ACC8FF-9329-AF47-85F3-22180F083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dirty="0"/>
              <a:t>June 2020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B5CF8F-EF90-2D44-AA0D-FE1C30A45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OpenHW Group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46FBE7-8477-B040-A5A6-E0D1609F1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70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672D21-6BD8-5045-9498-6A1AFEFB5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dirty="0"/>
              <a:t>May 2020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9CCCD3-B637-A143-BEA6-52A1DA6F1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OpenHW Group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D88B1E-6C50-7B47-BE6E-8EA009A59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39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4BA33-EB9E-8146-8DE5-C65ED2354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25A3C-6842-4D45-A879-4F84A6ED1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130AA8-B296-CF41-8FE1-EF57FC54A9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F6AADD-5ACE-8C4B-BB45-F73FFFA1A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dirty="0"/>
              <a:t>May 2020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252A8E-24ED-084A-AF92-73D1BACDD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OpenHW Group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AF4AB6-2C03-5044-B357-621212E6E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00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0C8EE-B396-C048-9DE7-39274BA3A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EE7820-EC91-E646-8E40-57A3A79509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5956A0-6213-A14F-A798-17209FB5A0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1D3366-672E-DD48-9F7A-BDFD0347D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dirty="0"/>
              <a:t>May 2020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360CA7-5253-CE4F-890D-687EB156B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OpenHW Group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6A2525-4B5F-7F47-9821-7C7FD8F71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122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85438-BA29-FF4E-BAD0-CF0BDF1BF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0B10C3-19D0-E847-9C92-0FF7A84622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5455D1-4747-DF4F-934E-0D941F083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dirty="0"/>
              <a:t>May 2020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EE640B-D48B-7D4D-B120-49DE06F8C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2B7B59-219C-F64A-9AEB-DD26B19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199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emf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589FBC-7EB1-1247-860C-3CD780E93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157337" cy="7384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51CD1F-294A-504F-B632-00F44144BD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40221"/>
            <a:ext cx="10515600" cy="49367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BEA71A-2A54-8740-81BF-D95F18ABA6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142891" y="6343431"/>
            <a:ext cx="2083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5F5F5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CA" dirty="0"/>
              <a:t>June 2020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661D80-EE7C-E940-B59A-8890076DEE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5429" y="635383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5F5F5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617809-FE97-364B-976A-EA1148FD99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67696" y="6356350"/>
            <a:ext cx="486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5F5F5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549DEEE6-291A-3B4C-87A2-0D3F8837F27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AA0BC9E-56DC-0843-B47D-AD70BBA6C9BF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198383" y="6176963"/>
            <a:ext cx="2681451" cy="6309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BC121D8-6CE2-A44E-9947-C61E55586817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0995537" y="300309"/>
            <a:ext cx="1092672" cy="868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760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2" r:id="rId3"/>
    <p:sldLayoutId id="2147483654" r:id="rId4"/>
    <p:sldLayoutId id="2147483661" r:id="rId5"/>
    <p:sldLayoutId id="2147483656" r:id="rId6"/>
    <p:sldLayoutId id="2147483657" r:id="rId7"/>
    <p:sldLayoutId id="2147483658" r:id="rId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0" i="0" kern="1200">
          <a:solidFill>
            <a:srgbClr val="17325D"/>
          </a:solidFill>
          <a:latin typeface="Orbitron" panose="020000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5F5F5F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5F5F5F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5F5F5F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5F5F5F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5F5F5F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>
            <a:extLst>
              <a:ext uri="{FF2B5EF4-FFF2-40B4-BE49-F238E27FC236}">
                <a16:creationId xmlns:a16="http://schemas.microsoft.com/office/drawing/2014/main" id="{BFDB25F2-3D51-5A4B-B6F6-4F3CBB9365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58" t="34374" r="11111"/>
          <a:stretch/>
        </p:blipFill>
        <p:spPr>
          <a:xfrm>
            <a:off x="0" y="1"/>
            <a:ext cx="12192000" cy="4384559"/>
          </a:xfrm>
          <a:prstGeom prst="rect">
            <a:avLst/>
          </a:prstGeom>
          <a:ln>
            <a:noFill/>
          </a:ln>
          <a:effectLst>
            <a:reflection blurRad="330200" stA="45000" endPos="65000" dist="50800" dir="5400000" sy="-100000" algn="bl" rotWithShape="0"/>
            <a:softEdge rad="0"/>
          </a:effectLst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DABD8273-4A38-8348-A706-FA20F607DA5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7" r="14497"/>
          <a:stretch/>
        </p:blipFill>
        <p:spPr>
          <a:xfrm>
            <a:off x="-1" y="457201"/>
            <a:ext cx="12192001" cy="2292889"/>
          </a:xfrm>
          <a:prstGeom prst="rect">
            <a:avLst/>
          </a:prstGeom>
        </p:spPr>
      </p:pic>
      <p:sp>
        <p:nvSpPr>
          <p:cNvPr id="42" name="Oval 41">
            <a:extLst>
              <a:ext uri="{FF2B5EF4-FFF2-40B4-BE49-F238E27FC236}">
                <a16:creationId xmlns:a16="http://schemas.microsoft.com/office/drawing/2014/main" id="{86EE7AF8-790F-B647-B45C-0213646C537D}"/>
              </a:ext>
            </a:extLst>
          </p:cNvPr>
          <p:cNvSpPr/>
          <p:nvPr/>
        </p:nvSpPr>
        <p:spPr>
          <a:xfrm>
            <a:off x="7752184" y="692696"/>
            <a:ext cx="2088232" cy="18002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B86AC7A-924A-2C4F-921C-C9AB735AA0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0222" y="3474155"/>
            <a:ext cx="10563577" cy="962707"/>
          </a:xfrm>
        </p:spPr>
        <p:txBody>
          <a:bodyPr>
            <a:normAutofit/>
          </a:bodyPr>
          <a:lstStyle/>
          <a:p>
            <a:r>
              <a:rPr lang="en-US" dirty="0"/>
              <a:t>CV32E20 Plan Approved Review</a:t>
            </a:r>
            <a:endParaRPr lang="en-US" dirty="0">
              <a:solidFill>
                <a:srgbClr val="60A049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956B2D-BE4E-E646-8EA4-AA679C18F3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83782"/>
            <a:ext cx="9144000" cy="1655762"/>
          </a:xfrm>
        </p:spPr>
        <p:txBody>
          <a:bodyPr>
            <a:normAutofit/>
          </a:bodyPr>
          <a:lstStyle/>
          <a:p>
            <a:r>
              <a:rPr lang="en-US" dirty="0"/>
              <a:t>Joe Circello (NXP), Lee Hoff (Intrinsix),</a:t>
            </a:r>
          </a:p>
          <a:p>
            <a:r>
              <a:rPr lang="en-US" dirty="0"/>
              <a:t>March 27, 2023</a:t>
            </a:r>
          </a:p>
        </p:txBody>
      </p:sp>
      <p:sp>
        <p:nvSpPr>
          <p:cNvPr id="46" name="Slide Number Placeholder 45">
            <a:extLst>
              <a:ext uri="{FF2B5EF4-FFF2-40B4-BE49-F238E27FC236}">
                <a16:creationId xmlns:a16="http://schemas.microsoft.com/office/drawing/2014/main" id="{2ABD6EC2-41BA-B443-B0B0-C9F81A52E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57EE0D9-5109-5C49-BE8B-B7F2EE26B2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0892" y="920063"/>
            <a:ext cx="1610816" cy="1279739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833728-553B-E249-ABA5-E6C657628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OpenHW Group</a:t>
            </a:r>
          </a:p>
        </p:txBody>
      </p:sp>
    </p:spTree>
    <p:extLst>
      <p:ext uri="{BB962C8B-B14F-4D97-AF65-F5344CB8AC3E}">
        <p14:creationId xmlns:p14="http://schemas.microsoft.com/office/powerpoint/2010/main" val="1636978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ED666-4CE6-4969-84DF-B713FBEFC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CV32E20 Project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4F0C6-DEEC-4B0D-AF2B-A9DCA58B9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b-NO" sz="2100" dirty="0"/>
              <a:t>Project summary</a:t>
            </a:r>
          </a:p>
          <a:p>
            <a:pPr lvl="1"/>
            <a:r>
              <a:rPr lang="en-US" sz="1600" dirty="0"/>
              <a:t>Ultra-low-end core cloned from Ibex (fka ETH-Zurich ZeroRISCY)</a:t>
            </a:r>
          </a:p>
          <a:p>
            <a:pPr lvl="1"/>
            <a:r>
              <a:rPr lang="en-US" sz="1600" dirty="0"/>
              <a:t>Targeted at the low-end of RISC-V MCU roadmaps</a:t>
            </a:r>
          </a:p>
          <a:p>
            <a:pPr lvl="2"/>
            <a:r>
              <a:rPr lang="en-US" sz="1600" dirty="0"/>
              <a:t>Any “compute constrained socket”</a:t>
            </a:r>
          </a:p>
          <a:p>
            <a:pPr lvl="2"/>
            <a:r>
              <a:rPr lang="en-US" sz="1600" dirty="0"/>
              <a:t>Processor element in embedded SoC subsystems</a:t>
            </a:r>
          </a:p>
          <a:p>
            <a:r>
              <a:rPr lang="en-US" sz="2000" dirty="0"/>
              <a:t>Planning for an initial two-phase development</a:t>
            </a:r>
          </a:p>
          <a:p>
            <a:pPr lvl="1"/>
            <a:r>
              <a:rPr lang="en-US" sz="1600" dirty="0"/>
              <a:t>Phase 1: RTL design of core starting from Ibex </a:t>
            </a:r>
          </a:p>
          <a:p>
            <a:pPr lvl="2"/>
            <a:r>
              <a:rPr lang="en-US" sz="1600" dirty="0"/>
              <a:t>RV32IMC and RV32EMC ISAs</a:t>
            </a:r>
          </a:p>
          <a:p>
            <a:pPr lvl="2"/>
            <a:r>
              <a:rPr lang="en-US" sz="1600" dirty="0"/>
              <a:t>OBI bus interfaces</a:t>
            </a:r>
          </a:p>
          <a:p>
            <a:pPr lvl="2"/>
            <a:r>
              <a:rPr lang="en-US" sz="1600" dirty="0"/>
              <a:t>CV32E40P-like interrupt interface</a:t>
            </a:r>
          </a:p>
          <a:p>
            <a:pPr lvl="2"/>
            <a:r>
              <a:rPr lang="en-US" sz="1600" dirty="0"/>
              <a:t>User and Machine privilege modes</a:t>
            </a:r>
          </a:p>
          <a:p>
            <a:pPr lvl="1"/>
            <a:r>
              <a:rPr lang="en-US" sz="1600" dirty="0"/>
              <a:t>Phase 2: Create core-complex aka “coreplex”</a:t>
            </a:r>
          </a:p>
          <a:p>
            <a:pPr lvl="2"/>
            <a:r>
              <a:rPr lang="en-US" sz="1500" dirty="0"/>
              <a:t>OBI to AHB-5 bridges (Intrinsix IP)</a:t>
            </a:r>
          </a:p>
          <a:p>
            <a:pPr lvl="2"/>
            <a:r>
              <a:rPr lang="en-US" sz="1500" dirty="0"/>
              <a:t>Interrupt controller design INTC (OpenTitan from PULP)</a:t>
            </a:r>
          </a:p>
          <a:p>
            <a:pPr lvl="2"/>
            <a:r>
              <a:rPr lang="en-US" sz="1500" dirty="0"/>
              <a:t>Debug design</a:t>
            </a:r>
          </a:p>
          <a:p>
            <a:r>
              <a:rPr lang="en-US" sz="2100" dirty="0"/>
              <a:t>Project resourcing</a:t>
            </a:r>
          </a:p>
          <a:p>
            <a:pPr lvl="1"/>
            <a:r>
              <a:rPr lang="en-US" sz="1600" dirty="0"/>
              <a:t>Co-sponsored by NXP and Intrinsix</a:t>
            </a:r>
          </a:p>
          <a:p>
            <a:pPr lvl="1"/>
            <a:r>
              <a:rPr lang="en-US" sz="1600" dirty="0"/>
              <a:t>NXP contributes architecture, RTL design and verification resources</a:t>
            </a:r>
          </a:p>
          <a:p>
            <a:pPr lvl="1"/>
            <a:r>
              <a:rPr lang="en-US" sz="1600" dirty="0"/>
              <a:t>Intrinsix contributes bus gasket IP and verification resources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7B6B67-B5B9-4D63-8288-579EC2203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dirty="0"/>
              <a:t>March 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8816E5-8980-4A96-A8DF-F4DF7F41B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8CE558-D096-41E4-AC36-E28AEAC08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2</a:t>
            </a:fld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15B04BF-9132-46B8-92EE-95143F99731D}"/>
              </a:ext>
            </a:extLst>
          </p:cNvPr>
          <p:cNvGrpSpPr/>
          <p:nvPr/>
        </p:nvGrpSpPr>
        <p:grpSpPr>
          <a:xfrm>
            <a:off x="6877603" y="2531181"/>
            <a:ext cx="5189220" cy="2507382"/>
            <a:chOff x="6953803" y="2807406"/>
            <a:chExt cx="5189220" cy="2507382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B7B88D3-B81B-4617-B5A0-9FEF62ADC4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53803" y="3089748"/>
              <a:ext cx="5189220" cy="222504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6DC02B2-F22D-4AC7-A8FE-08F9DD0D50CC}"/>
                </a:ext>
              </a:extLst>
            </p:cNvPr>
            <p:cNvSpPr txBox="1"/>
            <p:nvPr/>
          </p:nvSpPr>
          <p:spPr>
            <a:xfrm>
              <a:off x="7694791" y="2807406"/>
              <a:ext cx="37147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https://github.com/lowRISC/ibex/blob/master/README.md</a:t>
              </a:r>
            </a:p>
          </p:txBody>
        </p:sp>
      </p:grpSp>
      <p:pic>
        <p:nvPicPr>
          <p:cNvPr id="9" name="Picture 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C18F56E-EF29-4A79-8116-C43277B052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8479" y="5894584"/>
            <a:ext cx="1827969" cy="529105"/>
          </a:xfrm>
          <a:prstGeom prst="rect">
            <a:avLst/>
          </a:prstGeom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B972F847-EBB4-4354-BA6F-B1E188E7CD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97753" y="5734633"/>
            <a:ext cx="1828800" cy="728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2662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60FB8-AC5B-4883-A0B9-E29115B60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Project Details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02B94-97E4-44D8-8662-8EFAE484B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sz="2400" dirty="0"/>
              <a:t>Core overview summary</a:t>
            </a:r>
          </a:p>
          <a:p>
            <a:endParaRPr lang="nb-NO" sz="24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Optimized for minimum gate count and lowest power</a:t>
            </a:r>
          </a:p>
          <a:p>
            <a:pPr lvl="1"/>
            <a:endParaRPr lang="en-US" sz="1600" dirty="0"/>
          </a:p>
          <a:p>
            <a:r>
              <a:rPr lang="en-US" sz="2100" dirty="0"/>
              <a:t>Future (CV32E20v2) design enhancements under consideration</a:t>
            </a:r>
          </a:p>
          <a:p>
            <a:pPr lvl="2"/>
            <a:r>
              <a:rPr lang="en-US" sz="1500" dirty="0"/>
              <a:t>Support for new compressed opcodes (“Zc”), possible inclusion of bit manipulation ISA</a:t>
            </a:r>
          </a:p>
          <a:p>
            <a:pPr lvl="2"/>
            <a:r>
              <a:rPr lang="en-US" sz="1500" dirty="0"/>
              <a:t>Exploration of 2-pin CJTAG debug interface</a:t>
            </a:r>
          </a:p>
          <a:p>
            <a:pPr lvl="2"/>
            <a:r>
              <a:rPr lang="en-US" sz="1500" dirty="0"/>
              <a:t>Exploration of ETH-Zurich’s “Tiny FPU”</a:t>
            </a:r>
          </a:p>
          <a:p>
            <a:pPr lvl="2"/>
            <a:r>
              <a:rPr lang="en-US" sz="1500" dirty="0"/>
              <a:t>Low granularity Physical Memory Protection module (PMP)</a:t>
            </a:r>
          </a:p>
          <a:p>
            <a:pPr marL="914400" lvl="2" indent="0">
              <a:buNone/>
            </a:pPr>
            <a:endParaRPr lang="en-US" sz="1600" dirty="0"/>
          </a:p>
          <a:p>
            <a:pPr lvl="1"/>
            <a:endParaRPr lang="nb-NO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5CCD1F-D60E-438E-A3CD-F8B8C5EF6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BAB27-DED2-4D93-BD74-A989C3818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67696" y="6255682"/>
            <a:ext cx="486103" cy="365125"/>
          </a:xfrm>
        </p:spPr>
        <p:txBody>
          <a:bodyPr/>
          <a:lstStyle/>
          <a:p>
            <a:fld id="{549DEEE6-291A-3B4C-87A2-0D3F8837F27A}" type="slidenum">
              <a:rPr lang="en-US" smtClean="0"/>
              <a:t>3</a:t>
            </a:fld>
            <a:endParaRPr lang="en-US" dirty="0"/>
          </a:p>
        </p:txBody>
      </p:sp>
      <p:pic>
        <p:nvPicPr>
          <p:cNvPr id="9" name="Picture 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2D4AEDB2-F7E2-4A7D-8CEE-799DF9AA17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8479" y="5894584"/>
            <a:ext cx="1827969" cy="529105"/>
          </a:xfrm>
          <a:prstGeom prst="rect">
            <a:avLst/>
          </a:prstGeom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71940933-FE4B-432C-BFA1-6780B3DA79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97753" y="5734633"/>
            <a:ext cx="1828800" cy="728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188C4E04-0C41-43AA-9DF1-271DE8CF56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42891" y="6343431"/>
            <a:ext cx="2083676" cy="365125"/>
          </a:xfrm>
        </p:spPr>
        <p:txBody>
          <a:bodyPr/>
          <a:lstStyle/>
          <a:p>
            <a:r>
              <a:rPr lang="en-CA" dirty="0"/>
              <a:t>March 2023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D978AB6-AED5-489C-B0BF-ECB9DB5044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4962" y="1732718"/>
            <a:ext cx="8982075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049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60FB8-AC5B-4883-A0B9-E29115B60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CV32E20: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02B94-97E4-44D8-8662-8EFAE484B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sz="2400" dirty="0"/>
              <a:t>Project gates</a:t>
            </a:r>
          </a:p>
          <a:p>
            <a:pPr lvl="1"/>
            <a:r>
              <a:rPr lang="nb-NO" sz="2000" dirty="0"/>
              <a:t>PC gate passed on 6/2021</a:t>
            </a:r>
          </a:p>
          <a:p>
            <a:pPr lvl="1"/>
            <a:r>
              <a:rPr lang="nb-NO" sz="2000" dirty="0"/>
              <a:t>PL gate passed on 2/2022</a:t>
            </a:r>
            <a:endParaRPr lang="nb-NO" sz="1600" dirty="0"/>
          </a:p>
          <a:p>
            <a:pPr lvl="1"/>
            <a:r>
              <a:rPr lang="nb-NO" sz="2000" dirty="0"/>
              <a:t>PA gate up for vote on 3/2023</a:t>
            </a:r>
          </a:p>
          <a:p>
            <a:pPr lvl="2"/>
            <a:r>
              <a:rPr lang="nb-NO" sz="2000" dirty="0"/>
              <a:t>Intended technical details are fairly well defined</a:t>
            </a:r>
          </a:p>
          <a:p>
            <a:pPr lvl="2"/>
            <a:r>
              <a:rPr lang="nb-NO" dirty="0"/>
              <a:t>RTL design resources started at the beginning of August 2022</a:t>
            </a:r>
          </a:p>
          <a:p>
            <a:pPr lvl="2"/>
            <a:r>
              <a:rPr lang="nb-NO" dirty="0"/>
              <a:t>Project completion now estimated as 8/31/2023</a:t>
            </a:r>
          </a:p>
          <a:p>
            <a:r>
              <a:rPr lang="nb-NO" sz="2400" dirty="0"/>
              <a:t>Project meetings</a:t>
            </a:r>
          </a:p>
          <a:p>
            <a:pPr lvl="1"/>
            <a:r>
              <a:rPr lang="nb-NO" sz="2000" dirty="0"/>
              <a:t>Every Tuesday 9:00 EDT</a:t>
            </a:r>
          </a:p>
          <a:p>
            <a:r>
              <a:rPr lang="nb-NO" sz="2400" dirty="0"/>
              <a:t>Mattermost channel - TWG : Cores : CVE20</a:t>
            </a:r>
            <a:endParaRPr lang="nb-NO" dirty="0"/>
          </a:p>
          <a:p>
            <a:r>
              <a:rPr lang="nb-NO" sz="2400" dirty="0"/>
              <a:t>Github repository - github.com/openhwgroup/cve2</a:t>
            </a:r>
          </a:p>
          <a:p>
            <a:endParaRPr lang="nb-NO" dirty="0"/>
          </a:p>
          <a:p>
            <a:pPr marL="457200" lvl="1" indent="0">
              <a:buNone/>
            </a:pPr>
            <a:endParaRPr lang="nb-NO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5CCD1F-D60E-438E-A3CD-F8B8C5EF6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BAB27-DED2-4D93-BD74-A989C3818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4</a:t>
            </a:fld>
            <a:endParaRPr lang="en-US" dirty="0"/>
          </a:p>
        </p:txBody>
      </p:sp>
      <p:pic>
        <p:nvPicPr>
          <p:cNvPr id="7" name="Picture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CE7AB673-C356-4D83-A76E-B769059378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8479" y="5894584"/>
            <a:ext cx="1827969" cy="529105"/>
          </a:xfrm>
          <a:prstGeom prst="rect">
            <a:avLst/>
          </a:prstGeom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4E2AA096-2152-41FA-AA72-76A42793E6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97753" y="5734633"/>
            <a:ext cx="1828800" cy="728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B218BF0-6A25-4D7F-BEED-2EB57A12999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42891" y="6343431"/>
            <a:ext cx="2083676" cy="365125"/>
          </a:xfrm>
        </p:spPr>
        <p:txBody>
          <a:bodyPr/>
          <a:lstStyle/>
          <a:p>
            <a:r>
              <a:rPr lang="en-CA" dirty="0"/>
              <a:t>March 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061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B56B5-AF42-45D4-8545-A59DAC1D5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CV32E20: Current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19A19-5917-4D7D-A59B-60221D6136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Ongoing (weekly) discussions with multiple stakeholders</a:t>
            </a:r>
          </a:p>
          <a:p>
            <a:pPr lvl="1"/>
            <a:r>
              <a:rPr lang="en-US" sz="2000" dirty="0"/>
              <a:t>OpenHW Design (Davide Schiavone)</a:t>
            </a:r>
          </a:p>
          <a:p>
            <a:pPr lvl="1"/>
            <a:r>
              <a:rPr lang="en-US" sz="2000" dirty="0"/>
              <a:t>OpenHW Verification (Mike Thompson)</a:t>
            </a:r>
          </a:p>
          <a:p>
            <a:pPr lvl="1"/>
            <a:r>
              <a:rPr lang="en-US" sz="2000" dirty="0"/>
              <a:t>Imperas (Simon Davidmann)</a:t>
            </a:r>
          </a:p>
          <a:p>
            <a:pPr lvl="1"/>
            <a:r>
              <a:rPr lang="en-US" sz="2000" dirty="0"/>
              <a:t>Intrinsix + NXP CV32E20 teams</a:t>
            </a:r>
          </a:p>
          <a:p>
            <a:r>
              <a:rPr lang="en-US" sz="2400" dirty="0"/>
              <a:t>Recent discussions focused on…</a:t>
            </a:r>
          </a:p>
          <a:p>
            <a:pPr lvl="1"/>
            <a:r>
              <a:rPr lang="en-US" sz="2000" dirty="0"/>
              <a:t>Core-V-Verif strategies</a:t>
            </a:r>
          </a:p>
          <a:p>
            <a:pPr lvl="2"/>
            <a:r>
              <a:rPr lang="en-US" sz="1600" dirty="0"/>
              <a:t>Intent is to fully leverage existing Core-V-Verif strategy and methodologies (see next page)</a:t>
            </a:r>
          </a:p>
          <a:p>
            <a:pPr lvl="1"/>
            <a:r>
              <a:rPr lang="en-US" sz="2000" dirty="0"/>
              <a:t>Imperas core configuration definition for reference model creation </a:t>
            </a:r>
          </a:p>
          <a:p>
            <a:r>
              <a:rPr lang="en-US" sz="2400" dirty="0"/>
              <a:t>Creation of core specifications underway</a:t>
            </a:r>
          </a:p>
          <a:p>
            <a:r>
              <a:rPr lang="en-US" sz="2400" dirty="0"/>
              <a:t>Initial design environment</a:t>
            </a:r>
          </a:p>
          <a:p>
            <a:pPr lvl="1"/>
            <a:r>
              <a:rPr lang="en-US" sz="2000" dirty="0"/>
              <a:t>“Pipe cleaner” activities at both NXP + Intrinsix for GitHub repositories</a:t>
            </a:r>
          </a:p>
          <a:p>
            <a:pPr lvl="1"/>
            <a:r>
              <a:rPr lang="en-US" sz="2000" dirty="0"/>
              <a:t>Initial set of diagnostics running at NXP</a:t>
            </a:r>
          </a:p>
          <a:p>
            <a:pPr lvl="2"/>
            <a:endParaRPr lang="en-US" sz="16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13D4F9-C124-477E-97D1-24CD6D887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F11604-CA1F-408D-9903-3029C1C54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5</a:t>
            </a:fld>
            <a:endParaRPr lang="en-US" dirty="0"/>
          </a:p>
        </p:txBody>
      </p:sp>
      <p:pic>
        <p:nvPicPr>
          <p:cNvPr id="7" name="Picture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32AECD5E-5C8C-4D12-88D3-4360B90520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8479" y="5894584"/>
            <a:ext cx="1827969" cy="529105"/>
          </a:xfrm>
          <a:prstGeom prst="rect">
            <a:avLst/>
          </a:prstGeom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D29A858F-010D-4612-9265-4E8316792E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97753" y="5734633"/>
            <a:ext cx="1828800" cy="728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30BE7EBB-777C-4699-8815-CE510F88041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42891" y="6343431"/>
            <a:ext cx="2083676" cy="365125"/>
          </a:xfrm>
        </p:spPr>
        <p:txBody>
          <a:bodyPr/>
          <a:lstStyle/>
          <a:p>
            <a:r>
              <a:rPr lang="en-CA" dirty="0"/>
              <a:t>March 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645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F3038-C9F7-7649-CB1B-959D41C36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CV32E20: Project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3A9BE-99AD-2F42-7C0F-052901013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b="1" u="sng" dirty="0"/>
              <a:t>Major Milestones:					Due Date:</a:t>
            </a:r>
          </a:p>
          <a:p>
            <a:r>
              <a:rPr lang="en-US" dirty="0"/>
              <a:t>Documentation Complete				6/30/2023</a:t>
            </a:r>
          </a:p>
          <a:p>
            <a:r>
              <a:rPr lang="en-US" dirty="0"/>
              <a:t>Tools							3/31/2023</a:t>
            </a:r>
          </a:p>
          <a:p>
            <a:r>
              <a:rPr lang="en-US" dirty="0"/>
              <a:t>RTL Design						4/15/2023</a:t>
            </a:r>
          </a:p>
          <a:p>
            <a:r>
              <a:rPr lang="en-US" dirty="0"/>
              <a:t>Verification 						5/15/2023</a:t>
            </a:r>
          </a:p>
          <a:p>
            <a:r>
              <a:rPr lang="en-US" dirty="0"/>
              <a:t>Design Completion					6/15/2023</a:t>
            </a:r>
          </a:p>
          <a:p>
            <a:r>
              <a:rPr lang="en-US" dirty="0"/>
              <a:t>Core Complex Design &amp; Verification		8/31/2023	</a:t>
            </a:r>
          </a:p>
          <a:p>
            <a:r>
              <a:rPr lang="en-US" dirty="0"/>
              <a:t>Project Freeze						8/31/2023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486169-AE9B-7B72-1F14-63DA06080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dirty="0"/>
              <a:t>March 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7E988F-3A96-0F79-DCCF-6DC598C67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58DFE-8521-230B-FB83-90FBA4883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6</a:t>
            </a:fld>
            <a:endParaRPr lang="en-US" dirty="0"/>
          </a:p>
        </p:txBody>
      </p:sp>
      <p:pic>
        <p:nvPicPr>
          <p:cNvPr id="7" name="Picture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C282AD5-AC08-F5AB-4612-9BD5595552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8479" y="5894584"/>
            <a:ext cx="1827969" cy="529105"/>
          </a:xfrm>
          <a:prstGeom prst="rect">
            <a:avLst/>
          </a:prstGeom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4DF23C49-5961-481C-4787-EE06736760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97753" y="5734633"/>
            <a:ext cx="1828800" cy="728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7235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4CAF5C39-C6B3-744D-BB4A-59EA49DC3C41}" vid="{3EEFDFA0-BE2E-264A-B142-F46166EF1FD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OpenHW Group PPT Template May2020</Template>
  <TotalTime>116</TotalTime>
  <Words>480</Words>
  <Application>Microsoft Office PowerPoint</Application>
  <PresentationFormat>Widescreen</PresentationFormat>
  <Paragraphs>88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Open Sans</vt:lpstr>
      <vt:lpstr>Orbitron</vt:lpstr>
      <vt:lpstr>Office Theme</vt:lpstr>
      <vt:lpstr>CV32E20 Plan Approved Review</vt:lpstr>
      <vt:lpstr>CV32E20 Project Details</vt:lpstr>
      <vt:lpstr>Project Details Continued</vt:lpstr>
      <vt:lpstr>CV32E20: Status</vt:lpstr>
      <vt:lpstr>CV32E20: Current Activities</vt:lpstr>
      <vt:lpstr>CV32E20: Project Plan</vt:lpstr>
    </vt:vector>
  </TitlesOfParts>
  <Company>NXP Semiconductors, N.V.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OpenHW Group: CV32E20 Project Status</dc:title>
  <dc:creator>Joe Circello (NXP), Lee Hoff (Intrinsix)</dc:creator>
  <cp:lastModifiedBy>Hoff, Lee</cp:lastModifiedBy>
  <cp:revision>483</cp:revision>
  <cp:lastPrinted>2019-06-10T11:04:20Z</cp:lastPrinted>
  <dcterms:created xsi:type="dcterms:W3CDTF">2020-05-08T14:14:28Z</dcterms:created>
  <dcterms:modified xsi:type="dcterms:W3CDTF">2023-04-04T18:16:58Z</dcterms:modified>
</cp:coreProperties>
</file>