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326" r:id="rId4"/>
    <p:sldId id="327" r:id="rId5"/>
    <p:sldId id="328" r:id="rId6"/>
    <p:sldId id="329" r:id="rId7"/>
    <p:sldId id="339" r:id="rId8"/>
    <p:sldId id="331" r:id="rId9"/>
    <p:sldId id="332" r:id="rId10"/>
    <p:sldId id="333" r:id="rId11"/>
    <p:sldId id="334" r:id="rId12"/>
    <p:sldId id="337" r:id="rId13"/>
    <p:sldId id="33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승태" initials="김" lastIdx="2" clrIdx="0">
    <p:extLst>
      <p:ext uri="{19B8F6BF-5375-455C-9EA6-DF929625EA0E}">
        <p15:presenceInfo xmlns:p15="http://schemas.microsoft.com/office/powerpoint/2012/main" userId="김승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02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로 작성된 프로그램을 컴파일하고 실행하려면 컴파일러가 필요하다</a:t>
            </a:r>
            <a:r>
              <a:rPr lang="en-US" altLang="ko-KR" dirty="0"/>
              <a:t>. </a:t>
            </a:r>
            <a:r>
              <a:rPr lang="ko-KR" altLang="en-US" dirty="0"/>
              <a:t>컴파일러는 자신이 사용하는 개발 환경</a:t>
            </a:r>
            <a:r>
              <a:rPr lang="en-US" altLang="ko-KR" dirty="0"/>
              <a:t>, </a:t>
            </a:r>
            <a:r>
              <a:rPr lang="ko-KR" altLang="en-US" dirty="0"/>
              <a:t>작성한 프로그램이 실행될 환경에 맞추어 선택할 수 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Windows</a:t>
            </a:r>
            <a:r>
              <a:rPr lang="en-US" altLang="ko-KR" baseline="0" dirty="0"/>
              <a:t> </a:t>
            </a:r>
            <a:r>
              <a:rPr lang="ko-KR" altLang="en-US" baseline="0" dirty="0"/>
              <a:t>환경에서는 </a:t>
            </a:r>
            <a:r>
              <a:rPr lang="en-US" altLang="ko-KR" baseline="0" dirty="0"/>
              <a:t>visual studio, DEV C++ </a:t>
            </a:r>
            <a:r>
              <a:rPr lang="ko-KR" altLang="en-US" baseline="0" dirty="0"/>
              <a:t>을 사용할 수 있고</a:t>
            </a:r>
            <a:r>
              <a:rPr lang="en-US" altLang="ko-KR" baseline="0" dirty="0"/>
              <a:t>, Apple/Mac </a:t>
            </a:r>
            <a:r>
              <a:rPr lang="ko-KR" altLang="en-US" baseline="0" dirty="0"/>
              <a:t>환경이라면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를</a:t>
            </a:r>
            <a:r>
              <a:rPr lang="en-US" altLang="ko-KR" baseline="0" dirty="0"/>
              <a:t>, Linux </a:t>
            </a:r>
            <a:r>
              <a:rPr lang="ko-KR" altLang="en-US" baseline="0" dirty="0"/>
              <a:t>환경이라면 </a:t>
            </a:r>
            <a:r>
              <a:rPr lang="en-US" altLang="ko-KR" baseline="0" dirty="0"/>
              <a:t>cc </a:t>
            </a:r>
            <a:r>
              <a:rPr lang="ko-KR" altLang="en-US" baseline="0" dirty="0"/>
              <a:t>또는 </a:t>
            </a:r>
            <a:r>
              <a:rPr lang="en-US" altLang="ko-KR" baseline="0" dirty="0" err="1"/>
              <a:t>gcc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이용할 수 있다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 책에서는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기반으로 하고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부득이한 경우를 제외하면 여러분도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선택하기를 바란다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여러분이 쓰고 있는 컴퓨터가 윈도우 환경일 가능성이 높고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개발한 프로그램이 동작할 환경 역시 윈도우 환경이며</a:t>
            </a:r>
            <a:r>
              <a:rPr lang="en-US" altLang="ko-KR" baseline="0" dirty="0"/>
              <a:t>, Visual Studio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C </a:t>
            </a:r>
            <a:r>
              <a:rPr lang="ko-KR" altLang="en-US" baseline="0" dirty="0" err="1"/>
              <a:t>개발도구중</a:t>
            </a:r>
            <a:r>
              <a:rPr lang="ko-KR" altLang="en-US" baseline="0" dirty="0"/>
              <a:t> 가장 고도화되고 안정된 개발 도구이기 때문이다</a:t>
            </a:r>
            <a:r>
              <a:rPr lang="en-US" altLang="ko-KR" baseline="0" dirty="0"/>
              <a:t>. </a:t>
            </a:r>
          </a:p>
          <a:p>
            <a:pPr eaLnBrk="1" hangingPunct="1"/>
            <a:r>
              <a:rPr lang="ko-KR" altLang="en-US" baseline="0" dirty="0"/>
              <a:t>또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는 매우 많은 개발자들이 쓰고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그렇기 때문에 도움을 받기도 쉽다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특히 우리나라처럼 윈도우 이외의 환경이 별로 없는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혼자만 </a:t>
            </a:r>
            <a:r>
              <a:rPr lang="en-US" altLang="ko-KR" baseline="0" dirty="0"/>
              <a:t>Mac</a:t>
            </a:r>
            <a:r>
              <a:rPr lang="ko-KR" altLang="en-US" baseline="0" dirty="0"/>
              <a:t>을 사용할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사소한 도움이라도 받기가 어렵다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그래서 나중에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용 또는 </a:t>
            </a:r>
            <a:r>
              <a:rPr lang="en-US" altLang="ko-KR" baseline="0" dirty="0"/>
              <a:t>Linux </a:t>
            </a:r>
            <a:r>
              <a:rPr lang="ko-KR" altLang="en-US" baseline="0" dirty="0"/>
              <a:t>용 </a:t>
            </a:r>
            <a:r>
              <a:rPr lang="en-US" altLang="ko-KR" baseline="0" dirty="0"/>
              <a:t>C </a:t>
            </a:r>
            <a:r>
              <a:rPr lang="ko-KR" altLang="en-US" baseline="0" dirty="0"/>
              <a:t>프로그램을 개발할 예정이라 하더라도 </a:t>
            </a:r>
            <a:r>
              <a:rPr lang="en-US" altLang="ko-KR" baseline="0" dirty="0"/>
              <a:t>C</a:t>
            </a:r>
            <a:r>
              <a:rPr lang="ko-KR" altLang="en-US" baseline="0" dirty="0"/>
              <a:t>언어를 배울 때까지는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사용하기를 권장한다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책의 모든 설명도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할 것이다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그럼에도 불구하고 맥에서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나 </a:t>
            </a:r>
            <a:r>
              <a:rPr lang="ko-KR" altLang="en-US" baseline="0" dirty="0" err="1"/>
              <a:t>리눅스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gcc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써야겠더라도</a:t>
            </a:r>
            <a:r>
              <a:rPr lang="ko-KR" altLang="en-US" baseline="0" dirty="0"/>
              <a:t> 걱정할 필요가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부록에 이들 환경에서의 사용법을 간단히 정리해 두었으니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부분을 보면 이 책에서 설명한 내용들을 진행하는데 큰 무리가 없을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책이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설명하더라도 대부분의 개발도구들의 기능이 비슷하기 때문에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환경이라 하더라도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와 크게 다른 것은 아니다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크게 다른 부분들은 이 책의 범위에 없는 고급 기능들이 대부분이다</a:t>
            </a:r>
            <a:r>
              <a:rPr lang="en-US" altLang="ko-KR" baseline="0" dirty="0"/>
              <a:t>)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3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0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9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7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12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3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D268-C83E-4916-8CF6-53742F60A8A8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5E4C-7DB6-47AE-9DF7-66B834F7E7A0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8BC-4954-4BAD-85A4-2ECFABE6B121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32A5-D165-452E-BB09-4B8F7E0A369C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14D-51D2-4AD3-8D30-1AACE5C611FD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4C3-F4E0-4383-B133-EE30A89E2AFA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7244-DFA8-44AC-BC61-ABC45AB96D09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B77D-7EC7-4DE9-B737-6F30C7DD2F68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680-2802-4831-9AA5-C90227758C37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549D-5979-455C-A2A4-B02765941CA1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E615-E5ED-4A66-ADEA-4A93885C93AD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EA3F-0235-4F90-B49F-410CCF3029CB}" type="datetime1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3F6EA7"/>
                </a:solidFill>
              </a:rPr>
              <a:t>과제 </a:t>
            </a:r>
            <a:r>
              <a:rPr lang="en-US" altLang="ko-KR" sz="4400" dirty="0">
                <a:solidFill>
                  <a:srgbClr val="3F6EA7"/>
                </a:solidFill>
              </a:rPr>
              <a:t>5. </a:t>
            </a:r>
            <a:r>
              <a:rPr lang="ko-KR" altLang="en-US" sz="4400" dirty="0">
                <a:solidFill>
                  <a:srgbClr val="3F6EA7"/>
                </a:solidFill>
              </a:rPr>
              <a:t>파일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파일을 압축 기법을 이용하여 작은 크기의</a:t>
            </a:r>
            <a:r>
              <a:rPr lang="en-US" altLang="ko-KR" dirty="0"/>
              <a:t> </a:t>
            </a:r>
            <a:r>
              <a:rPr lang="ko-KR" altLang="en-US" dirty="0"/>
              <a:t>파일로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ZIP </a:t>
            </a:r>
            <a:r>
              <a:rPr lang="ko-KR" altLang="en-US" dirty="0"/>
              <a:t>파일 안에는 여러 개의 파일이 포함되어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과제의 목표</a:t>
            </a:r>
            <a:endParaRPr lang="en-US" altLang="ko-KR" dirty="0"/>
          </a:p>
          <a:p>
            <a:pPr lvl="1"/>
            <a:r>
              <a:rPr lang="ko-KR" altLang="en-US" dirty="0"/>
              <a:t>압축 파일인 </a:t>
            </a:r>
            <a:r>
              <a:rPr lang="en-US" altLang="ko-KR" dirty="0"/>
              <a:t>ZIP </a:t>
            </a:r>
            <a:r>
              <a:rPr lang="ko-KR" altLang="en-US" dirty="0"/>
              <a:t>파일 안에 포함되어 있는 </a:t>
            </a:r>
            <a:r>
              <a:rPr lang="ko-KR" altLang="en-US" b="1" dirty="0">
                <a:solidFill>
                  <a:srgbClr val="FF0000"/>
                </a:solidFill>
              </a:rPr>
              <a:t>파일의 목록</a:t>
            </a:r>
            <a:r>
              <a:rPr lang="ko-KR" altLang="en-US" dirty="0"/>
              <a:t>을 표시한다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ZIP </a:t>
            </a:r>
            <a:r>
              <a:rPr lang="ko-KR" altLang="en-US" dirty="0"/>
              <a:t>파일의 구조는 다음을 참고하자</a:t>
            </a:r>
            <a:r>
              <a:rPr lang="en-US" altLang="ko-KR" dirty="0"/>
              <a:t>. </a:t>
            </a:r>
            <a:r>
              <a:rPr lang="ko-KR" altLang="en-US" dirty="0"/>
              <a:t>이것 이외에도 많다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http://blog.naver.com/kk10009/130070032605</a:t>
            </a:r>
          </a:p>
          <a:p>
            <a:pPr lvl="1"/>
            <a:r>
              <a:rPr lang="ko-KR" altLang="en-US" dirty="0"/>
              <a:t>우리가 필요로 하는 부분은 파일 이름</a:t>
            </a:r>
            <a:r>
              <a:rPr lang="en-US" altLang="ko-KR" dirty="0"/>
              <a:t>, </a:t>
            </a:r>
            <a:r>
              <a:rPr lang="ko-KR" altLang="en-US" dirty="0"/>
              <a:t>파일 크기</a:t>
            </a:r>
            <a:r>
              <a:rPr lang="en-US" altLang="ko-KR" dirty="0"/>
              <a:t>, </a:t>
            </a:r>
            <a:r>
              <a:rPr lang="ko-KR" altLang="en-US" dirty="0"/>
              <a:t>최종 수정 시간이다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타인의 소스를 가져오면 안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압축파일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ziplist.exe     file.zip</a:t>
            </a:r>
          </a:p>
          <a:p>
            <a:pPr marL="0" indent="0">
              <a:buNone/>
            </a:pPr>
            <a:r>
              <a:rPr lang="en-US" altLang="ko-KR" dirty="0"/>
              <a:t>file.zip </a:t>
            </a:r>
            <a:r>
              <a:rPr lang="ko-KR" altLang="en-US" dirty="0"/>
              <a:t>이라는 압축파일에 어떤 파일들이 포함되어 있는지 보여준다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C:\&gt; </a:t>
            </a:r>
            <a:r>
              <a:rPr lang="en-US" altLang="ko-KR" dirty="0" err="1"/>
              <a:t>ziplist</a:t>
            </a:r>
            <a:r>
              <a:rPr lang="en-US" altLang="ko-KR" dirty="0"/>
              <a:t>   file.zip</a:t>
            </a:r>
          </a:p>
          <a:p>
            <a:pPr marL="457200" lvl="1" indent="0">
              <a:buNone/>
            </a:pPr>
            <a:r>
              <a:rPr lang="en-US" altLang="ko-KR" dirty="0"/>
              <a:t>file.zip </a:t>
            </a:r>
            <a:r>
              <a:rPr lang="ko-KR" altLang="en-US" dirty="0"/>
              <a:t>안에 포함된 파일은 다음과 같습니다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test.ppt             301 Bytes   2014/04/12 11:22:33</a:t>
            </a:r>
          </a:p>
          <a:p>
            <a:pPr marL="971550" lvl="1" indent="-514350">
              <a:buAutoNum type="arabicPeriod"/>
            </a:pPr>
            <a:r>
              <a:rPr lang="en-US" altLang="ko-KR" dirty="0" err="1"/>
              <a:t>HOMEWORK.c</a:t>
            </a:r>
            <a:r>
              <a:rPr lang="en-US" altLang="ko-KR" dirty="0"/>
              <a:t>   32 Kbytes   2014/04/12 11:22:33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Homework.exe   420 Kbytes 2014/04/12 11:22:33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모두 </a:t>
            </a:r>
            <a:r>
              <a:rPr lang="en-US" altLang="ko-KR" dirty="0"/>
              <a:t>3</a:t>
            </a:r>
            <a:r>
              <a:rPr lang="ko-KR" altLang="en-US" dirty="0"/>
              <a:t>개의 파일 </a:t>
            </a:r>
            <a:r>
              <a:rPr lang="en-US" altLang="ko-KR" dirty="0"/>
              <a:t>(452 KB)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6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 </a:t>
            </a:r>
            <a:r>
              <a:rPr lang="en-US" altLang="ko-KR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소스코드 분석기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7271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DE592-B886-4808-BCC5-FA7772DF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550AA-9881-40EB-8A5A-BC14C15D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입력으로 지정한 소스 파일을 분석하여 </a:t>
            </a:r>
            <a:r>
              <a:rPr lang="en-US" altLang="ko-KR" dirty="0"/>
              <a:t>keyword</a:t>
            </a:r>
            <a:r>
              <a:rPr lang="ko-KR" altLang="en-US" dirty="0"/>
              <a:t>를 찾아 괄호를 표시하는 프로그램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언어에는 </a:t>
            </a:r>
            <a:r>
              <a:rPr lang="en-US" altLang="ko-KR" dirty="0"/>
              <a:t>34</a:t>
            </a:r>
            <a:r>
              <a:rPr lang="ko-KR" altLang="en-US" dirty="0"/>
              <a:t>개의 </a:t>
            </a:r>
            <a:r>
              <a:rPr lang="en-US" altLang="ko-KR" dirty="0"/>
              <a:t>keyword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내 프로그램에서 키워드를 찾아 괄호로 표시하는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찾은</a:t>
            </a:r>
            <a:r>
              <a:rPr lang="en-US" altLang="ko-KR" dirty="0"/>
              <a:t> </a:t>
            </a:r>
            <a:r>
              <a:rPr lang="ko-KR" altLang="en-US" dirty="0"/>
              <a:t>키워드는 괄호로 표시하라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C:\&gt; keyword.exe  </a:t>
            </a:r>
            <a:r>
              <a:rPr lang="en-US" altLang="ko-KR" sz="1800" dirty="0" err="1"/>
              <a:t>myprog.c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(int)</a:t>
            </a:r>
            <a:r>
              <a:rPr lang="en-US" altLang="ko-KR" sz="1800" dirty="0"/>
              <a:t> main( 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   </a:t>
            </a:r>
            <a:r>
              <a:rPr lang="en-US" altLang="ko-KR" sz="1800" dirty="0">
                <a:solidFill>
                  <a:srgbClr val="FF0000"/>
                </a:solidFill>
              </a:rPr>
              <a:t>(return)</a:t>
            </a:r>
            <a:r>
              <a:rPr lang="en-US" altLang="ko-KR" sz="1800" dirty="0"/>
              <a:t> 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3A064B-1681-4931-8A50-EC2C52D5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A4C72-4CA1-49BC-B834-01D6928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C60AB8-617A-47E3-BC54-BE7632130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19979"/>
              </p:ext>
            </p:extLst>
          </p:nvPr>
        </p:nvGraphicFramePr>
        <p:xfrm>
          <a:off x="5693234" y="3309212"/>
          <a:ext cx="3200400" cy="2651760"/>
        </p:xfrm>
        <a:graphic>
          <a:graphicData uri="http://schemas.openxmlformats.org/drawingml/2006/table">
            <a:tbl>
              <a:tblPr/>
              <a:tblGrid>
                <a:gridCol w="1066799">
                  <a:extLst>
                    <a:ext uri="{9D8B030D-6E8A-4147-A177-3AD203B41FA5}">
                      <a16:colId xmlns:a16="http://schemas.microsoft.com/office/drawing/2014/main" val="383604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205078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451913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auto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break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case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char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const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continue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default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do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double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else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enum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extern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float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for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goto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if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inline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int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long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register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restrict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return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short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signed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sizeof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static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struct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switch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typedef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union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unsigned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void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volatile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while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1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10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제출 마감일  </a:t>
            </a:r>
            <a:r>
              <a:rPr lang="en-US" altLang="ko-KR" dirty="0"/>
              <a:t>: 12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수요일</a:t>
            </a:r>
            <a:r>
              <a:rPr lang="en-US" altLang="ko-KR" dirty="0"/>
              <a:t>)  11:59pm</a:t>
            </a:r>
          </a:p>
          <a:p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 err="1"/>
              <a:t>과제방에</a:t>
            </a:r>
            <a:r>
              <a:rPr lang="ko-KR" altLang="en-US" dirty="0"/>
              <a:t> 제출</a:t>
            </a:r>
            <a:endParaRPr lang="en-US" altLang="ko-KR" dirty="0"/>
          </a:p>
          <a:p>
            <a:r>
              <a:rPr lang="ko-KR" altLang="en-US" dirty="0"/>
              <a:t>개인 과제</a:t>
            </a:r>
            <a:endParaRPr lang="en-US" altLang="ko-KR" dirty="0"/>
          </a:p>
          <a:p>
            <a:pPr lvl="1"/>
            <a:r>
              <a:rPr lang="ko-KR" altLang="en-US" dirty="0"/>
              <a:t>조기제출</a:t>
            </a:r>
            <a:r>
              <a:rPr lang="en-US" altLang="ko-KR" dirty="0"/>
              <a:t>(12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시 </a:t>
            </a:r>
            <a:r>
              <a:rPr lang="en-US" altLang="ko-KR" dirty="0"/>
              <a:t>20% </a:t>
            </a:r>
            <a:r>
              <a:rPr lang="ko-KR" altLang="en-US" dirty="0"/>
              <a:t>가산점</a:t>
            </a:r>
            <a:endParaRPr lang="en-US" altLang="ko-KR" dirty="0"/>
          </a:p>
          <a:p>
            <a:r>
              <a:rPr lang="ko-KR" altLang="en-US" dirty="0"/>
              <a:t>제출 양식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/>
              <a:t>소스코드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별도 파일로 제출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보고서는 </a:t>
            </a:r>
            <a:r>
              <a:rPr lang="en-US" altLang="ko-KR" dirty="0"/>
              <a:t>Word/HWP/PPT/PDF </a:t>
            </a:r>
            <a:r>
              <a:rPr lang="ko-KR" altLang="en-US" dirty="0"/>
              <a:t>로 제출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2019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5112418" y="5969566"/>
            <a:ext cx="3367548" cy="47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타인의 과제를 복사하지 말 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 </a:t>
            </a:r>
            <a:r>
              <a:rPr lang="en-US" altLang="ko-KR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(1-1) </a:t>
            </a:r>
            <a:r>
              <a:rPr lang="ko-KR" altLang="en-US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끝말잇기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9DC4B5CD-93ED-4DC7-8D15-CC5CDC6BC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 dirty="0"/>
              <a:t>(1-1), (1-2) </a:t>
            </a:r>
            <a:r>
              <a:rPr lang="ko-KR" altLang="en-US" dirty="0"/>
              <a:t>중에 하나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67870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끝말 잇기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3866" y="1099595"/>
            <a:ext cx="8229600" cy="5113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본 과제는 컴퓨터와 영어 단어 끝말잇기 게임을 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컴퓨터는 단어사전을 가지고 있기 때문에 매우 강력하다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컴퓨터는 올바른 답을 하기도 하지만</a:t>
            </a:r>
            <a:r>
              <a:rPr lang="en-US" altLang="ko-KR" dirty="0"/>
              <a:t>, </a:t>
            </a:r>
            <a:r>
              <a:rPr lang="ko-KR" altLang="en-US" dirty="0"/>
              <a:t>내가 낸 답이 맞는지 검증하는 역할도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단어사전이 제공되므로</a:t>
            </a:r>
            <a:r>
              <a:rPr lang="en-US" altLang="ko-KR" dirty="0"/>
              <a:t>, </a:t>
            </a:r>
            <a:r>
              <a:rPr lang="ko-KR" altLang="en-US" dirty="0"/>
              <a:t>단어 사전을 활용한다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776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끝말 잇기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단어사전</a:t>
            </a:r>
            <a:endParaRPr lang="en-US" altLang="ko-KR" dirty="0"/>
          </a:p>
          <a:p>
            <a:pPr lvl="1"/>
            <a:r>
              <a:rPr lang="en-US" altLang="ko-KR" dirty="0"/>
              <a:t>51,800</a:t>
            </a:r>
            <a:r>
              <a:rPr lang="ko-KR" altLang="en-US" dirty="0"/>
              <a:t>여 개로 이루어진 단어사전이 제공됨</a:t>
            </a:r>
            <a:r>
              <a:rPr lang="en-US" altLang="ko-KR" dirty="0"/>
              <a:t>(dict_test.TXT)</a:t>
            </a:r>
          </a:p>
          <a:p>
            <a:pPr lvl="1"/>
            <a:r>
              <a:rPr lang="en-US" altLang="ko-KR" dirty="0"/>
              <a:t>4-10 </a:t>
            </a:r>
            <a:r>
              <a:rPr lang="ko-KR" altLang="en-US" dirty="0"/>
              <a:t>글자의 단어만 사용한다</a:t>
            </a:r>
            <a:r>
              <a:rPr lang="en-US" altLang="ko-KR" dirty="0"/>
              <a:t>. </a:t>
            </a:r>
            <a:r>
              <a:rPr lang="ko-KR" altLang="en-US" dirty="0"/>
              <a:t>공백이 포함된 숙어</a:t>
            </a:r>
            <a:r>
              <a:rPr lang="en-US" altLang="ko-KR" dirty="0"/>
              <a:t>, </a:t>
            </a:r>
            <a:r>
              <a:rPr lang="ko-KR" altLang="en-US" dirty="0"/>
              <a:t>기호가 포함된 단어는 제외한다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 사전은 텍스트</a:t>
            </a:r>
            <a:r>
              <a:rPr lang="en-US" altLang="ko-KR" dirty="0"/>
              <a:t> </a:t>
            </a:r>
            <a:r>
              <a:rPr lang="ko-KR" altLang="en-US" dirty="0"/>
              <a:t>파일이다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 사전은 단어와 그 뜻이 포함되어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단어사전의 형식</a:t>
            </a:r>
            <a:endParaRPr lang="en-US" altLang="ko-KR" dirty="0"/>
          </a:p>
          <a:p>
            <a:pPr lvl="2"/>
            <a:r>
              <a:rPr lang="en-US" altLang="ko-KR" dirty="0"/>
              <a:t>abate : </a:t>
            </a:r>
            <a:r>
              <a:rPr lang="en-US" altLang="ko-KR" dirty="0" err="1"/>
              <a:t>vt.</a:t>
            </a:r>
            <a:r>
              <a:rPr lang="ko-KR" altLang="en-US" dirty="0"/>
              <a:t>줄이다                   </a:t>
            </a:r>
            <a:r>
              <a:rPr lang="en-US" altLang="ko-KR" dirty="0"/>
              <a:t>: </a:t>
            </a:r>
            <a:r>
              <a:rPr lang="ko-KR" altLang="en-US" dirty="0"/>
              <a:t>을 이용하여 단어와 뜻을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7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끝말 잇기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컴퓨터의 차례입니다</a:t>
            </a:r>
            <a:r>
              <a:rPr lang="en-US" altLang="ko-KR" sz="1600" b="0" dirty="0"/>
              <a:t>.    &lt;- </a:t>
            </a:r>
            <a:r>
              <a:rPr lang="ko-KR" altLang="en-US" sz="1600" b="0" dirty="0"/>
              <a:t>컴퓨터는 </a:t>
            </a:r>
            <a:r>
              <a:rPr lang="ko-KR" altLang="en-US" sz="1600" b="0" dirty="0" err="1"/>
              <a:t>랜덤하게</a:t>
            </a:r>
            <a:r>
              <a:rPr lang="ko-KR" altLang="en-US" sz="1600" b="0" dirty="0"/>
              <a:t> 단어를 찾음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/>
              <a:t>alphabe</a:t>
            </a:r>
            <a:r>
              <a:rPr lang="en-US" altLang="ko-KR" sz="1600" b="0" dirty="0">
                <a:solidFill>
                  <a:srgbClr val="FF0000"/>
                </a:solidFill>
              </a:rPr>
              <a:t>t</a:t>
            </a:r>
            <a:r>
              <a:rPr lang="en-US" altLang="ko-KR" sz="1600" b="0" dirty="0"/>
              <a:t> , n.</a:t>
            </a:r>
            <a:r>
              <a:rPr lang="ko-KR" altLang="en-US" sz="1600" b="0" dirty="0"/>
              <a:t>알파벳     </a:t>
            </a:r>
            <a:r>
              <a:rPr lang="en-US" altLang="ko-KR" sz="1600" b="0" dirty="0"/>
              <a:t>&lt;- </a:t>
            </a:r>
            <a:r>
              <a:rPr lang="ko-KR" altLang="en-US" sz="1600" b="0" dirty="0"/>
              <a:t>사전에서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뜻을 찾아 보여줌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사용자의 차례입니다</a:t>
            </a:r>
            <a:r>
              <a:rPr lang="en-US" altLang="ko-KR" sz="1600" b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단어를 입력하세요 </a:t>
            </a:r>
            <a:r>
              <a:rPr lang="en-US" altLang="ko-KR" sz="1600" b="0" dirty="0"/>
              <a:t>       &lt;- t</a:t>
            </a:r>
            <a:r>
              <a:rPr lang="ko-KR" altLang="en-US" sz="1600" b="0" dirty="0"/>
              <a:t>로 시작하는 단어를 요구함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i="1" dirty="0">
                <a:solidFill>
                  <a:srgbClr val="FF0000"/>
                </a:solidFill>
              </a:rPr>
              <a:t>trace</a:t>
            </a:r>
            <a:r>
              <a:rPr lang="en-US" altLang="ko-KR" sz="1600" b="0" dirty="0"/>
              <a:t>                           &lt;- </a:t>
            </a:r>
            <a:r>
              <a:rPr lang="ko-KR" altLang="en-US" sz="1600" b="0" dirty="0"/>
              <a:t>사용자가</a:t>
            </a:r>
            <a:r>
              <a:rPr lang="en-US" altLang="ko-KR" sz="1600" b="0" dirty="0"/>
              <a:t> 5</a:t>
            </a:r>
            <a:r>
              <a:rPr lang="ko-KR" altLang="en-US" sz="1600" b="0" dirty="0"/>
              <a:t>글자 단어를 입력</a:t>
            </a:r>
            <a:r>
              <a:rPr lang="en-US" altLang="ko-KR" sz="1600" b="0" dirty="0"/>
              <a:t>(trace),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/>
              <a:t>trace  n.</a:t>
            </a:r>
            <a:r>
              <a:rPr lang="ko-KR" altLang="en-US" sz="1600" b="0" dirty="0"/>
              <a:t>발자국             </a:t>
            </a:r>
            <a:r>
              <a:rPr lang="en-US" altLang="ko-KR" sz="1600" b="0" dirty="0"/>
              <a:t>&lt;- </a:t>
            </a:r>
            <a:r>
              <a:rPr lang="ko-KR" altLang="en-US" sz="1600" b="0" dirty="0"/>
              <a:t>사전에서 뜻을 찾아 보여줌 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맞았습니다</a:t>
            </a:r>
            <a:r>
              <a:rPr lang="en-US" altLang="ko-KR" sz="1600" b="0" dirty="0"/>
              <a:t>.(</a:t>
            </a:r>
            <a:r>
              <a:rPr lang="ko-KR" altLang="en-US" sz="1600" b="0" dirty="0"/>
              <a:t>점수 </a:t>
            </a:r>
            <a:r>
              <a:rPr lang="en-US" altLang="ko-KR" sz="1600" b="0" dirty="0"/>
              <a:t>5)      &lt;- </a:t>
            </a:r>
            <a:r>
              <a:rPr lang="ko-KR" altLang="en-US" sz="1600" b="0" dirty="0"/>
              <a:t>글자 수 만큼이 점수임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컴퓨터의 차례입니다</a:t>
            </a:r>
            <a:r>
              <a:rPr lang="en-US" altLang="ko-KR" sz="1600" b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 err="1"/>
              <a:t>endermic</a:t>
            </a:r>
            <a:r>
              <a:rPr lang="en-US" altLang="ko-KR" sz="1600" b="0" dirty="0"/>
              <a:t>     adj.</a:t>
            </a:r>
            <a:r>
              <a:rPr lang="ko-KR" altLang="en-US" sz="1600" b="0" dirty="0"/>
              <a:t>피부에 침투하여 작용하는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점수 </a:t>
            </a:r>
            <a:r>
              <a:rPr lang="en-US" altLang="ko-KR" sz="1600" b="0" dirty="0"/>
              <a:t>: 8)     &lt;- </a:t>
            </a:r>
            <a:r>
              <a:rPr lang="ko-KR" altLang="en-US" sz="1600" b="0" dirty="0"/>
              <a:t>컴퓨터의 점수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사용자의 차례입니다</a:t>
            </a:r>
            <a:r>
              <a:rPr lang="en-US" altLang="ko-KR" sz="1600" b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단어를 입력하세요</a:t>
            </a:r>
            <a:r>
              <a:rPr lang="en-US" altLang="ko-KR" sz="1600" b="0" dirty="0"/>
              <a:t>.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i="1" dirty="0">
                <a:solidFill>
                  <a:srgbClr val="FF0000"/>
                </a:solidFill>
              </a:rPr>
              <a:t>cognitive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>
                <a:solidFill>
                  <a:schemeClr val="tx1"/>
                </a:solidFill>
              </a:rPr>
              <a:t>adj.</a:t>
            </a:r>
            <a:r>
              <a:rPr lang="ko-KR" altLang="en-US" sz="1600" b="0" dirty="0">
                <a:solidFill>
                  <a:schemeClr val="tx1"/>
                </a:solidFill>
              </a:rPr>
              <a:t>인식의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>
                <a:solidFill>
                  <a:schemeClr val="tx1"/>
                </a:solidFill>
              </a:rPr>
              <a:t>맞았습니다</a:t>
            </a:r>
            <a:r>
              <a:rPr lang="en-US" altLang="ko-KR" sz="1600" b="0" dirty="0">
                <a:solidFill>
                  <a:schemeClr val="tx1"/>
                </a:solidFill>
              </a:rPr>
              <a:t>.(</a:t>
            </a:r>
            <a:r>
              <a:rPr lang="ko-KR" altLang="en-US" sz="1600" b="0" dirty="0">
                <a:solidFill>
                  <a:schemeClr val="tx1"/>
                </a:solidFill>
              </a:rPr>
              <a:t>점수 </a:t>
            </a:r>
            <a:r>
              <a:rPr lang="en-US" altLang="ko-KR" sz="1600" b="0" dirty="0">
                <a:solidFill>
                  <a:schemeClr val="tx1"/>
                </a:solidFill>
              </a:rPr>
              <a:t>14)     &lt;- </a:t>
            </a:r>
            <a:r>
              <a:rPr lang="ko-KR" altLang="en-US" sz="1600" b="0" dirty="0">
                <a:solidFill>
                  <a:schemeClr val="tx1"/>
                </a:solidFill>
              </a:rPr>
              <a:t>점수 </a:t>
            </a:r>
            <a:r>
              <a:rPr lang="en-US" altLang="ko-KR" sz="1600" b="0" dirty="0">
                <a:solidFill>
                  <a:schemeClr val="tx1"/>
                </a:solidFill>
              </a:rPr>
              <a:t>9</a:t>
            </a:r>
            <a:r>
              <a:rPr lang="ko-KR" altLang="en-US" sz="1600" b="0" dirty="0">
                <a:solidFill>
                  <a:schemeClr val="tx1"/>
                </a:solidFill>
              </a:rPr>
              <a:t>점 추가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사용자가 </a:t>
            </a:r>
            <a:r>
              <a:rPr lang="en-US" altLang="ko-KR" sz="1600" b="0" dirty="0">
                <a:solidFill>
                  <a:schemeClr val="tx1"/>
                </a:solidFill>
              </a:rPr>
              <a:t>3</a:t>
            </a:r>
            <a:r>
              <a:rPr lang="ko-KR" altLang="en-US" sz="1600" b="0" dirty="0">
                <a:solidFill>
                  <a:schemeClr val="tx1"/>
                </a:solidFill>
              </a:rPr>
              <a:t>회 틀릴 때까지 반복</a:t>
            </a:r>
            <a:r>
              <a:rPr lang="en-US" altLang="ko-KR" sz="1600" b="0" dirty="0">
                <a:solidFill>
                  <a:schemeClr val="tx1"/>
                </a:solidFill>
              </a:rPr>
              <a:t>. )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끝말 잇기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컴퓨터의 차례입니다</a:t>
            </a:r>
            <a:r>
              <a:rPr lang="en-US" altLang="ko-KR" sz="1600" b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/>
              <a:t>esthetic    a.</a:t>
            </a:r>
            <a:r>
              <a:rPr lang="ko-KR" altLang="en-US" sz="1600" b="0" dirty="0"/>
              <a:t>미의  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점수 </a:t>
            </a:r>
            <a:r>
              <a:rPr lang="en-US" altLang="ko-KR" sz="1600" b="0" dirty="0"/>
              <a:t>: 8)     &lt;- </a:t>
            </a:r>
            <a:r>
              <a:rPr lang="ko-KR" altLang="en-US" sz="1600" b="0" dirty="0"/>
              <a:t>컴퓨터의 점수</a:t>
            </a:r>
            <a:endParaRPr lang="en-US" altLang="ko-KR" sz="16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사용자의 차례입니다</a:t>
            </a:r>
            <a:r>
              <a:rPr lang="en-US" altLang="ko-KR" sz="1600" b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단어를 입력하세요</a:t>
            </a:r>
            <a:r>
              <a:rPr lang="en-US" altLang="ko-KR" sz="1600" b="0" dirty="0"/>
              <a:t>.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i="1" dirty="0">
                <a:solidFill>
                  <a:srgbClr val="FF0000"/>
                </a:solidFill>
              </a:rPr>
              <a:t>cognitive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dirty="0">
                <a:solidFill>
                  <a:schemeClr val="tx1"/>
                </a:solidFill>
              </a:rPr>
              <a:t>adj.</a:t>
            </a:r>
            <a:r>
              <a:rPr lang="ko-KR" altLang="en-US" sz="1600" b="0" dirty="0">
                <a:solidFill>
                  <a:schemeClr val="tx1"/>
                </a:solidFill>
              </a:rPr>
              <a:t>인식의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>
                <a:solidFill>
                  <a:schemeClr val="tx1"/>
                </a:solidFill>
              </a:rPr>
              <a:t>이전에 입력한 단어입니다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600" b="0" dirty="0"/>
              <a:t>단어를 입력하세요</a:t>
            </a:r>
            <a:r>
              <a:rPr lang="en-US" altLang="ko-KR" sz="1600" b="0" dirty="0"/>
              <a:t>.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600" b="0" i="1" dirty="0">
                <a:solidFill>
                  <a:srgbClr val="FF0000"/>
                </a:solidFill>
              </a:rPr>
              <a:t>cat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</a:t>
            </a:r>
            <a:r>
              <a:rPr lang="en-US" altLang="ko-KR" dirty="0"/>
              <a:t>3</a:t>
            </a:r>
            <a:r>
              <a:rPr lang="ko-KR" altLang="en-US" dirty="0"/>
              <a:t>회 틀릴 때</a:t>
            </a:r>
            <a:endParaRPr lang="en-US" altLang="ko-KR" dirty="0"/>
          </a:p>
          <a:p>
            <a:r>
              <a:rPr lang="ko-KR" altLang="en-US" dirty="0"/>
              <a:t>사용자의 틀림 요건</a:t>
            </a:r>
            <a:endParaRPr lang="en-US" altLang="ko-KR" dirty="0"/>
          </a:p>
          <a:p>
            <a:pPr lvl="1"/>
            <a:r>
              <a:rPr lang="ko-KR" altLang="en-US" dirty="0"/>
              <a:t>끝말잇기를 못할 때</a:t>
            </a:r>
            <a:endParaRPr lang="en-US" altLang="ko-KR" dirty="0"/>
          </a:p>
          <a:p>
            <a:pPr lvl="1"/>
            <a:r>
              <a:rPr lang="ko-KR" altLang="en-US" dirty="0"/>
              <a:t>단어 길이가 안 맞을 때</a:t>
            </a:r>
            <a:endParaRPr lang="en-US" altLang="ko-KR" dirty="0"/>
          </a:p>
          <a:p>
            <a:pPr lvl="1"/>
            <a:r>
              <a:rPr lang="ko-KR" altLang="en-US" dirty="0"/>
              <a:t>이미 나온 단어를 또 입력할 때</a:t>
            </a:r>
            <a:r>
              <a:rPr lang="en-US" altLang="ko-KR" dirty="0"/>
              <a:t>(</a:t>
            </a:r>
            <a:r>
              <a:rPr lang="ko-KR" altLang="en-US" dirty="0"/>
              <a:t>컴퓨터의 단어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 </a:t>
            </a:r>
            <a:r>
              <a:rPr lang="en-US" altLang="ko-KR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dirty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압축파일 목록 보기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0321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920</Words>
  <Application>Microsoft Office PowerPoint</Application>
  <PresentationFormat>화면 슬라이드 쇼(4:3)</PresentationFormat>
  <Paragraphs>124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Times New Roman</vt:lpstr>
      <vt:lpstr>Office 테마</vt:lpstr>
      <vt:lpstr>과제 5. 파일</vt:lpstr>
      <vt:lpstr>과제 5</vt:lpstr>
      <vt:lpstr>과제 (1-1) 끝말잇기</vt:lpstr>
      <vt:lpstr>끝말 잇기</vt:lpstr>
      <vt:lpstr>끝말 잇기</vt:lpstr>
      <vt:lpstr>끝말 잇기</vt:lpstr>
      <vt:lpstr>끝말 잇기</vt:lpstr>
      <vt:lpstr>게임 종료 </vt:lpstr>
      <vt:lpstr>과제 (2) 압축파일 목록 보기</vt:lpstr>
      <vt:lpstr>압축파일</vt:lpstr>
      <vt:lpstr>압축파일 보기</vt:lpstr>
      <vt:lpstr>과제 (3) 소스코드 분석기</vt:lpstr>
      <vt:lpstr>소스코드 분석기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김승태</cp:lastModifiedBy>
  <cp:revision>177</cp:revision>
  <dcterms:created xsi:type="dcterms:W3CDTF">2006-10-05T04:04:58Z</dcterms:created>
  <dcterms:modified xsi:type="dcterms:W3CDTF">2019-11-28T02:09:31Z</dcterms:modified>
</cp:coreProperties>
</file>