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17_1B83A62C.xml" ContentType="application/vnd.ms-powerpoint.comments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4" r:id="rId2"/>
    <p:sldId id="285" r:id="rId3"/>
    <p:sldId id="287" r:id="rId4"/>
    <p:sldId id="279" r:id="rId5"/>
    <p:sldId id="282" r:id="rId6"/>
    <p:sldId id="281" r:id="rId7"/>
    <p:sldId id="283" r:id="rId8"/>
    <p:sldId id="28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2A75503-96B9-4A91-B94E-46D0907B5CCD}">
          <p14:sldIdLst>
            <p14:sldId id="284"/>
            <p14:sldId id="285"/>
            <p14:sldId id="287"/>
            <p14:sldId id="279"/>
            <p14:sldId id="282"/>
            <p14:sldId id="281"/>
            <p14:sldId id="283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509DA3-E1E7-B454-9311-45DC9A118D29}" name="이홍교" initials="이" userId="S::dlghdry2@o365.dju.ac.kr::f58fd34d-054b-4d4c-9ed2-51605234902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9900"/>
    <a:srgbClr val="00CC66"/>
    <a:srgbClr val="036600"/>
    <a:srgbClr val="008000"/>
    <a:srgbClr val="00985B"/>
    <a:srgbClr val="006600"/>
    <a:srgbClr val="54B40C"/>
    <a:srgbClr val="00C060"/>
    <a:srgbClr val="005B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8" autoAdjust="0"/>
    <p:restoredTop sz="94931" autoAdjust="0"/>
  </p:normalViewPr>
  <p:slideViewPr>
    <p:cSldViewPr>
      <p:cViewPr>
        <p:scale>
          <a:sx n="111" d="100"/>
          <a:sy n="111" d="100"/>
        </p:scale>
        <p:origin x="664" y="2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19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modernComment_117_1B83A62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91EC963-154F-F64F-9385-603ADF400CC0}" authorId="{D1509DA3-E1E7-B454-9311-45DC9A118D29}" created="2023-09-01T11:43:21.894">
    <pc:sldMkLst xmlns:pc="http://schemas.microsoft.com/office/powerpoint/2013/main/command">
      <pc:docMk/>
      <pc:sldMk cId="461612588" sldId="279"/>
    </pc:sldMkLst>
    <p188:txBody>
      <a:bodyPr/>
      <a:lstStyle/>
      <a:p>
        <a:r>
          <a:rPr lang="ko-Kore-KR" altLang="en-US"/>
          <a:t>과속 5
안전거리 미확보 87
안전운전 불이행 533
대전 동부경창서 (대전 2022 교통사고 통계 66.6%)</a:t>
        </a:r>
      </a:p>
    </p188:txBody>
  </p188:cm>
  <p188:cm id="{F34AB1CC-5379-D94E-8CC5-6FD7CA90DE3A}" authorId="{D1509DA3-E1E7-B454-9311-45DC9A118D29}" created="2023-09-01T18:11:20.06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61612588" sldId="279"/>
      <ac:spMk id="29" creationId="{0CF0C488-2F39-40B5-8048-C7F964690A46}"/>
      <ac:txMk cp="29">
        <ac:context len="152" hash="2084641915"/>
      </ac:txMk>
    </ac:txMkLst>
    <p188:txBody>
      <a:bodyPr/>
      <a:lstStyle/>
      <a:p>
        <a:r>
          <a:rPr lang="ko-Kore-KR" altLang="en-US"/>
          <a:t>노인 비율이 높은 대전시 동구(19.45%),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9BDDD-B10C-4B89-BD1D-120DBEA34998}" type="datetimeFigureOut">
              <a:rPr lang="ko-KR" altLang="en-US" smtClean="0"/>
              <a:pPr/>
              <a:t>2023. 9. 1.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868F6-7239-47E8-9264-E221D58C82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679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FF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과속</a:t>
            </a:r>
            <a:r>
              <a:rPr lang="ko-KR" altLang="en-US" dirty="0">
                <a:solidFill>
                  <a:srgbClr val="FFFFFF"/>
                </a:solidFill>
                <a:effectLst/>
                <a:latin typeface="Helvetica" pitchFamily="2" charset="0"/>
              </a:rPr>
              <a:t> </a:t>
            </a:r>
            <a:r>
              <a:rPr lang="en-US" altLang="ko-KR" dirty="0">
                <a:solidFill>
                  <a:srgbClr val="FFFFFF"/>
                </a:solidFill>
                <a:effectLst/>
                <a:latin typeface="Helvetica" pitchFamily="2" charset="0"/>
              </a:rPr>
              <a:t>5</a:t>
            </a:r>
            <a:r>
              <a:rPr lang="ko-KR" altLang="en-US" dirty="0">
                <a:solidFill>
                  <a:srgbClr val="FFFFFF"/>
                </a:solidFill>
                <a:effectLst/>
                <a:latin typeface="Helvetica" pitchFamily="2" charset="0"/>
              </a:rPr>
              <a:t>건</a:t>
            </a:r>
            <a:endParaRPr lang="en-US" altLang="ko-KR" dirty="0">
              <a:solidFill>
                <a:srgbClr val="FFFFFF"/>
              </a:solidFill>
              <a:effectLst/>
              <a:latin typeface="Helvetica" pitchFamily="2" charset="0"/>
            </a:endParaRPr>
          </a:p>
          <a:p>
            <a:r>
              <a:rPr lang="ko-KR" altLang="en-US" dirty="0">
                <a:solidFill>
                  <a:srgbClr val="FFFFFF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안전거리</a:t>
            </a:r>
            <a:r>
              <a:rPr lang="ko-KR" altLang="en-US" dirty="0">
                <a:solidFill>
                  <a:srgbClr val="FFFFFF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FFFFFF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미확보</a:t>
            </a:r>
            <a:r>
              <a:rPr lang="ko-KR" altLang="en-US" dirty="0">
                <a:solidFill>
                  <a:srgbClr val="FFFFFF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en-US" altLang="ko-KR" dirty="0">
                <a:solidFill>
                  <a:srgbClr val="FFFFFF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87</a:t>
            </a:r>
            <a:r>
              <a:rPr lang="ko-KR" altLang="en-US" dirty="0">
                <a:solidFill>
                  <a:srgbClr val="FFFFFF"/>
                </a:solidFill>
                <a:effectLst/>
                <a:latin typeface="Helvetica" pitchFamily="2" charset="0"/>
              </a:rPr>
              <a:t>건</a:t>
            </a:r>
            <a:endParaRPr lang="ko-KR" altLang="en-US" dirty="0">
              <a:solidFill>
                <a:srgbClr val="FFFFFF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dirty="0">
                <a:solidFill>
                  <a:srgbClr val="FFFFFF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안전운전</a:t>
            </a:r>
            <a:r>
              <a:rPr lang="ko-KR" altLang="en-US" dirty="0">
                <a:solidFill>
                  <a:srgbClr val="FFFFFF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FFFFFF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불이행</a:t>
            </a:r>
            <a:r>
              <a:rPr lang="ko-KR" altLang="en-US" dirty="0">
                <a:solidFill>
                  <a:srgbClr val="FFFFFF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en-US" altLang="ko-KR" dirty="0">
                <a:solidFill>
                  <a:srgbClr val="FFFFFF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533</a:t>
            </a:r>
            <a:r>
              <a:rPr lang="ko-KR" altLang="en-US" dirty="0">
                <a:solidFill>
                  <a:srgbClr val="FFFFFF"/>
                </a:solidFill>
                <a:effectLst/>
                <a:latin typeface="Helvetica" pitchFamily="2" charset="0"/>
              </a:rPr>
              <a:t>건</a:t>
            </a:r>
            <a:endParaRPr lang="ko-KR" altLang="en-US" dirty="0">
              <a:solidFill>
                <a:srgbClr val="FFFFFF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dirty="0">
                <a:solidFill>
                  <a:srgbClr val="FFFFFF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대전</a:t>
            </a:r>
            <a:r>
              <a:rPr lang="ko-KR" altLang="en-US" dirty="0">
                <a:solidFill>
                  <a:srgbClr val="FFFFFF"/>
                </a:solidFill>
                <a:effectLst/>
                <a:latin typeface="Helvetica" pitchFamily="2" charset="0"/>
              </a:rPr>
              <a:t> </a:t>
            </a:r>
            <a:r>
              <a:rPr lang="ko-KR" altLang="en-US" dirty="0" err="1">
                <a:solidFill>
                  <a:srgbClr val="FFFFFF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동부경창서</a:t>
            </a:r>
            <a:r>
              <a:rPr lang="ko-KR" altLang="en-US" dirty="0">
                <a:solidFill>
                  <a:srgbClr val="FFFFFF"/>
                </a:solidFill>
                <a:effectLst/>
                <a:latin typeface="Helvetica" pitchFamily="2" charset="0"/>
              </a:rPr>
              <a:t> </a:t>
            </a:r>
            <a:r>
              <a:rPr lang="en-US" altLang="ko-KR" dirty="0">
                <a:solidFill>
                  <a:srgbClr val="FFFFFF"/>
                </a:solidFill>
                <a:effectLst/>
                <a:latin typeface="Helvetica" pitchFamily="2" charset="0"/>
              </a:rPr>
              <a:t>(</a:t>
            </a:r>
            <a:r>
              <a:rPr lang="ko-KR" altLang="en-US" dirty="0">
                <a:solidFill>
                  <a:srgbClr val="FFFFFF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대전</a:t>
            </a:r>
            <a:r>
              <a:rPr lang="ko-KR" altLang="en-US" dirty="0">
                <a:solidFill>
                  <a:srgbClr val="FFFFFF"/>
                </a:solidFill>
                <a:effectLst/>
                <a:latin typeface="Helvetica" pitchFamily="2" charset="0"/>
              </a:rPr>
              <a:t> </a:t>
            </a:r>
            <a:r>
              <a:rPr lang="en-US" altLang="ko-KR" dirty="0">
                <a:solidFill>
                  <a:srgbClr val="FFFFFF"/>
                </a:solidFill>
                <a:effectLst/>
                <a:latin typeface="Helvetica" pitchFamily="2" charset="0"/>
              </a:rPr>
              <a:t>2022 </a:t>
            </a:r>
            <a:r>
              <a:rPr lang="ko-KR" altLang="en-US" dirty="0">
                <a:solidFill>
                  <a:srgbClr val="FFFFFF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교통사고</a:t>
            </a:r>
            <a:r>
              <a:rPr lang="ko-KR" altLang="en-US" dirty="0">
                <a:solidFill>
                  <a:srgbClr val="FFFFFF"/>
                </a:solidFill>
                <a:effectLst/>
                <a:latin typeface="Helvetica" pitchFamily="2" charset="0"/>
              </a:rPr>
              <a:t> </a:t>
            </a:r>
            <a:r>
              <a:rPr lang="ko-KR" altLang="en-US" dirty="0">
                <a:solidFill>
                  <a:srgbClr val="FFFFFF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통계</a:t>
            </a:r>
            <a:r>
              <a:rPr lang="ko-KR" altLang="en-US" dirty="0">
                <a:solidFill>
                  <a:srgbClr val="FFFFFF"/>
                </a:solidFill>
                <a:effectLst/>
                <a:latin typeface="Helvetica" pitchFamily="2" charset="0"/>
              </a:rPr>
              <a:t> </a:t>
            </a:r>
            <a:r>
              <a:rPr lang="en-US" altLang="ko-KR" dirty="0">
                <a:solidFill>
                  <a:srgbClr val="FFFFFF"/>
                </a:solidFill>
                <a:effectLst/>
                <a:latin typeface="Helvetica" pitchFamily="2" charset="0"/>
              </a:rPr>
              <a:t>66.6%)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FFFFFF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FFFFFF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노인</a:t>
            </a:r>
            <a:r>
              <a:rPr lang="ko-KR" altLang="en-US" dirty="0">
                <a:solidFill>
                  <a:srgbClr val="FFFFFF"/>
                </a:solidFill>
                <a:effectLst/>
                <a:latin typeface="Helvetica" pitchFamily="2" charset="0"/>
              </a:rPr>
              <a:t> </a:t>
            </a:r>
            <a:r>
              <a:rPr lang="ko-KR" altLang="en-US" dirty="0">
                <a:solidFill>
                  <a:srgbClr val="FFFFFF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비율이</a:t>
            </a:r>
            <a:r>
              <a:rPr lang="ko-KR" altLang="en-US" dirty="0">
                <a:solidFill>
                  <a:srgbClr val="FFFFFF"/>
                </a:solidFill>
                <a:effectLst/>
                <a:latin typeface="Helvetica" pitchFamily="2" charset="0"/>
              </a:rPr>
              <a:t> </a:t>
            </a:r>
            <a:r>
              <a:rPr lang="ko-KR" altLang="en-US" dirty="0">
                <a:solidFill>
                  <a:srgbClr val="FFFFFF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높은</a:t>
            </a:r>
            <a:r>
              <a:rPr lang="ko-KR" altLang="en-US" dirty="0">
                <a:solidFill>
                  <a:srgbClr val="FFFFFF"/>
                </a:solidFill>
                <a:effectLst/>
                <a:latin typeface="Helvetica" pitchFamily="2" charset="0"/>
              </a:rPr>
              <a:t> </a:t>
            </a:r>
            <a:r>
              <a:rPr lang="ko-KR" altLang="en-US" dirty="0">
                <a:solidFill>
                  <a:srgbClr val="FFFFFF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대전시</a:t>
            </a:r>
            <a:r>
              <a:rPr lang="ko-KR" altLang="en-US" dirty="0">
                <a:solidFill>
                  <a:srgbClr val="FFFFFF"/>
                </a:solidFill>
                <a:effectLst/>
                <a:latin typeface="Helvetica" pitchFamily="2" charset="0"/>
              </a:rPr>
              <a:t> </a:t>
            </a:r>
            <a:r>
              <a:rPr lang="ko-KR" altLang="en-US" dirty="0">
                <a:solidFill>
                  <a:srgbClr val="FFFFFF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동구</a:t>
            </a:r>
            <a:r>
              <a:rPr lang="en-US" altLang="ko-KR" dirty="0">
                <a:solidFill>
                  <a:srgbClr val="FFFFFF"/>
                </a:solidFill>
                <a:effectLst/>
                <a:latin typeface="Helvetica" pitchFamily="2" charset="0"/>
              </a:rPr>
              <a:t>(19.45%),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868F6-7239-47E8-9264-E221D58C829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99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868F6-7239-47E8-9264-E221D58C829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741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EF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4A95-2120-4457-A615-5D0596752E27}" type="datetimeFigureOut">
              <a:rPr lang="ko-KR" altLang="en-US" smtClean="0"/>
              <a:pPr/>
              <a:t>2023. 9. 1.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435C-E625-4035-8FD4-10BEF6379A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33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4A95-2120-4457-A615-5D0596752E27}" type="datetimeFigureOut">
              <a:rPr lang="ko-KR" altLang="en-US" smtClean="0"/>
              <a:pPr/>
              <a:t>2023. 9. 1.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435C-E625-4035-8FD4-10BEF6379A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93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4A95-2120-4457-A615-5D0596752E27}" type="datetimeFigureOut">
              <a:rPr lang="ko-KR" altLang="en-US" smtClean="0"/>
              <a:pPr/>
              <a:t>2023. 9. 1.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435C-E625-4035-8FD4-10BEF6379A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79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82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BE98FA2-1931-4683-9105-0D09BEF72E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376" y="620688"/>
            <a:ext cx="2130718" cy="2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4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203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2D87594-B8BD-4F39-948B-B3A862DFBB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2" y="523664"/>
            <a:ext cx="2130718" cy="264658"/>
          </a:xfrm>
          <a:prstGeom prst="rect">
            <a:avLst/>
          </a:prstGeom>
        </p:spPr>
      </p:pic>
      <p:sp>
        <p:nvSpPr>
          <p:cNvPr id="3" name="Freeform 5">
            <a:extLst>
              <a:ext uri="{FF2B5EF4-FFF2-40B4-BE49-F238E27FC236}">
                <a16:creationId xmlns:a16="http://schemas.microsoft.com/office/drawing/2014/main" id="{47CB272B-F2E1-4CFE-AF8C-0B7FFECC6CB4}"/>
              </a:ext>
            </a:extLst>
          </p:cNvPr>
          <p:cNvSpPr>
            <a:spLocks/>
          </p:cNvSpPr>
          <p:nvPr userDrawn="1"/>
        </p:nvSpPr>
        <p:spPr bwMode="auto">
          <a:xfrm>
            <a:off x="0" y="392708"/>
            <a:ext cx="9336360" cy="526571"/>
          </a:xfrm>
          <a:custGeom>
            <a:avLst/>
            <a:gdLst>
              <a:gd name="T0" fmla="*/ 2332 w 2399"/>
              <a:gd name="T1" fmla="*/ 0 h 133"/>
              <a:gd name="T2" fmla="*/ 0 w 2399"/>
              <a:gd name="T3" fmla="*/ 0 h 133"/>
              <a:gd name="T4" fmla="*/ 0 w 2399"/>
              <a:gd name="T5" fmla="*/ 133 h 133"/>
              <a:gd name="T6" fmla="*/ 2332 w 2399"/>
              <a:gd name="T7" fmla="*/ 133 h 133"/>
              <a:gd name="T8" fmla="*/ 2399 w 2399"/>
              <a:gd name="T9" fmla="*/ 67 h 133"/>
              <a:gd name="T10" fmla="*/ 2332 w 2399"/>
              <a:gd name="T11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99" h="133">
                <a:moveTo>
                  <a:pt x="233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33"/>
                  <a:pt x="0" y="133"/>
                  <a:pt x="0" y="133"/>
                </a:cubicBezTo>
                <a:cubicBezTo>
                  <a:pt x="2332" y="133"/>
                  <a:pt x="2332" y="133"/>
                  <a:pt x="2332" y="133"/>
                </a:cubicBezTo>
                <a:cubicBezTo>
                  <a:pt x="2369" y="133"/>
                  <a:pt x="2399" y="103"/>
                  <a:pt x="2399" y="67"/>
                </a:cubicBezTo>
                <a:cubicBezTo>
                  <a:pt x="2399" y="30"/>
                  <a:pt x="2369" y="0"/>
                  <a:pt x="2332" y="0"/>
                </a:cubicBezTo>
                <a:close/>
              </a:path>
            </a:pathLst>
          </a:custGeom>
          <a:solidFill>
            <a:srgbClr val="00985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38C55A-A5E0-4FD2-846E-81B97DF351CD}"/>
              </a:ext>
            </a:extLst>
          </p:cNvPr>
          <p:cNvSpPr/>
          <p:nvPr userDrawn="1"/>
        </p:nvSpPr>
        <p:spPr>
          <a:xfrm>
            <a:off x="599728" y="6669369"/>
            <a:ext cx="10992543" cy="188632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0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4A95-2120-4457-A615-5D0596752E27}" type="datetimeFigureOut">
              <a:rPr lang="ko-KR" altLang="en-US" smtClean="0"/>
              <a:pPr/>
              <a:t>2023. 9. 1.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435C-E625-4035-8FD4-10BEF6379A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97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4A95-2120-4457-A615-5D0596752E27}" type="datetimeFigureOut">
              <a:rPr lang="ko-KR" altLang="en-US" smtClean="0"/>
              <a:pPr/>
              <a:t>2023. 9. 1.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435C-E625-4035-8FD4-10BEF6379A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74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4A95-2120-4457-A615-5D0596752E27}" type="datetimeFigureOut">
              <a:rPr lang="ko-KR" altLang="en-US" smtClean="0"/>
              <a:pPr/>
              <a:t>2023. 9. 1.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435C-E625-4035-8FD4-10BEF6379A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03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4A95-2120-4457-A615-5D0596752E27}" type="datetimeFigureOut">
              <a:rPr lang="ko-KR" altLang="en-US" smtClean="0"/>
              <a:pPr/>
              <a:t>2023. 9. 1.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435C-E625-4035-8FD4-10BEF6379A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6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14A95-2120-4457-A615-5D0596752E27}" type="datetimeFigureOut">
              <a:rPr lang="ko-KR" altLang="en-US" smtClean="0"/>
              <a:pPr/>
              <a:t>2023. 9. 1.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F435C-E625-4035-8FD4-10BEF6379A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82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7_1B83A62C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6ED3481-F009-E64F-9921-4B38A0489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00"/>
            <a:ext cx="12192000" cy="6823700"/>
          </a:xfrm>
          <a:prstGeom prst="rect">
            <a:avLst/>
          </a:prstGeom>
        </p:spPr>
      </p:pic>
      <p:sp>
        <p:nvSpPr>
          <p:cNvPr id="4" name="수행의 시작/종료 3">
            <a:extLst>
              <a:ext uri="{FF2B5EF4-FFF2-40B4-BE49-F238E27FC236}">
                <a16:creationId xmlns:a16="http://schemas.microsoft.com/office/drawing/2014/main" id="{9DD3F34C-61E0-894A-978A-0D26B79441BA}"/>
              </a:ext>
            </a:extLst>
          </p:cNvPr>
          <p:cNvSpPr/>
          <p:nvPr/>
        </p:nvSpPr>
        <p:spPr>
          <a:xfrm>
            <a:off x="5591944" y="1221418"/>
            <a:ext cx="6143160" cy="1415493"/>
          </a:xfrm>
          <a:prstGeom prst="flowChartTerminator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3F98D-22FA-164A-9489-35C556970A9C}"/>
              </a:ext>
            </a:extLst>
          </p:cNvPr>
          <p:cNvSpPr txBox="1"/>
          <p:nvPr/>
        </p:nvSpPr>
        <p:spPr>
          <a:xfrm>
            <a:off x="7183404" y="2064029"/>
            <a:ext cx="29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>
                <a:solidFill>
                  <a:srgbClr val="FFFFFF"/>
                </a:solidFill>
              </a:rPr>
              <a:t>&lt;</a:t>
            </a:r>
            <a:r>
              <a:rPr kumimoji="1" lang="ko-KR" altLang="en-US" sz="2000" b="1" dirty="0">
                <a:solidFill>
                  <a:srgbClr val="FFFFFF"/>
                </a:solidFill>
              </a:rPr>
              <a:t>대</a:t>
            </a:r>
            <a:r>
              <a:rPr kumimoji="1" lang="ko-KR" altLang="en-US" sz="2000" dirty="0">
                <a:solidFill>
                  <a:srgbClr val="FFFFFF"/>
                </a:solidFill>
              </a:rPr>
              <a:t>전의 </a:t>
            </a:r>
            <a:r>
              <a:rPr kumimoji="1" lang="ko-KR" altLang="en-US" sz="2000" b="1" dirty="0">
                <a:solidFill>
                  <a:srgbClr val="FFFFFF"/>
                </a:solidFill>
              </a:rPr>
              <a:t>안</a:t>
            </a:r>
            <a:r>
              <a:rPr kumimoji="1" lang="ko-KR" altLang="en-US" sz="2000" dirty="0">
                <a:solidFill>
                  <a:srgbClr val="FFFFFF"/>
                </a:solidFill>
              </a:rPr>
              <a:t>전</a:t>
            </a:r>
            <a:r>
              <a:rPr kumimoji="1" lang="en-US" altLang="ko-KR" sz="2000" dirty="0">
                <a:solidFill>
                  <a:srgbClr val="FFFFFF"/>
                </a:solidFill>
              </a:rPr>
              <a:t>&gt;</a:t>
            </a:r>
            <a:endParaRPr kumimoji="1" lang="ko-Kore-KR" altLang="en-US" sz="20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956844-DF30-C84E-B04B-85D41E1A83FF}"/>
              </a:ext>
            </a:extLst>
          </p:cNvPr>
          <p:cNvSpPr txBox="1"/>
          <p:nvPr/>
        </p:nvSpPr>
        <p:spPr>
          <a:xfrm>
            <a:off x="6892588" y="4927475"/>
            <a:ext cx="189921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500" dirty="0">
                <a:solidFill>
                  <a:schemeClr val="bg1"/>
                </a:solidFill>
              </a:rPr>
              <a:t>S.M.S</a:t>
            </a:r>
            <a:endParaRPr kumimoji="1" lang="ko-Kore-KR" altLang="en-US" sz="3500" dirty="0">
              <a:solidFill>
                <a:schemeClr val="bg1"/>
              </a:solidFill>
            </a:endParaRPr>
          </a:p>
        </p:txBody>
      </p:sp>
      <p:sp>
        <p:nvSpPr>
          <p:cNvPr id="7" name="직각 삼각형[R] 6">
            <a:extLst>
              <a:ext uri="{FF2B5EF4-FFF2-40B4-BE49-F238E27FC236}">
                <a16:creationId xmlns:a16="http://schemas.microsoft.com/office/drawing/2014/main" id="{C84A5503-B62B-D04A-8DDE-26DC7D34D1E3}"/>
              </a:ext>
            </a:extLst>
          </p:cNvPr>
          <p:cNvSpPr/>
          <p:nvPr/>
        </p:nvSpPr>
        <p:spPr>
          <a:xfrm rot="5400000">
            <a:off x="433231" y="-495437"/>
            <a:ext cx="5328592" cy="6264698"/>
          </a:xfrm>
          <a:prstGeom prst="rtTriangle">
            <a:avLst/>
          </a:prstGeom>
          <a:solidFill>
            <a:srgbClr val="03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각 삼각형[R] 7">
            <a:extLst>
              <a:ext uri="{FF2B5EF4-FFF2-40B4-BE49-F238E27FC236}">
                <a16:creationId xmlns:a16="http://schemas.microsoft.com/office/drawing/2014/main" id="{EBA35191-9AE7-7942-ABEE-9B92A62C7606}"/>
              </a:ext>
            </a:extLst>
          </p:cNvPr>
          <p:cNvSpPr/>
          <p:nvPr/>
        </p:nvSpPr>
        <p:spPr>
          <a:xfrm>
            <a:off x="-34822" y="716542"/>
            <a:ext cx="7714998" cy="6203143"/>
          </a:xfrm>
          <a:prstGeom prst="rtTriangle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739A7-55E3-E148-B500-D00290682ACC}"/>
              </a:ext>
            </a:extLst>
          </p:cNvPr>
          <p:cNvSpPr txBox="1"/>
          <p:nvPr/>
        </p:nvSpPr>
        <p:spPr>
          <a:xfrm>
            <a:off x="7868580" y="1352742"/>
            <a:ext cx="16561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4500" dirty="0">
                <a:solidFill>
                  <a:schemeClr val="bg1">
                    <a:lumMod val="85000"/>
                  </a:schemeClr>
                </a:solidFill>
              </a:rPr>
              <a:t>대안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F4DE1E-4769-7B4C-8E06-C08B85592047}"/>
              </a:ext>
            </a:extLst>
          </p:cNvPr>
          <p:cNvSpPr txBox="1"/>
          <p:nvPr/>
        </p:nvSpPr>
        <p:spPr>
          <a:xfrm>
            <a:off x="6264698" y="3462622"/>
            <a:ext cx="6840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dirty="0"/>
              <a:t>S.M.S</a:t>
            </a:r>
            <a:r>
              <a:rPr kumimoji="1" lang="en-US" altLang="ko-Kore-KR" sz="3000" dirty="0"/>
              <a:t>(Smart Mirror System)</a:t>
            </a:r>
            <a:endParaRPr kumimoji="1" lang="ko-Kore-KR" altLang="en-US" sz="3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303FBB-E07E-0945-8816-F671629F3BB7}"/>
              </a:ext>
            </a:extLst>
          </p:cNvPr>
          <p:cNvSpPr txBox="1"/>
          <p:nvPr/>
        </p:nvSpPr>
        <p:spPr>
          <a:xfrm>
            <a:off x="8184232" y="6310991"/>
            <a:ext cx="40077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ore-KR" altLang="en-US" sz="1300" dirty="0"/>
              <a:t>대전대학교</a:t>
            </a:r>
            <a:r>
              <a:rPr kumimoji="1" lang="ko-KR" altLang="en-US" sz="1300" dirty="0"/>
              <a:t> 컴퓨터공학과</a:t>
            </a:r>
            <a:endParaRPr kumimoji="1" lang="en-US" altLang="ko-KR" sz="1300" dirty="0"/>
          </a:p>
          <a:p>
            <a:pPr algn="r"/>
            <a:r>
              <a:rPr kumimoji="1" lang="ko-Kore-KR" altLang="en-US" sz="1300" dirty="0"/>
              <a:t>이홍교</a:t>
            </a:r>
            <a:r>
              <a:rPr kumimoji="1" lang="en-US" altLang="ko-KR" sz="1300" dirty="0"/>
              <a:t>,</a:t>
            </a:r>
            <a:r>
              <a:rPr kumimoji="1" lang="ko-KR" altLang="en-US" sz="1300" dirty="0"/>
              <a:t> </a:t>
            </a:r>
            <a:r>
              <a:rPr kumimoji="1" lang="ko-KR" altLang="en-US" sz="1300" dirty="0" err="1"/>
              <a:t>채민기</a:t>
            </a:r>
            <a:r>
              <a:rPr kumimoji="1" lang="en-US" altLang="ko-KR" sz="1300" dirty="0"/>
              <a:t>,</a:t>
            </a:r>
            <a:r>
              <a:rPr kumimoji="1" lang="ko-KR" altLang="en-US" sz="1300" dirty="0"/>
              <a:t> </a:t>
            </a:r>
            <a:r>
              <a:rPr kumimoji="1" lang="ko-KR" altLang="en-US" sz="1300" dirty="0" err="1"/>
              <a:t>임하민</a:t>
            </a:r>
            <a:r>
              <a:rPr kumimoji="1" lang="en-US" altLang="ko-KR" sz="1300" dirty="0"/>
              <a:t>,</a:t>
            </a:r>
            <a:r>
              <a:rPr kumimoji="1" lang="ko-KR" altLang="en-US" sz="1300" dirty="0"/>
              <a:t> </a:t>
            </a:r>
            <a:r>
              <a:rPr kumimoji="1" lang="ko-KR" altLang="en-US" sz="1300" dirty="0" err="1"/>
              <a:t>양기택</a:t>
            </a:r>
            <a:r>
              <a:rPr kumimoji="1" lang="en-US" altLang="ko-KR" sz="1300" dirty="0"/>
              <a:t>,</a:t>
            </a:r>
            <a:r>
              <a:rPr kumimoji="1" lang="ko-KR" altLang="en-US" sz="1300" dirty="0"/>
              <a:t> </a:t>
            </a:r>
            <a:r>
              <a:rPr kumimoji="1" lang="ko-KR" altLang="en-US" sz="1300" dirty="0" err="1"/>
              <a:t>이남경</a:t>
            </a:r>
            <a:endParaRPr kumimoji="1" lang="ko-Kore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05385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6ED3481-F009-E64F-9921-4B38A0489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00"/>
            <a:ext cx="12192000" cy="6823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956844-DF30-C84E-B04B-85D41E1A83FF}"/>
              </a:ext>
            </a:extLst>
          </p:cNvPr>
          <p:cNvSpPr txBox="1"/>
          <p:nvPr/>
        </p:nvSpPr>
        <p:spPr>
          <a:xfrm>
            <a:off x="6892588" y="4927475"/>
            <a:ext cx="189921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500" dirty="0">
                <a:solidFill>
                  <a:schemeClr val="bg1"/>
                </a:solidFill>
              </a:rPr>
              <a:t>S.M.S</a:t>
            </a:r>
            <a:endParaRPr kumimoji="1" lang="ko-Kore-KR" altLang="en-US" sz="3500" dirty="0">
              <a:solidFill>
                <a:schemeClr val="bg1"/>
              </a:solidFill>
            </a:endParaRPr>
          </a:p>
        </p:txBody>
      </p:sp>
      <p:sp>
        <p:nvSpPr>
          <p:cNvPr id="7" name="직각 삼각형[R] 6">
            <a:extLst>
              <a:ext uri="{FF2B5EF4-FFF2-40B4-BE49-F238E27FC236}">
                <a16:creationId xmlns:a16="http://schemas.microsoft.com/office/drawing/2014/main" id="{C84A5503-B62B-D04A-8DDE-26DC7D34D1E3}"/>
              </a:ext>
            </a:extLst>
          </p:cNvPr>
          <p:cNvSpPr/>
          <p:nvPr/>
        </p:nvSpPr>
        <p:spPr>
          <a:xfrm rot="5400000">
            <a:off x="433231" y="-495437"/>
            <a:ext cx="5328592" cy="6264698"/>
          </a:xfrm>
          <a:prstGeom prst="rtTriangle">
            <a:avLst/>
          </a:prstGeom>
          <a:solidFill>
            <a:srgbClr val="0366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각 삼각형[R] 7">
            <a:extLst>
              <a:ext uri="{FF2B5EF4-FFF2-40B4-BE49-F238E27FC236}">
                <a16:creationId xmlns:a16="http://schemas.microsoft.com/office/drawing/2014/main" id="{EBA35191-9AE7-7942-ABEE-9B92A62C7606}"/>
              </a:ext>
            </a:extLst>
          </p:cNvPr>
          <p:cNvSpPr/>
          <p:nvPr/>
        </p:nvSpPr>
        <p:spPr>
          <a:xfrm>
            <a:off x="-34822" y="716542"/>
            <a:ext cx="7714998" cy="6203143"/>
          </a:xfrm>
          <a:prstGeom prst="rtTriangle">
            <a:avLst/>
          </a:prstGeom>
          <a:solidFill>
            <a:srgbClr val="00CC66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9F63B8-CA4F-0042-93A0-B6F659D7306F}"/>
              </a:ext>
            </a:extLst>
          </p:cNvPr>
          <p:cNvSpPr txBox="1"/>
          <p:nvPr/>
        </p:nvSpPr>
        <p:spPr>
          <a:xfrm>
            <a:off x="1527675" y="502627"/>
            <a:ext cx="1373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4000" dirty="0"/>
              <a:t>목차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2E70CA3B-157E-4C4F-AECF-9A0D4095A1B5}"/>
              </a:ext>
            </a:extLst>
          </p:cNvPr>
          <p:cNvSpPr txBox="1">
            <a:spLocks/>
          </p:cNvSpPr>
          <p:nvPr/>
        </p:nvSpPr>
        <p:spPr>
          <a:xfrm>
            <a:off x="1919536" y="2297556"/>
            <a:ext cx="4763196" cy="4518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5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주제선정이유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사각지대 사고 예방</a:t>
            </a: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43B63C94-B133-C141-A6D1-F6E442B81595}"/>
              </a:ext>
            </a:extLst>
          </p:cNvPr>
          <p:cNvSpPr txBox="1">
            <a:spLocks/>
          </p:cNvSpPr>
          <p:nvPr/>
        </p:nvSpPr>
        <p:spPr>
          <a:xfrm>
            <a:off x="1900742" y="3106794"/>
            <a:ext cx="9534517" cy="4518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5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문제 해결 목표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사각 지대의 물체 및 유기체를 감지하여 사람에게 경고하는 시스템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D12CC658-5259-CC4D-AA2D-A7475702E29A}"/>
              </a:ext>
            </a:extLst>
          </p:cNvPr>
          <p:cNvSpPr txBox="1">
            <a:spLocks/>
          </p:cNvSpPr>
          <p:nvPr/>
        </p:nvSpPr>
        <p:spPr>
          <a:xfrm>
            <a:off x="1900743" y="3983294"/>
            <a:ext cx="4489457" cy="4518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5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신뢰성 높은 보행자 감지 기술 확보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4853EC11-8AC5-6643-BBA7-BD4713900138}"/>
              </a:ext>
            </a:extLst>
          </p:cNvPr>
          <p:cNvSpPr txBox="1">
            <a:spLocks/>
          </p:cNvSpPr>
          <p:nvPr/>
        </p:nvSpPr>
        <p:spPr>
          <a:xfrm>
            <a:off x="1924622" y="4891458"/>
            <a:ext cx="6264698" cy="4518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5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5.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활용방안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유기체 감지 및 알림 시스템 개발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E094EAAD-05E4-AD42-8371-022BB9A8F7B7}"/>
              </a:ext>
            </a:extLst>
          </p:cNvPr>
          <p:cNvSpPr txBox="1">
            <a:spLocks/>
          </p:cNvSpPr>
          <p:nvPr/>
        </p:nvSpPr>
        <p:spPr>
          <a:xfrm>
            <a:off x="1926468" y="5773117"/>
            <a:ext cx="1511403" cy="4518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5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6.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기대효과</a:t>
            </a: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56865DB2-3C71-594D-9812-9930DBF51C97}"/>
              </a:ext>
            </a:extLst>
          </p:cNvPr>
          <p:cNvSpPr txBox="1">
            <a:spLocks/>
          </p:cNvSpPr>
          <p:nvPr/>
        </p:nvSpPr>
        <p:spPr>
          <a:xfrm>
            <a:off x="1919536" y="1499661"/>
            <a:ext cx="4763196" cy="4518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5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What is Smart Mirror System?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193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제목 1">
            <a:extLst>
              <a:ext uri="{FF2B5EF4-FFF2-40B4-BE49-F238E27FC236}">
                <a16:creationId xmlns:a16="http://schemas.microsoft.com/office/drawing/2014/main" id="{59D104FC-56F1-4245-BB56-BBD6CFE8357C}"/>
              </a:ext>
            </a:extLst>
          </p:cNvPr>
          <p:cNvSpPr txBox="1">
            <a:spLocks/>
          </p:cNvSpPr>
          <p:nvPr/>
        </p:nvSpPr>
        <p:spPr>
          <a:xfrm>
            <a:off x="540191" y="404664"/>
            <a:ext cx="10653974" cy="5480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What is Smart Mirror System?</a:t>
            </a:r>
            <a:endParaRPr lang="ko-KR" altLang="en-US" sz="2800" dirty="0"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FFBB18BB-E059-4F1B-85F0-48023163D0E0}"/>
              </a:ext>
            </a:extLst>
          </p:cNvPr>
          <p:cNvSpPr txBox="1">
            <a:spLocks/>
          </p:cNvSpPr>
          <p:nvPr/>
        </p:nvSpPr>
        <p:spPr>
          <a:xfrm>
            <a:off x="311697" y="1248964"/>
            <a:ext cx="4115649" cy="4518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5000"/>
              </a:lnSpc>
            </a:pPr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Smart Mirror System(S.M.S)?</a:t>
            </a:r>
            <a:endParaRPr lang="ko-KR" alt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CF0C488-2F39-40B5-8048-C7F964690A46}"/>
              </a:ext>
            </a:extLst>
          </p:cNvPr>
          <p:cNvSpPr txBox="1">
            <a:spLocks/>
          </p:cNvSpPr>
          <p:nvPr/>
        </p:nvSpPr>
        <p:spPr>
          <a:xfrm>
            <a:off x="311697" y="2261759"/>
            <a:ext cx="11052080" cy="33472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사각지대를 센서를 이용하여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LED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빛을 통해 운전자와 보행자에게 알려주는 시스템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주요기능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차량 접근 감지 기능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차량 접근 알림 표시 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설치 장소 제약이 되는 곳은 태양광 패널을 통해 전력공급을 받는다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노약자와 어린이를 더욱 안전하게 보호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0B7C3A3-637D-42FF-8297-FACB214DF998}"/>
              </a:ext>
            </a:extLst>
          </p:cNvPr>
          <p:cNvCxnSpPr>
            <a:cxnSpLocks/>
          </p:cNvCxnSpPr>
          <p:nvPr/>
        </p:nvCxnSpPr>
        <p:spPr>
          <a:xfrm flipV="1">
            <a:off x="341138" y="1772816"/>
            <a:ext cx="11052080" cy="36223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A706148-6487-984C-84DF-7B62F34FC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372" y="1955854"/>
            <a:ext cx="2308059" cy="456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8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65746E7-3B80-9E47-A3A9-62EE398E6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833" y="1815736"/>
            <a:ext cx="5243831" cy="4853624"/>
          </a:xfrm>
          <a:prstGeom prst="rect">
            <a:avLst/>
          </a:prstGeom>
        </p:spPr>
      </p:pic>
      <p:sp>
        <p:nvSpPr>
          <p:cNvPr id="112" name="제목 1">
            <a:extLst>
              <a:ext uri="{FF2B5EF4-FFF2-40B4-BE49-F238E27FC236}">
                <a16:creationId xmlns:a16="http://schemas.microsoft.com/office/drawing/2014/main" id="{59D104FC-56F1-4245-BB56-BBD6CFE8357C}"/>
              </a:ext>
            </a:extLst>
          </p:cNvPr>
          <p:cNvSpPr txBox="1">
            <a:spLocks/>
          </p:cNvSpPr>
          <p:nvPr/>
        </p:nvSpPr>
        <p:spPr>
          <a:xfrm>
            <a:off x="540191" y="404664"/>
            <a:ext cx="10653974" cy="5480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주제선정이유</a:t>
            </a: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FFBB18BB-E059-4F1B-85F0-48023163D0E0}"/>
              </a:ext>
            </a:extLst>
          </p:cNvPr>
          <p:cNvSpPr txBox="1">
            <a:spLocks/>
          </p:cNvSpPr>
          <p:nvPr/>
        </p:nvSpPr>
        <p:spPr>
          <a:xfrm>
            <a:off x="311697" y="1248964"/>
            <a:ext cx="4115649" cy="4518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5000"/>
              </a:lnSpc>
            </a:pP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주제선정이유</a:t>
            </a:r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사각지대 사고 예방</a:t>
            </a: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CF0C488-2F39-40B5-8048-C7F964690A46}"/>
              </a:ext>
            </a:extLst>
          </p:cNvPr>
          <p:cNvSpPr txBox="1">
            <a:spLocks/>
          </p:cNvSpPr>
          <p:nvPr/>
        </p:nvSpPr>
        <p:spPr>
          <a:xfrm>
            <a:off x="311697" y="2061723"/>
            <a:ext cx="11052080" cy="31312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돌발상황을 유발할 수 있는 어린이의 위험성이 높음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노인은 신체 반응이 느려 사고 위험성이 높음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2022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대전 교통사고 총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938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건 </a:t>
            </a:r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대전 </a:t>
            </a:r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2022</a:t>
            </a:r>
            <a:r>
              <a:rPr lang="ko-KR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교통사고 통계</a:t>
            </a:r>
            <a:r>
              <a:rPr lang="en-US" altLang="ko-KR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골목길과 같은 사각지대로 인한 사고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치안 범죄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29,156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건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고령자 사고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273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건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등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0B7C3A3-637D-42FF-8297-FACB214DF998}"/>
              </a:ext>
            </a:extLst>
          </p:cNvPr>
          <p:cNvCxnSpPr>
            <a:cxnSpLocks/>
          </p:cNvCxnSpPr>
          <p:nvPr/>
        </p:nvCxnSpPr>
        <p:spPr>
          <a:xfrm flipV="1">
            <a:off x="341138" y="1736593"/>
            <a:ext cx="11052080" cy="36223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391566D-EEB0-2B46-9D52-E4D508E6C511}"/>
              </a:ext>
            </a:extLst>
          </p:cNvPr>
          <p:cNvSpPr txBox="1"/>
          <p:nvPr/>
        </p:nvSpPr>
        <p:spPr>
          <a:xfrm>
            <a:off x="8256240" y="6395607"/>
            <a:ext cx="416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출처 </a:t>
            </a:r>
            <a:r>
              <a:rPr kumimoji="1" lang="en-US" altLang="ko-KR" sz="1200" dirty="0"/>
              <a:t>: </a:t>
            </a:r>
            <a:r>
              <a:rPr kumimoji="1" lang="ko-KR" altLang="en-US" sz="1200" dirty="0"/>
              <a:t>대전광역시 동구청 </a:t>
            </a:r>
            <a:r>
              <a:rPr kumimoji="1" lang="ko-KR" altLang="en-US" sz="1200" dirty="0" err="1"/>
              <a:t>누리집</a:t>
            </a:r>
            <a:r>
              <a:rPr kumimoji="1" lang="ko-KR" altLang="en-US" sz="1200" dirty="0"/>
              <a:t> 대전 동구 인구</a:t>
            </a:r>
            <a:r>
              <a:rPr kumimoji="1" lang="en-US" altLang="ko-KR" sz="1200" dirty="0"/>
              <a:t> </a:t>
            </a:r>
            <a:r>
              <a:rPr kumimoji="1" lang="ko-KR" altLang="en-US" sz="1200" dirty="0"/>
              <a:t>현황</a:t>
            </a:r>
          </a:p>
          <a:p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616125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제목 1">
            <a:extLst>
              <a:ext uri="{FF2B5EF4-FFF2-40B4-BE49-F238E27FC236}">
                <a16:creationId xmlns:a16="http://schemas.microsoft.com/office/drawing/2014/main" id="{59D104FC-56F1-4245-BB56-BBD6CFE8357C}"/>
              </a:ext>
            </a:extLst>
          </p:cNvPr>
          <p:cNvSpPr txBox="1">
            <a:spLocks/>
          </p:cNvSpPr>
          <p:nvPr/>
        </p:nvSpPr>
        <p:spPr>
          <a:xfrm>
            <a:off x="540191" y="404664"/>
            <a:ext cx="10653974" cy="5480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문제해결목표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0B7C3A3-637D-42FF-8297-FACB214DF998}"/>
              </a:ext>
            </a:extLst>
          </p:cNvPr>
          <p:cNvCxnSpPr>
            <a:cxnSpLocks/>
          </p:cNvCxnSpPr>
          <p:nvPr/>
        </p:nvCxnSpPr>
        <p:spPr>
          <a:xfrm flipV="1">
            <a:off x="372512" y="1592577"/>
            <a:ext cx="11052080" cy="36223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FFBB18BB-E059-4F1B-85F0-48023163D0E0}"/>
              </a:ext>
            </a:extLst>
          </p:cNvPr>
          <p:cNvSpPr txBox="1">
            <a:spLocks/>
          </p:cNvSpPr>
          <p:nvPr/>
        </p:nvSpPr>
        <p:spPr>
          <a:xfrm>
            <a:off x="372512" y="1115641"/>
            <a:ext cx="9107864" cy="4518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5000"/>
              </a:lnSpc>
            </a:pP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 해결 목표</a:t>
            </a:r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사각 지대의 물체 및 유기체를 감지하여 운전자에게 경고하는 시스템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CF0C488-2F39-40B5-8048-C7F964690A46}"/>
              </a:ext>
            </a:extLst>
          </p:cNvPr>
          <p:cNvSpPr txBox="1">
            <a:spLocks/>
          </p:cNvSpPr>
          <p:nvPr/>
        </p:nvSpPr>
        <p:spPr>
          <a:xfrm>
            <a:off x="372512" y="1844825"/>
            <a:ext cx="11700152" cy="15841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움직임 감지를 통해 빛으로 어두운 골목길의 치안 범죄 감소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움직임이 느린 노인이나 예상치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못한 곳에서 나오는 어린이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등의 사고를 획기적으로 줄여 노인과 어린이에 대하여 친화적인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지역 이미지 확보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안전한 동구 이미지 개선으로 인구 유입 효과 기대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DB36CD-13DD-2A4B-A6A3-D96A7EDC4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60" y="3434384"/>
            <a:ext cx="2514896" cy="2514896"/>
          </a:xfrm>
          <a:prstGeom prst="rect">
            <a:avLst/>
          </a:prstGeom>
        </p:spPr>
      </p:pic>
      <p:sp>
        <p:nvSpPr>
          <p:cNvPr id="3" name="없음 기호[&quot;] 2">
            <a:extLst>
              <a:ext uri="{FF2B5EF4-FFF2-40B4-BE49-F238E27FC236}">
                <a16:creationId xmlns:a16="http://schemas.microsoft.com/office/drawing/2014/main" id="{67B41679-F27D-0340-9A10-124F82D0DF0E}"/>
              </a:ext>
            </a:extLst>
          </p:cNvPr>
          <p:cNvSpPr/>
          <p:nvPr/>
        </p:nvSpPr>
        <p:spPr>
          <a:xfrm>
            <a:off x="6924092" y="2877247"/>
            <a:ext cx="3636404" cy="3557352"/>
          </a:xfrm>
          <a:prstGeom prst="noSmoking">
            <a:avLst>
              <a:gd name="adj" fmla="val 758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33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제목 1">
            <a:extLst>
              <a:ext uri="{FF2B5EF4-FFF2-40B4-BE49-F238E27FC236}">
                <a16:creationId xmlns:a16="http://schemas.microsoft.com/office/drawing/2014/main" id="{59D104FC-56F1-4245-BB56-BBD6CFE8357C}"/>
              </a:ext>
            </a:extLst>
          </p:cNvPr>
          <p:cNvSpPr txBox="1">
            <a:spLocks/>
          </p:cNvSpPr>
          <p:nvPr/>
        </p:nvSpPr>
        <p:spPr>
          <a:xfrm>
            <a:off x="540191" y="404664"/>
            <a:ext cx="10653974" cy="5480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활용방안</a:t>
            </a: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FFBB18BB-E059-4F1B-85F0-48023163D0E0}"/>
              </a:ext>
            </a:extLst>
          </p:cNvPr>
          <p:cNvSpPr txBox="1">
            <a:spLocks/>
          </p:cNvSpPr>
          <p:nvPr/>
        </p:nvSpPr>
        <p:spPr>
          <a:xfrm>
            <a:off x="553321" y="1142800"/>
            <a:ext cx="5411793" cy="4518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5000"/>
              </a:lnSpc>
            </a:pP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활용방안</a:t>
            </a:r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움직이는 유기체 감지 및 알림 시스템 개발</a:t>
            </a: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CF0C488-2F39-40B5-8048-C7F964690A46}"/>
              </a:ext>
            </a:extLst>
          </p:cNvPr>
          <p:cNvSpPr txBox="1">
            <a:spLocks/>
          </p:cNvSpPr>
          <p:nvPr/>
        </p:nvSpPr>
        <p:spPr>
          <a:xfrm>
            <a:off x="513756" y="1716324"/>
            <a:ext cx="11052080" cy="14956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어두운 골목길이나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갑자기 튀어 나오는 어린이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등 유기체의 감지를 통해 운전자의 안전 확보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Ex)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학교 앞 어린이 보호구역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노인 보호구역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등등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악천후로 시야 확보가 힘들 때 알림의 상시 점멸로 가시거리 및 도로 경계 확보 가능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0B7C3A3-637D-42FF-8297-FACB214DF998}"/>
              </a:ext>
            </a:extLst>
          </p:cNvPr>
          <p:cNvCxnSpPr>
            <a:cxnSpLocks/>
          </p:cNvCxnSpPr>
          <p:nvPr/>
        </p:nvCxnSpPr>
        <p:spPr>
          <a:xfrm flipV="1">
            <a:off x="580674" y="1513455"/>
            <a:ext cx="11011597" cy="43337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C91BC4-AB18-2146-B9BC-CDFBEB046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263" y="3284984"/>
            <a:ext cx="6303830" cy="285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AE7CE3-A910-CF46-8211-8763C1AF97B4}"/>
              </a:ext>
            </a:extLst>
          </p:cNvPr>
          <p:cNvSpPr txBox="1"/>
          <p:nvPr/>
        </p:nvSpPr>
        <p:spPr>
          <a:xfrm>
            <a:off x="4571034" y="622802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&lt;</a:t>
            </a:r>
            <a:r>
              <a:rPr kumimoji="1" lang="ko-KR" altLang="en-US" dirty="0"/>
              <a:t>시뮬레이션 화면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2869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06A6BC0-7C60-5847-AFAA-9387E296C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92" y="3513147"/>
            <a:ext cx="3078558" cy="3078558"/>
          </a:xfrm>
          <a:prstGeom prst="rect">
            <a:avLst/>
          </a:prstGeom>
        </p:spPr>
      </p:pic>
      <p:sp>
        <p:nvSpPr>
          <p:cNvPr id="112" name="제목 1">
            <a:extLst>
              <a:ext uri="{FF2B5EF4-FFF2-40B4-BE49-F238E27FC236}">
                <a16:creationId xmlns:a16="http://schemas.microsoft.com/office/drawing/2014/main" id="{59D104FC-56F1-4245-BB56-BBD6CFE8357C}"/>
              </a:ext>
            </a:extLst>
          </p:cNvPr>
          <p:cNvSpPr txBox="1">
            <a:spLocks/>
          </p:cNvSpPr>
          <p:nvPr/>
        </p:nvSpPr>
        <p:spPr>
          <a:xfrm>
            <a:off x="540191" y="404664"/>
            <a:ext cx="10653974" cy="5480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기대효과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0B7C3A3-637D-42FF-8297-FACB214DF998}"/>
              </a:ext>
            </a:extLst>
          </p:cNvPr>
          <p:cNvCxnSpPr>
            <a:cxnSpLocks/>
          </p:cNvCxnSpPr>
          <p:nvPr/>
        </p:nvCxnSpPr>
        <p:spPr>
          <a:xfrm flipV="1">
            <a:off x="623392" y="1556792"/>
            <a:ext cx="10956128" cy="43119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FFBB18BB-E059-4F1B-85F0-48023163D0E0}"/>
              </a:ext>
            </a:extLst>
          </p:cNvPr>
          <p:cNvSpPr txBox="1">
            <a:spLocks/>
          </p:cNvSpPr>
          <p:nvPr/>
        </p:nvSpPr>
        <p:spPr>
          <a:xfrm>
            <a:off x="599448" y="1104948"/>
            <a:ext cx="5928600" cy="4518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5000"/>
              </a:lnSpc>
            </a:pP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기대효과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CF0C488-2F39-40B5-8048-C7F964690A46}"/>
              </a:ext>
            </a:extLst>
          </p:cNvPr>
          <p:cNvSpPr txBox="1">
            <a:spLocks/>
          </p:cNvSpPr>
          <p:nvPr/>
        </p:nvSpPr>
        <p:spPr>
          <a:xfrm>
            <a:off x="527440" y="1844824"/>
            <a:ext cx="11257192" cy="149568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사회적 효과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노인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어린이 등 사람 친화적인 동구 원도심 이미지 개선으로 인구 유입 효과 기대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경제적 효과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제안한 아이디어를 구현하고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현장에 적용할 수 있는 시스템 상용화를 추진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청년 창업을 통해 일자리 창출 기여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5346D7-B6EB-F44D-9806-89F2DEE5D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864" y="3215731"/>
            <a:ext cx="1656184" cy="1653429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4792FAE4-A8AD-1B4B-9A26-184A03621C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47066" y="3640441"/>
            <a:ext cx="1232010" cy="118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5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6ED3481-F009-E64F-9921-4B38A0489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48"/>
            <a:ext cx="12192000" cy="6823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956844-DF30-C84E-B04B-85D41E1A83FF}"/>
              </a:ext>
            </a:extLst>
          </p:cNvPr>
          <p:cNvSpPr txBox="1"/>
          <p:nvPr/>
        </p:nvSpPr>
        <p:spPr>
          <a:xfrm>
            <a:off x="6892588" y="4927475"/>
            <a:ext cx="189921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500" dirty="0">
                <a:solidFill>
                  <a:schemeClr val="bg1"/>
                </a:solidFill>
              </a:rPr>
              <a:t>S.M.S</a:t>
            </a:r>
            <a:endParaRPr kumimoji="1" lang="ko-Kore-KR" altLang="en-US" sz="3500" dirty="0">
              <a:solidFill>
                <a:schemeClr val="bg1"/>
              </a:solidFill>
            </a:endParaRPr>
          </a:p>
        </p:txBody>
      </p:sp>
      <p:sp>
        <p:nvSpPr>
          <p:cNvPr id="7" name="직각 삼각형[R] 6">
            <a:extLst>
              <a:ext uri="{FF2B5EF4-FFF2-40B4-BE49-F238E27FC236}">
                <a16:creationId xmlns:a16="http://schemas.microsoft.com/office/drawing/2014/main" id="{C84A5503-B62B-D04A-8DDE-26DC7D34D1E3}"/>
              </a:ext>
            </a:extLst>
          </p:cNvPr>
          <p:cNvSpPr/>
          <p:nvPr/>
        </p:nvSpPr>
        <p:spPr>
          <a:xfrm rot="5400000">
            <a:off x="433231" y="-495437"/>
            <a:ext cx="5328592" cy="6264698"/>
          </a:xfrm>
          <a:prstGeom prst="rtTriangle">
            <a:avLst/>
          </a:prstGeom>
          <a:solidFill>
            <a:srgbClr val="0366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각 삼각형[R] 7">
            <a:extLst>
              <a:ext uri="{FF2B5EF4-FFF2-40B4-BE49-F238E27FC236}">
                <a16:creationId xmlns:a16="http://schemas.microsoft.com/office/drawing/2014/main" id="{EBA35191-9AE7-7942-ABEE-9B92A62C7606}"/>
              </a:ext>
            </a:extLst>
          </p:cNvPr>
          <p:cNvSpPr/>
          <p:nvPr/>
        </p:nvSpPr>
        <p:spPr>
          <a:xfrm>
            <a:off x="-19932" y="881205"/>
            <a:ext cx="7714998" cy="6203143"/>
          </a:xfrm>
          <a:prstGeom prst="rtTriangle">
            <a:avLst/>
          </a:prstGeom>
          <a:solidFill>
            <a:srgbClr val="00CC6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806B7D-827A-F14A-8EDE-5E11BD3B4EBC}"/>
              </a:ext>
            </a:extLst>
          </p:cNvPr>
          <p:cNvSpPr txBox="1"/>
          <p:nvPr/>
        </p:nvSpPr>
        <p:spPr>
          <a:xfrm>
            <a:off x="5438256" y="2072523"/>
            <a:ext cx="60801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감사합니다</a:t>
            </a:r>
            <a:r>
              <a:rPr kumimoji="1" lang="en-US" altLang="ko-KR" sz="15000" dirty="0">
                <a:latin typeface="Nanum Brush Script" panose="03060600000000000000" pitchFamily="66" charset="-127"/>
                <a:ea typeface="Nanum Brush Script" panose="03060600000000000000" pitchFamily="66" charset="-127"/>
              </a:rPr>
              <a:t>.</a:t>
            </a:r>
            <a:endParaRPr kumimoji="1" lang="ko-Kore-KR" altLang="en-US" sz="15000" dirty="0"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865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3141</TotalTime>
  <Words>389</Words>
  <Application>Microsoft Macintosh PowerPoint</Application>
  <PresentationFormat>와이드스크린</PresentationFormat>
  <Paragraphs>61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나눔스퀘어</vt:lpstr>
      <vt:lpstr>나눔스퀘어 ExtraBold</vt:lpstr>
      <vt:lpstr>Apple SD Gothic Neo</vt:lpstr>
      <vt:lpstr>맑은 고딕</vt:lpstr>
      <vt:lpstr>Nanum Brush Script</vt:lpstr>
      <vt:lpstr>나눔고딕</vt:lpstr>
      <vt:lpstr>Arial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이홍교</cp:lastModifiedBy>
  <cp:revision>541</cp:revision>
  <dcterms:created xsi:type="dcterms:W3CDTF">2014-09-29T01:10:15Z</dcterms:created>
  <dcterms:modified xsi:type="dcterms:W3CDTF">2023-09-02T00:24:54Z</dcterms:modified>
</cp:coreProperties>
</file>