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9"/>
  </p:notesMasterIdLst>
  <p:sldIdLst>
    <p:sldId id="256" r:id="rId6"/>
    <p:sldId id="262" r:id="rId7"/>
    <p:sldId id="263" r:id="rId8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1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6E2AA-B92E-4104-A3C0-EAC5BA71F25D}" type="datetimeFigureOut">
              <a:rPr lang="en-GB" smtClean="0"/>
              <a:t>15/04/2021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60D51-64FB-4488-B3C2-95404A7EFB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308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9" name="Picture 3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GB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/>
          <p:nvPr/>
        </p:nvPicPr>
        <p:blipFill>
          <a:blip r:embed="rId14"/>
          <a:stretch/>
        </p:blipFill>
        <p:spPr>
          <a:xfrm>
            <a:off x="0" y="4731840"/>
            <a:ext cx="4787280" cy="2013120"/>
          </a:xfrm>
          <a:prstGeom prst="rect">
            <a:avLst/>
          </a:prstGeom>
          <a:ln w="9360">
            <a:noFill/>
          </a:ln>
        </p:spPr>
      </p:pic>
      <p:sp>
        <p:nvSpPr>
          <p:cNvPr id="7" name="CustomShape 1"/>
          <p:cNvSpPr/>
          <p:nvPr/>
        </p:nvSpPr>
        <p:spPr>
          <a:xfrm>
            <a:off x="0" y="6669360"/>
            <a:ext cx="9143280" cy="187920"/>
          </a:xfrm>
          <a:prstGeom prst="rect">
            <a:avLst/>
          </a:prstGeom>
          <a:solidFill>
            <a:srgbClr val="212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0" y="0"/>
            <a:ext cx="9143280" cy="691920"/>
          </a:xfrm>
          <a:prstGeom prst="rect">
            <a:avLst/>
          </a:prstGeom>
          <a:solidFill>
            <a:srgbClr val="212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5"/>
          <p:cNvPicPr/>
          <p:nvPr/>
        </p:nvPicPr>
        <p:blipFill>
          <a:blip r:embed="rId15"/>
          <a:stretch/>
        </p:blipFill>
        <p:spPr>
          <a:xfrm>
            <a:off x="107640" y="116640"/>
            <a:ext cx="1583280" cy="438840"/>
          </a:xfrm>
          <a:prstGeom prst="rect">
            <a:avLst/>
          </a:prstGeom>
          <a:ln w="936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1835640" y="116640"/>
            <a:ext cx="7128000" cy="503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4"/>
          <p:cNvPicPr/>
          <p:nvPr/>
        </p:nvPicPr>
        <p:blipFill>
          <a:blip r:embed="rId14"/>
          <a:stretch/>
        </p:blipFill>
        <p:spPr>
          <a:xfrm>
            <a:off x="0" y="4731840"/>
            <a:ext cx="4787280" cy="2013120"/>
          </a:xfrm>
          <a:prstGeom prst="rect">
            <a:avLst/>
          </a:prstGeom>
          <a:ln w="9360"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0" y="6669360"/>
            <a:ext cx="9143280" cy="187920"/>
          </a:xfrm>
          <a:prstGeom prst="rect">
            <a:avLst/>
          </a:prstGeom>
          <a:solidFill>
            <a:srgbClr val="212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>
            <a:off x="0" y="0"/>
            <a:ext cx="9143280" cy="691920"/>
          </a:xfrm>
          <a:prstGeom prst="rect">
            <a:avLst/>
          </a:prstGeom>
          <a:solidFill>
            <a:srgbClr val="212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Picture 5"/>
          <p:cNvPicPr/>
          <p:nvPr/>
        </p:nvPicPr>
        <p:blipFill>
          <a:blip r:embed="rId15"/>
          <a:stretch/>
        </p:blipFill>
        <p:spPr>
          <a:xfrm>
            <a:off x="107640" y="116640"/>
            <a:ext cx="1583280" cy="438840"/>
          </a:xfrm>
          <a:prstGeom prst="rect">
            <a:avLst/>
          </a:prstGeom>
          <a:ln w="9360">
            <a:noFill/>
          </a:ln>
        </p:spPr>
      </p:pic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</a:t>
            </a:r>
            <a:r>
              <a:rPr lang="en-GB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Diamond-II </a:t>
            </a:r>
          </a:p>
          <a:p>
            <a:pPr algn="ctr"/>
            <a:r>
              <a:rPr lang="en-GB" sz="4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EBPM</a:t>
            </a:r>
            <a:r>
              <a:rPr lang="en-GB" sz="44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_Testbed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GB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GB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April</a:t>
            </a:r>
            <a:r>
              <a:rPr lang="en-GB" sz="44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GB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2021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3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Alan Tipper</a:t>
            </a:r>
            <a:endParaRPr lang="en-GB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328772" y="2619910"/>
            <a:ext cx="1869897" cy="40069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b="1"/>
          </a:p>
        </p:txBody>
      </p:sp>
      <p:cxnSp>
        <p:nvCxnSpPr>
          <p:cNvPr id="59" name="Straight Connector 58"/>
          <p:cNvCxnSpPr>
            <a:stCxn id="57" idx="3"/>
          </p:cNvCxnSpPr>
          <p:nvPr/>
        </p:nvCxnSpPr>
        <p:spPr>
          <a:xfrm flipV="1">
            <a:off x="1809400" y="3493012"/>
            <a:ext cx="5283201" cy="3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Down Arrow 83"/>
          <p:cNvSpPr/>
          <p:nvPr/>
        </p:nvSpPr>
        <p:spPr>
          <a:xfrm>
            <a:off x="3841042" y="2225056"/>
            <a:ext cx="606176" cy="1365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ounded Rectangle 79"/>
          <p:cNvSpPr/>
          <p:nvPr/>
        </p:nvSpPr>
        <p:spPr>
          <a:xfrm>
            <a:off x="3061699" y="3616503"/>
            <a:ext cx="3825338" cy="30103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b="1" dirty="0"/>
          </a:p>
        </p:txBody>
      </p:sp>
      <p:cxnSp>
        <p:nvCxnSpPr>
          <p:cNvPr id="51" name="Straight Arrow Connector 50"/>
          <p:cNvCxnSpPr>
            <a:stCxn id="47" idx="2"/>
          </p:cNvCxnSpPr>
          <p:nvPr/>
        </p:nvCxnSpPr>
        <p:spPr>
          <a:xfrm flipH="1">
            <a:off x="6118260" y="4551452"/>
            <a:ext cx="1" cy="14456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Shape 4"/>
          <p:cNvSpPr txBox="1"/>
          <p:nvPr/>
        </p:nvSpPr>
        <p:spPr>
          <a:xfrm>
            <a:off x="2777515" y="83033"/>
            <a:ext cx="3851761" cy="48578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GB" sz="2400" b="1" spc="-1" dirty="0" smtClean="0">
                <a:solidFill>
                  <a:srgbClr val="FFFF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Current Lab Testbed</a:t>
            </a:r>
            <a:endParaRPr lang="en-GB" sz="24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6045" y="4777483"/>
            <a:ext cx="852755" cy="4726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Power</a:t>
            </a: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6045" y="5402494"/>
            <a:ext cx="852755" cy="4726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Pilot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5" idx="3"/>
          </p:cNvCxnSpPr>
          <p:nvPr/>
        </p:nvCxnSpPr>
        <p:spPr>
          <a:xfrm>
            <a:off x="1828800" y="5013789"/>
            <a:ext cx="3534310" cy="10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</p:cNvCxnSpPr>
          <p:nvPr/>
        </p:nvCxnSpPr>
        <p:spPr>
          <a:xfrm flipV="1">
            <a:off x="1828800" y="5638799"/>
            <a:ext cx="1376737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205537" y="5402494"/>
            <a:ext cx="852755" cy="4726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Pilot</a:t>
            </a:r>
          </a:p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D2AFE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11" idx="3"/>
          </p:cNvCxnSpPr>
          <p:nvPr/>
        </p:nvCxnSpPr>
        <p:spPr>
          <a:xfrm flipV="1">
            <a:off x="4058292" y="5638799"/>
            <a:ext cx="934948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2"/>
          </p:cNvCxnSpPr>
          <p:nvPr/>
        </p:nvCxnSpPr>
        <p:spPr>
          <a:xfrm flipH="1">
            <a:off x="3631914" y="5875105"/>
            <a:ext cx="1" cy="2791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31914" y="6154220"/>
            <a:ext cx="136132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018925" y="5402493"/>
            <a:ext cx="1186666" cy="4726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D2AFE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08651" y="6014662"/>
            <a:ext cx="1196940" cy="4726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D2AFE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5363110" y="5024063"/>
            <a:ext cx="0" cy="378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363110" y="5875104"/>
            <a:ext cx="0" cy="139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1" idx="0"/>
          </p:cNvCxnSpPr>
          <p:nvPr/>
        </p:nvCxnSpPr>
        <p:spPr>
          <a:xfrm>
            <a:off x="3631914" y="5024063"/>
            <a:ext cx="1" cy="37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36998" y="6018942"/>
            <a:ext cx="1191802" cy="4726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RS485 to RS232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>
            <a:stCxn id="27" idx="3"/>
          </p:cNvCxnSpPr>
          <p:nvPr/>
        </p:nvCxnSpPr>
        <p:spPr>
          <a:xfrm flipV="1">
            <a:off x="1828800" y="6250967"/>
            <a:ext cx="1376737" cy="4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3205536" y="5875104"/>
            <a:ext cx="1" cy="365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98004" y="5875104"/>
            <a:ext cx="0" cy="505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298004" y="6380252"/>
            <a:ext cx="16952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9" idx="1"/>
          </p:cNvCxnSpPr>
          <p:nvPr/>
        </p:nvCxnSpPr>
        <p:spPr>
          <a:xfrm flipH="1" flipV="1">
            <a:off x="4818580" y="6250967"/>
            <a:ext cx="190071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4818580" y="5743254"/>
            <a:ext cx="0" cy="507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818580" y="5743254"/>
            <a:ext cx="1900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976044" y="4078841"/>
            <a:ext cx="852755" cy="4726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RF GEN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42" idx="3"/>
          </p:cNvCxnSpPr>
          <p:nvPr/>
        </p:nvCxnSpPr>
        <p:spPr>
          <a:xfrm flipV="1">
            <a:off x="1828799" y="4315146"/>
            <a:ext cx="3863084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691883" y="4078841"/>
            <a:ext cx="852755" cy="4726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1:8 </a:t>
            </a:r>
          </a:p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split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5876818" y="4551452"/>
            <a:ext cx="10274" cy="8510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5822950" y="4777483"/>
            <a:ext cx="147655" cy="88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6038600" y="4770206"/>
            <a:ext cx="147655" cy="886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956645" y="3257063"/>
            <a:ext cx="852755" cy="4726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 smtClean="0">
                <a:solidFill>
                  <a:schemeClr val="tx1"/>
                </a:solidFill>
              </a:rPr>
              <a:t>uTCA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7099138" y="3493214"/>
            <a:ext cx="12862" cy="27474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19" idx="3"/>
          </p:cNvCxnSpPr>
          <p:nvPr/>
        </p:nvCxnSpPr>
        <p:spPr>
          <a:xfrm flipH="1">
            <a:off x="6205591" y="6240693"/>
            <a:ext cx="906409" cy="102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8" idx="3"/>
          </p:cNvCxnSpPr>
          <p:nvPr/>
        </p:nvCxnSpPr>
        <p:spPr>
          <a:xfrm flipV="1">
            <a:off x="6205591" y="5638798"/>
            <a:ext cx="906409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578962" y="463830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4</a:t>
            </a:r>
            <a:endParaRPr lang="en-GB" sz="14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6135856" y="46076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4</a:t>
            </a:r>
            <a:endParaRPr lang="en-GB" sz="1400" b="1" dirty="0"/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6568798" y="5524340"/>
            <a:ext cx="257761" cy="218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6629276" y="6141510"/>
            <a:ext cx="257761" cy="218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2424914" y="3411020"/>
            <a:ext cx="215757" cy="205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360715" y="31238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8</a:t>
            </a:r>
            <a:endParaRPr lang="en-GB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6523782" y="53074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4</a:t>
            </a:r>
            <a:endParaRPr lang="en-GB" sz="1400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6574131" y="589190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4</a:t>
            </a:r>
            <a:endParaRPr lang="en-GB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3321244" y="3665349"/>
            <a:ext cx="17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Temp Controlled</a:t>
            </a:r>
          </a:p>
          <a:p>
            <a:r>
              <a:rPr lang="en-GB" sz="1400" b="1" dirty="0" smtClean="0"/>
              <a:t>Chamber (Tunnel)</a:t>
            </a:r>
            <a:endParaRPr lang="en-GB" sz="14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464296" y="2083936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Diagnostics Rack</a:t>
            </a:r>
          </a:p>
          <a:p>
            <a:pPr algn="ctr"/>
            <a:r>
              <a:rPr lang="en-GB" sz="1400" b="1" dirty="0" smtClean="0"/>
              <a:t>(CIA)</a:t>
            </a:r>
            <a:endParaRPr lang="en-GB" sz="1400" b="1" dirty="0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7" r="12650"/>
          <a:stretch/>
        </p:blipFill>
        <p:spPr>
          <a:xfrm>
            <a:off x="2849134" y="730398"/>
            <a:ext cx="2151811" cy="2071650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5" y="782719"/>
            <a:ext cx="1651748" cy="1238811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5231996" y="1136338"/>
            <a:ext cx="3903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Replicates the topology of the</a:t>
            </a:r>
          </a:p>
          <a:p>
            <a:r>
              <a:rPr lang="en-GB" dirty="0" smtClean="0"/>
              <a:t> pilot tone scheme and the </a:t>
            </a:r>
          </a:p>
          <a:p>
            <a:r>
              <a:rPr lang="en-GB" dirty="0"/>
              <a:t>t</a:t>
            </a:r>
            <a:r>
              <a:rPr lang="en-GB" dirty="0" smtClean="0"/>
              <a:t>emperature variation in the tunnel</a:t>
            </a:r>
          </a:p>
          <a:p>
            <a:endParaRPr lang="en-GB" dirty="0"/>
          </a:p>
          <a:p>
            <a:r>
              <a:rPr lang="en-GB" dirty="0" smtClean="0"/>
              <a:t>Will be used for stability assessment</a:t>
            </a:r>
          </a:p>
          <a:p>
            <a:endParaRPr lang="en-GB" dirty="0"/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7416132" y="4073321"/>
            <a:ext cx="259229" cy="5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7819772" y="390213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RF</a:t>
            </a:r>
            <a:endParaRPr lang="en-GB" dirty="0"/>
          </a:p>
        </p:txBody>
      </p:sp>
      <p:cxnSp>
        <p:nvCxnSpPr>
          <p:cNvPr id="90" name="Straight Connector 89"/>
          <p:cNvCxnSpPr/>
          <p:nvPr/>
        </p:nvCxnSpPr>
        <p:spPr>
          <a:xfrm flipV="1">
            <a:off x="7416132" y="4354403"/>
            <a:ext cx="280068" cy="28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819772" y="4129677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RS485</a:t>
            </a:r>
            <a:endParaRPr lang="en-GB" dirty="0"/>
          </a:p>
        </p:txBody>
      </p:sp>
      <p:cxnSp>
        <p:nvCxnSpPr>
          <p:cNvPr id="93" name="Straight Connector 92"/>
          <p:cNvCxnSpPr/>
          <p:nvPr/>
        </p:nvCxnSpPr>
        <p:spPr>
          <a:xfrm>
            <a:off x="7416132" y="4638303"/>
            <a:ext cx="2800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819772" y="442065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12V Power</a:t>
            </a:r>
            <a:endParaRPr lang="en-GB" dirty="0"/>
          </a:p>
        </p:txBody>
      </p:sp>
      <p:sp>
        <p:nvSpPr>
          <p:cNvPr id="106" name="TextBox 105"/>
          <p:cNvSpPr txBox="1"/>
          <p:nvPr/>
        </p:nvSpPr>
        <p:spPr>
          <a:xfrm>
            <a:off x="2155654" y="3966876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(beam)</a:t>
            </a:r>
            <a:endParaRPr lang="en-GB" dirty="0"/>
          </a:p>
        </p:txBody>
      </p:sp>
      <p:sp>
        <p:nvSpPr>
          <p:cNvPr id="60" name="Rectangle 59"/>
          <p:cNvSpPr/>
          <p:nvPr/>
        </p:nvSpPr>
        <p:spPr>
          <a:xfrm>
            <a:off x="881808" y="2661318"/>
            <a:ext cx="1002428" cy="47261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>
                <a:solidFill>
                  <a:schemeClr val="tx1"/>
                </a:solidFill>
              </a:rPr>
              <a:t>Terminal Server</a:t>
            </a:r>
            <a:endParaRPr lang="en-GB" sz="1400" b="1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/>
          <p:cNvCxnSpPr>
            <a:stCxn id="60" idx="1"/>
          </p:cNvCxnSpPr>
          <p:nvPr/>
        </p:nvCxnSpPr>
        <p:spPr>
          <a:xfrm flipH="1">
            <a:off x="770465" y="2897624"/>
            <a:ext cx="111343" cy="3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59403" y="2907586"/>
            <a:ext cx="11062" cy="3107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31460" y="2749504"/>
            <a:ext cx="3486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Terminal server ts0011.diamond.ac.uk</a:t>
            </a:r>
          </a:p>
          <a:p>
            <a:r>
              <a:rPr lang="en-GB" sz="1200" dirty="0"/>
              <a:t>p</a:t>
            </a:r>
            <a:r>
              <a:rPr lang="en-GB" sz="1200" dirty="0" smtClean="0"/>
              <a:t>ort 7015  connects to the RS485 multi-drop bus</a:t>
            </a:r>
          </a:p>
          <a:p>
            <a:r>
              <a:rPr lang="en-GB" sz="1200" dirty="0" smtClean="0"/>
              <a:t>(use telnet to connect)</a:t>
            </a:r>
            <a:endParaRPr lang="en-GB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342907" y="5794055"/>
            <a:ext cx="1684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Up to 13 D2AFEs on </a:t>
            </a:r>
          </a:p>
          <a:p>
            <a:r>
              <a:rPr lang="en-GB" sz="1200" dirty="0"/>
              <a:t>a</a:t>
            </a:r>
            <a:r>
              <a:rPr lang="en-GB" sz="1200" dirty="0" smtClean="0"/>
              <a:t> single RS485 bus in</a:t>
            </a:r>
          </a:p>
          <a:p>
            <a:r>
              <a:rPr lang="en-GB" sz="1200" dirty="0"/>
              <a:t>a</a:t>
            </a:r>
            <a:r>
              <a:rPr lang="en-GB" sz="1200" dirty="0" smtClean="0"/>
              <a:t> cell on Diamond-II</a:t>
            </a:r>
            <a:endParaRPr lang="en-GB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595955" y="5134868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(RS485:1)</a:t>
            </a:r>
            <a:endParaRPr lang="en-GB" sz="1000" dirty="0"/>
          </a:p>
        </p:txBody>
      </p:sp>
      <p:sp>
        <p:nvSpPr>
          <p:cNvPr id="23" name="Rectangle 22"/>
          <p:cNvSpPr/>
          <p:nvPr/>
        </p:nvSpPr>
        <p:spPr>
          <a:xfrm>
            <a:off x="5503813" y="6277354"/>
            <a:ext cx="7665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/>
              <a:t>(</a:t>
            </a:r>
            <a:r>
              <a:rPr lang="en-GB" sz="1000" dirty="0" smtClean="0"/>
              <a:t>RS485:3)</a:t>
            </a:r>
            <a:endParaRPr lang="en-GB" sz="1000" dirty="0"/>
          </a:p>
        </p:txBody>
      </p:sp>
      <p:sp>
        <p:nvSpPr>
          <p:cNvPr id="70" name="Rectangle 69"/>
          <p:cNvSpPr/>
          <p:nvPr/>
        </p:nvSpPr>
        <p:spPr>
          <a:xfrm>
            <a:off x="5464521" y="5665185"/>
            <a:ext cx="7665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000" dirty="0"/>
              <a:t>(</a:t>
            </a:r>
            <a:r>
              <a:rPr lang="en-GB" sz="1000" dirty="0" smtClean="0"/>
              <a:t>RS485:2)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46438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715" y="126460"/>
            <a:ext cx="8229240" cy="504000"/>
          </a:xfrm>
        </p:spPr>
        <p:txBody>
          <a:bodyPr/>
          <a:lstStyle/>
          <a:p>
            <a:r>
              <a:rPr lang="en-GB" sz="2800" dirty="0" smtClean="0">
                <a:solidFill>
                  <a:srgbClr val="FFFF00"/>
                </a:solidFill>
              </a:rPr>
              <a:t>Working Towards a Complete Test System</a:t>
            </a:r>
            <a:endParaRPr lang="en-GB" sz="2800" dirty="0">
              <a:solidFill>
                <a:srgbClr val="FFFF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02" y="1552576"/>
            <a:ext cx="6992571" cy="494291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352162" y="2052536"/>
            <a:ext cx="1381327" cy="12645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120647" y="1601533"/>
            <a:ext cx="192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Work in progress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9041" y="5849155"/>
            <a:ext cx="56861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Currently the RS485 is accessed via a terminal server</a:t>
            </a:r>
          </a:p>
          <a:p>
            <a:r>
              <a:rPr lang="en-GB" dirty="0">
                <a:solidFill>
                  <a:srgbClr val="FF0000"/>
                </a:solidFill>
              </a:rPr>
              <a:t>a</a:t>
            </a:r>
            <a:r>
              <a:rPr lang="en-GB" dirty="0" smtClean="0">
                <a:solidFill>
                  <a:srgbClr val="FF0000"/>
                </a:solidFill>
              </a:rPr>
              <a:t>nd the pilot is produced by a signal generator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8229600" y="2052536"/>
            <a:ext cx="211015" cy="379661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68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728CB54B157840BDABFCC32F0EF8AA" ma:contentTypeVersion="9" ma:contentTypeDescription="Create a new document." ma:contentTypeScope="" ma:versionID="b09e07a1c1f7dfe20c2ee55f84366a5c">
  <xsd:schema xmlns:xsd="http://www.w3.org/2001/XMLSchema" xmlns:xs="http://www.w3.org/2001/XMLSchema" xmlns:p="http://schemas.microsoft.com/office/2006/metadata/properties" xmlns:ns3="de7f45fe-6297-4da0-a04c-ec16dd5ea749" targetNamespace="http://schemas.microsoft.com/office/2006/metadata/properties" ma:root="true" ma:fieldsID="ca14bb695dd0807cdc1022da4fefdac1" ns3:_="">
    <xsd:import namespace="de7f45fe-6297-4da0-a04c-ec16dd5ea74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f45fe-6297-4da0-a04c-ec16dd5ea7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26A906-B100-4F85-9720-9777DE79D1C8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de7f45fe-6297-4da0-a04c-ec16dd5ea749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4793579-EB44-46CE-AE36-B420AB9CB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7f45fe-6297-4da0-a04c-ec16dd5ea7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14D8CA-DF4C-4FD2-84BD-093BE75F7C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1187</TotalTime>
  <Words>140</Words>
  <Application>Microsoft Office PowerPoint</Application>
  <PresentationFormat>On-screen Show (4:3)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Working Towards a Complete Test System</vt:lpstr>
    </vt:vector>
  </TitlesOfParts>
  <Company>Authorised 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Guenther Rehm</dc:creator>
  <dc:description/>
  <cp:lastModifiedBy>Tipper, Alan (DLSLtd,RAL,TEC)</cp:lastModifiedBy>
  <cp:revision>115</cp:revision>
  <dcterms:created xsi:type="dcterms:W3CDTF">2013-11-19T11:09:08Z</dcterms:created>
  <dcterms:modified xsi:type="dcterms:W3CDTF">2021-04-15T06:31:04Z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Authorised User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</vt:i4>
  </property>
  <property fmtid="{D5CDD505-2E9C-101B-9397-08002B2CF9AE}" pid="13" name="ContentTypeId">
    <vt:lpwstr>0x01010004728CB54B157840BDABFCC32F0EF8AA</vt:lpwstr>
  </property>
</Properties>
</file>