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847" r:id="rId2"/>
    <p:sldId id="846" r:id="rId3"/>
    <p:sldId id="849" r:id="rId4"/>
    <p:sldId id="848" r:id="rId5"/>
    <p:sldId id="854" r:id="rId6"/>
    <p:sldId id="855" r:id="rId7"/>
    <p:sldId id="856" r:id="rId8"/>
    <p:sldId id="858" r:id="rId9"/>
    <p:sldId id="857" r:id="rId10"/>
    <p:sldId id="859" r:id="rId11"/>
    <p:sldId id="860" r:id="rId12"/>
    <p:sldId id="861" r:id="rId13"/>
    <p:sldId id="862" r:id="rId14"/>
    <p:sldId id="863" r:id="rId15"/>
    <p:sldId id="864" r:id="rId16"/>
    <p:sldId id="865" r:id="rId17"/>
    <p:sldId id="866" r:id="rId18"/>
    <p:sldId id="867" r:id="rId19"/>
    <p:sldId id="868" r:id="rId20"/>
    <p:sldId id="881" r:id="rId21"/>
    <p:sldId id="869" r:id="rId22"/>
    <p:sldId id="870" r:id="rId23"/>
    <p:sldId id="871" r:id="rId24"/>
    <p:sldId id="872" r:id="rId25"/>
    <p:sldId id="873" r:id="rId26"/>
    <p:sldId id="874" r:id="rId27"/>
    <p:sldId id="875" r:id="rId28"/>
    <p:sldId id="876" r:id="rId29"/>
    <p:sldId id="877" r:id="rId30"/>
    <p:sldId id="878" r:id="rId31"/>
    <p:sldId id="879" r:id="rId32"/>
    <p:sldId id="882" r:id="rId33"/>
    <p:sldId id="88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90"/>
    <a:srgbClr val="292D43"/>
    <a:srgbClr val="1D202F"/>
    <a:srgbClr val="F0F0F0"/>
    <a:srgbClr val="215483"/>
    <a:srgbClr val="E5E5E5"/>
    <a:srgbClr val="434544"/>
    <a:srgbClr val="3B4353"/>
    <a:srgbClr val="2B313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89344" autoAdjust="0"/>
  </p:normalViewPr>
  <p:slideViewPr>
    <p:cSldViewPr snapToGrid="0">
      <p:cViewPr varScale="1">
        <p:scale>
          <a:sx n="102" d="100"/>
          <a:sy n="102" d="100"/>
        </p:scale>
        <p:origin x="900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0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2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29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57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8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5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9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5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84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5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80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89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89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30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83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02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80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3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36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0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45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2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7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2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0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5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2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9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384447" y="2950965"/>
            <a:ext cx="424186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b="1" dirty="0" err="1">
                <a:solidFill>
                  <a:srgbClr val="01A290"/>
                </a:solidFill>
              </a:rPr>
              <a:t>머구버스</a:t>
            </a:r>
            <a:endParaRPr lang="ko-KR" altLang="en-US" sz="2800" b="1" dirty="0">
              <a:solidFill>
                <a:srgbClr val="01A290"/>
              </a:solidFill>
            </a:endParaRPr>
          </a:p>
          <a:p>
            <a:pPr algn="ctr"/>
            <a:r>
              <a:rPr lang="en-US" altLang="ko-KR" sz="3600" b="1" dirty="0">
                <a:solidFill>
                  <a:srgbClr val="01A290"/>
                </a:solidFill>
              </a:rPr>
              <a:t>&lt;</a:t>
            </a:r>
            <a:r>
              <a:rPr lang="ko-KR" altLang="en-US" sz="3600" b="1" dirty="0">
                <a:solidFill>
                  <a:srgbClr val="01A290"/>
                </a:solidFill>
              </a:rPr>
              <a:t>소프트웨어 설계</a:t>
            </a:r>
            <a:r>
              <a:rPr lang="en-US" altLang="ko-KR" sz="3600" b="1" dirty="0">
                <a:solidFill>
                  <a:srgbClr val="01A290"/>
                </a:solidFill>
              </a:rPr>
              <a:t>&gt;</a:t>
            </a:r>
            <a:endParaRPr lang="en-US" altLang="ko-KR" sz="600" b="1" dirty="0">
              <a:solidFill>
                <a:srgbClr val="01A2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18668" y="2950965"/>
            <a:ext cx="2492990" cy="1600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       엄소연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       박준현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       김병섭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팀원 </a:t>
            </a:r>
            <a:r>
              <a:rPr lang="ko-KR" altLang="en-US" sz="2000" dirty="0" err="1">
                <a:solidFill>
                  <a:prstClr val="black"/>
                </a:solidFill>
              </a:rPr>
              <a:t>강민슬</a:t>
            </a:r>
            <a:endParaRPr lang="en-US" altLang="ko-KR" sz="2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</a:rPr>
              <a:t>조장 이희정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8" name="자유형 37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206248"/>
            <a:ext cx="466163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0" y="8681"/>
            <a:ext cx="12200727" cy="1370940"/>
            <a:chOff x="0" y="8681"/>
            <a:chExt cx="12200727" cy="1519855"/>
          </a:xfrm>
        </p:grpSpPr>
        <p:sp>
          <p:nvSpPr>
            <p:cNvPr id="10" name="직사각형 9"/>
            <p:cNvSpPr/>
            <p:nvPr/>
          </p:nvSpPr>
          <p:spPr>
            <a:xfrm>
              <a:off x="0" y="180130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242786"/>
              <a:ext cx="12192000" cy="285750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033236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8681"/>
              <a:ext cx="12200727" cy="1831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94406"/>
              <a:ext cx="143673" cy="93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80130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471447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29126" y="180130"/>
              <a:ext cx="671986" cy="8531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475827" y="2950965"/>
            <a:ext cx="542841" cy="808683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436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아키텍쳐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589844" y="1391074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4.2 </a:t>
            </a:r>
            <a:r>
              <a:rPr lang="ko-KR" altLang="en-US" sz="2400" b="1" dirty="0"/>
              <a:t>시스템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4068" y="2091376"/>
            <a:ext cx="3805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4.2.1 Deployment Diagram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3105544" descr="EMB00003b7c4a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74" y="2602352"/>
            <a:ext cx="9338767" cy="3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9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589844" y="1391074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5.1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정적 모델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50604" y="2075687"/>
            <a:ext cx="2834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5.1.1 Class Diagram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3107864" descr="EMB00003b7c4a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62" y="1249646"/>
            <a:ext cx="7231833" cy="56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876" y="1506917"/>
            <a:ext cx="354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5.1.2 Package Diagram</a:t>
            </a:r>
            <a:endParaRPr lang="ko-KR" altLang="en-US" sz="24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014920" y="20711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63107864" descr="EMB00003b7c4a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90" y="2071155"/>
            <a:ext cx="8209016" cy="45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037667" y="1307177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5.2 GUI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12453"/>
            <a:ext cx="14036555" cy="48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3107544" descr="EMB00003b7c4a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58" y="1373986"/>
            <a:ext cx="9034842" cy="55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5747" y="1955130"/>
            <a:ext cx="4841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5.2.1 Window Navigation Diagram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2960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12453"/>
            <a:ext cx="14036555" cy="48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5079" y="1346494"/>
            <a:ext cx="4274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5.2.2 Window Layout Diagram</a:t>
            </a:r>
            <a:endParaRPr lang="ko-KR" alt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47053" y="1961609"/>
            <a:ext cx="2882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&lt;&lt;Main Window&gt;&gt;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7153" y="865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63107704" descr="DRW00003b7c4a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07" y="2449773"/>
            <a:ext cx="2934866" cy="43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00923" y="1910088"/>
            <a:ext cx="57544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&lt;&lt;Bookmarked Bus Stop List Window&gt;&gt;</a:t>
            </a:r>
            <a:endParaRPr lang="ko-KR" altLang="en-US" sz="2200" b="1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11221" y="47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63107624" descr="DRW00003b7c4a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80" y="2420150"/>
            <a:ext cx="3004295" cy="44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12453"/>
            <a:ext cx="14036555" cy="48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5079" y="1346494"/>
            <a:ext cx="4274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5.2.2 Window Layout Diagram</a:t>
            </a:r>
            <a:endParaRPr lang="ko-KR" alt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51752" y="1961609"/>
            <a:ext cx="4386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&lt;&lt;Bus Stop Search Window&gt;&gt;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7153" y="865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11034" y="1940797"/>
            <a:ext cx="3958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&lt;&lt;Bus Stop List Window&gt;&gt;</a:t>
            </a:r>
            <a:endParaRPr lang="ko-KR" altLang="en-US" sz="2200" b="1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11221" y="47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20129" y="-3325013"/>
            <a:ext cx="155405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63104904" descr="DRW00003b7c4a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54" y="2420150"/>
            <a:ext cx="2936107" cy="430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762952" y="-3325014"/>
            <a:ext cx="15729256" cy="46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70266136" descr="DRW00003b7c4a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03" y="2420150"/>
            <a:ext cx="2971765" cy="4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12453"/>
            <a:ext cx="14036555" cy="48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5079" y="1346494"/>
            <a:ext cx="4274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5.2.2 Window Layout Diagram</a:t>
            </a:r>
            <a:endParaRPr lang="ko-KR" alt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79814" y="1977319"/>
            <a:ext cx="5367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&lt;&lt;Bus Time without Bookmarking &gt;&gt;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7153" y="865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261426" y="1971838"/>
            <a:ext cx="4812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&lt;&lt;Bus Time with Bookmarking&gt;&gt;</a:t>
            </a:r>
            <a:endParaRPr lang="ko-KR" altLang="en-US" sz="2200" b="1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11221" y="47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20129" y="-3325013"/>
            <a:ext cx="155405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762952" y="-3325014"/>
            <a:ext cx="15729256" cy="46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89830" y="820431"/>
            <a:ext cx="15710339" cy="42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64545856" descr="DRW00003b7c4a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06" y="2425394"/>
            <a:ext cx="2968191" cy="43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994244" y="886526"/>
            <a:ext cx="15553145" cy="45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364647880" descr="DRW00003b7c4a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20" y="2451800"/>
            <a:ext cx="2938492" cy="43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12453"/>
            <a:ext cx="14036555" cy="48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5079" y="1346494"/>
            <a:ext cx="4274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5.2.2 Window Layout Diagram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7153" y="865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2530" y="1927639"/>
            <a:ext cx="3955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&lt;&lt;Call Taxi Info Window&gt;&gt;</a:t>
            </a:r>
            <a:endParaRPr lang="ko-KR" altLang="en-US" sz="2200" b="1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11221" y="47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20129" y="-3325013"/>
            <a:ext cx="155405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762952" y="-3325014"/>
            <a:ext cx="15729256" cy="46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89830" y="820431"/>
            <a:ext cx="15710339" cy="42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994244" y="886526"/>
            <a:ext cx="15553145" cy="45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65004" y="-30765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475649" y="-3076522"/>
            <a:ext cx="154201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9" name="_x365301792" descr="DRW00003b7c4a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17" y="2488681"/>
            <a:ext cx="2913369" cy="42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948499" y="1932932"/>
            <a:ext cx="4801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&lt;&lt;Ring Taxi Company Window&gt;&gt;</a:t>
            </a:r>
            <a:endParaRPr lang="ko-KR" altLang="en-US" sz="2200" b="1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7734811" y="9129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01" name="_x365296432" descr="DRW00003b7c4a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73" y="2468158"/>
            <a:ext cx="2941343" cy="43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12453"/>
            <a:ext cx="14036555" cy="48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5079" y="1346494"/>
            <a:ext cx="4274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5.2.2 Window Layout Diagram</a:t>
            </a:r>
            <a:endParaRPr lang="ko-KR" alt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19325" y="1910898"/>
            <a:ext cx="50032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&lt;&lt;Daegu Bus Info Web Window&gt;&gt;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7153" y="9092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11221" y="51858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20129" y="-3325013"/>
            <a:ext cx="155405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762952" y="-3325014"/>
            <a:ext cx="15729256" cy="46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89830" y="820431"/>
            <a:ext cx="15710339" cy="42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994244" y="886526"/>
            <a:ext cx="15553145" cy="45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65004" y="-30765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_x364542056"/>
          <p:cNvSpPr>
            <a:spLocks noChangeArrowheads="1"/>
          </p:cNvSpPr>
          <p:nvPr/>
        </p:nvSpPr>
        <p:spPr bwMode="auto">
          <a:xfrm>
            <a:off x="4627038" y="2445805"/>
            <a:ext cx="2941200" cy="41724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 w="14351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/>
              <a:t>대구광역시 버스노선안내 홈페이지 연결</a:t>
            </a:r>
            <a:br>
              <a:rPr lang="en-US" altLang="ko-KR" sz="1600" b="1" dirty="0"/>
            </a:br>
            <a:r>
              <a:rPr lang="en-US" altLang="ko-KR" sz="1600" b="1" dirty="0"/>
              <a:t>(</a:t>
            </a:r>
            <a:r>
              <a:rPr lang="ko-KR" altLang="en-US" sz="1600" b="1" dirty="0"/>
              <a:t>정류장 별 첫차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막차 시간정보 표시</a:t>
            </a:r>
            <a:r>
              <a:rPr lang="en-US" altLang="ko-KR" sz="1600" b="1" dirty="0"/>
              <a:t>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475649" y="-3076522"/>
            <a:ext cx="154201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7734811" y="9129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상세설계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589844" y="1308082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5.3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설계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041541" y="1469385"/>
            <a:ext cx="14036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7303" y="2076665"/>
            <a:ext cx="1374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DB Table</a:t>
            </a:r>
            <a:endParaRPr lang="ko-KR" altLang="en-US" sz="2200" b="1" dirty="0"/>
          </a:p>
        </p:txBody>
      </p:sp>
      <p:sp>
        <p:nvSpPr>
          <p:cNvPr id="28" name="타원 27"/>
          <p:cNvSpPr/>
          <p:nvPr/>
        </p:nvSpPr>
        <p:spPr>
          <a:xfrm>
            <a:off x="879814" y="2166108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50947"/>
              </p:ext>
            </p:extLst>
          </p:nvPr>
        </p:nvGraphicFramePr>
        <p:xfrm>
          <a:off x="1351752" y="2925242"/>
          <a:ext cx="8905632" cy="2223140"/>
        </p:xfrm>
        <a:graphic>
          <a:graphicData uri="http://schemas.openxmlformats.org/drawingml/2006/table">
            <a:tbl>
              <a:tblPr/>
              <a:tblGrid>
                <a:gridCol w="296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72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staNum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 정류장 고유 번호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staName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 정류장 이름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7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char[10]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char[30]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529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997528" y="2266643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01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958982" y="3200261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02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973828" y="429019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03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997528" y="519451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04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6515110" y="2314401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05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6515110" y="3200261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06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70599" y="2237457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프로젝트 개요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70599" y="3200261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프로젝트 관리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65627" y="4213255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기능 및 동작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65627" y="519952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</a:t>
            </a:r>
            <a:r>
              <a:rPr lang="ko-KR" altLang="en-US" sz="2800" b="1" dirty="0" err="1"/>
              <a:t>아키텍쳐</a:t>
            </a:r>
            <a:endParaRPr lang="ko-KR" alt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59948" y="2237457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소프트웨어 상세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96629" y="3200261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소프트웨어 주요 기능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6515109" y="4290199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ea typeface="리디바탕" panose="020B0600000101010101" pitchFamily="34" charset="-127"/>
              </a:rPr>
              <a:t>07</a:t>
            </a:r>
            <a:endParaRPr lang="ko-KR" altLang="en-US" b="1" spc="300" dirty="0">
              <a:ea typeface="리디바탕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6629" y="421325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진행상황 및 이슈</a:t>
            </a:r>
          </a:p>
        </p:txBody>
      </p:sp>
    </p:spTree>
    <p:extLst>
      <p:ext uri="{BB962C8B-B14F-4D97-AF65-F5344CB8AC3E}">
        <p14:creationId xmlns:p14="http://schemas.microsoft.com/office/powerpoint/2010/main" val="9165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96368" y="2584669"/>
            <a:ext cx="705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Real time Bus Arrival Info Check</a:t>
            </a:r>
            <a:endParaRPr lang="ko-KR" altLang="en-US" sz="2400" dirty="0"/>
          </a:p>
        </p:txBody>
      </p:sp>
      <p:sp>
        <p:nvSpPr>
          <p:cNvPr id="30" name="타원 29"/>
          <p:cNvSpPr/>
          <p:nvPr/>
        </p:nvSpPr>
        <p:spPr>
          <a:xfrm>
            <a:off x="689238" y="1821084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96368" y="3450310"/>
            <a:ext cx="676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Today’s First &amp; Last Bus Arrival Schedule Check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76620" y="1737750"/>
            <a:ext cx="782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Bus Stop Search</a:t>
            </a:r>
            <a:endParaRPr lang="ko-KR" altLang="en-US" sz="2400" dirty="0"/>
          </a:p>
        </p:txBody>
      </p:sp>
      <p:sp>
        <p:nvSpPr>
          <p:cNvPr id="33" name="타원 32"/>
          <p:cNvSpPr/>
          <p:nvPr/>
        </p:nvSpPr>
        <p:spPr>
          <a:xfrm>
            <a:off x="689238" y="2695798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89238" y="3553155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89238" y="4481760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89238" y="5345183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496368" y="4351946"/>
            <a:ext cx="676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Bookmark Bus Station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76620" y="5230628"/>
            <a:ext cx="676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Call Taxi Info Check &amp; Ring Taxi Company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15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260051" y="1311113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6.1 Sequence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724" y="1922418"/>
            <a:ext cx="3101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6.1.1 Bus Stop Search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12963792" descr="EMB00003b7c4a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27" y="2574892"/>
            <a:ext cx="9413701" cy="37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1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260051" y="1311113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6.1 Sequence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724" y="1922418"/>
            <a:ext cx="5282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6.1.2 Real time Bus Arrival Info Check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412963872" descr="EMB00003b7c4a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4" y="2555159"/>
            <a:ext cx="11002744" cy="363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260051" y="1311113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6.1 Sequence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724" y="1922418"/>
            <a:ext cx="7312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6.1.3 Today’s First &amp; Last Bus Arrival Schedule Check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685127" y="2100110"/>
            <a:ext cx="27425770" cy="7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412961952" descr="EMB00003b7c4a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27" y="2557309"/>
            <a:ext cx="8277726" cy="3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2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260051" y="1311113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6.1 Sequence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724" y="1922418"/>
            <a:ext cx="3918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6.1.4 Bookmark Bus Station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179368" y="1870043"/>
            <a:ext cx="15819886" cy="36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412961472" descr="EMB00003b7c4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69" y="2327243"/>
            <a:ext cx="7940842" cy="46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-260051" y="1311113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6.1 Sequence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724" y="1922418"/>
            <a:ext cx="6605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6.1.5 Call Taxi Info Check &amp; Ring Taxi Company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313" name="_x412962672" descr="EMB00003b7c4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77" y="2367759"/>
            <a:ext cx="6567830" cy="44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96913" y="1310986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6.2 Communication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9814" y="1955233"/>
            <a:ext cx="3101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6.2.1 Bus Stop Search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190974" y="2419544"/>
            <a:ext cx="17032556" cy="92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12963792" descr="EMB00003b7c4a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74" y="2876744"/>
            <a:ext cx="10679454" cy="19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96913" y="1327683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6.2 Communication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876" y="1922168"/>
            <a:ext cx="5282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6.2.2 Real time Bus Arrival Info Check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96913" y="2409007"/>
            <a:ext cx="17561282" cy="9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412962272" descr="EMB00003b7c4a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3" y="2866208"/>
            <a:ext cx="11740136" cy="16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96913" y="1294817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6.2 Communication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0892" y="1922418"/>
            <a:ext cx="7312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6.2.3 Today’s First &amp; Last Bus Arrival Schedule Check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685127" y="2100110"/>
            <a:ext cx="27425770" cy="7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685127" y="2301393"/>
            <a:ext cx="22873143" cy="80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12963232" descr="EMB00003b7c4a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27" y="2758593"/>
            <a:ext cx="7984753" cy="20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0879" y="1310846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6.2 Communication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5876" y="1922418"/>
            <a:ext cx="3918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6.2.4 Bookmark Bus Station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179368" y="1870043"/>
            <a:ext cx="15819886" cy="36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900670" y="2103156"/>
            <a:ext cx="19093537" cy="83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12963472" descr="EMB00003b7c4a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71" y="2560357"/>
            <a:ext cx="11146294" cy="37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71500" y="2544342"/>
            <a:ext cx="70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 예상 시간을 통해 사용자들의 </a:t>
            </a:r>
            <a:r>
              <a:rPr lang="ko-KR" altLang="en-US" b="1" dirty="0"/>
              <a:t>효율적인 시간 활용</a:t>
            </a:r>
            <a:r>
              <a:rPr lang="ko-KR" altLang="en-US" dirty="0"/>
              <a:t>이 가능해짐</a:t>
            </a:r>
            <a:r>
              <a:rPr lang="en-US" altLang="ko-KR" dirty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689238" y="1821084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71499" y="3332627"/>
            <a:ext cx="89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기존의 대구버스와 달리 </a:t>
            </a:r>
            <a:r>
              <a:rPr lang="ko-KR" altLang="en-US" dirty="0"/>
              <a:t>노약자나 </a:t>
            </a:r>
            <a:r>
              <a:rPr lang="ko-KR" altLang="en-US" dirty="0" err="1"/>
              <a:t>장애우들이</a:t>
            </a:r>
            <a:r>
              <a:rPr lang="ko-KR" altLang="en-US" dirty="0"/>
              <a:t> 선택적으로 </a:t>
            </a:r>
            <a:r>
              <a:rPr lang="ko-KR" altLang="en-US" b="1" dirty="0" err="1"/>
              <a:t>저상버스</a:t>
            </a:r>
            <a:r>
              <a:rPr lang="ko-KR" altLang="en-US" dirty="0" err="1"/>
              <a:t>를</a:t>
            </a:r>
            <a:r>
              <a:rPr lang="ko-KR" altLang="en-US" dirty="0"/>
              <a:t> 탈 수 있게 됨</a:t>
            </a:r>
            <a:r>
              <a:rPr lang="en-US" altLang="ko-KR" dirty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71499" y="4245137"/>
            <a:ext cx="966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불규칙한 배정 시간으로 인해 놓치기 쉬웠던 </a:t>
            </a:r>
            <a:r>
              <a:rPr lang="ko-KR" altLang="en-US" b="1" dirty="0"/>
              <a:t>첫차와 막차 버스</a:t>
            </a:r>
            <a:r>
              <a:rPr lang="ko-KR" altLang="en-US" dirty="0"/>
              <a:t>에 대한 정보를 쉽게 확인하여 탑승 준비를 미리 할 수 있음</a:t>
            </a:r>
            <a:r>
              <a:rPr lang="en-US" altLang="ko-KR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1752" y="5199926"/>
            <a:ext cx="676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버스 대기 시간이 긴 경우</a:t>
            </a:r>
            <a:r>
              <a:rPr lang="en-US" altLang="ko-KR" dirty="0"/>
              <a:t>, </a:t>
            </a:r>
            <a:r>
              <a:rPr lang="ko-KR" altLang="en-US" b="1" dirty="0"/>
              <a:t>콜택시 회사 정보</a:t>
            </a:r>
            <a:r>
              <a:rPr lang="ko-KR" altLang="en-US" dirty="0"/>
              <a:t>를 제공하여 편리하게 택시를 배정받을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51752" y="1620067"/>
            <a:ext cx="782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대구시에서 제공하는 공식 버스 도착 예상 정보 </a:t>
            </a:r>
            <a:r>
              <a:rPr lang="ko-KR" altLang="en-US" dirty="0" err="1"/>
              <a:t>앱이</a:t>
            </a:r>
            <a:r>
              <a:rPr lang="ko-KR" altLang="en-US" dirty="0"/>
              <a:t> 없으므로</a:t>
            </a:r>
            <a:r>
              <a:rPr lang="en-US" altLang="ko-KR" dirty="0"/>
              <a:t> </a:t>
            </a:r>
            <a:r>
              <a:rPr lang="ko-KR" altLang="en-US" dirty="0"/>
              <a:t>대구시민이 버스에 대한 정보를 쉽게 알 수 있는 </a:t>
            </a:r>
            <a:r>
              <a:rPr lang="ko-KR" altLang="en-US" dirty="0" err="1"/>
              <a:t>앱</a:t>
            </a:r>
            <a:r>
              <a:rPr lang="ko-KR" altLang="en-US" dirty="0"/>
              <a:t> 제공</a:t>
            </a:r>
            <a:endParaRPr lang="en-US" altLang="ko-KR" dirty="0"/>
          </a:p>
        </p:txBody>
      </p:sp>
      <p:sp>
        <p:nvSpPr>
          <p:cNvPr id="47" name="타원 46"/>
          <p:cNvSpPr/>
          <p:nvPr/>
        </p:nvSpPr>
        <p:spPr>
          <a:xfrm>
            <a:off x="689238" y="2599542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89238" y="3408774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89238" y="4277220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89238" y="5248927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7660" y="1331311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6.2 Communication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5060" y="1922418"/>
            <a:ext cx="6605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6.2.5 Call Taxi Info Check &amp; Ring Taxi Company</a:t>
            </a:r>
            <a:endParaRPr lang="ko-KR" altLang="en-US" sz="22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450376" y="1910558"/>
            <a:ext cx="27133365" cy="6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12963712" descr="EMB00003b7c4a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67" y="2577207"/>
            <a:ext cx="7757576" cy="38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주요기능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96913" y="1331311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6.3 State Machine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450376" y="1910558"/>
            <a:ext cx="27133365" cy="6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54367" y="2120006"/>
            <a:ext cx="28670926" cy="73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-236684" y="1564149"/>
            <a:ext cx="17483845" cy="84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412963872" descr="EMB00003b7c4a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" y="2021349"/>
            <a:ext cx="12149278" cy="44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진행상황 및 이슈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96733" y="2097958"/>
            <a:ext cx="21806037" cy="86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450376" y="1910558"/>
            <a:ext cx="27133365" cy="6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54367" y="2120006"/>
            <a:ext cx="28670926" cy="73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-315103" y="2331527"/>
            <a:ext cx="17483845" cy="84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89238" y="1821084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1753" y="1789771"/>
            <a:ext cx="987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‘</a:t>
            </a:r>
            <a:r>
              <a:rPr lang="ko-KR" altLang="en-US" dirty="0"/>
              <a:t>구현</a:t>
            </a:r>
            <a:r>
              <a:rPr lang="en-US" altLang="ko-KR" dirty="0"/>
              <a:t>’ </a:t>
            </a:r>
            <a:r>
              <a:rPr lang="ko-KR" altLang="en-US" dirty="0"/>
              <a:t>단계를 </a:t>
            </a:r>
            <a:r>
              <a:rPr lang="ko-KR" altLang="en-US" dirty="0" err="1"/>
              <a:t>수행중이다</a:t>
            </a:r>
            <a:r>
              <a:rPr lang="en-US" altLang="ko-KR" dirty="0"/>
              <a:t>. </a:t>
            </a:r>
            <a:r>
              <a:rPr lang="ko-KR" altLang="en-US" dirty="0" err="1"/>
              <a:t>조원별로</a:t>
            </a:r>
            <a:r>
              <a:rPr lang="ko-KR" altLang="en-US" dirty="0"/>
              <a:t> 각자 맡은 부분에 대해 구현을 해 나가고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89238" y="2930847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51753" y="2830352"/>
            <a:ext cx="1001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이슈사항은 </a:t>
            </a:r>
            <a:r>
              <a:rPr lang="en-US" altLang="ko-KR" dirty="0"/>
              <a:t>GUI </a:t>
            </a:r>
            <a:r>
              <a:rPr lang="ko-KR" altLang="en-US" dirty="0"/>
              <a:t>생성 시 </a:t>
            </a:r>
            <a:r>
              <a:rPr lang="ko-KR" altLang="en-US" b="1" dirty="0"/>
              <a:t>이미지 사용에 제한</a:t>
            </a:r>
            <a:r>
              <a:rPr lang="ko-KR" altLang="en-US" dirty="0"/>
              <a:t>이 많다는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저작권의 문제가 생각보다 크게 작용하는 것이 이슈사항이다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689238" y="4165929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51752" y="3955072"/>
            <a:ext cx="982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이슈사항을 해결하기 위해 디자인 관련 부분에 있어서는 직접 손으로 디자인 해가며</a:t>
            </a:r>
            <a:endParaRPr lang="en-US" altLang="ko-KR" dirty="0"/>
          </a:p>
          <a:p>
            <a:r>
              <a:rPr lang="ko-KR" altLang="en-US" dirty="0"/>
              <a:t>이슈사항을 해결해 나가고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2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90974" y="2145152"/>
            <a:ext cx="20163543" cy="7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092776" y="792446"/>
            <a:ext cx="15453986" cy="47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85127" y="2117692"/>
            <a:ext cx="28757845" cy="81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92776" y="2954211"/>
            <a:ext cx="218060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0" b="1" dirty="0">
                <a:solidFill>
                  <a:srgbClr val="01A290"/>
                </a:solidFill>
              </a:rPr>
              <a:t>Q &amp; A</a:t>
            </a:r>
            <a:endParaRPr lang="ko-KR" altLang="en-US" sz="8000" b="1" dirty="0">
              <a:solidFill>
                <a:srgbClr val="01A290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450376" y="1910558"/>
            <a:ext cx="27133365" cy="65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54367" y="2120006"/>
            <a:ext cx="28670926" cy="73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-236684" y="1564149"/>
            <a:ext cx="17483845" cy="84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관리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0974" y="2321022"/>
            <a:ext cx="868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이희정 </a:t>
            </a:r>
            <a:r>
              <a:rPr lang="en-US" altLang="ko-KR" dirty="0"/>
              <a:t>– </a:t>
            </a:r>
            <a:r>
              <a:rPr lang="ko-KR" altLang="en-US" dirty="0"/>
              <a:t>전체 일정 조율 및 역할 분배</a:t>
            </a:r>
            <a:r>
              <a:rPr lang="en-US" altLang="ko-KR" dirty="0"/>
              <a:t>, </a:t>
            </a:r>
            <a:r>
              <a:rPr lang="ko-KR" altLang="en-US" dirty="0"/>
              <a:t>콜택시 정보 제공과 전화 연결 기능 구현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0974" y="2960272"/>
            <a:ext cx="676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강민슬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첫차 및 막차 버스 검색 기능</a:t>
            </a:r>
            <a:r>
              <a:rPr lang="en-US" altLang="ko-KR" dirty="0"/>
              <a:t>, Web Crawling </a:t>
            </a:r>
            <a:r>
              <a:rPr lang="ko-KR" altLang="en-US" dirty="0"/>
              <a:t>구현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0974" y="3597942"/>
            <a:ext cx="96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김병섭 </a:t>
            </a:r>
            <a:r>
              <a:rPr lang="en-US" altLang="ko-KR" dirty="0"/>
              <a:t>- </a:t>
            </a:r>
            <a:r>
              <a:rPr lang="ko-KR" altLang="en-US" dirty="0"/>
              <a:t>버스정류장 검색화면 및 버스 도착 예정 정보화면 구현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0974" y="4272234"/>
            <a:ext cx="676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박준현 </a:t>
            </a:r>
            <a:r>
              <a:rPr lang="en-US" altLang="ko-KR" dirty="0"/>
              <a:t>– </a:t>
            </a:r>
            <a:r>
              <a:rPr lang="ko-KR" altLang="en-US" dirty="0" err="1"/>
              <a:t>즐겨찾기</a:t>
            </a:r>
            <a:r>
              <a:rPr lang="ko-KR" altLang="en-US" dirty="0"/>
              <a:t> 기능</a:t>
            </a:r>
            <a:r>
              <a:rPr lang="en-US" altLang="ko-KR" dirty="0"/>
              <a:t>, Data Base </a:t>
            </a:r>
            <a:r>
              <a:rPr lang="ko-KR" altLang="en-US" dirty="0"/>
              <a:t>구현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14564" y="1465504"/>
            <a:ext cx="32284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2.1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팀원별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역할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90974" y="4856860"/>
            <a:ext cx="96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엄소연 </a:t>
            </a:r>
            <a:r>
              <a:rPr lang="en-US" altLang="ko-KR" dirty="0"/>
              <a:t>– </a:t>
            </a:r>
            <a:r>
              <a:rPr lang="ko-KR" altLang="en-US" dirty="0"/>
              <a:t>전체 </a:t>
            </a:r>
            <a:r>
              <a:rPr lang="en-US" altLang="ko-KR" dirty="0"/>
              <a:t>GUI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광고 기능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3377" y="5511249"/>
            <a:ext cx="883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팀 원 전체 </a:t>
            </a:r>
            <a:r>
              <a:rPr lang="en-US" altLang="ko-KR" dirty="0"/>
              <a:t>– </a:t>
            </a:r>
            <a:r>
              <a:rPr lang="ko-KR" altLang="en-US" dirty="0"/>
              <a:t>요구 분석</a:t>
            </a:r>
            <a:r>
              <a:rPr lang="en-US" altLang="ko-KR" dirty="0"/>
              <a:t>, </a:t>
            </a:r>
            <a:r>
              <a:rPr lang="ko-KR" altLang="en-US" dirty="0"/>
              <a:t>전체 디자인 </a:t>
            </a:r>
            <a:r>
              <a:rPr lang="ko-KR" altLang="en-US" dirty="0" err="1"/>
              <a:t>컨셉</a:t>
            </a:r>
            <a:r>
              <a:rPr lang="ko-KR" altLang="en-US" dirty="0"/>
              <a:t> 설계</a:t>
            </a:r>
            <a:r>
              <a:rPr lang="en-US" altLang="ko-KR" dirty="0"/>
              <a:t>, Architecture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각종 테스트</a:t>
            </a:r>
          </a:p>
        </p:txBody>
      </p:sp>
    </p:spTree>
    <p:extLst>
      <p:ext uri="{BB962C8B-B14F-4D97-AF65-F5344CB8AC3E}">
        <p14:creationId xmlns:p14="http://schemas.microsoft.com/office/powerpoint/2010/main" val="998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관리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0974" y="2321022"/>
            <a:ext cx="868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전체 일정 </a:t>
            </a:r>
            <a:r>
              <a:rPr lang="en-US" altLang="ko-KR" dirty="0"/>
              <a:t>: 2019.09.17.(</a:t>
            </a:r>
            <a:r>
              <a:rPr lang="ko-KR" altLang="en-US" dirty="0"/>
              <a:t>화</a:t>
            </a:r>
            <a:r>
              <a:rPr lang="en-US" altLang="ko-KR" dirty="0"/>
              <a:t>) ~ 2019.12.14.(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90974" y="2960272"/>
            <a:ext cx="676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요구 분석 일정 </a:t>
            </a:r>
            <a:r>
              <a:rPr lang="en-US" altLang="ko-KR" dirty="0"/>
              <a:t>: 2019.09.17.(</a:t>
            </a:r>
            <a:r>
              <a:rPr lang="ko-KR" altLang="en-US" dirty="0"/>
              <a:t>화</a:t>
            </a:r>
            <a:r>
              <a:rPr lang="en-US" altLang="ko-KR" dirty="0"/>
              <a:t>) ~ 2019.09.24.(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90974" y="3597942"/>
            <a:ext cx="96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설계 일정 </a:t>
            </a:r>
            <a:r>
              <a:rPr lang="en-US" altLang="ko-KR" dirty="0"/>
              <a:t>: 2019.09.25.(</a:t>
            </a:r>
            <a:r>
              <a:rPr lang="ko-KR" altLang="en-US" dirty="0"/>
              <a:t>수</a:t>
            </a:r>
            <a:r>
              <a:rPr lang="en-US" altLang="ko-KR" dirty="0"/>
              <a:t>) ~ 2019.11.09.(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90974" y="4272234"/>
            <a:ext cx="676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구현 일정 </a:t>
            </a:r>
            <a:r>
              <a:rPr lang="en-US" altLang="ko-KR" dirty="0"/>
              <a:t>: 2019.11.10.(</a:t>
            </a:r>
            <a:r>
              <a:rPr lang="ko-KR" altLang="en-US" dirty="0"/>
              <a:t>일</a:t>
            </a:r>
            <a:r>
              <a:rPr lang="en-US" altLang="ko-KR" dirty="0"/>
              <a:t>) ~ 2019.12.08.(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26859" y="1503691"/>
            <a:ext cx="322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2.2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일정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90974" y="4856860"/>
            <a:ext cx="966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테스트 일정 </a:t>
            </a:r>
            <a:r>
              <a:rPr lang="en-US" altLang="ko-KR" dirty="0"/>
              <a:t>: 2019.12.09.(</a:t>
            </a:r>
            <a:r>
              <a:rPr lang="ko-KR" altLang="en-US" dirty="0"/>
              <a:t>월</a:t>
            </a:r>
            <a:r>
              <a:rPr lang="en-US" altLang="ko-KR" dirty="0"/>
              <a:t>) ~ 2019.12.14.(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관리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26859" y="1503691"/>
            <a:ext cx="322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2.2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일정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6859" y="1835143"/>
            <a:ext cx="19624203" cy="11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6794336" descr="EMB00000a081e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/>
          <a:stretch>
            <a:fillRect/>
          </a:stretch>
        </p:blipFill>
        <p:spPr bwMode="auto">
          <a:xfrm>
            <a:off x="326860" y="2292344"/>
            <a:ext cx="14751901" cy="262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87223" y="1160912"/>
            <a:ext cx="34729236" cy="93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66794336" descr="EMB00000a081e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787" r="308" b="2058"/>
          <a:stretch>
            <a:fillRect/>
          </a:stretch>
        </p:blipFill>
        <p:spPr bwMode="auto">
          <a:xfrm>
            <a:off x="326858" y="2072388"/>
            <a:ext cx="17269657" cy="44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6858" y="2098843"/>
            <a:ext cx="29699948" cy="139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66793376" descr="EMB00000a081e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612"/>
          <a:stretch>
            <a:fillRect/>
          </a:stretch>
        </p:blipFill>
        <p:spPr bwMode="auto">
          <a:xfrm>
            <a:off x="326857" y="2556043"/>
            <a:ext cx="18611205" cy="410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26855" y="1892573"/>
            <a:ext cx="37077575" cy="98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66793936" descr="EMB00000a081e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830"/>
          <a:stretch>
            <a:fillRect/>
          </a:stretch>
        </p:blipFill>
        <p:spPr bwMode="auto">
          <a:xfrm>
            <a:off x="326856" y="2349773"/>
            <a:ext cx="18611206" cy="42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26854" y="2100274"/>
            <a:ext cx="37572238" cy="15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66794336" descr="EMB00000a081e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/>
          <a:stretch>
            <a:fillRect/>
          </a:stretch>
        </p:blipFill>
        <p:spPr bwMode="auto">
          <a:xfrm>
            <a:off x="326854" y="2557474"/>
            <a:ext cx="20549190" cy="40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32829" y="2278386"/>
            <a:ext cx="20643215" cy="9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391412856" descr="EMB00000a081e5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0" y="2735586"/>
            <a:ext cx="13036965" cy="26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기능 및 동작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1314560"/>
            <a:ext cx="454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 Use-case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1409656" descr="EMB00000a081e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76" y="1904332"/>
            <a:ext cx="9877250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기능 및 동작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91411736" descr="EMB00000a081e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23" y="1288561"/>
            <a:ext cx="8843232" cy="55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-128336" y="1312823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3.2 Activity Diagram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6844"/>
            <a:ext cx="12200727" cy="1249981"/>
            <a:chOff x="0" y="16844"/>
            <a:chExt cx="12200727" cy="1249981"/>
          </a:xfrm>
        </p:grpSpPr>
        <p:sp>
          <p:nvSpPr>
            <p:cNvPr id="10" name="직사각형 9"/>
            <p:cNvSpPr/>
            <p:nvPr/>
          </p:nvSpPr>
          <p:spPr>
            <a:xfrm>
              <a:off x="0" y="16844"/>
              <a:ext cx="12192000" cy="853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79500"/>
              <a:ext cx="12192000" cy="187325"/>
            </a:xfrm>
            <a:prstGeom prst="rect">
              <a:avLst/>
            </a:prstGeom>
            <a:solidFill>
              <a:srgbClr val="01A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869950"/>
              <a:ext cx="12200727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85127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85453" y="16844"/>
              <a:ext cx="143673" cy="8531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09839" y="16844"/>
              <a:ext cx="682161" cy="8531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581939" y="308161"/>
              <a:ext cx="117539" cy="290223"/>
            </a:xfrm>
            <a:prstGeom prst="roundRect">
              <a:avLst>
                <a:gd name="adj" fmla="val 4816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765181" y="42962"/>
            <a:ext cx="4661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아키텍쳐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662158"/>
            <a:ext cx="1351752" cy="1195842"/>
            <a:chOff x="0" y="5662158"/>
            <a:chExt cx="1351752" cy="1195842"/>
          </a:xfrm>
        </p:grpSpPr>
        <p:sp>
          <p:nvSpPr>
            <p:cNvPr id="35" name="자유형 34"/>
            <p:cNvSpPr/>
            <p:nvPr/>
          </p:nvSpPr>
          <p:spPr>
            <a:xfrm flipH="1">
              <a:off x="0" y="5811305"/>
              <a:ext cx="1190974" cy="1039405"/>
            </a:xfrm>
            <a:custGeom>
              <a:avLst/>
              <a:gdLst>
                <a:gd name="connsiteX0" fmla="*/ 1190974 w 1190974"/>
                <a:gd name="connsiteY0" fmla="*/ 0 h 1039405"/>
                <a:gd name="connsiteX1" fmla="*/ 1069931 w 1190974"/>
                <a:gd name="connsiteY1" fmla="*/ 52067 h 1039405"/>
                <a:gd name="connsiteX2" fmla="*/ 92306 w 1190974"/>
                <a:gd name="connsiteY2" fmla="*/ 887466 h 1039405"/>
                <a:gd name="connsiteX3" fmla="*/ 0 w 1190974"/>
                <a:gd name="connsiteY3" fmla="*/ 1039405 h 1039405"/>
                <a:gd name="connsiteX4" fmla="*/ 1190974 w 1190974"/>
                <a:gd name="connsiteY4" fmla="*/ 1039405 h 10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974" h="1039405">
                  <a:moveTo>
                    <a:pt x="1190974" y="0"/>
                  </a:moveTo>
                  <a:lnTo>
                    <a:pt x="1069931" y="52067"/>
                  </a:lnTo>
                  <a:cubicBezTo>
                    <a:pt x="673154" y="237327"/>
                    <a:pt x="335330" y="527742"/>
                    <a:pt x="92306" y="887466"/>
                  </a:cubicBezTo>
                  <a:lnTo>
                    <a:pt x="0" y="1039405"/>
                  </a:lnTo>
                  <a:lnTo>
                    <a:pt x="1190974" y="10394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flipH="1">
              <a:off x="0" y="6099736"/>
              <a:ext cx="879814" cy="748739"/>
            </a:xfrm>
            <a:custGeom>
              <a:avLst/>
              <a:gdLst>
                <a:gd name="connsiteX0" fmla="*/ 879814 w 879814"/>
                <a:gd name="connsiteY0" fmla="*/ 0 h 748739"/>
                <a:gd name="connsiteX1" fmla="*/ 757440 w 879814"/>
                <a:gd name="connsiteY1" fmla="*/ 57114 h 748739"/>
                <a:gd name="connsiteX2" fmla="*/ 5027 w 879814"/>
                <a:gd name="connsiteY2" fmla="*/ 740464 h 748739"/>
                <a:gd name="connsiteX3" fmla="*/ 0 w 879814"/>
                <a:gd name="connsiteY3" fmla="*/ 748739 h 748739"/>
                <a:gd name="connsiteX4" fmla="*/ 879814 w 879814"/>
                <a:gd name="connsiteY4" fmla="*/ 748739 h 74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814" h="748739">
                  <a:moveTo>
                    <a:pt x="879814" y="0"/>
                  </a:moveTo>
                  <a:lnTo>
                    <a:pt x="757440" y="57114"/>
                  </a:lnTo>
                  <a:cubicBezTo>
                    <a:pt x="455043" y="221386"/>
                    <a:pt x="196790" y="456619"/>
                    <a:pt x="5027" y="740464"/>
                  </a:cubicBezTo>
                  <a:lnTo>
                    <a:pt x="0" y="748739"/>
                  </a:lnTo>
                  <a:lnTo>
                    <a:pt x="879814" y="7487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 flipH="1">
              <a:off x="0" y="5662158"/>
              <a:ext cx="1351752" cy="1195842"/>
            </a:xfrm>
            <a:custGeom>
              <a:avLst/>
              <a:gdLst>
                <a:gd name="connsiteX0" fmla="*/ 1351752 w 1351752"/>
                <a:gd name="connsiteY0" fmla="*/ 0 h 1195842"/>
                <a:gd name="connsiteX1" fmla="*/ 1319520 w 1351752"/>
                <a:gd name="connsiteY1" fmla="*/ 10696 h 1195842"/>
                <a:gd name="connsiteX2" fmla="*/ 89638 w 1351752"/>
                <a:gd name="connsiteY2" fmla="*/ 1030950 h 1195842"/>
                <a:gd name="connsiteX3" fmla="*/ 0 w 1351752"/>
                <a:gd name="connsiteY3" fmla="*/ 1195842 h 1195842"/>
                <a:gd name="connsiteX4" fmla="*/ 178902 w 1351752"/>
                <a:gd name="connsiteY4" fmla="*/ 1195842 h 1195842"/>
                <a:gd name="connsiteX5" fmla="*/ 223081 w 1351752"/>
                <a:gd name="connsiteY5" fmla="*/ 1114575 h 1195842"/>
                <a:gd name="connsiteX6" fmla="*/ 1145492 w 1351752"/>
                <a:gd name="connsiteY6" fmla="*/ 262711 h 1195842"/>
                <a:gd name="connsiteX7" fmla="*/ 1351752 w 1351752"/>
                <a:gd name="connsiteY7" fmla="*/ 168809 h 11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1752" h="1195842">
                  <a:moveTo>
                    <a:pt x="1351752" y="0"/>
                  </a:moveTo>
                  <a:lnTo>
                    <a:pt x="1319520" y="10696"/>
                  </a:lnTo>
                  <a:cubicBezTo>
                    <a:pt x="812922" y="209526"/>
                    <a:pt x="380673" y="566436"/>
                    <a:pt x="89638" y="1030950"/>
                  </a:cubicBezTo>
                  <a:lnTo>
                    <a:pt x="0" y="1195842"/>
                  </a:lnTo>
                  <a:lnTo>
                    <a:pt x="178902" y="1195842"/>
                  </a:lnTo>
                  <a:lnTo>
                    <a:pt x="223081" y="1114575"/>
                  </a:lnTo>
                  <a:cubicBezTo>
                    <a:pt x="450640" y="751372"/>
                    <a:pt x="770213" y="458281"/>
                    <a:pt x="1145492" y="262711"/>
                  </a:cubicBezTo>
                  <a:lnTo>
                    <a:pt x="1351752" y="168809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018207" y="5496479"/>
            <a:ext cx="3950732" cy="1361521"/>
            <a:chOff x="8249995" y="5510924"/>
            <a:chExt cx="3950732" cy="1361521"/>
          </a:xfrm>
        </p:grpSpPr>
        <p:sp>
          <p:nvSpPr>
            <p:cNvPr id="39" name="자유형 38"/>
            <p:cNvSpPr/>
            <p:nvPr/>
          </p:nvSpPr>
          <p:spPr>
            <a:xfrm>
              <a:off x="8410773" y="5653246"/>
              <a:ext cx="3789954" cy="1211908"/>
            </a:xfrm>
            <a:custGeom>
              <a:avLst/>
              <a:gdLst>
                <a:gd name="connsiteX0" fmla="*/ 2085867 w 3789954"/>
                <a:gd name="connsiteY0" fmla="*/ 0 h 1211908"/>
                <a:gd name="connsiteX1" fmla="*/ 3702365 w 3789954"/>
                <a:gd name="connsiteY1" fmla="*/ 624556 h 1211908"/>
                <a:gd name="connsiteX2" fmla="*/ 3789954 w 3789954"/>
                <a:gd name="connsiteY2" fmla="*/ 714260 h 1211908"/>
                <a:gd name="connsiteX3" fmla="*/ 3789954 w 3789954"/>
                <a:gd name="connsiteY3" fmla="*/ 1211908 h 1211908"/>
                <a:gd name="connsiteX4" fmla="*/ 0 w 3789954"/>
                <a:gd name="connsiteY4" fmla="*/ 1211908 h 1211908"/>
                <a:gd name="connsiteX5" fmla="*/ 92306 w 3789954"/>
                <a:gd name="connsiteY5" fmla="*/ 1059969 h 1211908"/>
                <a:gd name="connsiteX6" fmla="*/ 2085867 w 3789954"/>
                <a:gd name="connsiteY6" fmla="*/ 0 h 121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9954" h="1211908">
                  <a:moveTo>
                    <a:pt x="2085867" y="0"/>
                  </a:moveTo>
                  <a:cubicBezTo>
                    <a:pt x="2708263" y="0"/>
                    <a:pt x="3275419" y="236509"/>
                    <a:pt x="3702365" y="624556"/>
                  </a:cubicBezTo>
                  <a:lnTo>
                    <a:pt x="3789954" y="714260"/>
                  </a:lnTo>
                  <a:lnTo>
                    <a:pt x="3789954" y="1211908"/>
                  </a:lnTo>
                  <a:lnTo>
                    <a:pt x="0" y="1211908"/>
                  </a:lnTo>
                  <a:lnTo>
                    <a:pt x="92306" y="1059969"/>
                  </a:lnTo>
                  <a:cubicBezTo>
                    <a:pt x="524349" y="420460"/>
                    <a:pt x="1256006" y="0"/>
                    <a:pt x="208586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721933" y="5923238"/>
              <a:ext cx="3478794" cy="949207"/>
            </a:xfrm>
            <a:custGeom>
              <a:avLst/>
              <a:gdLst>
                <a:gd name="connsiteX0" fmla="*/ 1774708 w 3478794"/>
                <a:gd name="connsiteY0" fmla="*/ 0 h 949207"/>
                <a:gd name="connsiteX1" fmla="*/ 3388449 w 3478794"/>
                <a:gd name="connsiteY1" fmla="*/ 737512 h 949207"/>
                <a:gd name="connsiteX2" fmla="*/ 3478794 w 3478794"/>
                <a:gd name="connsiteY2" fmla="*/ 855365 h 949207"/>
                <a:gd name="connsiteX3" fmla="*/ 3478794 w 3478794"/>
                <a:gd name="connsiteY3" fmla="*/ 949207 h 949207"/>
                <a:gd name="connsiteX4" fmla="*/ 0 w 3478794"/>
                <a:gd name="connsiteY4" fmla="*/ 949207 h 949207"/>
                <a:gd name="connsiteX5" fmla="*/ 5027 w 3478794"/>
                <a:gd name="connsiteY5" fmla="*/ 940932 h 949207"/>
                <a:gd name="connsiteX6" fmla="*/ 1774708 w 3478794"/>
                <a:gd name="connsiteY6" fmla="*/ 0 h 94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94" h="949207">
                  <a:moveTo>
                    <a:pt x="1774708" y="0"/>
                  </a:moveTo>
                  <a:cubicBezTo>
                    <a:pt x="2419291" y="0"/>
                    <a:pt x="2997129" y="285763"/>
                    <a:pt x="3388449" y="737512"/>
                  </a:cubicBezTo>
                  <a:lnTo>
                    <a:pt x="3478794" y="855365"/>
                  </a:lnTo>
                  <a:lnTo>
                    <a:pt x="3478794" y="949207"/>
                  </a:lnTo>
                  <a:lnTo>
                    <a:pt x="0" y="949207"/>
                  </a:lnTo>
                  <a:lnTo>
                    <a:pt x="5027" y="940932"/>
                  </a:lnTo>
                  <a:cubicBezTo>
                    <a:pt x="388552" y="373241"/>
                    <a:pt x="1038042" y="0"/>
                    <a:pt x="17747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566243" y="6526418"/>
              <a:ext cx="1860797" cy="324291"/>
            </a:xfrm>
            <a:custGeom>
              <a:avLst/>
              <a:gdLst>
                <a:gd name="connsiteX0" fmla="*/ 930398 w 1860797"/>
                <a:gd name="connsiteY0" fmla="*/ 0 h 324291"/>
                <a:gd name="connsiteX1" fmla="*/ 1770155 w 1860797"/>
                <a:gd name="connsiteY1" fmla="*/ 256511 h 324291"/>
                <a:gd name="connsiteX2" fmla="*/ 1860797 w 1860797"/>
                <a:gd name="connsiteY2" fmla="*/ 324291 h 324291"/>
                <a:gd name="connsiteX3" fmla="*/ 0 w 1860797"/>
                <a:gd name="connsiteY3" fmla="*/ 324291 h 324291"/>
                <a:gd name="connsiteX4" fmla="*/ 90641 w 1860797"/>
                <a:gd name="connsiteY4" fmla="*/ 256511 h 324291"/>
                <a:gd name="connsiteX5" fmla="*/ 930398 w 1860797"/>
                <a:gd name="connsiteY5" fmla="*/ 0 h 32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797" h="324291">
                  <a:moveTo>
                    <a:pt x="930398" y="0"/>
                  </a:moveTo>
                  <a:cubicBezTo>
                    <a:pt x="1241463" y="0"/>
                    <a:pt x="1530441" y="94563"/>
                    <a:pt x="1770155" y="256511"/>
                  </a:cubicBezTo>
                  <a:lnTo>
                    <a:pt x="1860797" y="324291"/>
                  </a:lnTo>
                  <a:lnTo>
                    <a:pt x="0" y="324291"/>
                  </a:lnTo>
                  <a:lnTo>
                    <a:pt x="90641" y="256511"/>
                  </a:lnTo>
                  <a:cubicBezTo>
                    <a:pt x="330355" y="94563"/>
                    <a:pt x="619333" y="0"/>
                    <a:pt x="93039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249995" y="5510924"/>
              <a:ext cx="3950732" cy="1361521"/>
            </a:xfrm>
            <a:custGeom>
              <a:avLst/>
              <a:gdLst>
                <a:gd name="connsiteX0" fmla="*/ 2318176 w 3950732"/>
                <a:gd name="connsiteY0" fmla="*/ 863 h 1361521"/>
                <a:gd name="connsiteX1" fmla="*/ 3927597 w 3950732"/>
                <a:gd name="connsiteY1" fmla="*/ 627571 h 1361521"/>
                <a:gd name="connsiteX2" fmla="*/ 3950732 w 3950732"/>
                <a:gd name="connsiteY2" fmla="*/ 649867 h 1361521"/>
                <a:gd name="connsiteX3" fmla="*/ 3950732 w 3950732"/>
                <a:gd name="connsiteY3" fmla="*/ 869326 h 1361521"/>
                <a:gd name="connsiteX4" fmla="*/ 3782152 w 3950732"/>
                <a:gd name="connsiteY4" fmla="*/ 710562 h 1361521"/>
                <a:gd name="connsiteX5" fmla="*/ 1873314 w 3950732"/>
                <a:gd name="connsiteY5" fmla="*/ 187606 h 1361521"/>
                <a:gd name="connsiteX6" fmla="*/ 223081 w 3950732"/>
                <a:gd name="connsiteY6" fmla="*/ 1280254 h 1361521"/>
                <a:gd name="connsiteX7" fmla="*/ 178902 w 3950732"/>
                <a:gd name="connsiteY7" fmla="*/ 1361521 h 1361521"/>
                <a:gd name="connsiteX8" fmla="*/ 0 w 3950732"/>
                <a:gd name="connsiteY8" fmla="*/ 1361521 h 1361521"/>
                <a:gd name="connsiteX9" fmla="*/ 89638 w 3950732"/>
                <a:gd name="connsiteY9" fmla="*/ 1196629 h 1361521"/>
                <a:gd name="connsiteX10" fmla="*/ 1848424 w 3950732"/>
                <a:gd name="connsiteY10" fmla="*/ 32107 h 1361521"/>
                <a:gd name="connsiteX11" fmla="*/ 2318176 w 3950732"/>
                <a:gd name="connsiteY11" fmla="*/ 863 h 136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50732" h="1361521">
                  <a:moveTo>
                    <a:pt x="2318176" y="863"/>
                  </a:moveTo>
                  <a:cubicBezTo>
                    <a:pt x="2908806" y="16239"/>
                    <a:pt x="3478880" y="236620"/>
                    <a:pt x="3927597" y="627571"/>
                  </a:cubicBezTo>
                  <a:lnTo>
                    <a:pt x="3950732" y="649867"/>
                  </a:lnTo>
                  <a:lnTo>
                    <a:pt x="3950732" y="869326"/>
                  </a:lnTo>
                  <a:lnTo>
                    <a:pt x="3782152" y="710562"/>
                  </a:lnTo>
                  <a:cubicBezTo>
                    <a:pt x="3254857" y="272119"/>
                    <a:pt x="2559801" y="77722"/>
                    <a:pt x="1873314" y="187606"/>
                  </a:cubicBezTo>
                  <a:cubicBezTo>
                    <a:pt x="1186826" y="297491"/>
                    <a:pt x="587176" y="699129"/>
                    <a:pt x="223081" y="1280254"/>
                  </a:cubicBezTo>
                  <a:lnTo>
                    <a:pt x="178902" y="1361521"/>
                  </a:lnTo>
                  <a:lnTo>
                    <a:pt x="0" y="1361521"/>
                  </a:lnTo>
                  <a:lnTo>
                    <a:pt x="89638" y="1196629"/>
                  </a:lnTo>
                  <a:cubicBezTo>
                    <a:pt x="477684" y="577277"/>
                    <a:pt x="1116779" y="149220"/>
                    <a:pt x="1848424" y="32107"/>
                  </a:cubicBezTo>
                  <a:cubicBezTo>
                    <a:pt x="2005205" y="7012"/>
                    <a:pt x="2162406" y="-3193"/>
                    <a:pt x="2318176" y="863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chemeClr val="bg1">
                    <a:lumMod val="75000"/>
                  </a:schemeClr>
                </a:gs>
                <a:gs pos="100000">
                  <a:srgbClr val="F0F0F0"/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71884" y="1503691"/>
            <a:ext cx="20585420" cy="40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4920" y="1264981"/>
            <a:ext cx="18680926" cy="4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28336" y="1312823"/>
            <a:ext cx="45499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4.1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사용된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HW/SW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09287" y="2311173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662912" y="2259889"/>
            <a:ext cx="91662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HW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Intel® Core(TM) i7-8550U CPU @ 1.80GHz, 1992Mhz, 4</a:t>
            </a:r>
            <a:r>
              <a:rPr lang="ko-KR" altLang="en-US" dirty="0"/>
              <a:t>코어</a:t>
            </a:r>
            <a:r>
              <a:rPr lang="en-US" altLang="ko-KR" dirty="0"/>
              <a:t>, 8</a:t>
            </a:r>
            <a:r>
              <a:rPr lang="ko-KR" altLang="en-US" dirty="0"/>
              <a:t>논리 프로세서</a:t>
            </a:r>
            <a:endParaRPr lang="en-US" altLang="ko-KR" dirty="0"/>
          </a:p>
          <a:p>
            <a:r>
              <a:rPr lang="en-US" altLang="ko-KR" dirty="0"/>
              <a:t>8GB RAM</a:t>
            </a:r>
          </a:p>
          <a:p>
            <a:r>
              <a:rPr lang="en-US" altLang="ko-KR" dirty="0"/>
              <a:t>x64</a:t>
            </a:r>
            <a:r>
              <a:rPr lang="ko-KR" altLang="en-US" dirty="0"/>
              <a:t> 기반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08702" y="4295680"/>
            <a:ext cx="252000" cy="252000"/>
          </a:xfrm>
          <a:prstGeom prst="ellipse">
            <a:avLst/>
          </a:prstGeom>
          <a:solidFill>
            <a:srgbClr val="01A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62912" y="4231569"/>
            <a:ext cx="916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SW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안드로이드</a:t>
            </a:r>
            <a:r>
              <a:rPr lang="ko-KR" altLang="en-US" dirty="0"/>
              <a:t> 스튜디오 </a:t>
            </a:r>
            <a:r>
              <a:rPr lang="en-US" altLang="ko-KR" dirty="0"/>
              <a:t>3.5.2</a:t>
            </a:r>
            <a:r>
              <a:rPr lang="ko-KR" altLang="en-US" dirty="0"/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41095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792</Words>
  <Application>Microsoft Office PowerPoint</Application>
  <PresentationFormat>와이드스크린</PresentationFormat>
  <Paragraphs>181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희정</cp:lastModifiedBy>
  <cp:revision>1020</cp:revision>
  <dcterms:created xsi:type="dcterms:W3CDTF">2018-08-02T07:05:36Z</dcterms:created>
  <dcterms:modified xsi:type="dcterms:W3CDTF">2019-11-25T13:58:19Z</dcterms:modified>
</cp:coreProperties>
</file>