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7" r:id="rId4"/>
    <p:sldId id="258" r:id="rId5"/>
    <p:sldId id="278" r:id="rId6"/>
    <p:sldId id="260" r:id="rId7"/>
    <p:sldId id="261" r:id="rId8"/>
    <p:sldId id="262" r:id="rId9"/>
    <p:sldId id="263" r:id="rId10"/>
    <p:sldId id="279" r:id="rId11"/>
    <p:sldId id="264" r:id="rId12"/>
    <p:sldId id="265" r:id="rId13"/>
    <p:sldId id="266" r:id="rId14"/>
    <p:sldId id="290" r:id="rId15"/>
    <p:sldId id="270" r:id="rId16"/>
    <p:sldId id="271" r:id="rId17"/>
    <p:sldId id="272" r:id="rId18"/>
    <p:sldId id="280" r:id="rId19"/>
    <p:sldId id="291" r:id="rId20"/>
    <p:sldId id="294" r:id="rId21"/>
    <p:sldId id="296" r:id="rId22"/>
    <p:sldId id="292" r:id="rId23"/>
    <p:sldId id="284" r:id="rId24"/>
    <p:sldId id="285" r:id="rId25"/>
    <p:sldId id="293" r:id="rId26"/>
    <p:sldId id="286" r:id="rId27"/>
    <p:sldId id="297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B5D1FA-BF15-4364-B1CF-14964E67DE04}">
          <p14:sldIdLst>
            <p14:sldId id="256"/>
          </p14:sldIdLst>
        </p14:section>
        <p14:section name="0. 목차" id="{E61219A5-A70B-47C7-9DA9-27F100F1F384}">
          <p14:sldIdLst>
            <p14:sldId id="257"/>
          </p14:sldIdLst>
        </p14:section>
        <p14:section name="1. 프로젝트 소개" id="{D5373CC4-C2BC-43FC-A78A-0374A78ECB57}">
          <p14:sldIdLst>
            <p14:sldId id="277"/>
          </p14:sldIdLst>
        </p14:section>
        <p14:section name="2. 데이터 소개" id="{42F95CAF-C633-43E1-B675-97584489088A}">
          <p14:sldIdLst>
            <p14:sldId id="258"/>
            <p14:sldId id="278"/>
            <p14:sldId id="260"/>
            <p14:sldId id="261"/>
            <p14:sldId id="262"/>
            <p14:sldId id="263"/>
            <p14:sldId id="279"/>
            <p14:sldId id="264"/>
            <p14:sldId id="265"/>
            <p14:sldId id="266"/>
            <p14:sldId id="290"/>
          </p14:sldIdLst>
        </p14:section>
        <p14:section name="3. 데이터 EDA" id="{036FDA0C-FC94-4155-A6EA-C7EA0A5CD81C}">
          <p14:sldIdLst>
            <p14:sldId id="270"/>
            <p14:sldId id="271"/>
          </p14:sldIdLst>
        </p14:section>
        <p14:section name="4. 분석 전략" id="{2563EF80-3BD7-4480-A9EA-1071D1F072EC}">
          <p14:sldIdLst>
            <p14:sldId id="272"/>
            <p14:sldId id="280"/>
            <p14:sldId id="291"/>
          </p14:sldIdLst>
        </p14:section>
        <p14:section name="5. 회귀 분석" id="{ECCE19E9-F895-48A1-8038-4718757F4EEF}">
          <p14:sldIdLst>
            <p14:sldId id="294"/>
            <p14:sldId id="296"/>
            <p14:sldId id="292"/>
          </p14:sldIdLst>
        </p14:section>
        <p14:section name="6. 이진 분류(et)" id="{B03A1271-7CEA-4C15-B754-3BD4CA22C0F2}">
          <p14:sldIdLst>
            <p14:sldId id="284"/>
            <p14:sldId id="285"/>
            <p14:sldId id="293"/>
          </p14:sldIdLst>
        </p14:section>
        <p14:section name="7. 모델 성능 결과 비교" id="{7A9017E6-EA3C-46DD-96C9-4FDE24854D3C}">
          <p14:sldIdLst>
            <p14:sldId id="286"/>
            <p14:sldId id="297"/>
          </p14:sldIdLst>
        </p14:section>
        <p14:section name="8. 결론 및 제언" id="{27116AB7-9A40-4E8D-9ED4-D755CD434EF0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2DDB-CB4B-47AD-A4D8-D239991E57D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71DB0-3691-43DD-9D69-CE9D1DF95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BFF9-C177-4D1F-8531-104E38D0968E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9814-7B01-4DB2-868E-25AF9856E34B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7BD7-EA27-41BF-806D-598CFF2BD56A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3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325-B2BB-4BDD-AC0E-CEE18ABFE910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1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B744-2B65-4B1D-A1AD-33A15EC549EC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932F-B123-4335-B516-5168C6C7D53C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C61-319A-4352-9294-5B3BF62D5E51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7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DD5-2FD7-493A-AFF9-24D237306AC4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193D-622F-4690-9BEC-D5A816FDE0A1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8C95-3BD3-42D5-B518-452283B9FA7F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6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9092-8CB7-49FF-B02B-A98D70ECF291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8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820E-5210-435D-8F0D-47D7ABF6DC50}" type="datetime1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5021-ECA8-41F0-924B-AA6D241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7000" b="1" smtClean="0"/>
              <a:t>결과보고</a:t>
            </a:r>
            <a:r>
              <a:rPr lang="ko-KR" altLang="en-US" sz="7000" b="1" smtClean="0"/>
              <a:t> </a:t>
            </a:r>
            <a:r>
              <a:rPr lang="ko-KR" altLang="en-US" sz="7000" b="1" dirty="0" smtClean="0"/>
              <a:t>발표자료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b="1" dirty="0" smtClean="0"/>
              <a:t>(American Express </a:t>
            </a:r>
            <a:r>
              <a:rPr lang="ko-KR" altLang="en-US" sz="2200" b="1" dirty="0" smtClean="0"/>
              <a:t>카드 명세서를 이용한 지불 금액 연체 예측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542"/>
            <a:ext cx="4769881" cy="340705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23" y="1901542"/>
            <a:ext cx="8690877" cy="34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r>
              <a:rPr lang="en-US" altLang="ko-KR" dirty="0" smtClean="0"/>
              <a:t>(Categorical Features)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09" y="1477182"/>
            <a:ext cx="5073309" cy="427012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4" y="2282995"/>
            <a:ext cx="3484395" cy="35463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66" y="2282995"/>
            <a:ext cx="3327234" cy="34579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67" y="2282995"/>
            <a:ext cx="3251033" cy="34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r>
              <a:rPr lang="en-US" altLang="ko-KR" dirty="0" smtClean="0"/>
              <a:t>(Binary Features)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61" y="1690688"/>
            <a:ext cx="2981851" cy="54451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8" y="2519580"/>
            <a:ext cx="6009524" cy="34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62" y="2519580"/>
            <a:ext cx="5980952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 </a:t>
            </a:r>
            <a:r>
              <a:rPr lang="en-US" altLang="ko-KR" dirty="0" smtClean="0"/>
              <a:t>(Numeric Features)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82" y="2231409"/>
            <a:ext cx="4185148" cy="34835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21" y="2180609"/>
            <a:ext cx="3972779" cy="3585192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" y="2180609"/>
            <a:ext cx="3780977" cy="3585192"/>
          </a:xfrm>
        </p:spPr>
      </p:pic>
      <p:sp>
        <p:nvSpPr>
          <p:cNvPr id="11" name="직사각형 10"/>
          <p:cNvSpPr/>
          <p:nvPr/>
        </p:nvSpPr>
        <p:spPr>
          <a:xfrm>
            <a:off x="57805" y="2180609"/>
            <a:ext cx="3780977" cy="3534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 </a:t>
            </a:r>
            <a:r>
              <a:rPr lang="en-US" altLang="ko-KR" dirty="0" smtClean="0"/>
              <a:t>(Numeric Features)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63472"/>
            <a:ext cx="9575800" cy="1667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22526"/>
            <a:ext cx="9436100" cy="1551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6900" y="4765440"/>
            <a:ext cx="569387" cy="101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dirty="0" smtClean="0"/>
              <a:t>…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" y="5053750"/>
            <a:ext cx="9436100" cy="166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03300" y="1328738"/>
            <a:ext cx="9690100" cy="54579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1" y="1091823"/>
            <a:ext cx="2608347" cy="3864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EDA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4" y="1552234"/>
            <a:ext cx="1206156" cy="5169241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580" y="1552234"/>
            <a:ext cx="5258620" cy="2357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164" y="4046709"/>
            <a:ext cx="5476380" cy="2811291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143344" y="1478245"/>
            <a:ext cx="8838856" cy="2431939"/>
            <a:chOff x="1143344" y="1478245"/>
            <a:chExt cx="8838856" cy="2431939"/>
          </a:xfrm>
        </p:grpSpPr>
        <p:cxnSp>
          <p:nvCxnSpPr>
            <p:cNvPr id="11" name="직선 화살표 연결선 10"/>
            <p:cNvCxnSpPr>
              <a:endCxn id="15" idx="1"/>
            </p:cNvCxnSpPr>
            <p:nvPr/>
          </p:nvCxnSpPr>
          <p:spPr>
            <a:xfrm>
              <a:off x="1955800" y="1873704"/>
              <a:ext cx="2767780" cy="82051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143344" y="1671297"/>
              <a:ext cx="812456" cy="386103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23580" y="1478245"/>
              <a:ext cx="5258620" cy="2431939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43344" y="4046709"/>
            <a:ext cx="9892956" cy="2739985"/>
            <a:chOff x="1143344" y="4046709"/>
            <a:chExt cx="9892956" cy="2739985"/>
          </a:xfrm>
        </p:grpSpPr>
        <p:cxnSp>
          <p:nvCxnSpPr>
            <p:cNvPr id="18" name="직선 화살표 연결선 17"/>
            <p:cNvCxnSpPr>
              <a:endCxn id="24" idx="1"/>
            </p:cNvCxnSpPr>
            <p:nvPr/>
          </p:nvCxnSpPr>
          <p:spPr>
            <a:xfrm flipV="1">
              <a:off x="2184400" y="5416702"/>
              <a:ext cx="3285764" cy="101208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143344" y="6232553"/>
              <a:ext cx="1041056" cy="386103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70164" y="4046709"/>
              <a:ext cx="5566136" cy="273998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6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EDA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097088"/>
            <a:ext cx="1914286" cy="24761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57" y="2097088"/>
            <a:ext cx="1914286" cy="247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14" y="2097088"/>
            <a:ext cx="1914286" cy="2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71" y="2097088"/>
            <a:ext cx="1914286" cy="2476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28" y="2097088"/>
            <a:ext cx="1914286" cy="247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344706"/>
            <a:ext cx="1914286" cy="19224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57" y="2344705"/>
            <a:ext cx="1914286" cy="19224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14" y="2344705"/>
            <a:ext cx="1914286" cy="19224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95" y="2344705"/>
            <a:ext cx="1904762" cy="19224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28" y="2344705"/>
            <a:ext cx="1914286" cy="19224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998200" y="3951259"/>
            <a:ext cx="638414" cy="315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32095" y="2351024"/>
            <a:ext cx="618767" cy="303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9400" y="4514815"/>
            <a:ext cx="1191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 smtClean="0"/>
              <a:t>Delinquency 87</a:t>
            </a:r>
            <a:r>
              <a:rPr lang="ko-KR" altLang="en-US" sz="2500" dirty="0" smtClean="0"/>
              <a:t>의 경우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99.86%</a:t>
            </a:r>
            <a:r>
              <a:rPr lang="ko-KR" altLang="en-US" sz="2500" dirty="0" smtClean="0"/>
              <a:t>를 기록</a:t>
            </a:r>
            <a:endParaRPr lang="en-US" altLang="ko-KR" sz="2500" dirty="0" smtClean="0"/>
          </a:p>
          <a:p>
            <a:pPr marL="285750" indent="-285750">
              <a:buFontTx/>
              <a:buChar char="-"/>
            </a:pPr>
            <a:r>
              <a:rPr lang="ko-KR" altLang="en-US" sz="2500" dirty="0" err="1" smtClean="0"/>
              <a:t>결측치가</a:t>
            </a:r>
            <a:r>
              <a:rPr lang="ko-KR" altLang="en-US" sz="2500" dirty="0" smtClean="0"/>
              <a:t> 있는 칼럼 중 가장 작은 </a:t>
            </a:r>
            <a:r>
              <a:rPr lang="en-US" altLang="ko-KR" sz="2500" dirty="0" smtClean="0"/>
              <a:t>Delinquency 77</a:t>
            </a:r>
            <a:r>
              <a:rPr lang="ko-KR" altLang="en-US" sz="2500" dirty="0" smtClean="0"/>
              <a:t>의 경우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46.6%</a:t>
            </a:r>
            <a:r>
              <a:rPr lang="ko-KR" altLang="en-US" sz="2500" dirty="0" smtClean="0"/>
              <a:t>를 기록</a:t>
            </a:r>
            <a:endParaRPr lang="en-US" altLang="ko-KR" sz="2500" dirty="0" smtClean="0"/>
          </a:p>
          <a:p>
            <a:pPr marL="285750" indent="-285750">
              <a:buFontTx/>
              <a:buChar char="-"/>
            </a:pPr>
            <a:endParaRPr lang="en-US" altLang="ko-KR" sz="2500" dirty="0"/>
          </a:p>
          <a:p>
            <a:r>
              <a:rPr lang="en-US" altLang="ko-KR" sz="2500" dirty="0" smtClean="0"/>
              <a:t>-&gt; </a:t>
            </a:r>
            <a:r>
              <a:rPr lang="ko-KR" altLang="en-US" sz="2500" dirty="0" smtClean="0"/>
              <a:t>데이터 불균형이 우려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534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전략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4300" y="1544638"/>
            <a:ext cx="3209925" cy="4811712"/>
            <a:chOff x="1485900" y="1544638"/>
            <a:chExt cx="4051300" cy="481171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85900" y="1544638"/>
              <a:ext cx="4051300" cy="481171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5900" y="1866900"/>
              <a:ext cx="39837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b="1" dirty="0" smtClean="0"/>
                <a:t>회귀 분석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회귀 지표와 데이터 특성을 고려하여 모델 선택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smtClean="0"/>
                <a:t>K-fold</a:t>
              </a:r>
              <a:r>
                <a:rPr lang="ko-KR" altLang="en-US" b="1" dirty="0" smtClean="0"/>
                <a:t>를 사용하여 데이터 불균형 해결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모델 성과 지표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smtClean="0"/>
                <a:t>Private </a:t>
              </a:r>
              <a:r>
                <a:rPr lang="ko-KR" altLang="en-US" b="1" dirty="0" smtClean="0"/>
                <a:t>데이터에 적용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994582" y="1503849"/>
            <a:ext cx="3307918" cy="4811712"/>
            <a:chOff x="6584950" y="1544638"/>
            <a:chExt cx="4127790" cy="481171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584950" y="1544638"/>
              <a:ext cx="4051300" cy="4811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9099" y="1866900"/>
              <a:ext cx="394364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b="1" dirty="0" smtClean="0"/>
                <a:t>이진 분류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분류 지표와 데이터 특성을 고려하여 모델 선택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smtClean="0"/>
                <a:t>K-fold</a:t>
              </a:r>
              <a:r>
                <a:rPr lang="ko-KR" altLang="en-US" b="1" dirty="0" smtClean="0"/>
                <a:t>를 사용하여 데이터 불균형 해결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모델 성과 지표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smtClean="0"/>
                <a:t>Private </a:t>
              </a:r>
              <a:r>
                <a:rPr lang="ko-KR" altLang="en-US" b="1" dirty="0" smtClean="0"/>
                <a:t>데이터에 적용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911561" y="1503849"/>
            <a:ext cx="3442239" cy="4811712"/>
            <a:chOff x="6584950" y="1544638"/>
            <a:chExt cx="4051300" cy="4811712"/>
          </a:xfrm>
          <a:solidFill>
            <a:schemeClr val="bg1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6584950" y="1544638"/>
              <a:ext cx="4051300" cy="4811712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9100" y="1866900"/>
              <a:ext cx="375468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b="1" dirty="0" smtClean="0"/>
                <a:t>K-Fold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성능 일반화 향상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 smtClean="0"/>
                <a:t>과적합</a:t>
              </a:r>
              <a:r>
                <a:rPr lang="ko-KR" altLang="en-US" b="1" dirty="0" smtClean="0"/>
                <a:t> 검출</a:t>
              </a:r>
              <a:endParaRPr lang="en-US" altLang="ko-KR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데이터 활용 최적화</a:t>
              </a:r>
              <a:endParaRPr lang="en-US" altLang="ko-KR" b="1" dirty="0" smtClean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858" y="3161862"/>
            <a:ext cx="3361311" cy="23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59" y="3191156"/>
            <a:ext cx="2791215" cy="2353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878" y="6661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회귀 분석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" y="1387880"/>
            <a:ext cx="5506291" cy="496846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941" y="1387880"/>
            <a:ext cx="2265972" cy="49684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9031" y="1387881"/>
            <a:ext cx="3219520" cy="49684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0669" y="1022842"/>
            <a:ext cx="73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모델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873" y="994119"/>
            <a:ext cx="1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회귀 지표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7867" y="1630309"/>
            <a:ext cx="521012" cy="225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866" y="1872739"/>
            <a:ext cx="521012" cy="225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7880"/>
            <a:ext cx="5853451" cy="727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2435469"/>
            <a:ext cx="22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Catboost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20199" y="2435469"/>
            <a:ext cx="22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LGBM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433" y="3203177"/>
            <a:ext cx="2897642" cy="2292015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9022725" y="2892669"/>
            <a:ext cx="0" cy="346368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259071" y="3367453"/>
            <a:ext cx="57150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86295" y="4706222"/>
            <a:ext cx="47755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72300" y="4706223"/>
            <a:ext cx="57150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04236" y="4706223"/>
            <a:ext cx="57150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05750" y="3971190"/>
            <a:ext cx="57150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628698" y="3971191"/>
            <a:ext cx="57150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254359" y="4706605"/>
            <a:ext cx="477550" cy="3368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9093893" y="3203177"/>
            <a:ext cx="1836522" cy="1900620"/>
          </a:xfrm>
          <a:prstGeom prst="parallelogram">
            <a:avLst>
              <a:gd name="adj" fmla="val 70040"/>
            </a:avLst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이진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47047" y="1279347"/>
            <a:ext cx="6305002" cy="4536143"/>
            <a:chOff x="147046" y="1235863"/>
            <a:chExt cx="8046239" cy="513300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591" y="1628610"/>
              <a:ext cx="8034694" cy="474026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7046" y="1616087"/>
              <a:ext cx="2922787" cy="47402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04877" y="1616086"/>
              <a:ext cx="5076864" cy="474652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4665" y="1237053"/>
              <a:ext cx="945469" cy="41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</a:rPr>
                <a:t>모델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1299" y="1921967"/>
              <a:ext cx="225824" cy="2424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8535" y="1235863"/>
              <a:ext cx="1612994" cy="419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분류 지표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84377" y="1609826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Extra Trees Classifier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26" y="2160913"/>
            <a:ext cx="5237872" cy="30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9464" y="1690688"/>
            <a:ext cx="559498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분석 전략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회귀 분</a:t>
            </a:r>
            <a:r>
              <a:rPr lang="ko-KR" altLang="en-US" dirty="0"/>
              <a:t>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이진 분류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결론 및 제언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회귀 분석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Catboost</a:t>
            </a:r>
            <a:r>
              <a:rPr lang="en-US" altLang="ko-KR" dirty="0" smtClean="0"/>
              <a:t> regression)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121286"/>
            <a:ext cx="3694391" cy="301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70" y="2005559"/>
            <a:ext cx="4291218" cy="3318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76" y="2736561"/>
            <a:ext cx="2926497" cy="128034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838200" y="5262464"/>
            <a:ext cx="3284375" cy="354563"/>
            <a:chOff x="838200" y="5262464"/>
            <a:chExt cx="3284375" cy="3545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38200" y="5262464"/>
              <a:ext cx="2556587" cy="3545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94787" y="5262464"/>
              <a:ext cx="727788" cy="3545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6820" y="5324019"/>
            <a:ext cx="233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Target (80%)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35690" y="5249373"/>
            <a:ext cx="84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Validation (20%)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38200" y="5742783"/>
            <a:ext cx="3284375" cy="292388"/>
            <a:chOff x="838200" y="5742783"/>
            <a:chExt cx="3284375" cy="292388"/>
          </a:xfrm>
        </p:grpSpPr>
        <p:sp>
          <p:nvSpPr>
            <p:cNvPr id="18" name="TextBox 17"/>
            <p:cNvSpPr txBox="1"/>
            <p:nvPr/>
          </p:nvSpPr>
          <p:spPr>
            <a:xfrm>
              <a:off x="1705946" y="5742783"/>
              <a:ext cx="16888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Train Data Set</a:t>
              </a:r>
              <a:endParaRPr lang="ko-KR" altLang="en-US" sz="1300" b="1" dirty="0"/>
            </a:p>
          </p:txBody>
        </p:sp>
        <p:cxnSp>
          <p:nvCxnSpPr>
            <p:cNvPr id="20" name="직선 화살표 연결선 19"/>
            <p:cNvCxnSpPr>
              <a:stCxn id="18" idx="1"/>
            </p:cNvCxnSpPr>
            <p:nvPr/>
          </p:nvCxnSpPr>
          <p:spPr>
            <a:xfrm flipH="1">
              <a:off x="838200" y="5888977"/>
              <a:ext cx="8677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45983" y="5888977"/>
              <a:ext cx="8765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38200" y="5742783"/>
              <a:ext cx="0" cy="2923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122575" y="5742783"/>
              <a:ext cx="0" cy="2923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513184" y="2005559"/>
            <a:ext cx="3694391" cy="185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회귀 분석</a:t>
            </a:r>
            <a:r>
              <a:rPr lang="en-US" altLang="ko-KR" dirty="0" smtClean="0"/>
              <a:t>(LGBM)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6" y="1683652"/>
            <a:ext cx="4653064" cy="4672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40155" y="1996751"/>
            <a:ext cx="298580" cy="3788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10" y="2388802"/>
            <a:ext cx="5707690" cy="21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회귀 분석</a:t>
            </a:r>
            <a:r>
              <a:rPr lang="en-US" altLang="ko-KR" dirty="0" smtClean="0"/>
              <a:t>(LGBM)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79" y="1591408"/>
            <a:ext cx="3976743" cy="46075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38200" y="1890217"/>
            <a:ext cx="5343238" cy="4308695"/>
            <a:chOff x="1027082" y="1996751"/>
            <a:chExt cx="4416980" cy="378822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298" y="2119113"/>
              <a:ext cx="4159764" cy="354350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040155" y="1996751"/>
              <a:ext cx="298580" cy="3788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27082" y="2060760"/>
              <a:ext cx="364890" cy="366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1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이진 분류</a:t>
            </a:r>
            <a:r>
              <a:rPr lang="en-US" altLang="ko-KR" dirty="0" smtClean="0"/>
              <a:t>(et)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8" y="1690688"/>
            <a:ext cx="5476964" cy="4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이진 분류</a:t>
            </a:r>
            <a:r>
              <a:rPr lang="en-US" altLang="ko-KR" dirty="0" smtClean="0"/>
              <a:t>(et)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" y="2226489"/>
            <a:ext cx="4415256" cy="2905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18" y="2189166"/>
            <a:ext cx="4159085" cy="2979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3" y="2226489"/>
            <a:ext cx="3963207" cy="28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이진 분류</a:t>
            </a:r>
            <a:r>
              <a:rPr lang="en-US" altLang="ko-KR" dirty="0" smtClean="0"/>
              <a:t>(et)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44"/>
            <a:ext cx="5926015" cy="4006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10" y="1875044"/>
            <a:ext cx="6095823" cy="40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모델 성능 결과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0485" y="1742759"/>
            <a:ext cx="12045316" cy="3010216"/>
            <a:chOff x="70484" y="1742759"/>
            <a:chExt cx="12045505" cy="301021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4" y="1832375"/>
              <a:ext cx="3905071" cy="29206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217" y="1742759"/>
              <a:ext cx="3925772" cy="292288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9017" y="1830089"/>
              <a:ext cx="3894977" cy="2922886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70484" y="1690688"/>
            <a:ext cx="8026972" cy="32089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43679" y="1690688"/>
            <a:ext cx="4018533" cy="320897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959928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Catboost</a:t>
            </a:r>
            <a:r>
              <a:rPr lang="en-US" altLang="ko-KR" b="1" dirty="0" smtClean="0">
                <a:solidFill>
                  <a:srgbClr val="FF0000"/>
                </a:solidFill>
              </a:rPr>
              <a:t> : 0.80232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21382" y="4959928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LGBM : 0.79791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78327" y="4933136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ET : 0.79906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모델 성능 결과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46" y="1830647"/>
            <a:ext cx="5515907" cy="42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8617" y="1236477"/>
            <a:ext cx="880110" cy="3771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3" y="3295280"/>
            <a:ext cx="4134100" cy="34261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결론 및 제언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6123" y="3086100"/>
            <a:ext cx="4134100" cy="36353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톱니 모양의 오른쪽 화살표 13"/>
          <p:cNvSpPr/>
          <p:nvPr/>
        </p:nvSpPr>
        <p:spPr>
          <a:xfrm rot="19897832">
            <a:off x="3438217" y="2848465"/>
            <a:ext cx="1913643" cy="1059543"/>
          </a:xfrm>
          <a:prstGeom prst="notchedRightArrow">
            <a:avLst>
              <a:gd name="adj1" fmla="val 34604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6123" y="3049059"/>
            <a:ext cx="413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AWS (T001210400070007 – S3)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26" y="982225"/>
            <a:ext cx="3979039" cy="5085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39" y="1406371"/>
            <a:ext cx="1626107" cy="23913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64" y="4055877"/>
            <a:ext cx="2984451" cy="24224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675939" y="1406371"/>
            <a:ext cx="1720822" cy="24742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79669" y="4004152"/>
            <a:ext cx="3002945" cy="22127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6655" y="1338146"/>
            <a:ext cx="627111" cy="5501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56655" y="4392504"/>
            <a:ext cx="627111" cy="5437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>
            <a:stCxn id="16" idx="3"/>
            <a:endCxn id="12" idx="1"/>
          </p:cNvCxnSpPr>
          <p:nvPr/>
        </p:nvCxnSpPr>
        <p:spPr>
          <a:xfrm>
            <a:off x="5783766" y="1613210"/>
            <a:ext cx="1892173" cy="10302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3"/>
            <a:endCxn id="11" idx="1"/>
          </p:cNvCxnSpPr>
          <p:nvPr/>
        </p:nvCxnSpPr>
        <p:spPr>
          <a:xfrm>
            <a:off x="5783766" y="4664389"/>
            <a:ext cx="1914398" cy="6027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12056" y="1505092"/>
            <a:ext cx="9394728" cy="2329769"/>
            <a:chOff x="312056" y="1505092"/>
            <a:chExt cx="9394728" cy="2329769"/>
          </a:xfrm>
        </p:grpSpPr>
        <p:grpSp>
          <p:nvGrpSpPr>
            <p:cNvPr id="11" name="그룹 10"/>
            <p:cNvGrpSpPr/>
            <p:nvPr/>
          </p:nvGrpSpPr>
          <p:grpSpPr>
            <a:xfrm>
              <a:off x="2678241" y="1505092"/>
              <a:ext cx="7028543" cy="2329769"/>
              <a:chOff x="2507343" y="1693749"/>
              <a:chExt cx="7028543" cy="2329769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2678242" y="1853406"/>
                <a:ext cx="5130443" cy="19814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8040914" y="1853406"/>
                <a:ext cx="1222829" cy="19814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507343" y="1693749"/>
                <a:ext cx="7028543" cy="232976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12056" y="2416935"/>
              <a:ext cx="23048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smtClean="0"/>
                <a:t>Train </a:t>
              </a:r>
              <a:r>
                <a:rPr lang="ko-KR" altLang="en-US" sz="2500" b="1" dirty="0" err="1" smtClean="0"/>
                <a:t>데이터셋</a:t>
              </a:r>
              <a:endParaRPr lang="ko-KR" altLang="en-US" sz="25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2056" y="4469600"/>
            <a:ext cx="7798156" cy="2329769"/>
            <a:chOff x="314227" y="4528231"/>
            <a:chExt cx="7798156" cy="232976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851310" y="4701637"/>
              <a:ext cx="5130443" cy="198295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227" y="5454589"/>
              <a:ext cx="23048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smtClean="0"/>
                <a:t>Test </a:t>
              </a:r>
              <a:r>
                <a:rPr lang="ko-KR" altLang="en-US" sz="2500" b="1" dirty="0" err="1" smtClean="0"/>
                <a:t>데이터셋</a:t>
              </a:r>
              <a:endParaRPr lang="ko-KR" altLang="en-US" sz="25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19082" y="4528231"/>
              <a:ext cx="5493301" cy="23297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/>
          <p:cNvCxnSpPr>
            <a:stCxn id="10" idx="2"/>
            <a:endCxn id="15" idx="0"/>
          </p:cNvCxnSpPr>
          <p:nvPr/>
        </p:nvCxnSpPr>
        <p:spPr>
          <a:xfrm flipH="1">
            <a:off x="5363562" y="3834861"/>
            <a:ext cx="828951" cy="634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9140" y="2470796"/>
            <a:ext cx="5090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훈련 데이터</a:t>
            </a:r>
            <a:endParaRPr lang="ko-KR" altLang="en-US" sz="2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1898" y="2483505"/>
            <a:ext cx="1222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Target</a:t>
            </a:r>
            <a:endParaRPr lang="ko-KR" altLang="en-US" sz="2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49139" y="5508449"/>
            <a:ext cx="51304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학습 데이터</a:t>
            </a:r>
            <a:endParaRPr lang="ko-KR" altLang="en-US" sz="25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9123137" y="4528231"/>
            <a:ext cx="2230663" cy="1982958"/>
            <a:chOff x="9370784" y="4701637"/>
            <a:chExt cx="1718127" cy="19829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9370784" y="4701637"/>
              <a:ext cx="1616529" cy="198295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70785" y="5289636"/>
              <a:ext cx="17181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smtClean="0"/>
                <a:t>Prediction</a:t>
              </a:r>
            </a:p>
            <a:p>
              <a:pPr algn="ctr"/>
              <a:r>
                <a:rPr lang="en-US" altLang="ko-KR" sz="2500" b="1" dirty="0" smtClean="0"/>
                <a:t>0,1 </a:t>
              </a:r>
              <a:r>
                <a:rPr lang="ko-KR" altLang="en-US" sz="2500" b="1" dirty="0" smtClean="0"/>
                <a:t>이진 분류</a:t>
              </a:r>
              <a:endParaRPr lang="ko-KR" altLang="en-US" sz="2500" b="1" dirty="0"/>
            </a:p>
          </p:txBody>
        </p:sp>
      </p:grpSp>
      <p:cxnSp>
        <p:nvCxnSpPr>
          <p:cNvPr id="26" name="직선 화살표 연결선 25"/>
          <p:cNvCxnSpPr>
            <a:stCxn id="15" idx="3"/>
          </p:cNvCxnSpPr>
          <p:nvPr/>
        </p:nvCxnSpPr>
        <p:spPr>
          <a:xfrm flipV="1">
            <a:off x="8110212" y="5616455"/>
            <a:ext cx="1010752" cy="18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1846762"/>
            <a:ext cx="4996542" cy="1046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96542" y="1833850"/>
            <a:ext cx="4751613" cy="10748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60343" y="2381276"/>
            <a:ext cx="4670423" cy="5274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77" y="1870406"/>
            <a:ext cx="499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2017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~ 2018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</a:t>
            </a:r>
            <a:r>
              <a:rPr lang="en-US" altLang="ko-KR" b="1" dirty="0" smtClean="0"/>
              <a:t>(13</a:t>
            </a:r>
            <a:r>
              <a:rPr lang="ko-KR" altLang="en-US" b="1" dirty="0" smtClean="0"/>
              <a:t>개월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05006" y="1922897"/>
            <a:ext cx="433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2018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~ 2019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31</a:t>
            </a:r>
            <a:r>
              <a:rPr lang="ko-KR" altLang="en-US" b="1" dirty="0" smtClean="0"/>
              <a:t>일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17175" y="2487284"/>
            <a:ext cx="45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2018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577" y="2914513"/>
            <a:ext cx="499654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5"/>
                </a:solidFill>
              </a:rPr>
              <a:t>Train Dataset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5,531,451</a:t>
            </a:r>
            <a:r>
              <a:rPr lang="ko-KR" altLang="en-US" b="1" dirty="0" smtClean="0">
                <a:solidFill>
                  <a:schemeClr val="accent5"/>
                </a:solidFill>
              </a:rPr>
              <a:t>개</a:t>
            </a:r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en-US" altLang="ko-KR" b="1" dirty="0" smtClean="0">
                <a:solidFill>
                  <a:schemeClr val="accent5"/>
                </a:solidFill>
              </a:rPr>
              <a:t>(</a:t>
            </a:r>
            <a:r>
              <a:rPr lang="ko-KR" altLang="en-US" b="1" dirty="0" smtClean="0">
                <a:solidFill>
                  <a:schemeClr val="accent5"/>
                </a:solidFill>
              </a:rPr>
              <a:t>약 </a:t>
            </a:r>
            <a:r>
              <a:rPr lang="en-US" altLang="ko-KR" b="1" dirty="0" smtClean="0">
                <a:solidFill>
                  <a:schemeClr val="accent5"/>
                </a:solidFill>
              </a:rPr>
              <a:t>16GB), 191 Columns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5"/>
                </a:solidFill>
              </a:rPr>
              <a:t>고객 </a:t>
            </a:r>
            <a:r>
              <a:rPr lang="en-US" altLang="ko-KR" b="1" dirty="0" smtClean="0">
                <a:solidFill>
                  <a:schemeClr val="accent5"/>
                </a:solidFill>
              </a:rPr>
              <a:t>ID </a:t>
            </a:r>
            <a:r>
              <a:rPr lang="ko-KR" altLang="en-US" b="1" dirty="0" smtClean="0">
                <a:solidFill>
                  <a:schemeClr val="accent5"/>
                </a:solidFill>
              </a:rPr>
              <a:t>칼럼 </a:t>
            </a:r>
            <a:r>
              <a:rPr lang="en-US" altLang="ko-KR" b="1" dirty="0" smtClean="0">
                <a:solidFill>
                  <a:schemeClr val="accent5"/>
                </a:solidFill>
              </a:rPr>
              <a:t>(1</a:t>
            </a:r>
            <a:r>
              <a:rPr lang="ko-KR" altLang="en-US" b="1" dirty="0" smtClean="0">
                <a:solidFill>
                  <a:schemeClr val="accent5"/>
                </a:solidFill>
              </a:rPr>
              <a:t>개</a:t>
            </a:r>
            <a:r>
              <a:rPr lang="en-US" altLang="ko-KR" b="1" dirty="0" smtClean="0">
                <a:solidFill>
                  <a:schemeClr val="accent5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accent5"/>
                </a:solidFill>
              </a:rPr>
              <a:t>189</a:t>
            </a:r>
            <a:r>
              <a:rPr lang="ko-KR" altLang="en-US" b="1" dirty="0" smtClean="0">
                <a:solidFill>
                  <a:schemeClr val="accent5"/>
                </a:solidFill>
              </a:rPr>
              <a:t>개 칼럼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r>
              <a:rPr lang="ko-KR" altLang="en-US" b="1" dirty="0" smtClean="0">
                <a:solidFill>
                  <a:schemeClr val="accent5"/>
                </a:solidFill>
              </a:rPr>
              <a:t>   ＊ </a:t>
            </a:r>
            <a:r>
              <a:rPr lang="en-US" altLang="ko-KR" b="1" dirty="0" smtClean="0">
                <a:solidFill>
                  <a:schemeClr val="accent5"/>
                </a:solidFill>
              </a:rPr>
              <a:t>‘S_2’ : </a:t>
            </a:r>
            <a:r>
              <a:rPr lang="ko-KR" altLang="en-US" b="1" dirty="0" smtClean="0">
                <a:solidFill>
                  <a:schemeClr val="accent5"/>
                </a:solidFill>
              </a:rPr>
              <a:t>카드 명세서를 고객이 받은 날짜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</a:rPr>
              <a:t>   </a:t>
            </a:r>
            <a:r>
              <a:rPr lang="ko-KR" altLang="en-US" b="1" dirty="0" smtClean="0">
                <a:solidFill>
                  <a:schemeClr val="accent5"/>
                </a:solidFill>
              </a:rPr>
              <a:t>＊ </a:t>
            </a:r>
            <a:r>
              <a:rPr lang="en-US" altLang="ko-KR" b="1" dirty="0" smtClean="0">
                <a:solidFill>
                  <a:schemeClr val="accent5"/>
                </a:solidFill>
              </a:rPr>
              <a:t>Delinquency [</a:t>
            </a:r>
            <a:r>
              <a:rPr lang="ko-KR" altLang="en-US" b="1" dirty="0" smtClean="0">
                <a:solidFill>
                  <a:schemeClr val="accent5"/>
                </a:solidFill>
              </a:rPr>
              <a:t>연체</a:t>
            </a:r>
            <a:r>
              <a:rPr lang="en-US" altLang="ko-KR" b="1" dirty="0" smtClean="0">
                <a:solidFill>
                  <a:schemeClr val="accent5"/>
                </a:solidFill>
              </a:rPr>
              <a:t>] </a:t>
            </a:r>
          </a:p>
          <a:p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en-US" altLang="ko-KR" b="1" dirty="0" smtClean="0">
                <a:solidFill>
                  <a:schemeClr val="accent5"/>
                </a:solidFill>
              </a:rPr>
              <a:t>  </a:t>
            </a:r>
            <a:r>
              <a:rPr lang="ko-KR" altLang="en-US" b="1" dirty="0" smtClean="0">
                <a:solidFill>
                  <a:schemeClr val="accent5"/>
                </a:solidFill>
              </a:rPr>
              <a:t>＊</a:t>
            </a:r>
            <a:r>
              <a:rPr lang="en-US" altLang="ko-KR" b="1" dirty="0" smtClean="0">
                <a:solidFill>
                  <a:schemeClr val="accent5"/>
                </a:solidFill>
              </a:rPr>
              <a:t> Spend [</a:t>
            </a:r>
            <a:r>
              <a:rPr lang="ko-KR" altLang="en-US" b="1" dirty="0" smtClean="0">
                <a:solidFill>
                  <a:schemeClr val="accent5"/>
                </a:solidFill>
              </a:rPr>
              <a:t>소비</a:t>
            </a:r>
            <a:r>
              <a:rPr lang="en-US" altLang="ko-KR" b="1" dirty="0">
                <a:solidFill>
                  <a:schemeClr val="accent5"/>
                </a:solidFill>
              </a:rPr>
              <a:t>]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</a:rPr>
              <a:t>   </a:t>
            </a:r>
            <a:r>
              <a:rPr lang="ko-KR" altLang="en-US" b="1" dirty="0" smtClean="0">
                <a:solidFill>
                  <a:schemeClr val="accent5"/>
                </a:solidFill>
              </a:rPr>
              <a:t>＊ </a:t>
            </a:r>
            <a:r>
              <a:rPr lang="en-US" altLang="ko-KR" b="1" dirty="0" smtClean="0">
                <a:solidFill>
                  <a:schemeClr val="accent5"/>
                </a:solidFill>
              </a:rPr>
              <a:t>Payment [</a:t>
            </a:r>
            <a:r>
              <a:rPr lang="ko-KR" altLang="en-US" b="1" dirty="0" smtClean="0">
                <a:solidFill>
                  <a:schemeClr val="accent5"/>
                </a:solidFill>
              </a:rPr>
              <a:t>지급</a:t>
            </a:r>
            <a:r>
              <a:rPr lang="en-US" altLang="ko-KR" b="1" dirty="0" smtClean="0">
                <a:solidFill>
                  <a:schemeClr val="accent5"/>
                </a:solidFill>
              </a:rPr>
              <a:t>]</a:t>
            </a:r>
          </a:p>
          <a:p>
            <a:r>
              <a:rPr lang="ko-KR" altLang="en-US" b="1" dirty="0" smtClean="0">
                <a:solidFill>
                  <a:schemeClr val="accent5"/>
                </a:solidFill>
              </a:rPr>
              <a:t>   ＊ </a:t>
            </a:r>
            <a:r>
              <a:rPr lang="en-US" altLang="ko-KR" b="1" dirty="0" smtClean="0">
                <a:solidFill>
                  <a:schemeClr val="accent5"/>
                </a:solidFill>
              </a:rPr>
              <a:t>Balance [</a:t>
            </a:r>
            <a:r>
              <a:rPr lang="ko-KR" altLang="en-US" b="1" dirty="0" smtClean="0">
                <a:solidFill>
                  <a:schemeClr val="accent5"/>
                </a:solidFill>
              </a:rPr>
              <a:t>잔고</a:t>
            </a:r>
            <a:r>
              <a:rPr lang="en-US" altLang="ko-KR" b="1" dirty="0" smtClean="0">
                <a:solidFill>
                  <a:schemeClr val="accent5"/>
                </a:solidFill>
              </a:rPr>
              <a:t>]    </a:t>
            </a:r>
          </a:p>
          <a:p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en-US" altLang="ko-KR" b="1" dirty="0" smtClean="0">
                <a:solidFill>
                  <a:schemeClr val="accent5"/>
                </a:solidFill>
              </a:rPr>
              <a:t>  </a:t>
            </a:r>
            <a:r>
              <a:rPr lang="ko-KR" altLang="en-US" b="1" dirty="0" smtClean="0">
                <a:solidFill>
                  <a:schemeClr val="accent5"/>
                </a:solidFill>
              </a:rPr>
              <a:t>＊</a:t>
            </a:r>
            <a:r>
              <a:rPr lang="en-US" altLang="ko-KR" b="1" dirty="0" smtClean="0">
                <a:solidFill>
                  <a:schemeClr val="accent5"/>
                </a:solidFill>
              </a:rPr>
              <a:t> Risk [</a:t>
            </a:r>
            <a:r>
              <a:rPr lang="ko-KR" altLang="en-US" b="1" dirty="0" smtClean="0">
                <a:solidFill>
                  <a:schemeClr val="accent5"/>
                </a:solidFill>
              </a:rPr>
              <a:t>위험</a:t>
            </a:r>
            <a:r>
              <a:rPr lang="en-US" altLang="ko-KR" b="1" dirty="0" smtClean="0">
                <a:solidFill>
                  <a:schemeClr val="accent5"/>
                </a:solidFill>
              </a:rPr>
              <a:t>]</a:t>
            </a:r>
          </a:p>
          <a:p>
            <a:endParaRPr lang="en-US" altLang="ko-KR" sz="1000" b="1" dirty="0" smtClean="0">
              <a:solidFill>
                <a:schemeClr val="accent5"/>
              </a:solidFill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</a:rPr>
              <a:t>-   Target </a:t>
            </a:r>
            <a:r>
              <a:rPr lang="ko-KR" altLang="en-US" b="1" dirty="0" smtClean="0">
                <a:solidFill>
                  <a:schemeClr val="accent5"/>
                </a:solidFill>
              </a:rPr>
              <a:t>칼럼</a:t>
            </a:r>
            <a:r>
              <a:rPr lang="en-US" altLang="ko-KR" b="1" dirty="0" smtClean="0">
                <a:solidFill>
                  <a:schemeClr val="accent5"/>
                </a:solidFill>
              </a:rPr>
              <a:t>( 1</a:t>
            </a:r>
            <a:r>
              <a:rPr lang="ko-KR" altLang="en-US" b="1" dirty="0" smtClean="0">
                <a:solidFill>
                  <a:schemeClr val="accent5"/>
                </a:solidFill>
              </a:rPr>
              <a:t>개 </a:t>
            </a:r>
            <a:r>
              <a:rPr lang="en-US" altLang="ko-KR" b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ko-KR" altLang="en-US" b="1" dirty="0" smtClean="0">
                <a:solidFill>
                  <a:schemeClr val="accent5"/>
                </a:solidFill>
              </a:rPr>
              <a:t>   ＊</a:t>
            </a:r>
            <a:r>
              <a:rPr lang="en-US" altLang="ko-KR" b="1" dirty="0" smtClean="0">
                <a:solidFill>
                  <a:schemeClr val="accent5"/>
                </a:solidFill>
              </a:rPr>
              <a:t>0 : </a:t>
            </a:r>
            <a:r>
              <a:rPr lang="ko-KR" altLang="en-US" b="1" dirty="0" smtClean="0">
                <a:solidFill>
                  <a:schemeClr val="accent5"/>
                </a:solidFill>
              </a:rPr>
              <a:t>정상적으로 납부한 고객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en-US" altLang="ko-KR" b="1" dirty="0" smtClean="0">
                <a:solidFill>
                  <a:schemeClr val="accent5"/>
                </a:solidFill>
              </a:rPr>
              <a:t>  </a:t>
            </a:r>
            <a:r>
              <a:rPr lang="ko-KR" altLang="en-US" b="1" dirty="0" smtClean="0">
                <a:solidFill>
                  <a:schemeClr val="accent5"/>
                </a:solidFill>
              </a:rPr>
              <a:t>＊</a:t>
            </a:r>
            <a:r>
              <a:rPr lang="en-US" altLang="ko-KR" b="1" dirty="0" smtClean="0">
                <a:solidFill>
                  <a:schemeClr val="accent5"/>
                </a:solidFill>
              </a:rPr>
              <a:t>1 : </a:t>
            </a:r>
            <a:r>
              <a:rPr lang="ko-KR" altLang="en-US" b="1" dirty="0" smtClean="0">
                <a:solidFill>
                  <a:schemeClr val="accent5"/>
                </a:solidFill>
              </a:rPr>
              <a:t>연체가 발생한 고객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r>
              <a:rPr lang="en-US" altLang="ko-KR" dirty="0" smtClean="0"/>
              <a:t> 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2118" y="2893733"/>
            <a:ext cx="494538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2"/>
                </a:solidFill>
              </a:rPr>
              <a:t>Test Dataset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2"/>
                </a:solidFill>
              </a:rPr>
              <a:t>총 </a:t>
            </a:r>
            <a:r>
              <a:rPr lang="en-US" altLang="ko-KR" b="1" dirty="0" smtClean="0">
                <a:solidFill>
                  <a:schemeClr val="accent2"/>
                </a:solidFill>
              </a:rPr>
              <a:t>11,363,762</a:t>
            </a:r>
            <a:r>
              <a:rPr lang="ko-KR" altLang="en-US" b="1" dirty="0" smtClean="0">
                <a:solidFill>
                  <a:schemeClr val="accent2"/>
                </a:solidFill>
              </a:rPr>
              <a:t>개 </a:t>
            </a:r>
            <a:r>
              <a:rPr lang="en-US" altLang="ko-KR" b="1" dirty="0" smtClean="0">
                <a:solidFill>
                  <a:schemeClr val="accent2"/>
                </a:solidFill>
              </a:rPr>
              <a:t>(</a:t>
            </a:r>
            <a:r>
              <a:rPr lang="ko-KR" altLang="en-US" b="1" dirty="0" smtClean="0">
                <a:solidFill>
                  <a:schemeClr val="accent2"/>
                </a:solidFill>
              </a:rPr>
              <a:t>약 </a:t>
            </a:r>
            <a:r>
              <a:rPr lang="en-US" altLang="ko-KR" b="1" dirty="0" smtClean="0">
                <a:solidFill>
                  <a:schemeClr val="accent2"/>
                </a:solidFill>
              </a:rPr>
              <a:t>20GB), 190 Columns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2"/>
                </a:solidFill>
              </a:rPr>
              <a:t>고객 </a:t>
            </a:r>
            <a:r>
              <a:rPr lang="en-US" altLang="ko-KR" b="1" dirty="0" smtClean="0">
                <a:solidFill>
                  <a:schemeClr val="accent2"/>
                </a:solidFill>
              </a:rPr>
              <a:t>ID </a:t>
            </a:r>
            <a:r>
              <a:rPr lang="ko-KR" altLang="en-US" b="1" dirty="0" smtClean="0">
                <a:solidFill>
                  <a:schemeClr val="accent2"/>
                </a:solidFill>
              </a:rPr>
              <a:t>칼럼 </a:t>
            </a:r>
            <a:r>
              <a:rPr lang="en-US" altLang="ko-KR" b="1" dirty="0" smtClean="0">
                <a:solidFill>
                  <a:schemeClr val="accent2"/>
                </a:solidFill>
              </a:rPr>
              <a:t>(1</a:t>
            </a:r>
            <a:r>
              <a:rPr lang="ko-KR" altLang="en-US" b="1" dirty="0" smtClean="0">
                <a:solidFill>
                  <a:schemeClr val="accent2"/>
                </a:solidFill>
              </a:rPr>
              <a:t>개</a:t>
            </a:r>
            <a:r>
              <a:rPr lang="en-US" altLang="ko-KR" b="1" dirty="0" smtClean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accent2"/>
                </a:solidFill>
              </a:rPr>
              <a:t>189</a:t>
            </a:r>
            <a:r>
              <a:rPr lang="ko-KR" altLang="en-US" b="1" dirty="0" smtClean="0">
                <a:solidFill>
                  <a:schemeClr val="accent2"/>
                </a:solidFill>
              </a:rPr>
              <a:t>개 칼럼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  * ‘S_2’ : </a:t>
            </a:r>
            <a:r>
              <a:rPr lang="ko-KR" altLang="en-US" b="1" dirty="0" smtClean="0">
                <a:solidFill>
                  <a:schemeClr val="accent2"/>
                </a:solidFill>
              </a:rPr>
              <a:t>카드 명세서를 고객이 받은 날짜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  * Delinquency [</a:t>
            </a:r>
            <a:r>
              <a:rPr lang="ko-KR" altLang="en-US" b="1" dirty="0" smtClean="0">
                <a:solidFill>
                  <a:schemeClr val="accent2"/>
                </a:solidFill>
              </a:rPr>
              <a:t>연체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  * Spend [</a:t>
            </a:r>
            <a:r>
              <a:rPr lang="ko-KR" altLang="en-US" b="1" dirty="0" smtClean="0">
                <a:solidFill>
                  <a:schemeClr val="accent2"/>
                </a:solidFill>
              </a:rPr>
              <a:t>소비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  * Payment [</a:t>
            </a:r>
            <a:r>
              <a:rPr lang="ko-KR" altLang="en-US" b="1" dirty="0" smtClean="0">
                <a:solidFill>
                  <a:schemeClr val="accent2"/>
                </a:solidFill>
              </a:rPr>
              <a:t>지급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  * Balance [</a:t>
            </a:r>
            <a:r>
              <a:rPr lang="ko-KR" altLang="en-US" b="1" dirty="0" smtClean="0">
                <a:solidFill>
                  <a:schemeClr val="accent2"/>
                </a:solidFill>
              </a:rPr>
              <a:t>잔고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  * Risk [</a:t>
            </a:r>
            <a:r>
              <a:rPr lang="ko-KR" altLang="en-US" b="1" dirty="0" smtClean="0">
                <a:solidFill>
                  <a:schemeClr val="accent2"/>
                </a:solidFill>
              </a:rPr>
              <a:t>위험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17173" y="5374446"/>
            <a:ext cx="49518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6"/>
                </a:solidFill>
              </a:rPr>
              <a:t>Private Dataset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accent6"/>
                </a:solidFill>
              </a:rPr>
              <a:t>American Express</a:t>
            </a:r>
            <a:r>
              <a:rPr lang="ko-KR" altLang="en-US" b="1" dirty="0" smtClean="0">
                <a:solidFill>
                  <a:schemeClr val="accent6"/>
                </a:solidFill>
              </a:rPr>
              <a:t>에서 공개하지 않음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6"/>
                </a:solidFill>
              </a:rPr>
              <a:t>모델 성능 평가 이후 실제 데이터로 평가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9967507" y="2908699"/>
            <a:ext cx="0" cy="263104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2" y="1470147"/>
            <a:ext cx="8257616" cy="44091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879296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Train Dataset</a:t>
            </a:r>
            <a:r>
              <a:rPr lang="ko-KR" altLang="en-US" sz="2500" dirty="0" smtClean="0"/>
              <a:t> 中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732" y="1470145"/>
            <a:ext cx="3154268" cy="3838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3308" y="3251200"/>
            <a:ext cx="654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…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827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7302" y="1415625"/>
            <a:ext cx="5283202" cy="4268633"/>
            <a:chOff x="682170" y="1690688"/>
            <a:chExt cx="5283202" cy="426863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70" y="1690688"/>
              <a:ext cx="4020457" cy="426863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485" y="1690688"/>
              <a:ext cx="1407887" cy="12566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096000" y="1690688"/>
            <a:ext cx="5979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300" b="1" dirty="0" smtClean="0"/>
              <a:t>Categorical Features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'B_30', 'B_38', 'D_114', 'D_116', 'D_117', 'D_120', 'D_126', 'D_63',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'D_64</a:t>
            </a:r>
            <a:r>
              <a:rPr lang="en-US" altLang="ko-KR" sz="1400" dirty="0"/>
              <a:t>', 'D_66', </a:t>
            </a:r>
            <a:r>
              <a:rPr lang="en-US" altLang="ko-KR" sz="1400" dirty="0" smtClean="0"/>
              <a:t>'D_68‘]</a:t>
            </a:r>
          </a:p>
          <a:p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en-US" altLang="ko-KR" sz="2300" b="1" dirty="0" smtClean="0"/>
              <a:t>Binary Features</a:t>
            </a:r>
          </a:p>
          <a:p>
            <a:r>
              <a:rPr lang="en-US" altLang="ko-KR" sz="1400" dirty="0" smtClean="0"/>
              <a:t>    [‘B_31’, ‘D_87’]</a:t>
            </a:r>
          </a:p>
          <a:p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en-US" altLang="ko-KR" sz="2300" b="1" dirty="0" smtClean="0"/>
              <a:t>Numeric Features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Categorical Features, Binary Features, </a:t>
            </a:r>
            <a:r>
              <a:rPr lang="en-US" altLang="ko-KR" sz="1400" dirty="0" err="1" smtClean="0"/>
              <a:t>Datetime</a:t>
            </a:r>
            <a:r>
              <a:rPr lang="ko-KR" altLang="en-US" sz="1400" dirty="0" smtClean="0"/>
              <a:t>을 제외한 모든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175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2500" b="1" dirty="0" err="1" smtClean="0"/>
              <a:t>Datetime</a:t>
            </a:r>
            <a:endParaRPr lang="en-US" altLang="ko-KR" sz="2500" b="1" dirty="0" smtClean="0"/>
          </a:p>
          <a:p>
            <a:r>
              <a:rPr lang="en-US" altLang="ko-KR" sz="1400" dirty="0" smtClean="0"/>
              <a:t>    [‘S_2’] ex) 2017-03-09</a:t>
            </a:r>
          </a:p>
        </p:txBody>
      </p:sp>
    </p:spTree>
    <p:extLst>
      <p:ext uri="{BB962C8B-B14F-4D97-AF65-F5344CB8AC3E}">
        <p14:creationId xmlns:p14="http://schemas.microsoft.com/office/powerpoint/2010/main" val="27640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" y="1690688"/>
            <a:ext cx="3633115" cy="3452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80" y="1690688"/>
            <a:ext cx="8519120" cy="34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3552609" cy="355260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09" y="1723594"/>
            <a:ext cx="8639391" cy="35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1" y="1376355"/>
            <a:ext cx="11717918" cy="234474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5021-ECA8-41F0-924B-AA6D2412E1A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1" y="3846347"/>
            <a:ext cx="11717918" cy="25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585</Words>
  <Application>Microsoft Office PowerPoint</Application>
  <PresentationFormat>와이드스크린</PresentationFormat>
  <Paragraphs>147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결과보고 발표자료 (American Express 카드 명세서를 이용한 지불 금액 연체 예측)</vt:lpstr>
      <vt:lpstr>목차</vt:lpstr>
      <vt:lpstr>1. 프로젝트 소개</vt:lpstr>
      <vt:lpstr>2. 데이터 소개</vt:lpstr>
      <vt:lpstr>2. 데이터 소개</vt:lpstr>
      <vt:lpstr>2. 데이터 소개</vt:lpstr>
      <vt:lpstr>2. 데이터 소개</vt:lpstr>
      <vt:lpstr>2. 데이터 소개</vt:lpstr>
      <vt:lpstr>2. 데이터 소개</vt:lpstr>
      <vt:lpstr>2. 데이터 소개</vt:lpstr>
      <vt:lpstr>2. 데이터 소개(Categorical Features)</vt:lpstr>
      <vt:lpstr>2. 데이터 소개(Binary Features)</vt:lpstr>
      <vt:lpstr>2. 데이터 소개 (Numeric Features)</vt:lpstr>
      <vt:lpstr>2. 데이터 소개 (Numeric Features)</vt:lpstr>
      <vt:lpstr>3. 데이터 EDA</vt:lpstr>
      <vt:lpstr>3. 데이터 EDA</vt:lpstr>
      <vt:lpstr>4. 분석 전략</vt:lpstr>
      <vt:lpstr>5. 회귀 분석</vt:lpstr>
      <vt:lpstr>6. 이진 분류</vt:lpstr>
      <vt:lpstr>5. 회귀 분석(Catboost regression) </vt:lpstr>
      <vt:lpstr>5. 회귀 분석(LGBM) </vt:lpstr>
      <vt:lpstr>5. 회귀 분석(LGBM) </vt:lpstr>
      <vt:lpstr>6. 이진 분류(et)</vt:lpstr>
      <vt:lpstr>6. 이진 분류(et)</vt:lpstr>
      <vt:lpstr>6. 이진 분류(et)</vt:lpstr>
      <vt:lpstr>7. 모델 성능 결과 비교</vt:lpstr>
      <vt:lpstr>7. 모델 성능 결과 비교</vt:lpstr>
      <vt:lpstr>8. 결론 및 제언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김민규</cp:lastModifiedBy>
  <cp:revision>405</cp:revision>
  <dcterms:created xsi:type="dcterms:W3CDTF">2023-09-13T10:01:20Z</dcterms:created>
  <dcterms:modified xsi:type="dcterms:W3CDTF">2023-09-26T02:51:10Z</dcterms:modified>
</cp:coreProperties>
</file>