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368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69" r:id="rId10"/>
    <p:sldId id="333" r:id="rId11"/>
    <p:sldId id="334" r:id="rId12"/>
    <p:sldId id="335" r:id="rId13"/>
    <p:sldId id="336" r:id="rId14"/>
    <p:sldId id="338" r:id="rId15"/>
    <p:sldId id="337" r:id="rId16"/>
    <p:sldId id="372" r:id="rId17"/>
    <p:sldId id="339" r:id="rId18"/>
    <p:sldId id="340" r:id="rId19"/>
    <p:sldId id="341" r:id="rId20"/>
    <p:sldId id="366" r:id="rId21"/>
    <p:sldId id="347" r:id="rId22"/>
    <p:sldId id="348" r:id="rId23"/>
    <p:sldId id="349" r:id="rId24"/>
    <p:sldId id="371" r:id="rId25"/>
    <p:sldId id="350" r:id="rId26"/>
    <p:sldId id="370" r:id="rId27"/>
    <p:sldId id="352" r:id="rId28"/>
    <p:sldId id="357" r:id="rId29"/>
    <p:sldId id="358" r:id="rId30"/>
    <p:sldId id="364" r:id="rId3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5622" autoAdjust="0"/>
  </p:normalViewPr>
  <p:slideViewPr>
    <p:cSldViewPr snapToGrid="0">
      <p:cViewPr varScale="1">
        <p:scale>
          <a:sx n="63" d="100"/>
          <a:sy n="63" d="100"/>
        </p:scale>
        <p:origin x="14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or Hidayah Zakaria" userId="2012cd112c08583f" providerId="LiveId" clId="{FBABD27B-CCC1-49DA-A762-79931B7F87E4}"/>
    <pc:docChg chg="delSld">
      <pc:chgData name="Noor Hidayah Zakaria" userId="2012cd112c08583f" providerId="LiveId" clId="{FBABD27B-CCC1-49DA-A762-79931B7F87E4}" dt="2024-10-15T01:41:25.350" v="1" actId="47"/>
      <pc:docMkLst>
        <pc:docMk/>
      </pc:docMkLst>
      <pc:sldChg chg="del">
        <pc:chgData name="Noor Hidayah Zakaria" userId="2012cd112c08583f" providerId="LiveId" clId="{FBABD27B-CCC1-49DA-A762-79931B7F87E4}" dt="2024-10-15T01:40:32.880" v="0" actId="47"/>
        <pc:sldMkLst>
          <pc:docMk/>
          <pc:sldMk cId="1464747070" sldId="342"/>
        </pc:sldMkLst>
      </pc:sldChg>
      <pc:sldChg chg="del">
        <pc:chgData name="Noor Hidayah Zakaria" userId="2012cd112c08583f" providerId="LiveId" clId="{FBABD27B-CCC1-49DA-A762-79931B7F87E4}" dt="2024-10-15T01:40:32.880" v="0" actId="47"/>
        <pc:sldMkLst>
          <pc:docMk/>
          <pc:sldMk cId="339384457" sldId="343"/>
        </pc:sldMkLst>
      </pc:sldChg>
      <pc:sldChg chg="del">
        <pc:chgData name="Noor Hidayah Zakaria" userId="2012cd112c08583f" providerId="LiveId" clId="{FBABD27B-CCC1-49DA-A762-79931B7F87E4}" dt="2024-10-15T01:40:32.880" v="0" actId="47"/>
        <pc:sldMkLst>
          <pc:docMk/>
          <pc:sldMk cId="1454847583" sldId="344"/>
        </pc:sldMkLst>
      </pc:sldChg>
      <pc:sldChg chg="del">
        <pc:chgData name="Noor Hidayah Zakaria" userId="2012cd112c08583f" providerId="LiveId" clId="{FBABD27B-CCC1-49DA-A762-79931B7F87E4}" dt="2024-10-15T01:40:32.880" v="0" actId="47"/>
        <pc:sldMkLst>
          <pc:docMk/>
          <pc:sldMk cId="611957331" sldId="345"/>
        </pc:sldMkLst>
      </pc:sldChg>
      <pc:sldChg chg="del">
        <pc:chgData name="Noor Hidayah Zakaria" userId="2012cd112c08583f" providerId="LiveId" clId="{FBABD27B-CCC1-49DA-A762-79931B7F87E4}" dt="2024-10-15T01:40:32.880" v="0" actId="47"/>
        <pc:sldMkLst>
          <pc:docMk/>
          <pc:sldMk cId="3722044681" sldId="346"/>
        </pc:sldMkLst>
      </pc:sldChg>
      <pc:sldChg chg="del">
        <pc:chgData name="Noor Hidayah Zakaria" userId="2012cd112c08583f" providerId="LiveId" clId="{FBABD27B-CCC1-49DA-A762-79931B7F87E4}" dt="2024-10-15T01:41:25.350" v="1" actId="47"/>
        <pc:sldMkLst>
          <pc:docMk/>
          <pc:sldMk cId="3789767564" sldId="359"/>
        </pc:sldMkLst>
      </pc:sldChg>
      <pc:sldChg chg="del">
        <pc:chgData name="Noor Hidayah Zakaria" userId="2012cd112c08583f" providerId="LiveId" clId="{FBABD27B-CCC1-49DA-A762-79931B7F87E4}" dt="2024-10-15T01:41:25.350" v="1" actId="47"/>
        <pc:sldMkLst>
          <pc:docMk/>
          <pc:sldMk cId="685127614" sldId="360"/>
        </pc:sldMkLst>
      </pc:sldChg>
      <pc:sldChg chg="del">
        <pc:chgData name="Noor Hidayah Zakaria" userId="2012cd112c08583f" providerId="LiveId" clId="{FBABD27B-CCC1-49DA-A762-79931B7F87E4}" dt="2024-10-15T01:41:25.350" v="1" actId="47"/>
        <pc:sldMkLst>
          <pc:docMk/>
          <pc:sldMk cId="2527123837" sldId="361"/>
        </pc:sldMkLst>
      </pc:sldChg>
      <pc:sldChg chg="del">
        <pc:chgData name="Noor Hidayah Zakaria" userId="2012cd112c08583f" providerId="LiveId" clId="{FBABD27B-CCC1-49DA-A762-79931B7F87E4}" dt="2024-10-15T01:41:25.350" v="1" actId="47"/>
        <pc:sldMkLst>
          <pc:docMk/>
          <pc:sldMk cId="582560895" sldId="362"/>
        </pc:sldMkLst>
      </pc:sldChg>
      <pc:sldChg chg="del">
        <pc:chgData name="Noor Hidayah Zakaria" userId="2012cd112c08583f" providerId="LiveId" clId="{FBABD27B-CCC1-49DA-A762-79931B7F87E4}" dt="2024-10-15T01:41:25.350" v="1" actId="47"/>
        <pc:sldMkLst>
          <pc:docMk/>
          <pc:sldMk cId="1395426595" sldId="363"/>
        </pc:sldMkLst>
      </pc:sldChg>
      <pc:sldChg chg="del">
        <pc:chgData name="Noor Hidayah Zakaria" userId="2012cd112c08583f" providerId="LiveId" clId="{FBABD27B-CCC1-49DA-A762-79931B7F87E4}" dt="2024-10-15T01:41:25.350" v="1" actId="47"/>
        <pc:sldMkLst>
          <pc:docMk/>
          <pc:sldMk cId="4289484707" sldId="3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8F842-EC02-449A-AD5D-6FFE0A0AE94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2663D-0434-4FC4-9587-D8B7B2FC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1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 from Hans Christian Gram,</a:t>
            </a:r>
            <a:r>
              <a:rPr lang="en-US" baseline="0" dirty="0"/>
              <a:t> a Danish bacteriologist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DB897-91DC-4935-A811-D71EB578B31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6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3D3F"/>
                </a:solidFill>
                <a:effectLst/>
                <a:latin typeface="Lora"/>
              </a:rPr>
              <a:t>Peptidoglycan is a polysaccharide made of two glucose derivatives, </a:t>
            </a:r>
            <a:r>
              <a:rPr lang="en-US" b="1" i="0" dirty="0">
                <a:solidFill>
                  <a:srgbClr val="373D3F"/>
                </a:solidFill>
                <a:effectLst/>
                <a:latin typeface="Lora"/>
              </a:rPr>
              <a:t>N-acetylglucosamine (NAG)</a:t>
            </a:r>
            <a:r>
              <a:rPr lang="en-US" b="0" i="0" dirty="0">
                <a:solidFill>
                  <a:srgbClr val="373D3F"/>
                </a:solidFill>
                <a:effectLst/>
                <a:latin typeface="Lora"/>
              </a:rPr>
              <a:t> and </a:t>
            </a:r>
            <a:r>
              <a:rPr lang="en-US" b="1" i="0" dirty="0">
                <a:solidFill>
                  <a:srgbClr val="373D3F"/>
                </a:solidFill>
                <a:effectLst/>
                <a:latin typeface="Lora"/>
              </a:rPr>
              <a:t>N-acetylmuramic acid (NAM)</a:t>
            </a:r>
            <a:r>
              <a:rPr lang="en-US" b="0" i="0" dirty="0">
                <a:solidFill>
                  <a:srgbClr val="373D3F"/>
                </a:solidFill>
                <a:effectLst/>
                <a:latin typeface="Lora"/>
              </a:rPr>
              <a:t>, alternated in long chains. The chains are cross-linked to one another by a </a:t>
            </a:r>
            <a:r>
              <a:rPr lang="en-US" b="1" i="0" dirty="0">
                <a:solidFill>
                  <a:srgbClr val="373D3F"/>
                </a:solidFill>
                <a:effectLst/>
                <a:latin typeface="Lora"/>
              </a:rPr>
              <a:t>tetrapeptide</a:t>
            </a:r>
            <a:r>
              <a:rPr lang="en-US" b="0" i="0" dirty="0">
                <a:solidFill>
                  <a:srgbClr val="373D3F"/>
                </a:solidFill>
                <a:effectLst/>
                <a:latin typeface="Lora"/>
              </a:rPr>
              <a:t> that extends off the NAM sugar unit, allowing a lattice-like structure to form. The four amino acids that compose the tetrapeptide are: </a:t>
            </a:r>
            <a:r>
              <a:rPr lang="en-US" b="1" i="0" dirty="0">
                <a:solidFill>
                  <a:srgbClr val="373D3F"/>
                </a:solidFill>
                <a:effectLst/>
                <a:latin typeface="Lora"/>
              </a:rPr>
              <a:t>L-alanine, D-glutamine, L-lysine or </a:t>
            </a:r>
            <a:r>
              <a:rPr lang="en-US" b="1" i="1" dirty="0">
                <a:solidFill>
                  <a:srgbClr val="373D3F"/>
                </a:solidFill>
                <a:effectLst/>
                <a:latin typeface="Lora"/>
              </a:rPr>
              <a:t>meso</a:t>
            </a:r>
            <a:r>
              <a:rPr lang="en-US" b="1" i="0" dirty="0">
                <a:solidFill>
                  <a:srgbClr val="373D3F"/>
                </a:solidFill>
                <a:effectLst/>
                <a:latin typeface="Lora"/>
              </a:rPr>
              <a:t>-diaminopimelic acid (DPA), </a:t>
            </a:r>
            <a:r>
              <a:rPr lang="en-US" b="0" i="0" dirty="0">
                <a:solidFill>
                  <a:srgbClr val="373D3F"/>
                </a:solidFill>
                <a:effectLst/>
                <a:latin typeface="Lora"/>
              </a:rPr>
              <a:t>and </a:t>
            </a:r>
            <a:r>
              <a:rPr lang="en-US" b="1" i="0" dirty="0">
                <a:solidFill>
                  <a:srgbClr val="373D3F"/>
                </a:solidFill>
                <a:effectLst/>
                <a:latin typeface="Lora"/>
              </a:rPr>
              <a:t>D-</a:t>
            </a:r>
            <a:r>
              <a:rPr lang="en-US" b="1" i="0" dirty="0" err="1">
                <a:solidFill>
                  <a:srgbClr val="373D3F"/>
                </a:solidFill>
                <a:effectLst/>
                <a:latin typeface="Lora"/>
              </a:rPr>
              <a:t>alani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2663D-0434-4FC4-9587-D8B7B2FC81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12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Diaminopimelic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acid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(DAP) represents an epsilon-carboxy derivative of lysine.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DB897-91DC-4935-A811-D71EB578B31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03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2663D-0434-4FC4-9587-D8B7B2FC81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Porin</a:t>
            </a:r>
            <a:r>
              <a:rPr lang="en-US" dirty="0"/>
              <a:t>: permeable to small molecules (hydrophilic</a:t>
            </a:r>
            <a:r>
              <a:rPr lang="en-US" baseline="0" dirty="0"/>
              <a:t> LMW substance).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DB897-91DC-4935-A811-D71EB578B31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8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entury Gothic" pitchFamily="34" charset="0"/>
                <a:ea typeface="SimSun" pitchFamily="2" charset="-122"/>
              </a:rPr>
              <a:t>LPS of Gram(-) Bacteria.</a:t>
            </a:r>
            <a:r>
              <a:rPr lang="en-US" altLang="zh-CN" dirty="0">
                <a:latin typeface="Century Gothic" pitchFamily="34" charset="0"/>
                <a:ea typeface="SimSun" pitchFamily="2" charset="-122"/>
              </a:rPr>
              <a:t> The precise chemistry of lipid A and the polysaccharide components vary among species of gram(-) bacteria, but the sequence of major components (lipid A- KDO-core-O-specific) is generally uniform. The O-specific polysaccharide varies enormously among species.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itchFamily="34" charset="0"/>
                <a:ea typeface="SimSun" pitchFamily="2" charset="-122"/>
              </a:rPr>
              <a:t>KDO, </a:t>
            </a:r>
            <a:r>
              <a:rPr lang="en-US" altLang="zh-CN" dirty="0" err="1">
                <a:latin typeface="Century Gothic" pitchFamily="34" charset="0"/>
                <a:ea typeface="SimSun" pitchFamily="2" charset="-122"/>
              </a:rPr>
              <a:t>ketodeoxyoctonate</a:t>
            </a:r>
            <a:r>
              <a:rPr lang="en-US" altLang="zh-CN" dirty="0">
                <a:latin typeface="Century Gothic" pitchFamily="34" charset="0"/>
                <a:ea typeface="SimSun" pitchFamily="2" charset="-122"/>
              </a:rPr>
              <a:t>; </a:t>
            </a:r>
            <a:r>
              <a:rPr lang="en-US" altLang="zh-CN" dirty="0" err="1">
                <a:latin typeface="Century Gothic" pitchFamily="34" charset="0"/>
                <a:ea typeface="SimSun" pitchFamily="2" charset="-122"/>
              </a:rPr>
              <a:t>Hep</a:t>
            </a:r>
            <a:r>
              <a:rPr lang="en-US" altLang="zh-CN" dirty="0">
                <a:latin typeface="Century Gothic" pitchFamily="34" charset="0"/>
                <a:ea typeface="SimSun" pitchFamily="2" charset="-122"/>
              </a:rPr>
              <a:t>, </a:t>
            </a:r>
            <a:r>
              <a:rPr lang="en-US" altLang="zh-CN" dirty="0" err="1">
                <a:latin typeface="Century Gothic" pitchFamily="34" charset="0"/>
                <a:ea typeface="SimSun" pitchFamily="2" charset="-122"/>
              </a:rPr>
              <a:t>heptose</a:t>
            </a:r>
            <a:r>
              <a:rPr lang="en-US" altLang="zh-CN" dirty="0">
                <a:latin typeface="Century Gothic" pitchFamily="34" charset="0"/>
                <a:ea typeface="SimSun" pitchFamily="2" charset="-122"/>
              </a:rPr>
              <a:t>; </a:t>
            </a:r>
            <a:r>
              <a:rPr lang="en-US" altLang="zh-CN" dirty="0" err="1">
                <a:latin typeface="Century Gothic" pitchFamily="34" charset="0"/>
                <a:ea typeface="SimSun" pitchFamily="2" charset="-122"/>
              </a:rPr>
              <a:t>Glu</a:t>
            </a:r>
            <a:r>
              <a:rPr lang="en-US" altLang="zh-CN" dirty="0">
                <a:latin typeface="Century Gothic" pitchFamily="34" charset="0"/>
                <a:ea typeface="SimSun" pitchFamily="2" charset="-122"/>
              </a:rPr>
              <a:t>, glucose; Gal, </a:t>
            </a:r>
            <a:r>
              <a:rPr lang="en-US" altLang="zh-CN" dirty="0" err="1">
                <a:latin typeface="Century Gothic" pitchFamily="34" charset="0"/>
                <a:ea typeface="SimSun" pitchFamily="2" charset="-122"/>
              </a:rPr>
              <a:t>galactose</a:t>
            </a:r>
            <a:r>
              <a:rPr lang="en-US" altLang="zh-CN" dirty="0">
                <a:latin typeface="Century Gothic" pitchFamily="34" charset="0"/>
                <a:ea typeface="SimSun" pitchFamily="2" charset="-122"/>
              </a:rPr>
              <a:t>; </a:t>
            </a:r>
            <a:r>
              <a:rPr lang="en-US" altLang="zh-CN" dirty="0" err="1">
                <a:latin typeface="Century Gothic" pitchFamily="34" charset="0"/>
                <a:ea typeface="SimSun" pitchFamily="2" charset="-122"/>
              </a:rPr>
              <a:t>GluNac</a:t>
            </a:r>
            <a:r>
              <a:rPr lang="en-US" altLang="zh-CN" dirty="0">
                <a:latin typeface="Century Gothic" pitchFamily="34" charset="0"/>
                <a:ea typeface="SimSun" pitchFamily="2" charset="-122"/>
              </a:rPr>
              <a:t>, N-</a:t>
            </a:r>
            <a:r>
              <a:rPr lang="en-US" altLang="zh-CN" dirty="0" err="1">
                <a:latin typeface="Century Gothic" pitchFamily="34" charset="0"/>
                <a:ea typeface="SimSun" pitchFamily="2" charset="-122"/>
              </a:rPr>
              <a:t>acetylglucosamine</a:t>
            </a:r>
            <a:r>
              <a:rPr lang="en-US" altLang="zh-CN" dirty="0">
                <a:latin typeface="Century Gothic" pitchFamily="34" charset="0"/>
                <a:ea typeface="SimSun" pitchFamily="2" charset="-122"/>
              </a:rPr>
              <a:t>; </a:t>
            </a:r>
            <a:r>
              <a:rPr lang="en-US" altLang="zh-CN" dirty="0" err="1">
                <a:latin typeface="Century Gothic" pitchFamily="34" charset="0"/>
                <a:ea typeface="SimSun" pitchFamily="2" charset="-122"/>
              </a:rPr>
              <a:t>GlcN</a:t>
            </a:r>
            <a:r>
              <a:rPr lang="en-US" altLang="zh-CN" dirty="0">
                <a:latin typeface="Century Gothic" pitchFamily="34" charset="0"/>
                <a:ea typeface="SimSun" pitchFamily="2" charset="-122"/>
              </a:rPr>
              <a:t>, glucosamine.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itchFamily="34" charset="0"/>
                <a:ea typeface="SimSun" pitchFamily="2" charset="-122"/>
              </a:rPr>
              <a:t>The lipid A portion of the LPS layer can be toxic to animals and comprises the endotoxin complex .</a:t>
            </a:r>
            <a:endParaRPr lang="en-US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DB897-91DC-4935-A811-D71EB578B31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9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D4C4-250A-4CFB-A26E-55C52232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11710-5C98-40BF-8DD5-C216B6E8442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928D-03FA-4537-8AC4-19FF082E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BFA15-7FF8-4EE0-BCBE-6EA8033D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E9B41-32B0-488A-8E23-BD977277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4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C9A5A-9C24-456F-AC58-CC23CE16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11710-5C98-40BF-8DD5-C216B6E8442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7FBB9-D568-49DB-BFBE-29B01DE7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42C0-415D-49F0-9ED3-F2272CF1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E9B41-32B0-488A-8E23-BD977277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70404-094F-4FEE-BED8-0CA8854F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11710-5C98-40BF-8DD5-C216B6E8442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70C27-4189-4D74-B749-1C92E0CF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47842-D66E-4505-9C15-65252A65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E9B41-32B0-488A-8E23-BD977277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6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4F9FA-9BA5-4CF1-9419-8AFF61BC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11710-5C98-40BF-8DD5-C216B6E8442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4923C-F755-46DA-9674-F8776FE1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2C8B-7EC9-49F6-A4C0-F755C65B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E9B41-32B0-488A-8E23-BD977277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1DC3A-CA81-4742-9FE2-221E0373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11710-5C98-40BF-8DD5-C216B6E8442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BB7E8-0E8E-4F96-B6AA-B2338DF0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9A7E-A174-4C12-9D36-C03F762F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E9B41-32B0-488A-8E23-BD977277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0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770A1B-FD52-4C4D-85B5-AA204A6C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11710-5C98-40BF-8DD5-C216B6E8442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EB3FB1-CEB0-49F7-8A69-737B9819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E50E37-8B26-4202-9DD7-092A7D76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E9B41-32B0-488A-8E23-BD977277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0DFB852-E720-4B7B-9845-A4C1E0D1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11710-5C98-40BF-8DD5-C216B6E8442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80C74DA-7CB1-4132-B72D-37315556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91876C-4B82-413B-BF3D-AEED5651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E9B41-32B0-488A-8E23-BD977277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E681947-7D12-46C4-81F4-39B5531F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11710-5C98-40BF-8DD5-C216B6E8442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38A223-1A50-476F-B1C5-64CD385B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E2C7E8-D710-4446-B478-FA9B0AD3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E9B41-32B0-488A-8E23-BD977277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5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EFA4940-4EFE-4F4A-A488-A2F12A89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11710-5C98-40BF-8DD5-C216B6E8442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1B2B9C-B7A9-41D1-9B47-C11883E4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8C41E8-FB5B-4EEC-8D78-9081D958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E9B41-32B0-488A-8E23-BD977277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5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3FFFBB-920F-481B-92B3-E4236641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11710-5C98-40BF-8DD5-C216B6E8442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A95899-6CAA-4934-84A8-6D6F329E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15E1B1-B11F-4967-8E76-A4865E26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E9B41-32B0-488A-8E23-BD977277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26F0AD-FC77-4D73-9233-5B337E48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11710-5C98-40BF-8DD5-C216B6E8442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8E489A-DAF5-43D4-87A3-7CD37888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FDE70-D9A5-40ED-B71B-9E5DC79E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E9B41-32B0-488A-8E23-BD977277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3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>
            <a:extLst>
              <a:ext uri="{FF2B5EF4-FFF2-40B4-BE49-F238E27FC236}">
                <a16:creationId xmlns:a16="http://schemas.microsoft.com/office/drawing/2014/main" id="{97D1D471-F7A5-4492-8F44-FEBEF0195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5BDA605-3EFA-46CE-9B57-1E08A3679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822FFA42-82A3-4B73-BC40-7D3EC8292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C00C3-164F-43E6-9003-93E904A0A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7011710-5C98-40BF-8DD5-C216B6E8442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D2E47-3135-4B81-A211-9035A895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234B2-2175-4F0F-ACA9-FDDD16708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22E9B41-32B0-488A-8E23-BD977277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E980D1-E2B5-4B93-93BF-79FD1F9AD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198179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CELL &amp; MOLECULAR BIOLOGY FOR BIOINFORMATICS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SEBB 4173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MY" sz="3600" b="1" dirty="0">
                <a:solidFill>
                  <a:srgbClr val="C00000"/>
                </a:solidFill>
              </a:rPr>
              <a:t>Chapter 1 : </a:t>
            </a:r>
            <a:br>
              <a:rPr lang="en-MY" sz="3600" b="1" dirty="0">
                <a:solidFill>
                  <a:srgbClr val="C00000"/>
                </a:solidFill>
              </a:rPr>
            </a:br>
            <a:r>
              <a:rPr lang="en-MY" sz="3600" b="1" dirty="0">
                <a:solidFill>
                  <a:srgbClr val="C00000"/>
                </a:solidFill>
              </a:rPr>
              <a:t>Cell Wall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454022-F474-4536-919C-12883EBE1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519" y="4666923"/>
            <a:ext cx="6858000" cy="1160145"/>
          </a:xfrm>
        </p:spPr>
        <p:txBody>
          <a:bodyPr/>
          <a:lstStyle/>
          <a:p>
            <a:pPr lvl="2"/>
            <a:r>
              <a:rPr lang="en-US" sz="3200" dirty="0"/>
              <a:t>Dr. Noor </a:t>
            </a:r>
            <a:r>
              <a:rPr lang="en-US" sz="3200" dirty="0" err="1"/>
              <a:t>Hidayah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28F243-6321-48E8-8D44-6BB1B9D95F9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2" y="330200"/>
            <a:ext cx="8191500" cy="5461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7800" y="5895207"/>
            <a:ext cx="6324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http://</a:t>
            </a:r>
            <a:r>
              <a:rPr lang="en-US" sz="1200" dirty="0" err="1"/>
              <a:t>microbiology.okstate.edu</a:t>
            </a:r>
            <a:r>
              <a:rPr lang="en-US" sz="1200" dirty="0"/>
              <a:t>/faculty/demed2/</a:t>
            </a:r>
            <a:r>
              <a:rPr lang="en-US" sz="1200" dirty="0" err="1"/>
              <a:t>lecture_notes</a:t>
            </a:r>
            <a:r>
              <a:rPr lang="en-US" sz="1200" dirty="0"/>
              <a:t>/text%20figures/</a:t>
            </a:r>
            <a:r>
              <a:rPr lang="en-US" sz="1200" dirty="0" err="1"/>
              <a:t>peptido.gif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104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EB49F0-B79A-4FA9-8C41-B26FBA7E962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267876"/>
            <a:ext cx="8001000" cy="521176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It has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glycosidic bonds</a:t>
            </a:r>
            <a:r>
              <a:rPr lang="en-US" altLang="zh-CN" sz="2600" dirty="0">
                <a:ea typeface="SimSun" pitchFamily="2" charset="-122"/>
              </a:rPr>
              <a:t> connecting the sugars in the glycan chains. They are very strong! </a:t>
            </a: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r>
              <a:rPr lang="en-US" altLang="zh-CN" sz="2600" dirty="0">
                <a:ea typeface="SimSun" pitchFamily="2" charset="-122"/>
              </a:rPr>
              <a:t>But these bonds alone cannot provide rigidity in all directions.</a:t>
            </a:r>
          </a:p>
          <a:p>
            <a:pPr>
              <a:lnSpc>
                <a:spcPct val="105000"/>
              </a:lnSpc>
              <a:buClr>
                <a:schemeClr val="tx1"/>
              </a:buClr>
            </a:pPr>
            <a:endParaRPr lang="en-US" altLang="zh-CN" sz="2600" dirty="0">
              <a:ea typeface="SimSun" pitchFamily="2" charset="-122"/>
            </a:endParaRPr>
          </a:p>
          <a:p>
            <a:pPr>
              <a:lnSpc>
                <a:spcPct val="105000"/>
              </a:lnSpc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The full strength is obtained when these chains are</a:t>
            </a:r>
            <a:r>
              <a:rPr lang="en-US" altLang="zh-CN" sz="2600" b="1" dirty="0">
                <a:ea typeface="SimSun" pitchFamily="2" charset="-122"/>
              </a:rPr>
              <a:t>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cross-linked by amino acids</a:t>
            </a:r>
            <a:r>
              <a:rPr lang="en-US" altLang="zh-CN" sz="2600" dirty="0">
                <a:ea typeface="SimSun" pitchFamily="2" charset="-122"/>
              </a:rPr>
              <a:t>. </a:t>
            </a:r>
          </a:p>
          <a:p>
            <a:pPr>
              <a:lnSpc>
                <a:spcPct val="105000"/>
              </a:lnSpc>
              <a:buClr>
                <a:schemeClr val="tx1"/>
              </a:buClr>
            </a:pPr>
            <a:endParaRPr lang="en-US" altLang="zh-CN" sz="2600" dirty="0">
              <a:ea typeface="SimSun" pitchFamily="2" charset="-122"/>
            </a:endParaRPr>
          </a:p>
          <a:p>
            <a:pPr>
              <a:lnSpc>
                <a:spcPct val="105000"/>
              </a:lnSpc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Different bacteria has different x-linking extent.</a:t>
            </a: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r>
              <a:rPr lang="en-US" altLang="zh-CN" sz="2600" dirty="0">
                <a:ea typeface="SimSun" pitchFamily="2" charset="-122"/>
              </a:rPr>
              <a:t>Greater rigidity coming from more complete x-linking. </a:t>
            </a:r>
          </a:p>
          <a:p>
            <a:pPr>
              <a:lnSpc>
                <a:spcPct val="105000"/>
              </a:lnSpc>
              <a:buClr>
                <a:schemeClr val="tx1"/>
              </a:buClr>
            </a:pPr>
            <a:endParaRPr lang="en-US" sz="2600" dirty="0"/>
          </a:p>
        </p:txBody>
      </p:sp>
      <p:sp>
        <p:nvSpPr>
          <p:cNvPr id="2" name="Rectangle 1"/>
          <p:cNvSpPr/>
          <p:nvPr/>
        </p:nvSpPr>
        <p:spPr>
          <a:xfrm>
            <a:off x="0" y="478229"/>
            <a:ext cx="807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</a:rPr>
              <a:t>Origin of the Rigidity and Strength of the Peptidoglycan</a:t>
            </a:r>
          </a:p>
        </p:txBody>
      </p:sp>
    </p:spTree>
    <p:extLst>
      <p:ext uri="{BB962C8B-B14F-4D97-AF65-F5344CB8AC3E}">
        <p14:creationId xmlns:p14="http://schemas.microsoft.com/office/powerpoint/2010/main" val="306780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C52407-4AE8-4796-A18F-CFE5825C797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0880" y="843280"/>
            <a:ext cx="8077200" cy="5334000"/>
          </a:xfrm>
        </p:spPr>
        <p:txBody>
          <a:bodyPr/>
          <a:lstStyle/>
          <a:p>
            <a:pPr>
              <a:lnSpc>
                <a:spcPct val="105000"/>
              </a:lnSpc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In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Gram(-):</a:t>
            </a:r>
            <a:r>
              <a:rPr lang="en-US" altLang="zh-CN" sz="2600" dirty="0">
                <a:ea typeface="SimSun" pitchFamily="2" charset="-122"/>
              </a:rPr>
              <a:t> x-linkage is by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direct peptide </a:t>
            </a:r>
            <a:r>
              <a:rPr lang="en-US" altLang="zh-CN" sz="2600" b="1" dirty="0" err="1">
                <a:solidFill>
                  <a:srgbClr val="3333FF"/>
                </a:solidFill>
                <a:ea typeface="SimSun" pitchFamily="2" charset="-122"/>
              </a:rPr>
              <a:t>Iinkage</a:t>
            </a:r>
            <a:r>
              <a:rPr lang="en-US" altLang="zh-CN" sz="2600" dirty="0">
                <a:ea typeface="SimSun" pitchFamily="2" charset="-122"/>
              </a:rPr>
              <a:t> of the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amino group of DAP </a:t>
            </a:r>
            <a:r>
              <a:rPr lang="en-US" altLang="zh-CN" sz="2600" dirty="0">
                <a:ea typeface="SimSun" pitchFamily="2" charset="-122"/>
              </a:rPr>
              <a:t>to the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carboxyl group of the terminal</a:t>
            </a:r>
            <a:r>
              <a:rPr lang="en-US" altLang="zh-CN" sz="2600" dirty="0">
                <a:solidFill>
                  <a:srgbClr val="3333FF"/>
                </a:solidFill>
                <a:ea typeface="SimSun" pitchFamily="2" charset="-122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ea typeface="SimSun" pitchFamily="2" charset="-122"/>
              </a:rPr>
              <a:t>D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-Ala</a:t>
            </a:r>
            <a:r>
              <a:rPr lang="en-US" altLang="zh-CN" sz="2600" dirty="0">
                <a:ea typeface="SimSun" pitchFamily="2" charset="-122"/>
              </a:rPr>
              <a:t>.  </a:t>
            </a:r>
          </a:p>
          <a:p>
            <a:pPr>
              <a:lnSpc>
                <a:spcPct val="105000"/>
              </a:lnSpc>
              <a:buClr>
                <a:schemeClr val="tx1"/>
              </a:buClr>
            </a:pPr>
            <a:endParaRPr lang="en-US" altLang="zh-CN" sz="1051" dirty="0">
              <a:ea typeface="SimSun" pitchFamily="2" charset="-122"/>
            </a:endParaRPr>
          </a:p>
          <a:p>
            <a:pPr>
              <a:lnSpc>
                <a:spcPct val="105000"/>
              </a:lnSpc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The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Gram(+):</a:t>
            </a:r>
            <a:r>
              <a:rPr lang="en-US" altLang="zh-CN" sz="2600" dirty="0">
                <a:ea typeface="SimSun" pitchFamily="2" charset="-122"/>
              </a:rPr>
              <a:t> x-linkage is usually by a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peptide </a:t>
            </a:r>
            <a:r>
              <a:rPr lang="en-US" altLang="zh-CN" sz="2600" b="1" dirty="0" err="1">
                <a:solidFill>
                  <a:srgbClr val="3333FF"/>
                </a:solidFill>
                <a:ea typeface="SimSun" pitchFamily="2" charset="-122"/>
              </a:rPr>
              <a:t>interbridge</a:t>
            </a:r>
            <a:r>
              <a:rPr lang="en-US" altLang="zh-CN" sz="2600" dirty="0">
                <a:ea typeface="SimSun" pitchFamily="2" charset="-122"/>
              </a:rPr>
              <a:t>.</a:t>
            </a: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r>
              <a:rPr lang="en-US" altLang="zh-CN" sz="2600" dirty="0">
                <a:ea typeface="SimSun" pitchFamily="2" charset="-122"/>
              </a:rPr>
              <a:t>The kinds and numbers of x-linking amino acids varies from organism to organism.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6218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87" name="Text Box 67"/>
          <p:cNvSpPr txBox="1">
            <a:spLocks noChangeArrowheads="1"/>
          </p:cNvSpPr>
          <p:nvPr/>
        </p:nvSpPr>
        <p:spPr bwMode="auto">
          <a:xfrm>
            <a:off x="4984751" y="2336800"/>
            <a:ext cx="457200" cy="1752600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err="1">
                <a:solidFill>
                  <a:srgbClr val="FF0000"/>
                </a:solidFill>
              </a:rPr>
              <a:t>Gly</a:t>
            </a:r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   │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</a:t>
            </a:r>
            <a:r>
              <a:rPr lang="en-US" sz="1000" b="1" dirty="0" err="1">
                <a:solidFill>
                  <a:srgbClr val="FF0000"/>
                </a:solidFill>
              </a:rPr>
              <a:t>Gly</a:t>
            </a:r>
            <a:r>
              <a:rPr lang="en-US" sz="1000" b="1" dirty="0">
                <a:solidFill>
                  <a:srgbClr val="FF0000"/>
                </a:solidFill>
              </a:rPr>
              <a:t>  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 │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</a:t>
            </a:r>
            <a:r>
              <a:rPr lang="en-US" sz="1000" b="1" dirty="0" err="1">
                <a:solidFill>
                  <a:srgbClr val="FF0000"/>
                </a:solidFill>
              </a:rPr>
              <a:t>Gly</a:t>
            </a:r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   │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 </a:t>
            </a:r>
            <a:r>
              <a:rPr lang="en-US" sz="1000" b="1" dirty="0" err="1">
                <a:solidFill>
                  <a:srgbClr val="FF0000"/>
                </a:solidFill>
              </a:rPr>
              <a:t>Gly</a:t>
            </a:r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err="1">
                <a:solidFill>
                  <a:srgbClr val="FF0000"/>
                </a:solidFill>
              </a:rPr>
              <a:t>Gly</a:t>
            </a:r>
            <a:endParaRPr lang="en-US" sz="1000" b="1" dirty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8595A8-97BC-46EF-A844-31AE547D1DC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382844" y="1266830"/>
            <a:ext cx="669925" cy="18192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 Rounded MT Bold" pitchFamily="34" charset="0"/>
            </a:endParaRPr>
          </a:p>
        </p:txBody>
      </p:sp>
      <p:sp>
        <p:nvSpPr>
          <p:cNvPr id="73734" name="Rectangle 7"/>
          <p:cNvSpPr>
            <a:spLocks noChangeArrowheads="1"/>
          </p:cNvSpPr>
          <p:nvPr/>
        </p:nvSpPr>
        <p:spPr bwMode="auto">
          <a:xfrm>
            <a:off x="2114551" y="808040"/>
            <a:ext cx="268288" cy="336551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5" name="Rectangle 8"/>
          <p:cNvSpPr>
            <a:spLocks noChangeArrowheads="1"/>
          </p:cNvSpPr>
          <p:nvPr/>
        </p:nvSpPr>
        <p:spPr bwMode="auto">
          <a:xfrm>
            <a:off x="2516188" y="808040"/>
            <a:ext cx="268288" cy="336551"/>
          </a:xfrm>
          <a:prstGeom prst="rect">
            <a:avLst/>
          </a:prstGeom>
          <a:solidFill>
            <a:srgbClr val="CC99FF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6" name="Line 9"/>
          <p:cNvSpPr>
            <a:spLocks noChangeShapeType="1"/>
          </p:cNvSpPr>
          <p:nvPr/>
        </p:nvSpPr>
        <p:spPr bwMode="auto">
          <a:xfrm>
            <a:off x="2382840" y="976313"/>
            <a:ext cx="13335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7" name="Line 10"/>
          <p:cNvSpPr>
            <a:spLocks noChangeShapeType="1"/>
          </p:cNvSpPr>
          <p:nvPr/>
        </p:nvSpPr>
        <p:spPr bwMode="auto">
          <a:xfrm>
            <a:off x="2784477" y="976313"/>
            <a:ext cx="1349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8" name="Rectangle 11"/>
          <p:cNvSpPr>
            <a:spLocks noChangeArrowheads="1"/>
          </p:cNvSpPr>
          <p:nvPr/>
        </p:nvSpPr>
        <p:spPr bwMode="auto">
          <a:xfrm>
            <a:off x="2919413" y="808040"/>
            <a:ext cx="268288" cy="336551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9" name="Text Box 12"/>
          <p:cNvSpPr txBox="1">
            <a:spLocks noChangeArrowheads="1"/>
          </p:cNvSpPr>
          <p:nvPr/>
        </p:nvSpPr>
        <p:spPr bwMode="auto">
          <a:xfrm>
            <a:off x="2114552" y="808040"/>
            <a:ext cx="401639" cy="336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latin typeface="Times New Roman" pitchFamily="18" charset="0"/>
              </a:rPr>
              <a:t>G</a:t>
            </a:r>
            <a:endParaRPr lang="en-US" sz="1400" b="1">
              <a:latin typeface="Arial Rounded MT Bold" pitchFamily="34" charset="0"/>
            </a:endParaRPr>
          </a:p>
        </p:txBody>
      </p:sp>
      <p:sp>
        <p:nvSpPr>
          <p:cNvPr id="73740" name="Text Box 13"/>
          <p:cNvSpPr txBox="1">
            <a:spLocks noChangeArrowheads="1"/>
          </p:cNvSpPr>
          <p:nvPr/>
        </p:nvSpPr>
        <p:spPr bwMode="auto">
          <a:xfrm>
            <a:off x="2919415" y="808040"/>
            <a:ext cx="280988" cy="336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Times New Roman" pitchFamily="18" charset="0"/>
              </a:rPr>
              <a:t>G</a:t>
            </a:r>
            <a:endParaRPr lang="en-US" b="1">
              <a:latin typeface="Arial Rounded MT Bold" pitchFamily="34" charset="0"/>
            </a:endParaRPr>
          </a:p>
        </p:txBody>
      </p:sp>
      <p:sp>
        <p:nvSpPr>
          <p:cNvPr id="73741" name="Text Box 14"/>
          <p:cNvSpPr txBox="1">
            <a:spLocks noChangeArrowheads="1"/>
          </p:cNvSpPr>
          <p:nvPr/>
        </p:nvSpPr>
        <p:spPr bwMode="auto">
          <a:xfrm>
            <a:off x="2471745" y="808040"/>
            <a:ext cx="403225" cy="336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Times New Roman" pitchFamily="18" charset="0"/>
              </a:rPr>
              <a:t>M</a:t>
            </a:r>
            <a:endParaRPr lang="en-US" b="1">
              <a:latin typeface="Arial Rounded MT Bold" pitchFamily="34" charset="0"/>
            </a:endParaRPr>
          </a:p>
        </p:txBody>
      </p:sp>
      <p:sp>
        <p:nvSpPr>
          <p:cNvPr id="73742" name="Text Box 15"/>
          <p:cNvSpPr txBox="1">
            <a:spLocks noChangeArrowheads="1"/>
          </p:cNvSpPr>
          <p:nvPr/>
        </p:nvSpPr>
        <p:spPr bwMode="auto">
          <a:xfrm>
            <a:off x="2382844" y="808045"/>
            <a:ext cx="938213" cy="185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/>
              <a:t>   </a:t>
            </a:r>
          </a:p>
          <a:p>
            <a:r>
              <a:rPr lang="en-US" sz="1200" b="1"/>
              <a:t>   │</a:t>
            </a:r>
          </a:p>
          <a:p>
            <a:r>
              <a:rPr lang="en-US" sz="1200" b="1"/>
              <a:t>L-Ala</a:t>
            </a:r>
          </a:p>
          <a:p>
            <a:r>
              <a:rPr lang="en-US" sz="1200" b="1"/>
              <a:t>   │</a:t>
            </a:r>
          </a:p>
          <a:p>
            <a:r>
              <a:rPr lang="en-US" sz="1200" b="1"/>
              <a:t>D-Glu   </a:t>
            </a:r>
          </a:p>
          <a:p>
            <a:r>
              <a:rPr lang="en-US" sz="1200" b="1"/>
              <a:t>   │</a:t>
            </a:r>
          </a:p>
          <a:p>
            <a:r>
              <a:rPr lang="en-US" sz="1200" b="1"/>
              <a:t>DAP</a:t>
            </a:r>
          </a:p>
          <a:p>
            <a:r>
              <a:rPr lang="en-US" sz="1200" b="1"/>
              <a:t>   │</a:t>
            </a:r>
          </a:p>
          <a:p>
            <a:r>
              <a:rPr lang="en-US" sz="1200" b="1"/>
              <a:t>D-Ala</a:t>
            </a:r>
          </a:p>
        </p:txBody>
      </p:sp>
      <p:sp>
        <p:nvSpPr>
          <p:cNvPr id="73743" name="Rectangle 16"/>
          <p:cNvSpPr>
            <a:spLocks noChangeArrowheads="1"/>
          </p:cNvSpPr>
          <p:nvPr/>
        </p:nvSpPr>
        <p:spPr bwMode="auto">
          <a:xfrm>
            <a:off x="4024315" y="839794"/>
            <a:ext cx="266700" cy="284163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44" name="Rectangle 17"/>
          <p:cNvSpPr>
            <a:spLocks noChangeArrowheads="1"/>
          </p:cNvSpPr>
          <p:nvPr/>
        </p:nvSpPr>
        <p:spPr bwMode="auto">
          <a:xfrm>
            <a:off x="4425951" y="839794"/>
            <a:ext cx="268288" cy="284163"/>
          </a:xfrm>
          <a:prstGeom prst="rect">
            <a:avLst/>
          </a:prstGeom>
          <a:solidFill>
            <a:srgbClr val="CC99FF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45" name="Line 18"/>
          <p:cNvSpPr>
            <a:spLocks noChangeShapeType="1"/>
          </p:cNvSpPr>
          <p:nvPr/>
        </p:nvSpPr>
        <p:spPr bwMode="auto">
          <a:xfrm>
            <a:off x="4291014" y="981075"/>
            <a:ext cx="1349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46" name="Line 19"/>
          <p:cNvSpPr>
            <a:spLocks noChangeShapeType="1"/>
          </p:cNvSpPr>
          <p:nvPr/>
        </p:nvSpPr>
        <p:spPr bwMode="auto">
          <a:xfrm>
            <a:off x="4694240" y="981075"/>
            <a:ext cx="13335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47" name="Rectangle 20"/>
          <p:cNvSpPr>
            <a:spLocks noChangeArrowheads="1"/>
          </p:cNvSpPr>
          <p:nvPr/>
        </p:nvSpPr>
        <p:spPr bwMode="auto">
          <a:xfrm>
            <a:off x="4827588" y="839794"/>
            <a:ext cx="268288" cy="284163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48" name="Text Box 21"/>
          <p:cNvSpPr txBox="1">
            <a:spLocks noChangeArrowheads="1"/>
          </p:cNvSpPr>
          <p:nvPr/>
        </p:nvSpPr>
        <p:spPr bwMode="auto">
          <a:xfrm>
            <a:off x="4024316" y="823918"/>
            <a:ext cx="401639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Times New Roman" pitchFamily="18" charset="0"/>
              </a:rPr>
              <a:t>G</a:t>
            </a:r>
            <a:endParaRPr lang="en-US">
              <a:latin typeface="Arial Rounded MT Bold" pitchFamily="34" charset="0"/>
            </a:endParaRPr>
          </a:p>
        </p:txBody>
      </p:sp>
      <p:sp>
        <p:nvSpPr>
          <p:cNvPr id="73749" name="Text Box 22"/>
          <p:cNvSpPr txBox="1">
            <a:spLocks noChangeArrowheads="1"/>
          </p:cNvSpPr>
          <p:nvPr/>
        </p:nvSpPr>
        <p:spPr bwMode="auto">
          <a:xfrm>
            <a:off x="4811716" y="839794"/>
            <a:ext cx="401639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Times New Roman" pitchFamily="18" charset="0"/>
              </a:rPr>
              <a:t>G</a:t>
            </a:r>
            <a:endParaRPr lang="en-US">
              <a:latin typeface="Arial Rounded MT Bold" pitchFamily="34" charset="0"/>
            </a:endParaRPr>
          </a:p>
        </p:txBody>
      </p:sp>
      <p:sp>
        <p:nvSpPr>
          <p:cNvPr id="73750" name="Text Box 23"/>
          <p:cNvSpPr txBox="1">
            <a:spLocks noChangeArrowheads="1"/>
          </p:cNvSpPr>
          <p:nvPr/>
        </p:nvSpPr>
        <p:spPr bwMode="auto">
          <a:xfrm>
            <a:off x="4381503" y="839794"/>
            <a:ext cx="401639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Times New Roman" pitchFamily="18" charset="0"/>
              </a:rPr>
              <a:t>M</a:t>
            </a:r>
            <a:endParaRPr lang="en-US">
              <a:latin typeface="Arial Rounded MT Bold" pitchFamily="34" charset="0"/>
            </a:endParaRPr>
          </a:p>
        </p:txBody>
      </p:sp>
      <p:sp>
        <p:nvSpPr>
          <p:cNvPr id="73751" name="Text Box 24"/>
          <p:cNvSpPr txBox="1">
            <a:spLocks noChangeArrowheads="1"/>
          </p:cNvSpPr>
          <p:nvPr/>
        </p:nvSpPr>
        <p:spPr bwMode="auto">
          <a:xfrm>
            <a:off x="4289430" y="811219"/>
            <a:ext cx="879475" cy="185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/>
              <a:t>   </a:t>
            </a:r>
          </a:p>
          <a:p>
            <a:r>
              <a:rPr lang="en-US" sz="1200" b="1"/>
              <a:t>   │</a:t>
            </a:r>
          </a:p>
          <a:p>
            <a:r>
              <a:rPr lang="en-US" sz="1200" b="1"/>
              <a:t>L-Ala</a:t>
            </a:r>
          </a:p>
          <a:p>
            <a:r>
              <a:rPr lang="en-US" sz="1200" b="1"/>
              <a:t>   │</a:t>
            </a:r>
          </a:p>
          <a:p>
            <a:r>
              <a:rPr lang="en-US" sz="1200" b="1"/>
              <a:t>D-Glu-NH</a:t>
            </a:r>
            <a:r>
              <a:rPr lang="en-US" sz="1200" b="1" baseline="-25000"/>
              <a:t>2 </a:t>
            </a:r>
            <a:r>
              <a:rPr lang="en-US" sz="1200" b="1"/>
              <a:t>  </a:t>
            </a:r>
          </a:p>
          <a:p>
            <a:r>
              <a:rPr lang="en-US" sz="1200" b="1"/>
              <a:t>   │</a:t>
            </a:r>
          </a:p>
          <a:p>
            <a:r>
              <a:rPr lang="en-US" sz="1200" b="1"/>
              <a:t>L-Lys</a:t>
            </a:r>
          </a:p>
          <a:p>
            <a:r>
              <a:rPr lang="en-US" sz="1200" b="1"/>
              <a:t>   │</a:t>
            </a:r>
          </a:p>
          <a:p>
            <a:r>
              <a:rPr lang="en-US" sz="1200" b="1"/>
              <a:t>D-Ala</a:t>
            </a:r>
          </a:p>
        </p:txBody>
      </p:sp>
      <p:sp>
        <p:nvSpPr>
          <p:cNvPr id="73752" name="Text Box 25"/>
          <p:cNvSpPr txBox="1">
            <a:spLocks noChangeArrowheads="1"/>
          </p:cNvSpPr>
          <p:nvPr/>
        </p:nvSpPr>
        <p:spPr bwMode="auto">
          <a:xfrm>
            <a:off x="3321054" y="1531940"/>
            <a:ext cx="803275" cy="1773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/>
              <a:t>   </a:t>
            </a:r>
          </a:p>
          <a:p>
            <a:r>
              <a:rPr lang="en-US" sz="1200" b="1"/>
              <a:t>   </a:t>
            </a:r>
          </a:p>
          <a:p>
            <a:r>
              <a:rPr lang="en-US" sz="1200" b="1"/>
              <a:t>D-Ala</a:t>
            </a:r>
          </a:p>
          <a:p>
            <a:r>
              <a:rPr lang="en-US" sz="1200" b="1"/>
              <a:t>   │</a:t>
            </a:r>
          </a:p>
          <a:p>
            <a:r>
              <a:rPr lang="en-US" sz="1200" b="1"/>
              <a:t>DAP  </a:t>
            </a:r>
          </a:p>
          <a:p>
            <a:r>
              <a:rPr lang="en-US" sz="1200" b="1"/>
              <a:t>   │</a:t>
            </a:r>
          </a:p>
          <a:p>
            <a:r>
              <a:rPr lang="en-US" sz="1200" b="1"/>
              <a:t>D-Glu</a:t>
            </a:r>
          </a:p>
          <a:p>
            <a:r>
              <a:rPr lang="en-US" sz="1200" b="1"/>
              <a:t>   │</a:t>
            </a:r>
          </a:p>
          <a:p>
            <a:r>
              <a:rPr lang="en-US" sz="1200" b="1"/>
              <a:t>D-Ala</a:t>
            </a:r>
          </a:p>
          <a:p>
            <a:r>
              <a:rPr lang="en-US" sz="1200" b="1"/>
              <a:t>   │</a:t>
            </a:r>
          </a:p>
          <a:p>
            <a:endParaRPr lang="en-US" sz="1200" b="1"/>
          </a:p>
        </p:txBody>
      </p:sp>
      <p:sp>
        <p:nvSpPr>
          <p:cNvPr id="73753" name="Line 27"/>
          <p:cNvSpPr>
            <a:spLocks noChangeShapeType="1"/>
          </p:cNvSpPr>
          <p:nvPr/>
        </p:nvSpPr>
        <p:spPr bwMode="auto">
          <a:xfrm>
            <a:off x="2755905" y="2039939"/>
            <a:ext cx="6699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4" name="Rectangle 29"/>
          <p:cNvSpPr>
            <a:spLocks noChangeArrowheads="1"/>
          </p:cNvSpPr>
          <p:nvPr/>
        </p:nvSpPr>
        <p:spPr bwMode="auto">
          <a:xfrm>
            <a:off x="3006725" y="3429006"/>
            <a:ext cx="268288" cy="295275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5" name="Rectangle 30"/>
          <p:cNvSpPr>
            <a:spLocks noChangeArrowheads="1"/>
          </p:cNvSpPr>
          <p:nvPr/>
        </p:nvSpPr>
        <p:spPr bwMode="auto">
          <a:xfrm>
            <a:off x="3451225" y="3438530"/>
            <a:ext cx="268288" cy="295275"/>
          </a:xfrm>
          <a:prstGeom prst="rect">
            <a:avLst/>
          </a:prstGeom>
          <a:solidFill>
            <a:srgbClr val="CC99FF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6" name="Line 31"/>
          <p:cNvSpPr>
            <a:spLocks noChangeShapeType="1"/>
          </p:cNvSpPr>
          <p:nvPr/>
        </p:nvSpPr>
        <p:spPr bwMode="auto">
          <a:xfrm>
            <a:off x="3306766" y="3581400"/>
            <a:ext cx="13335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7" name="Line 32"/>
          <p:cNvSpPr>
            <a:spLocks noChangeShapeType="1"/>
          </p:cNvSpPr>
          <p:nvPr/>
        </p:nvSpPr>
        <p:spPr bwMode="auto">
          <a:xfrm>
            <a:off x="3733803" y="3581400"/>
            <a:ext cx="13335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8" name="Rectangle 33"/>
          <p:cNvSpPr>
            <a:spLocks noChangeArrowheads="1"/>
          </p:cNvSpPr>
          <p:nvPr/>
        </p:nvSpPr>
        <p:spPr bwMode="auto">
          <a:xfrm>
            <a:off x="3859215" y="3429006"/>
            <a:ext cx="266700" cy="295275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9" name="Text Box 34"/>
          <p:cNvSpPr txBox="1">
            <a:spLocks noChangeArrowheads="1"/>
          </p:cNvSpPr>
          <p:nvPr/>
        </p:nvSpPr>
        <p:spPr bwMode="auto">
          <a:xfrm>
            <a:off x="2979740" y="3429006"/>
            <a:ext cx="401639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Times New Roman" pitchFamily="18" charset="0"/>
              </a:rPr>
              <a:t>G</a:t>
            </a:r>
            <a:endParaRPr lang="en-US" b="1">
              <a:latin typeface="Arial Rounded MT Bold" pitchFamily="34" charset="0"/>
            </a:endParaRPr>
          </a:p>
        </p:txBody>
      </p:sp>
      <p:sp>
        <p:nvSpPr>
          <p:cNvPr id="73760" name="Text Box 35"/>
          <p:cNvSpPr txBox="1">
            <a:spLocks noChangeArrowheads="1"/>
          </p:cNvSpPr>
          <p:nvPr/>
        </p:nvSpPr>
        <p:spPr bwMode="auto">
          <a:xfrm>
            <a:off x="3429003" y="3429006"/>
            <a:ext cx="401639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Times New Roman" pitchFamily="18" charset="0"/>
              </a:rPr>
              <a:t>M</a:t>
            </a:r>
            <a:endParaRPr lang="en-US" b="1">
              <a:latin typeface="Arial Rounded MT Bold" pitchFamily="34" charset="0"/>
            </a:endParaRPr>
          </a:p>
        </p:txBody>
      </p:sp>
      <p:sp>
        <p:nvSpPr>
          <p:cNvPr id="73761" name="Text Box 36"/>
          <p:cNvSpPr txBox="1">
            <a:spLocks noChangeArrowheads="1"/>
          </p:cNvSpPr>
          <p:nvPr/>
        </p:nvSpPr>
        <p:spPr bwMode="auto">
          <a:xfrm>
            <a:off x="3810003" y="3429006"/>
            <a:ext cx="401639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Times New Roman" pitchFamily="18" charset="0"/>
              </a:rPr>
              <a:t>G</a:t>
            </a:r>
            <a:endParaRPr lang="en-US" b="1">
              <a:latin typeface="Arial Rounded MT Bold" pitchFamily="34" charset="0"/>
            </a:endParaRPr>
          </a:p>
        </p:txBody>
      </p:sp>
      <p:sp>
        <p:nvSpPr>
          <p:cNvPr id="73762" name="Line 37"/>
          <p:cNvSpPr>
            <a:spLocks noChangeShapeType="1"/>
          </p:cNvSpPr>
          <p:nvPr/>
        </p:nvSpPr>
        <p:spPr bwMode="auto">
          <a:xfrm>
            <a:off x="3186114" y="981075"/>
            <a:ext cx="1349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63" name="Line 38"/>
          <p:cNvSpPr>
            <a:spLocks noChangeShapeType="1"/>
          </p:cNvSpPr>
          <p:nvPr/>
        </p:nvSpPr>
        <p:spPr bwMode="auto">
          <a:xfrm>
            <a:off x="3878265" y="981075"/>
            <a:ext cx="1349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64" name="Line 39"/>
          <p:cNvSpPr>
            <a:spLocks noChangeShapeType="1"/>
          </p:cNvSpPr>
          <p:nvPr/>
        </p:nvSpPr>
        <p:spPr bwMode="auto">
          <a:xfrm>
            <a:off x="1981203" y="981075"/>
            <a:ext cx="13335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65" name="Line 40"/>
          <p:cNvSpPr>
            <a:spLocks noChangeShapeType="1"/>
          </p:cNvSpPr>
          <p:nvPr/>
        </p:nvSpPr>
        <p:spPr bwMode="auto">
          <a:xfrm>
            <a:off x="5095878" y="981075"/>
            <a:ext cx="13335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66" name="Text Box 42"/>
          <p:cNvSpPr txBox="1">
            <a:spLocks noChangeArrowheads="1"/>
          </p:cNvSpPr>
          <p:nvPr/>
        </p:nvSpPr>
        <p:spPr bwMode="auto">
          <a:xfrm>
            <a:off x="4981582" y="3647460"/>
            <a:ext cx="1204913" cy="24701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/>
              <a:t>       </a:t>
            </a:r>
          </a:p>
          <a:p>
            <a:r>
              <a:rPr lang="en-US" sz="1200" b="1" dirty="0"/>
              <a:t>   │</a:t>
            </a:r>
          </a:p>
          <a:p>
            <a:r>
              <a:rPr lang="en-US" sz="1200" b="1" dirty="0"/>
              <a:t>D-</a:t>
            </a:r>
            <a:r>
              <a:rPr lang="en-US" sz="1200" b="1" dirty="0" err="1"/>
              <a:t>Ala</a:t>
            </a:r>
            <a:endParaRPr lang="en-US" sz="1200" b="1" dirty="0"/>
          </a:p>
          <a:p>
            <a:r>
              <a:rPr lang="en-US" sz="1200" b="1" dirty="0"/>
              <a:t>   │</a:t>
            </a:r>
          </a:p>
          <a:p>
            <a:r>
              <a:rPr lang="en-US" sz="1200" b="1" dirty="0"/>
              <a:t>L-Lys   </a:t>
            </a:r>
          </a:p>
          <a:p>
            <a:r>
              <a:rPr lang="en-US" sz="1200" b="1" dirty="0"/>
              <a:t>   │</a:t>
            </a:r>
          </a:p>
          <a:p>
            <a:r>
              <a:rPr lang="en-US" sz="1200" b="1" dirty="0"/>
              <a:t>D-Glu-NH</a:t>
            </a:r>
            <a:r>
              <a:rPr lang="en-US" sz="1200" b="1" baseline="-25000" dirty="0"/>
              <a:t>2</a:t>
            </a:r>
            <a:endParaRPr lang="en-US" sz="1200" b="1" dirty="0"/>
          </a:p>
          <a:p>
            <a:r>
              <a:rPr lang="en-US" sz="1200" b="1" dirty="0"/>
              <a:t>   │</a:t>
            </a:r>
          </a:p>
          <a:p>
            <a:r>
              <a:rPr lang="en-US" sz="1200" b="1" dirty="0"/>
              <a:t>L-</a:t>
            </a:r>
            <a:r>
              <a:rPr lang="en-US" sz="1200" b="1" dirty="0" err="1"/>
              <a:t>Ala</a:t>
            </a:r>
            <a:endParaRPr lang="en-US" sz="1200" b="1" dirty="0"/>
          </a:p>
          <a:p>
            <a:r>
              <a:rPr lang="en-US" sz="1200" b="1" dirty="0"/>
              <a:t>   │</a:t>
            </a:r>
          </a:p>
          <a:p>
            <a:endParaRPr lang="en-US" sz="1200" b="1" dirty="0"/>
          </a:p>
        </p:txBody>
      </p:sp>
      <p:grpSp>
        <p:nvGrpSpPr>
          <p:cNvPr id="73767" name="Group 43"/>
          <p:cNvGrpSpPr>
            <a:grpSpLocks/>
          </p:cNvGrpSpPr>
          <p:nvPr/>
        </p:nvGrpSpPr>
        <p:grpSpPr bwMode="auto">
          <a:xfrm>
            <a:off x="4811716" y="2234589"/>
            <a:ext cx="401639" cy="142875"/>
            <a:chOff x="9081" y="11704"/>
            <a:chExt cx="180" cy="720"/>
          </a:xfrm>
        </p:grpSpPr>
        <p:sp>
          <p:nvSpPr>
            <p:cNvPr id="73790" name="Line 44"/>
            <p:cNvSpPr>
              <a:spLocks noChangeShapeType="1"/>
            </p:cNvSpPr>
            <p:nvPr/>
          </p:nvSpPr>
          <p:spPr bwMode="auto">
            <a:xfrm>
              <a:off x="9081" y="11704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1" name="Line 45"/>
            <p:cNvSpPr>
              <a:spLocks noChangeShapeType="1"/>
            </p:cNvSpPr>
            <p:nvPr/>
          </p:nvSpPr>
          <p:spPr bwMode="auto">
            <a:xfrm>
              <a:off x="9261" y="1170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68" name="Text Box 46"/>
          <p:cNvSpPr txBox="1">
            <a:spLocks noChangeArrowheads="1"/>
          </p:cNvSpPr>
          <p:nvPr/>
        </p:nvSpPr>
        <p:spPr bwMode="auto">
          <a:xfrm>
            <a:off x="5638805" y="2600328"/>
            <a:ext cx="1166813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sz="1400" b="1" dirty="0" err="1">
                <a:solidFill>
                  <a:srgbClr val="FF0000"/>
                </a:solidFill>
                <a:latin typeface="Century Gothic" pitchFamily="34" charset="0"/>
              </a:rPr>
              <a:t>Interbridge</a:t>
            </a:r>
            <a:endParaRPr lang="en-US" sz="1400" b="1" dirty="0">
              <a:latin typeface="Century Gothic" pitchFamily="34" charset="0"/>
            </a:endParaRPr>
          </a:p>
        </p:txBody>
      </p:sp>
      <p:sp>
        <p:nvSpPr>
          <p:cNvPr id="73769" name="Text Box 47"/>
          <p:cNvSpPr txBox="1">
            <a:spLocks noChangeArrowheads="1"/>
          </p:cNvSpPr>
          <p:nvPr/>
        </p:nvSpPr>
        <p:spPr bwMode="auto">
          <a:xfrm>
            <a:off x="3186117" y="1266828"/>
            <a:ext cx="938213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sz="1200" b="1">
                <a:latin typeface="Arial Narrow" pitchFamily="34" charset="0"/>
              </a:rPr>
              <a:t>Peptides</a:t>
            </a:r>
            <a:endParaRPr lang="en-US" sz="1200" b="1">
              <a:latin typeface="Arial Rounded MT Bold" pitchFamily="34" charset="0"/>
            </a:endParaRPr>
          </a:p>
        </p:txBody>
      </p:sp>
      <p:sp>
        <p:nvSpPr>
          <p:cNvPr id="73771" name="Line 49"/>
          <p:cNvSpPr>
            <a:spLocks noChangeShapeType="1"/>
          </p:cNvSpPr>
          <p:nvPr/>
        </p:nvSpPr>
        <p:spPr bwMode="auto">
          <a:xfrm flipH="1">
            <a:off x="2784478" y="1443039"/>
            <a:ext cx="401639" cy="141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72" name="Line 50"/>
          <p:cNvSpPr>
            <a:spLocks noChangeShapeType="1"/>
          </p:cNvSpPr>
          <p:nvPr/>
        </p:nvSpPr>
        <p:spPr bwMode="auto">
          <a:xfrm>
            <a:off x="3856044" y="1433513"/>
            <a:ext cx="536575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73" name="Text Box 51"/>
          <p:cNvSpPr txBox="1">
            <a:spLocks noChangeArrowheads="1"/>
          </p:cNvSpPr>
          <p:nvPr/>
        </p:nvSpPr>
        <p:spPr bwMode="auto">
          <a:xfrm>
            <a:off x="3186118" y="152407"/>
            <a:ext cx="1071563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sz="1400" b="1"/>
              <a:t>Glycan Backbone</a:t>
            </a:r>
          </a:p>
        </p:txBody>
      </p:sp>
      <p:sp>
        <p:nvSpPr>
          <p:cNvPr id="73774" name="Line 52"/>
          <p:cNvSpPr>
            <a:spLocks noChangeShapeType="1"/>
          </p:cNvSpPr>
          <p:nvPr/>
        </p:nvSpPr>
        <p:spPr bwMode="auto">
          <a:xfrm flipH="1">
            <a:off x="2984500" y="554042"/>
            <a:ext cx="268288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75" name="Line 53"/>
          <p:cNvSpPr>
            <a:spLocks noChangeShapeType="1"/>
          </p:cNvSpPr>
          <p:nvPr/>
        </p:nvSpPr>
        <p:spPr bwMode="auto">
          <a:xfrm>
            <a:off x="3856039" y="522291"/>
            <a:ext cx="268288" cy="2857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76" name="Text Box 54"/>
          <p:cNvSpPr txBox="1">
            <a:spLocks noChangeArrowheads="1"/>
          </p:cNvSpPr>
          <p:nvPr/>
        </p:nvSpPr>
        <p:spPr bwMode="auto">
          <a:xfrm>
            <a:off x="2133600" y="3733807"/>
            <a:ext cx="1741488" cy="5699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b="1" i="1">
                <a:latin typeface="Arial Narrow" pitchFamily="34" charset="0"/>
              </a:rPr>
              <a:t>Escherichia coli</a:t>
            </a:r>
          </a:p>
          <a:p>
            <a:r>
              <a:rPr lang="en-US" sz="1600" b="1">
                <a:latin typeface="Arial Narrow" pitchFamily="34" charset="0"/>
              </a:rPr>
              <a:t>(gram negative)</a:t>
            </a:r>
          </a:p>
          <a:p>
            <a:endParaRPr lang="en-US" sz="1600" b="1">
              <a:latin typeface="Arial Rounded MT Bold" pitchFamily="34" charset="0"/>
            </a:endParaRPr>
          </a:p>
        </p:txBody>
      </p:sp>
      <p:sp>
        <p:nvSpPr>
          <p:cNvPr id="73777" name="Rectangle 57"/>
          <p:cNvSpPr>
            <a:spLocks noChangeArrowheads="1"/>
          </p:cNvSpPr>
          <p:nvPr/>
        </p:nvSpPr>
        <p:spPr bwMode="auto">
          <a:xfrm>
            <a:off x="4640270" y="5500694"/>
            <a:ext cx="276225" cy="214313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78" name="Rectangle 58"/>
          <p:cNvSpPr>
            <a:spLocks noChangeArrowheads="1"/>
          </p:cNvSpPr>
          <p:nvPr/>
        </p:nvSpPr>
        <p:spPr bwMode="auto">
          <a:xfrm>
            <a:off x="5054607" y="5500694"/>
            <a:ext cx="276225" cy="214313"/>
          </a:xfrm>
          <a:prstGeom prst="rect">
            <a:avLst/>
          </a:prstGeom>
          <a:solidFill>
            <a:srgbClr val="CC99FF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79" name="Line 59"/>
          <p:cNvSpPr>
            <a:spLocks noChangeShapeType="1"/>
          </p:cNvSpPr>
          <p:nvPr/>
        </p:nvSpPr>
        <p:spPr bwMode="auto">
          <a:xfrm>
            <a:off x="4916495" y="5608637"/>
            <a:ext cx="1381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80" name="Line 60"/>
          <p:cNvSpPr>
            <a:spLocks noChangeShapeType="1"/>
          </p:cNvSpPr>
          <p:nvPr/>
        </p:nvSpPr>
        <p:spPr bwMode="auto">
          <a:xfrm>
            <a:off x="5330831" y="5608637"/>
            <a:ext cx="1381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81" name="Rectangle 61"/>
          <p:cNvSpPr>
            <a:spLocks noChangeArrowheads="1"/>
          </p:cNvSpPr>
          <p:nvPr/>
        </p:nvSpPr>
        <p:spPr bwMode="auto">
          <a:xfrm>
            <a:off x="5468945" y="5500694"/>
            <a:ext cx="276225" cy="214313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82" name="Text Box 62"/>
          <p:cNvSpPr txBox="1">
            <a:spLocks noChangeArrowheads="1"/>
          </p:cNvSpPr>
          <p:nvPr/>
        </p:nvSpPr>
        <p:spPr bwMode="auto">
          <a:xfrm>
            <a:off x="4592638" y="5468943"/>
            <a:ext cx="414339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Times New Roman" pitchFamily="18" charset="0"/>
              </a:rPr>
              <a:t>G</a:t>
            </a:r>
            <a:endParaRPr lang="en-US" b="1">
              <a:latin typeface="Arial Rounded MT Bold" pitchFamily="34" charset="0"/>
            </a:endParaRPr>
          </a:p>
        </p:txBody>
      </p:sp>
      <p:sp>
        <p:nvSpPr>
          <p:cNvPr id="73783" name="Text Box 63"/>
          <p:cNvSpPr txBox="1">
            <a:spLocks noChangeArrowheads="1"/>
          </p:cNvSpPr>
          <p:nvPr/>
        </p:nvSpPr>
        <p:spPr bwMode="auto">
          <a:xfrm>
            <a:off x="5008565" y="5484819"/>
            <a:ext cx="414339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Times New Roman" pitchFamily="18" charset="0"/>
              </a:rPr>
              <a:t>M</a:t>
            </a:r>
            <a:endParaRPr lang="en-US" b="1">
              <a:latin typeface="Arial Rounded MT Bold" pitchFamily="34" charset="0"/>
            </a:endParaRPr>
          </a:p>
        </p:txBody>
      </p:sp>
      <p:sp>
        <p:nvSpPr>
          <p:cNvPr id="73784" name="Text Box 64"/>
          <p:cNvSpPr txBox="1">
            <a:spLocks noChangeArrowheads="1"/>
          </p:cNvSpPr>
          <p:nvPr/>
        </p:nvSpPr>
        <p:spPr bwMode="auto">
          <a:xfrm>
            <a:off x="5445126" y="5484815"/>
            <a:ext cx="414339" cy="2238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Times New Roman" pitchFamily="18" charset="0"/>
              </a:rPr>
              <a:t>G</a:t>
            </a:r>
            <a:endParaRPr lang="en-US" b="1">
              <a:latin typeface="Arial Rounded MT Bold" pitchFamily="34" charset="0"/>
            </a:endParaRPr>
          </a:p>
        </p:txBody>
      </p:sp>
      <p:sp>
        <p:nvSpPr>
          <p:cNvPr id="73785" name="Text Box 65"/>
          <p:cNvSpPr txBox="1">
            <a:spLocks noChangeArrowheads="1"/>
          </p:cNvSpPr>
          <p:nvPr/>
        </p:nvSpPr>
        <p:spPr bwMode="auto">
          <a:xfrm>
            <a:off x="4495800" y="5867405"/>
            <a:ext cx="2286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 i="1" dirty="0">
                <a:latin typeface="Century Gothic" pitchFamily="34" charset="0"/>
              </a:rPr>
              <a:t>Staphylococcus </a:t>
            </a:r>
            <a:r>
              <a:rPr lang="en-US" sz="1400" b="1" i="1" dirty="0" err="1">
                <a:latin typeface="Century Gothic" pitchFamily="34" charset="0"/>
              </a:rPr>
              <a:t>aureus</a:t>
            </a:r>
            <a:endParaRPr lang="en-US" sz="1400" b="1" i="1" dirty="0">
              <a:latin typeface="Century Gothic" pitchFamily="34" charset="0"/>
            </a:endParaRPr>
          </a:p>
          <a:p>
            <a:r>
              <a:rPr lang="en-US" sz="1400" b="1" dirty="0">
                <a:latin typeface="Century Gothic" pitchFamily="34" charset="0"/>
              </a:rPr>
              <a:t>(gram positive)</a:t>
            </a:r>
          </a:p>
          <a:p>
            <a:endParaRPr lang="en-US" sz="1400" b="1" dirty="0">
              <a:latin typeface="Century Gothic" pitchFamily="34" charset="0"/>
            </a:endParaRPr>
          </a:p>
        </p:txBody>
      </p:sp>
      <p:sp>
        <p:nvSpPr>
          <p:cNvPr id="73786" name="Line 66"/>
          <p:cNvSpPr>
            <a:spLocks noChangeShapeType="1"/>
          </p:cNvSpPr>
          <p:nvPr/>
        </p:nvSpPr>
        <p:spPr bwMode="auto">
          <a:xfrm>
            <a:off x="5219700" y="3471869"/>
            <a:ext cx="0" cy="14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3CDF21-1D27-49F5-BBD4-E3BEA8533F9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1924" name="Picture 5" descr="gramnegmem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7" y="2"/>
            <a:ext cx="5714999" cy="679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09800" y="3429000"/>
            <a:ext cx="5334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  DAP</a:t>
            </a:r>
          </a:p>
        </p:txBody>
      </p:sp>
    </p:spTree>
    <p:extLst>
      <p:ext uri="{BB962C8B-B14F-4D97-AF65-F5344CB8AC3E}">
        <p14:creationId xmlns:p14="http://schemas.microsoft.com/office/powerpoint/2010/main" val="225616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1C759C-7ED5-464B-8000-5AB435DE723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4756" name="Picture 5" descr="complexoligosac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7502"/>
            <a:ext cx="6781800" cy="612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4753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58942E-2ABB-4DA4-AA19-6700F5A2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95" y="601274"/>
            <a:ext cx="5414174" cy="53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93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691"/>
            <a:ext cx="82296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  <a:latin typeface="+mn-lt"/>
              </a:rPr>
              <a:t>Differences between Gram(+) and Gram(-) and the Complexity</a:t>
            </a:r>
            <a:endParaRPr lang="en-US" sz="2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57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6534"/>
            <a:ext cx="8382000" cy="477981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In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Gram(+): </a:t>
            </a:r>
            <a:r>
              <a:rPr lang="en-US" altLang="zh-CN" sz="2600" dirty="0">
                <a:ea typeface="SimSun" pitchFamily="2" charset="-122"/>
              </a:rPr>
              <a:t>as much as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90%</a:t>
            </a:r>
            <a:r>
              <a:rPr lang="en-US" altLang="zh-CN" sz="2600" b="1" dirty="0">
                <a:ea typeface="SimSun" pitchFamily="2" charset="-122"/>
              </a:rPr>
              <a:t> </a:t>
            </a:r>
            <a:r>
              <a:rPr lang="en-US" altLang="zh-CN" sz="2600" dirty="0">
                <a:ea typeface="SimSun" pitchFamily="2" charset="-122"/>
              </a:rPr>
              <a:t>of the cell wall consists of 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peptidoglycan.</a:t>
            </a:r>
            <a:endParaRPr lang="en-US" altLang="zh-CN" sz="2600" b="1" dirty="0">
              <a:ea typeface="SimSun" pitchFamily="2" charset="-122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600" dirty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Many bacteria, especially Gram(+), have several (up to about 25!) peptidoglycan layers. </a:t>
            </a:r>
          </a:p>
          <a:p>
            <a:pPr marL="0" indent="0">
              <a:buClr>
                <a:schemeClr val="tx1"/>
              </a:buClr>
              <a:buNone/>
            </a:pPr>
            <a:endParaRPr lang="en-US" altLang="zh-CN" sz="2600" dirty="0">
              <a:ea typeface="SimSun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In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Gram(-): </a:t>
            </a:r>
            <a:r>
              <a:rPr lang="en-US" altLang="zh-CN" sz="2600" dirty="0">
                <a:ea typeface="SimSun" pitchFamily="2" charset="-122"/>
              </a:rPr>
              <a:t>about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10% </a:t>
            </a:r>
            <a:r>
              <a:rPr lang="en-US" altLang="zh-CN" sz="2600" dirty="0">
                <a:ea typeface="SimSun" pitchFamily="2" charset="-122"/>
              </a:rPr>
              <a:t>is peptidoglycan, the majority of the wall consisting of a complex layer. </a:t>
            </a:r>
          </a:p>
          <a:p>
            <a:pPr>
              <a:buClr>
                <a:schemeClr val="tx1"/>
              </a:buClr>
            </a:pPr>
            <a:endParaRPr lang="en-US" altLang="zh-CN" sz="2600" dirty="0">
              <a:ea typeface="SimSun" pitchFamily="2" charset="-122"/>
            </a:endParaRP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878361-A1F3-4363-A8B1-B01F94ADDC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63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altLang="zh-CN" sz="2800" b="1" dirty="0">
                <a:latin typeface="Century Gothic" pitchFamily="34" charset="0"/>
                <a:ea typeface="SimSun" pitchFamily="2" charset="-122"/>
              </a:rPr>
            </a:br>
            <a:r>
              <a:rPr lang="en-US" altLang="zh-CN" sz="2800" b="1" dirty="0">
                <a:latin typeface="Century Gothic" pitchFamily="34" charset="0"/>
                <a:ea typeface="SimSun" pitchFamily="2" charset="-122"/>
              </a:rPr>
              <a:t>Diversity in Peptidoglycan </a:t>
            </a:r>
            <a:br>
              <a:rPr lang="en-US" altLang="zh-CN" sz="2800" dirty="0">
                <a:latin typeface="Century Gothic" pitchFamily="34" charset="0"/>
                <a:ea typeface="SimSun" pitchFamily="2" charset="-122"/>
              </a:rPr>
            </a:br>
            <a:endParaRPr lang="en-US" sz="2800" dirty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9042"/>
            <a:ext cx="8229600" cy="5135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5000"/>
              </a:lnSpc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The shape of both gram(+) and gram(-) cells is be determined by: </a:t>
            </a:r>
          </a:p>
          <a:p>
            <a:pPr eaLnBrk="1" hangingPunct="1">
              <a:lnSpc>
                <a:spcPct val="105000"/>
              </a:lnSpc>
              <a:buClr>
                <a:schemeClr val="tx1"/>
              </a:buClr>
              <a:buFontTx/>
              <a:buChar char="-"/>
            </a:pP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Lengths of the peptidoglycan</a:t>
            </a:r>
            <a:r>
              <a:rPr lang="en-US" altLang="zh-CN" sz="2600" dirty="0">
                <a:solidFill>
                  <a:srgbClr val="3333FF"/>
                </a:solidFill>
                <a:ea typeface="SimSun" pitchFamily="2" charset="-122"/>
              </a:rPr>
              <a:t>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chains.</a:t>
            </a:r>
            <a:r>
              <a:rPr lang="en-US" altLang="zh-CN" sz="2600" dirty="0">
                <a:ea typeface="SimSun" pitchFamily="2" charset="-122"/>
              </a:rPr>
              <a:t> </a:t>
            </a:r>
          </a:p>
          <a:p>
            <a:pPr eaLnBrk="1" hangingPunct="1">
              <a:lnSpc>
                <a:spcPct val="105000"/>
              </a:lnSpc>
              <a:buClr>
                <a:schemeClr val="tx1"/>
              </a:buClr>
              <a:buFontTx/>
              <a:buChar char="-"/>
            </a:pPr>
            <a:r>
              <a:rPr lang="en-US" altLang="zh-CN" sz="2600" dirty="0">
                <a:ea typeface="SimSun" pitchFamily="2" charset="-122"/>
              </a:rPr>
              <a:t>The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manner and extent of x-linking</a:t>
            </a:r>
            <a:r>
              <a:rPr lang="en-US" altLang="zh-CN" sz="2600" dirty="0">
                <a:ea typeface="SimSun" pitchFamily="2" charset="-122"/>
              </a:rPr>
              <a:t> of the chains. </a:t>
            </a:r>
          </a:p>
          <a:p>
            <a:pPr eaLnBrk="1" hangingPunct="1">
              <a:lnSpc>
                <a:spcPct val="80000"/>
              </a:lnSpc>
            </a:pPr>
            <a:endParaRPr lang="en-US" sz="1100" dirty="0"/>
          </a:p>
          <a:p>
            <a:pPr eaLnBrk="1" hangingPunct="1">
              <a:lnSpc>
                <a:spcPct val="105000"/>
              </a:lnSpc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Peptidoglycan is present 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only in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bacteria</a:t>
            </a:r>
            <a:r>
              <a:rPr lang="en-US" altLang="zh-CN" sz="2600" dirty="0">
                <a:ea typeface="SimSun" pitchFamily="2" charset="-122"/>
              </a:rPr>
              <a:t>.</a:t>
            </a:r>
          </a:p>
          <a:p>
            <a:pPr eaLnBrk="1" hangingPunct="1">
              <a:lnSpc>
                <a:spcPct val="105000"/>
              </a:lnSpc>
              <a:buClr>
                <a:schemeClr val="tx1"/>
              </a:buClr>
            </a:pP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NAM </a:t>
            </a:r>
            <a:r>
              <a:rPr lang="en-US" altLang="zh-CN" sz="2600" dirty="0">
                <a:ea typeface="SimSun" pitchFamily="2" charset="-122"/>
              </a:rPr>
              <a:t>and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DAP</a:t>
            </a:r>
            <a:r>
              <a:rPr lang="en-US" altLang="zh-CN" sz="2600" dirty="0">
                <a:ea typeface="SimSun" pitchFamily="2" charset="-122"/>
              </a:rPr>
              <a:t> are never found in the cell walls of </a:t>
            </a:r>
            <a:r>
              <a:rPr lang="en-US" altLang="zh-CN" sz="2600" dirty="0" err="1">
                <a:ea typeface="SimSun" pitchFamily="2" charset="-122"/>
              </a:rPr>
              <a:t>Archaea</a:t>
            </a:r>
            <a:r>
              <a:rPr lang="en-US" altLang="zh-CN" sz="2600" dirty="0">
                <a:ea typeface="SimSun" pitchFamily="2" charset="-122"/>
              </a:rPr>
              <a:t> or Eukaryotes.</a:t>
            </a:r>
          </a:p>
          <a:p>
            <a:pPr eaLnBrk="1" hangingPunct="1">
              <a:lnSpc>
                <a:spcPct val="105000"/>
              </a:lnSpc>
              <a:buClr>
                <a:schemeClr val="tx1"/>
              </a:buClr>
            </a:pP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Not all bacteria have DAP in their peptidoglycan. </a:t>
            </a:r>
          </a:p>
          <a:p>
            <a:pPr eaLnBrk="1" hangingPunct="1">
              <a:lnSpc>
                <a:spcPct val="105000"/>
              </a:lnSpc>
              <a:buClr>
                <a:schemeClr val="tx1"/>
              </a:buClr>
            </a:pPr>
            <a:endParaRPr lang="en-US" altLang="zh-CN" sz="2600" dirty="0">
              <a:ea typeface="SimSun" pitchFamily="2" charset="-122"/>
            </a:endParaRP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0BED59-DFD0-465A-A1A7-D84CBC55F8E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3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6"/>
            <a:ext cx="8153400" cy="5135563"/>
          </a:xfrm>
        </p:spPr>
        <p:txBody>
          <a:bodyPr/>
          <a:lstStyle/>
          <a:p>
            <a:pPr>
              <a:lnSpc>
                <a:spcPct val="105000"/>
              </a:lnSpc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DAP (</a:t>
            </a:r>
            <a:r>
              <a:rPr lang="en-US" altLang="zh-CN" sz="2600" b="1" dirty="0" err="1">
                <a:solidFill>
                  <a:srgbClr val="0000FF"/>
                </a:solidFill>
                <a:ea typeface="SimSun" pitchFamily="2" charset="-122"/>
              </a:rPr>
              <a:t>diaminopimelic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 acid</a:t>
            </a:r>
            <a:r>
              <a:rPr lang="en-US" altLang="zh-CN" sz="2600" dirty="0">
                <a:ea typeface="SimSun" pitchFamily="2" charset="-122"/>
              </a:rPr>
              <a:t>): present in ALL gram(-) bacteria, in SOME gram(+) species.</a:t>
            </a:r>
          </a:p>
          <a:p>
            <a:pPr eaLnBrk="1" hangingPunct="1">
              <a:lnSpc>
                <a:spcPct val="105000"/>
              </a:lnSpc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Most gram(+) </a:t>
            </a:r>
            <a:r>
              <a:rPr lang="en-US" altLang="zh-CN" sz="2600" dirty="0" err="1">
                <a:ea typeface="SimSun" pitchFamily="2" charset="-122"/>
              </a:rPr>
              <a:t>cocci</a:t>
            </a:r>
            <a:r>
              <a:rPr lang="en-US" altLang="zh-CN" sz="2600" dirty="0">
                <a:ea typeface="SimSun" pitchFamily="2" charset="-122"/>
              </a:rPr>
              <a:t> have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lysine instead of DAP</a:t>
            </a:r>
            <a:r>
              <a:rPr lang="en-US" altLang="zh-CN" sz="2600" dirty="0">
                <a:ea typeface="SimSun" pitchFamily="2" charset="-122"/>
              </a:rPr>
              <a:t>.</a:t>
            </a:r>
          </a:p>
          <a:p>
            <a:pPr eaLnBrk="1" hangingPunct="1">
              <a:lnSpc>
                <a:spcPct val="105000"/>
              </a:lnSpc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Other gram(+) bacteria have other amino acids.</a:t>
            </a:r>
          </a:p>
          <a:p>
            <a:pPr eaLnBrk="1" hangingPunct="1">
              <a:lnSpc>
                <a:spcPct val="105000"/>
              </a:lnSpc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Bacterial cell wall also has 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two amino acids</a:t>
            </a:r>
            <a:r>
              <a:rPr lang="en-US" altLang="zh-CN" sz="2600" dirty="0">
                <a:ea typeface="SimSun" pitchFamily="2" charset="-122"/>
              </a:rPr>
              <a:t> that have the </a:t>
            </a:r>
            <a:r>
              <a:rPr lang="en-US" altLang="zh-CN" sz="2000" dirty="0">
                <a:ea typeface="SimSun" pitchFamily="2" charset="-122"/>
              </a:rPr>
              <a:t>D</a:t>
            </a:r>
            <a:r>
              <a:rPr lang="en-US" altLang="zh-CN" sz="2600" dirty="0">
                <a:ea typeface="SimSun" pitchFamily="2" charset="-122"/>
              </a:rPr>
              <a:t>-configuration, </a:t>
            </a:r>
            <a:r>
              <a:rPr lang="en-US" altLang="zh-CN" sz="2000" b="1" dirty="0">
                <a:solidFill>
                  <a:srgbClr val="3333FF"/>
                </a:solidFill>
                <a:ea typeface="SimSun" pitchFamily="2" charset="-122"/>
              </a:rPr>
              <a:t>D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-</a:t>
            </a:r>
            <a:r>
              <a:rPr lang="en-US" altLang="zh-CN" sz="2600" b="1" dirty="0" err="1">
                <a:solidFill>
                  <a:srgbClr val="3333FF"/>
                </a:solidFill>
                <a:ea typeface="SimSun" pitchFamily="2" charset="-122"/>
              </a:rPr>
              <a:t>Ala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 </a:t>
            </a:r>
            <a:r>
              <a:rPr lang="en-US" altLang="zh-CN" sz="2600" dirty="0">
                <a:ea typeface="SimSun" pitchFamily="2" charset="-122"/>
              </a:rPr>
              <a:t>and </a:t>
            </a:r>
            <a:r>
              <a:rPr lang="en-US" altLang="zh-CN" sz="2000" b="1" dirty="0">
                <a:solidFill>
                  <a:srgbClr val="3333FF"/>
                </a:solidFill>
                <a:ea typeface="SimSun" pitchFamily="2" charset="-122"/>
              </a:rPr>
              <a:t>D</a:t>
            </a:r>
            <a:r>
              <a:rPr lang="en-US" altLang="zh-CN" sz="2600" dirty="0">
                <a:solidFill>
                  <a:srgbClr val="3333FF"/>
                </a:solidFill>
                <a:ea typeface="SimSun" pitchFamily="2" charset="-122"/>
              </a:rPr>
              <a:t>-</a:t>
            </a:r>
            <a:r>
              <a:rPr lang="en-US" altLang="zh-CN" sz="2600" b="1" dirty="0" err="1">
                <a:solidFill>
                  <a:srgbClr val="3333FF"/>
                </a:solidFill>
                <a:ea typeface="SimSun" pitchFamily="2" charset="-122"/>
              </a:rPr>
              <a:t>Glu</a:t>
            </a:r>
            <a:r>
              <a:rPr lang="en-US" altLang="zh-CN" sz="2600" dirty="0">
                <a:ea typeface="SimSun" pitchFamily="2" charset="-122"/>
              </a:rPr>
              <a:t>.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In proteins, amino acids are always of the </a:t>
            </a:r>
            <a:r>
              <a:rPr lang="en-US" altLang="zh-CN" sz="2000" dirty="0">
                <a:solidFill>
                  <a:srgbClr val="000000"/>
                </a:solidFill>
                <a:ea typeface="SimSun" pitchFamily="2" charset="-122"/>
              </a:rPr>
              <a:t>L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-configuration.</a:t>
            </a:r>
            <a:endParaRPr lang="en-US" sz="2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99ABB6-C7DB-41AE-9DC8-BC3B24EF7A9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2" descr="Image result for d- and l- iso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30" y="4783214"/>
            <a:ext cx="3685596" cy="172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35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2"/>
            <a:ext cx="8229600" cy="868363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00"/>
                </a:solidFill>
                <a:ea typeface="SimSun" pitchFamily="2" charset="-122"/>
              </a:rPr>
              <a:t>The Cell Wall of Prokaryotes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42"/>
            <a:ext cx="8229600" cy="4525963"/>
          </a:xfrm>
        </p:spPr>
        <p:txBody>
          <a:bodyPr/>
          <a:lstStyle/>
          <a:p>
            <a:pPr>
              <a:lnSpc>
                <a:spcPct val="105000"/>
              </a:lnSpc>
              <a:buClr>
                <a:schemeClr val="tx1"/>
              </a:buClr>
            </a:pPr>
            <a:r>
              <a:rPr lang="en-US" sz="2600" b="1" dirty="0">
                <a:solidFill>
                  <a:srgbClr val="0000FF"/>
                </a:solidFill>
              </a:rPr>
              <a:t>Turgor pressure </a:t>
            </a:r>
            <a:r>
              <a:rPr lang="en-US" sz="2600" dirty="0"/>
              <a:t>inside prokaryotic cell is about 2 </a:t>
            </a:r>
            <a:r>
              <a:rPr lang="en-US" sz="2600" dirty="0" err="1"/>
              <a:t>atm</a:t>
            </a:r>
            <a:r>
              <a:rPr lang="en-US" sz="2600" dirty="0"/>
              <a:t>, equivalent to an automobile tire.</a:t>
            </a:r>
          </a:p>
          <a:p>
            <a:pPr>
              <a:lnSpc>
                <a:spcPct val="105000"/>
              </a:lnSpc>
              <a:buClr>
                <a:schemeClr val="tx1"/>
              </a:buClr>
            </a:pPr>
            <a:endParaRPr lang="en-US" sz="1200" dirty="0"/>
          </a:p>
          <a:p>
            <a:pPr>
              <a:lnSpc>
                <a:spcPct val="105000"/>
              </a:lnSpc>
              <a:buClr>
                <a:schemeClr val="tx1"/>
              </a:buClr>
            </a:pPr>
            <a:r>
              <a:rPr lang="en-US" sz="2600" dirty="0"/>
              <a:t>So bacteria have to have cell wall which also function to give shape and rigidity to cell.</a:t>
            </a:r>
            <a:endParaRPr lang="en-US" sz="1200" dirty="0"/>
          </a:p>
          <a:p>
            <a:pPr>
              <a:lnSpc>
                <a:spcPct val="105000"/>
              </a:lnSpc>
              <a:buClr>
                <a:schemeClr val="tx1"/>
              </a:buClr>
            </a:pPr>
            <a:r>
              <a:rPr lang="en-US" sz="2600" dirty="0"/>
              <a:t>Bacteria can be divided into two groups;</a:t>
            </a:r>
          </a:p>
          <a:p>
            <a:pPr lvl="2">
              <a:lnSpc>
                <a:spcPct val="105000"/>
              </a:lnSpc>
              <a:buClr>
                <a:schemeClr val="tx1"/>
              </a:buClr>
            </a:pPr>
            <a:r>
              <a:rPr lang="en-US" sz="2600" b="1" dirty="0">
                <a:solidFill>
                  <a:srgbClr val="0000FF"/>
                </a:solidFill>
              </a:rPr>
              <a:t>Gram negative</a:t>
            </a:r>
            <a:endParaRPr lang="en-US" sz="2600" dirty="0"/>
          </a:p>
          <a:p>
            <a:pPr lvl="2">
              <a:lnSpc>
                <a:spcPct val="105000"/>
              </a:lnSpc>
              <a:buClr>
                <a:schemeClr val="tx1"/>
              </a:buClr>
            </a:pPr>
            <a:r>
              <a:rPr lang="en-US" sz="2600" b="1" dirty="0">
                <a:solidFill>
                  <a:srgbClr val="0000FF"/>
                </a:solidFill>
              </a:rPr>
              <a:t>Gram positive</a:t>
            </a:r>
            <a:endParaRPr lang="en-US" sz="2600" dirty="0"/>
          </a:p>
          <a:p>
            <a:pPr lvl="2">
              <a:lnSpc>
                <a:spcPct val="105000"/>
              </a:lnSpc>
              <a:buClr>
                <a:schemeClr val="tx1"/>
              </a:buClr>
            </a:pPr>
            <a:endParaRPr lang="en-US" sz="2600" dirty="0"/>
          </a:p>
          <a:p>
            <a:pPr eaLnBrk="1" hangingPunct="1">
              <a:lnSpc>
                <a:spcPct val="105000"/>
              </a:lnSpc>
            </a:pPr>
            <a:endParaRPr lang="en-US" sz="2600" dirty="0"/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A51446-254B-4FC8-AD28-6D35D185275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7272" y="5250880"/>
            <a:ext cx="784860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cs typeface="Century Gothic"/>
              </a:rPr>
              <a:t>Turgor Pressure or turgidity </a:t>
            </a:r>
            <a:r>
              <a:rPr lang="en-US" dirty="0">
                <a:cs typeface="Century Gothic"/>
              </a:rPr>
              <a:t>= the main pressure of the cell contents against the cell wall in plant cells and bacterial cells</a:t>
            </a:r>
          </a:p>
        </p:txBody>
      </p:sp>
    </p:spTree>
    <p:extLst>
      <p:ext uri="{BB962C8B-B14F-4D97-AF65-F5344CB8AC3E}">
        <p14:creationId xmlns:p14="http://schemas.microsoft.com/office/powerpoint/2010/main" val="281705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2050" name="Picture 2" descr="Image result for amino ac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6" y="365127"/>
            <a:ext cx="7684655" cy="63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95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F7A675-8992-4A69-A715-6AFAEF1FAD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5928360" cy="50292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Gram(-) contain an additional wall layer made of </a:t>
            </a:r>
            <a:r>
              <a:rPr lang="en-US" altLang="zh-CN" sz="2600" b="1" dirty="0">
                <a:solidFill>
                  <a:srgbClr val="000000"/>
                </a:solidFill>
                <a:ea typeface="SimSun" pitchFamily="2" charset="-122"/>
              </a:rPr>
              <a:t>lipopolysaccharide (LPS)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.</a:t>
            </a:r>
            <a:endParaRPr lang="en-US" altLang="zh-CN" sz="2600" b="1" dirty="0">
              <a:solidFill>
                <a:srgbClr val="000000"/>
              </a:solidFill>
              <a:ea typeface="SimSun" pitchFamily="2" charset="-122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LPS is a </a:t>
            </a:r>
            <a:r>
              <a:rPr lang="en-US" altLang="zh-CN" sz="2600" b="1" dirty="0">
                <a:solidFill>
                  <a:srgbClr val="000000"/>
                </a:solidFill>
                <a:ea typeface="SimSun" pitchFamily="2" charset="-122"/>
              </a:rPr>
              <a:t>second lipid bilayer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, but it is not constructed solely of phospholipid, as is the cytoplasmic membrane.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Instead it </a:t>
            </a:r>
            <a:r>
              <a:rPr lang="en-US" altLang="zh-CN" sz="2600" b="1" dirty="0">
                <a:solidFill>
                  <a:srgbClr val="000000"/>
                </a:solidFill>
                <a:ea typeface="SimSun" pitchFamily="2" charset="-122"/>
              </a:rPr>
              <a:t>contains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ea typeface="SimSun" pitchFamily="2" charset="-122"/>
              </a:rPr>
              <a:t>polysaccharide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 and </a:t>
            </a:r>
            <a:r>
              <a:rPr lang="en-US" altLang="zh-CN" sz="2600" b="1" dirty="0">
                <a:solidFill>
                  <a:srgbClr val="000000"/>
                </a:solidFill>
                <a:ea typeface="SimSun" pitchFamily="2" charset="-122"/>
              </a:rPr>
              <a:t>protein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.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The </a:t>
            </a:r>
            <a:r>
              <a:rPr lang="en-US" altLang="zh-CN" sz="2600" dirty="0" err="1">
                <a:solidFill>
                  <a:srgbClr val="000000"/>
                </a:solidFill>
                <a:ea typeface="SimSun" pitchFamily="2" charset="-122"/>
              </a:rPr>
              <a:t>Iipids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 and polysaccharides are intimately linked in the outer layer to form specific LPS structures.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495300" y="676566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Century Gothic" pitchFamily="34" charset="0"/>
                <a:ea typeface="SimSun" pitchFamily="2" charset="-122"/>
              </a:rPr>
              <a:t>The Outer Membrane of Gram(-) Bacteria 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DBEE7-693D-4450-8642-0C913A322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3" y="2538865"/>
            <a:ext cx="3411917" cy="28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41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FDCEC5-4A48-482B-9574-E024D513FA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4212" name="Text Box 5"/>
          <p:cNvSpPr txBox="1">
            <a:spLocks noChangeArrowheads="1"/>
          </p:cNvSpPr>
          <p:nvPr/>
        </p:nvSpPr>
        <p:spPr bwMode="auto">
          <a:xfrm>
            <a:off x="609606" y="3810007"/>
            <a:ext cx="1362075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latin typeface="Arial Narrow" pitchFamily="34" charset="0"/>
              </a:rPr>
              <a:t>Periplasm</a:t>
            </a:r>
            <a:endParaRPr lang="en-US" sz="1400" b="1">
              <a:latin typeface="Arial Rounded MT Bold" pitchFamily="34" charset="0"/>
            </a:endParaRPr>
          </a:p>
        </p:txBody>
      </p:sp>
      <p:sp>
        <p:nvSpPr>
          <p:cNvPr id="94213" name="Text Box 7"/>
          <p:cNvSpPr txBox="1">
            <a:spLocks noChangeArrowheads="1"/>
          </p:cNvSpPr>
          <p:nvPr/>
        </p:nvSpPr>
        <p:spPr bwMode="auto">
          <a:xfrm>
            <a:off x="7529517" y="2682875"/>
            <a:ext cx="619125" cy="33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latin typeface="Arial Narrow" pitchFamily="34" charset="0"/>
              </a:rPr>
              <a:t>8nm</a:t>
            </a:r>
            <a:endParaRPr lang="en-US" sz="1400" b="1">
              <a:latin typeface="Arial Rounded MT Bold" pitchFamily="34" charset="0"/>
            </a:endParaRPr>
          </a:p>
        </p:txBody>
      </p:sp>
      <p:sp>
        <p:nvSpPr>
          <p:cNvPr id="94214" name="Text Box 8"/>
          <p:cNvSpPr txBox="1">
            <a:spLocks noChangeArrowheads="1"/>
          </p:cNvSpPr>
          <p:nvPr/>
        </p:nvSpPr>
        <p:spPr bwMode="auto">
          <a:xfrm>
            <a:off x="7126294" y="1443038"/>
            <a:ext cx="1703387" cy="385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latin typeface="Arial Narrow" pitchFamily="34" charset="0"/>
              </a:rPr>
              <a:t>Lipopolysaccharide</a:t>
            </a:r>
            <a:endParaRPr lang="en-US" sz="1400" b="1">
              <a:latin typeface="Arial Rounded MT Bold" pitchFamily="34" charset="0"/>
            </a:endParaRPr>
          </a:p>
        </p:txBody>
      </p:sp>
      <p:sp>
        <p:nvSpPr>
          <p:cNvPr id="94215" name="Text Box 9"/>
          <p:cNvSpPr txBox="1">
            <a:spLocks noChangeArrowheads="1"/>
          </p:cNvSpPr>
          <p:nvPr/>
        </p:nvSpPr>
        <p:spPr bwMode="auto">
          <a:xfrm>
            <a:off x="4684715" y="3673475"/>
            <a:ext cx="989012" cy="33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 Narrow" pitchFamily="34" charset="0"/>
              </a:rPr>
              <a:t>Phospholipid</a:t>
            </a:r>
            <a:endParaRPr lang="en-US" b="1">
              <a:latin typeface="Arial Rounded MT Bold" pitchFamily="34" charset="0"/>
            </a:endParaRPr>
          </a:p>
        </p:txBody>
      </p:sp>
      <p:sp>
        <p:nvSpPr>
          <p:cNvPr id="94216" name="Rectangle 10"/>
          <p:cNvSpPr>
            <a:spLocks noChangeArrowheads="1"/>
          </p:cNvSpPr>
          <p:nvPr/>
        </p:nvSpPr>
        <p:spPr bwMode="auto">
          <a:xfrm>
            <a:off x="1949452" y="2462215"/>
            <a:ext cx="5441951" cy="963612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7" name="Rectangle 11"/>
          <p:cNvSpPr>
            <a:spLocks noChangeArrowheads="1"/>
          </p:cNvSpPr>
          <p:nvPr/>
        </p:nvSpPr>
        <p:spPr bwMode="auto">
          <a:xfrm>
            <a:off x="1911350" y="4335469"/>
            <a:ext cx="5494339" cy="3397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8" name="Rectangle 12"/>
          <p:cNvSpPr>
            <a:spLocks noChangeArrowheads="1"/>
          </p:cNvSpPr>
          <p:nvPr/>
        </p:nvSpPr>
        <p:spPr bwMode="auto">
          <a:xfrm>
            <a:off x="1962157" y="5326069"/>
            <a:ext cx="5319713" cy="441325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219" name="Group 13"/>
          <p:cNvGrpSpPr>
            <a:grpSpLocks/>
          </p:cNvGrpSpPr>
          <p:nvPr/>
        </p:nvGrpSpPr>
        <p:grpSpPr bwMode="auto">
          <a:xfrm>
            <a:off x="1993906" y="4638675"/>
            <a:ext cx="5349875" cy="635000"/>
            <a:chOff x="2646" y="9319"/>
            <a:chExt cx="7784" cy="1038"/>
          </a:xfrm>
        </p:grpSpPr>
        <p:grpSp>
          <p:nvGrpSpPr>
            <p:cNvPr id="94479" name="Group 14"/>
            <p:cNvGrpSpPr>
              <a:grpSpLocks/>
            </p:cNvGrpSpPr>
            <p:nvPr/>
          </p:nvGrpSpPr>
          <p:grpSpPr bwMode="auto">
            <a:xfrm rot="10800000">
              <a:off x="10250" y="9365"/>
              <a:ext cx="180" cy="468"/>
              <a:chOff x="2961" y="6514"/>
              <a:chExt cx="180" cy="468"/>
            </a:xfrm>
          </p:grpSpPr>
          <p:sp>
            <p:nvSpPr>
              <p:cNvPr id="94793" name="Oval 15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94" name="Freeform 16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95" name="Freeform 17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80" name="Group 18"/>
            <p:cNvGrpSpPr>
              <a:grpSpLocks/>
            </p:cNvGrpSpPr>
            <p:nvPr/>
          </p:nvGrpSpPr>
          <p:grpSpPr bwMode="auto">
            <a:xfrm rot="10800000">
              <a:off x="10055" y="9365"/>
              <a:ext cx="180" cy="468"/>
              <a:chOff x="2961" y="6514"/>
              <a:chExt cx="180" cy="468"/>
            </a:xfrm>
          </p:grpSpPr>
          <p:sp>
            <p:nvSpPr>
              <p:cNvPr id="94790" name="Oval 19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91" name="Freeform 20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92" name="Freeform 21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81" name="Group 22"/>
            <p:cNvGrpSpPr>
              <a:grpSpLocks/>
            </p:cNvGrpSpPr>
            <p:nvPr/>
          </p:nvGrpSpPr>
          <p:grpSpPr bwMode="auto">
            <a:xfrm rot="10800000">
              <a:off x="9860" y="9350"/>
              <a:ext cx="180" cy="468"/>
              <a:chOff x="2961" y="6514"/>
              <a:chExt cx="180" cy="468"/>
            </a:xfrm>
          </p:grpSpPr>
          <p:sp>
            <p:nvSpPr>
              <p:cNvPr id="94787" name="Oval 23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88" name="Freeform 24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89" name="Freeform 25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82" name="Group 26"/>
            <p:cNvGrpSpPr>
              <a:grpSpLocks/>
            </p:cNvGrpSpPr>
            <p:nvPr/>
          </p:nvGrpSpPr>
          <p:grpSpPr bwMode="auto">
            <a:xfrm rot="10800000">
              <a:off x="9665" y="9350"/>
              <a:ext cx="180" cy="468"/>
              <a:chOff x="2961" y="6514"/>
              <a:chExt cx="180" cy="468"/>
            </a:xfrm>
          </p:grpSpPr>
          <p:sp>
            <p:nvSpPr>
              <p:cNvPr id="94784" name="Oval 27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85" name="Freeform 28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86" name="Freeform 29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83" name="Group 30"/>
            <p:cNvGrpSpPr>
              <a:grpSpLocks/>
            </p:cNvGrpSpPr>
            <p:nvPr/>
          </p:nvGrpSpPr>
          <p:grpSpPr bwMode="auto">
            <a:xfrm rot="10800000">
              <a:off x="9485" y="9350"/>
              <a:ext cx="180" cy="468"/>
              <a:chOff x="2961" y="6514"/>
              <a:chExt cx="180" cy="468"/>
            </a:xfrm>
          </p:grpSpPr>
          <p:sp>
            <p:nvSpPr>
              <p:cNvPr id="94781" name="Oval 31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82" name="Freeform 32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83" name="Freeform 33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84" name="Group 34"/>
            <p:cNvGrpSpPr>
              <a:grpSpLocks/>
            </p:cNvGrpSpPr>
            <p:nvPr/>
          </p:nvGrpSpPr>
          <p:grpSpPr bwMode="auto">
            <a:xfrm rot="10800000">
              <a:off x="9305" y="9350"/>
              <a:ext cx="180" cy="468"/>
              <a:chOff x="2961" y="6514"/>
              <a:chExt cx="180" cy="468"/>
            </a:xfrm>
          </p:grpSpPr>
          <p:sp>
            <p:nvSpPr>
              <p:cNvPr id="94778" name="Oval 35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79" name="Freeform 36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80" name="Freeform 37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85" name="Group 38"/>
            <p:cNvGrpSpPr>
              <a:grpSpLocks/>
            </p:cNvGrpSpPr>
            <p:nvPr/>
          </p:nvGrpSpPr>
          <p:grpSpPr bwMode="auto">
            <a:xfrm rot="10800000">
              <a:off x="9110" y="9350"/>
              <a:ext cx="180" cy="468"/>
              <a:chOff x="2961" y="6514"/>
              <a:chExt cx="180" cy="468"/>
            </a:xfrm>
          </p:grpSpPr>
          <p:sp>
            <p:nvSpPr>
              <p:cNvPr id="94775" name="Oval 39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76" name="Freeform 40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77" name="Freeform 41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86" name="Group 42"/>
            <p:cNvGrpSpPr>
              <a:grpSpLocks/>
            </p:cNvGrpSpPr>
            <p:nvPr/>
          </p:nvGrpSpPr>
          <p:grpSpPr bwMode="auto">
            <a:xfrm rot="10800000">
              <a:off x="8900" y="9350"/>
              <a:ext cx="180" cy="468"/>
              <a:chOff x="2961" y="6514"/>
              <a:chExt cx="180" cy="468"/>
            </a:xfrm>
          </p:grpSpPr>
          <p:sp>
            <p:nvSpPr>
              <p:cNvPr id="94772" name="Oval 43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73" name="Freeform 44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74" name="Freeform 45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487" name="Oval 46"/>
            <p:cNvSpPr>
              <a:spLocks noChangeArrowheads="1"/>
            </p:cNvSpPr>
            <p:nvPr/>
          </p:nvSpPr>
          <p:spPr bwMode="auto">
            <a:xfrm rot="10800000" flipV="1">
              <a:off x="4040" y="9363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88" name="Freeform 47"/>
            <p:cNvSpPr>
              <a:spLocks/>
            </p:cNvSpPr>
            <p:nvPr/>
          </p:nvSpPr>
          <p:spPr bwMode="auto">
            <a:xfrm rot="10800000">
              <a:off x="4046" y="9521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89" name="Freeform 48"/>
            <p:cNvSpPr>
              <a:spLocks/>
            </p:cNvSpPr>
            <p:nvPr/>
          </p:nvSpPr>
          <p:spPr bwMode="auto">
            <a:xfrm rot="10800000">
              <a:off x="4130" y="9532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90" name="Oval 49"/>
            <p:cNvSpPr>
              <a:spLocks noChangeArrowheads="1"/>
            </p:cNvSpPr>
            <p:nvPr/>
          </p:nvSpPr>
          <p:spPr bwMode="auto">
            <a:xfrm rot="10800000" flipV="1">
              <a:off x="3831" y="9334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91" name="Freeform 50"/>
            <p:cNvSpPr>
              <a:spLocks/>
            </p:cNvSpPr>
            <p:nvPr/>
          </p:nvSpPr>
          <p:spPr bwMode="auto">
            <a:xfrm rot="10800000">
              <a:off x="3837" y="9492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92" name="Freeform 51"/>
            <p:cNvSpPr>
              <a:spLocks/>
            </p:cNvSpPr>
            <p:nvPr/>
          </p:nvSpPr>
          <p:spPr bwMode="auto">
            <a:xfrm rot="10800000">
              <a:off x="3921" y="9503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93" name="Oval 52"/>
            <p:cNvSpPr>
              <a:spLocks noChangeArrowheads="1"/>
            </p:cNvSpPr>
            <p:nvPr/>
          </p:nvSpPr>
          <p:spPr bwMode="auto">
            <a:xfrm rot="10800000" flipV="1">
              <a:off x="3636" y="9319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94" name="Freeform 53"/>
            <p:cNvSpPr>
              <a:spLocks/>
            </p:cNvSpPr>
            <p:nvPr/>
          </p:nvSpPr>
          <p:spPr bwMode="auto">
            <a:xfrm rot="10800000">
              <a:off x="3642" y="9477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95" name="Freeform 54"/>
            <p:cNvSpPr>
              <a:spLocks/>
            </p:cNvSpPr>
            <p:nvPr/>
          </p:nvSpPr>
          <p:spPr bwMode="auto">
            <a:xfrm rot="10800000">
              <a:off x="3726" y="9488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496" name="Group 55"/>
            <p:cNvGrpSpPr>
              <a:grpSpLocks/>
            </p:cNvGrpSpPr>
            <p:nvPr/>
          </p:nvGrpSpPr>
          <p:grpSpPr bwMode="auto">
            <a:xfrm rot="10800000">
              <a:off x="3441" y="9320"/>
              <a:ext cx="180" cy="468"/>
              <a:chOff x="2961" y="6514"/>
              <a:chExt cx="180" cy="468"/>
            </a:xfrm>
          </p:grpSpPr>
          <p:sp>
            <p:nvSpPr>
              <p:cNvPr id="94769" name="Oval 56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70" name="Freeform 57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71" name="Freeform 58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97" name="Group 59"/>
            <p:cNvGrpSpPr>
              <a:grpSpLocks/>
            </p:cNvGrpSpPr>
            <p:nvPr/>
          </p:nvGrpSpPr>
          <p:grpSpPr bwMode="auto">
            <a:xfrm rot="10800000">
              <a:off x="3261" y="9320"/>
              <a:ext cx="180" cy="468"/>
              <a:chOff x="2961" y="6514"/>
              <a:chExt cx="180" cy="468"/>
            </a:xfrm>
          </p:grpSpPr>
          <p:sp>
            <p:nvSpPr>
              <p:cNvPr id="94766" name="Oval 60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67" name="Freeform 61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68" name="Freeform 62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498" name="Oval 63"/>
            <p:cNvSpPr>
              <a:spLocks noChangeArrowheads="1"/>
            </p:cNvSpPr>
            <p:nvPr/>
          </p:nvSpPr>
          <p:spPr bwMode="auto">
            <a:xfrm rot="10800000" flipV="1">
              <a:off x="3081" y="9319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99" name="Freeform 64"/>
            <p:cNvSpPr>
              <a:spLocks/>
            </p:cNvSpPr>
            <p:nvPr/>
          </p:nvSpPr>
          <p:spPr bwMode="auto">
            <a:xfrm rot="10800000">
              <a:off x="3087" y="9477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00" name="Freeform 65"/>
            <p:cNvSpPr>
              <a:spLocks/>
            </p:cNvSpPr>
            <p:nvPr/>
          </p:nvSpPr>
          <p:spPr bwMode="auto">
            <a:xfrm rot="10800000">
              <a:off x="3171" y="9488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01" name="Oval 66"/>
            <p:cNvSpPr>
              <a:spLocks noChangeArrowheads="1"/>
            </p:cNvSpPr>
            <p:nvPr/>
          </p:nvSpPr>
          <p:spPr bwMode="auto">
            <a:xfrm rot="10800000" flipV="1">
              <a:off x="2886" y="9319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02" name="Freeform 67"/>
            <p:cNvSpPr>
              <a:spLocks/>
            </p:cNvSpPr>
            <p:nvPr/>
          </p:nvSpPr>
          <p:spPr bwMode="auto">
            <a:xfrm rot="10800000">
              <a:off x="2892" y="9477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03" name="Freeform 68"/>
            <p:cNvSpPr>
              <a:spLocks/>
            </p:cNvSpPr>
            <p:nvPr/>
          </p:nvSpPr>
          <p:spPr bwMode="auto">
            <a:xfrm rot="10800000">
              <a:off x="2976" y="9488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504" name="Group 69"/>
            <p:cNvGrpSpPr>
              <a:grpSpLocks/>
            </p:cNvGrpSpPr>
            <p:nvPr/>
          </p:nvGrpSpPr>
          <p:grpSpPr bwMode="auto">
            <a:xfrm rot="10800000">
              <a:off x="2676" y="9319"/>
              <a:ext cx="180" cy="468"/>
              <a:chOff x="2961" y="6514"/>
              <a:chExt cx="180" cy="468"/>
            </a:xfrm>
          </p:grpSpPr>
          <p:sp>
            <p:nvSpPr>
              <p:cNvPr id="94763" name="Oval 70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64" name="Freeform 71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65" name="Freeform 72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505" name="Group 73"/>
            <p:cNvGrpSpPr>
              <a:grpSpLocks/>
            </p:cNvGrpSpPr>
            <p:nvPr/>
          </p:nvGrpSpPr>
          <p:grpSpPr bwMode="auto">
            <a:xfrm>
              <a:off x="2646" y="9844"/>
              <a:ext cx="1530" cy="483"/>
              <a:chOff x="2976" y="6544"/>
              <a:chExt cx="1530" cy="483"/>
            </a:xfrm>
          </p:grpSpPr>
          <p:grpSp>
            <p:nvGrpSpPr>
              <p:cNvPr id="94731" name="Group 74"/>
              <p:cNvGrpSpPr>
                <a:grpSpLocks/>
              </p:cNvGrpSpPr>
              <p:nvPr/>
            </p:nvGrpSpPr>
            <p:grpSpPr bwMode="auto">
              <a:xfrm>
                <a:off x="2976" y="6544"/>
                <a:ext cx="180" cy="468"/>
                <a:chOff x="2961" y="6514"/>
                <a:chExt cx="180" cy="468"/>
              </a:xfrm>
            </p:grpSpPr>
            <p:sp>
              <p:nvSpPr>
                <p:cNvPr id="94760" name="Oval 75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61" name="Freeform 76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62" name="Freeform 77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732" name="Group 78"/>
              <p:cNvGrpSpPr>
                <a:grpSpLocks/>
              </p:cNvGrpSpPr>
              <p:nvPr/>
            </p:nvGrpSpPr>
            <p:grpSpPr bwMode="auto">
              <a:xfrm>
                <a:off x="3171" y="6544"/>
                <a:ext cx="180" cy="468"/>
                <a:chOff x="2961" y="6514"/>
                <a:chExt cx="180" cy="468"/>
              </a:xfrm>
            </p:grpSpPr>
            <p:sp>
              <p:nvSpPr>
                <p:cNvPr id="94757" name="Oval 79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58" name="Freeform 80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59" name="Freeform 81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733" name="Group 82"/>
              <p:cNvGrpSpPr>
                <a:grpSpLocks/>
              </p:cNvGrpSpPr>
              <p:nvPr/>
            </p:nvGrpSpPr>
            <p:grpSpPr bwMode="auto">
              <a:xfrm>
                <a:off x="3366" y="6559"/>
                <a:ext cx="180" cy="468"/>
                <a:chOff x="2961" y="6514"/>
                <a:chExt cx="180" cy="468"/>
              </a:xfrm>
            </p:grpSpPr>
            <p:sp>
              <p:nvSpPr>
                <p:cNvPr id="94754" name="Oval 83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55" name="Freeform 84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56" name="Freeform 85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734" name="Group 86"/>
              <p:cNvGrpSpPr>
                <a:grpSpLocks/>
              </p:cNvGrpSpPr>
              <p:nvPr/>
            </p:nvGrpSpPr>
            <p:grpSpPr bwMode="auto">
              <a:xfrm>
                <a:off x="3561" y="6559"/>
                <a:ext cx="180" cy="468"/>
                <a:chOff x="2961" y="6514"/>
                <a:chExt cx="180" cy="468"/>
              </a:xfrm>
            </p:grpSpPr>
            <p:sp>
              <p:nvSpPr>
                <p:cNvPr id="94751" name="Oval 87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52" name="Freeform 88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53" name="Freeform 89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735" name="Group 90"/>
              <p:cNvGrpSpPr>
                <a:grpSpLocks/>
              </p:cNvGrpSpPr>
              <p:nvPr/>
            </p:nvGrpSpPr>
            <p:grpSpPr bwMode="auto">
              <a:xfrm>
                <a:off x="3741" y="6559"/>
                <a:ext cx="180" cy="468"/>
                <a:chOff x="2961" y="6514"/>
                <a:chExt cx="180" cy="468"/>
              </a:xfrm>
            </p:grpSpPr>
            <p:sp>
              <p:nvSpPr>
                <p:cNvPr id="94748" name="Oval 91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49" name="Freeform 92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50" name="Freeform 93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736" name="Group 94"/>
              <p:cNvGrpSpPr>
                <a:grpSpLocks/>
              </p:cNvGrpSpPr>
              <p:nvPr/>
            </p:nvGrpSpPr>
            <p:grpSpPr bwMode="auto">
              <a:xfrm>
                <a:off x="3921" y="6559"/>
                <a:ext cx="180" cy="468"/>
                <a:chOff x="2961" y="6514"/>
                <a:chExt cx="180" cy="468"/>
              </a:xfrm>
            </p:grpSpPr>
            <p:sp>
              <p:nvSpPr>
                <p:cNvPr id="94745" name="Oval 95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46" name="Freeform 96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47" name="Freeform 97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737" name="Group 98"/>
              <p:cNvGrpSpPr>
                <a:grpSpLocks/>
              </p:cNvGrpSpPr>
              <p:nvPr/>
            </p:nvGrpSpPr>
            <p:grpSpPr bwMode="auto">
              <a:xfrm>
                <a:off x="4116" y="6559"/>
                <a:ext cx="180" cy="468"/>
                <a:chOff x="2961" y="6514"/>
                <a:chExt cx="180" cy="468"/>
              </a:xfrm>
            </p:grpSpPr>
            <p:sp>
              <p:nvSpPr>
                <p:cNvPr id="94742" name="Oval 99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43" name="Freeform 100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44" name="Freeform 101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738" name="Group 102"/>
              <p:cNvGrpSpPr>
                <a:grpSpLocks/>
              </p:cNvGrpSpPr>
              <p:nvPr/>
            </p:nvGrpSpPr>
            <p:grpSpPr bwMode="auto">
              <a:xfrm>
                <a:off x="4326" y="6559"/>
                <a:ext cx="180" cy="468"/>
                <a:chOff x="2961" y="6514"/>
                <a:chExt cx="180" cy="468"/>
              </a:xfrm>
            </p:grpSpPr>
            <p:sp>
              <p:nvSpPr>
                <p:cNvPr id="94739" name="Oval 103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40" name="Freeform 104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41" name="Freeform 105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4506" name="Group 106"/>
            <p:cNvGrpSpPr>
              <a:grpSpLocks/>
            </p:cNvGrpSpPr>
            <p:nvPr/>
          </p:nvGrpSpPr>
          <p:grpSpPr bwMode="auto">
            <a:xfrm>
              <a:off x="5736" y="9874"/>
              <a:ext cx="1530" cy="483"/>
              <a:chOff x="2976" y="6544"/>
              <a:chExt cx="1530" cy="483"/>
            </a:xfrm>
          </p:grpSpPr>
          <p:grpSp>
            <p:nvGrpSpPr>
              <p:cNvPr id="94699" name="Group 107"/>
              <p:cNvGrpSpPr>
                <a:grpSpLocks/>
              </p:cNvGrpSpPr>
              <p:nvPr/>
            </p:nvGrpSpPr>
            <p:grpSpPr bwMode="auto">
              <a:xfrm>
                <a:off x="2976" y="6544"/>
                <a:ext cx="180" cy="468"/>
                <a:chOff x="2961" y="6514"/>
                <a:chExt cx="180" cy="468"/>
              </a:xfrm>
            </p:grpSpPr>
            <p:sp>
              <p:nvSpPr>
                <p:cNvPr id="94728" name="Oval 108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29" name="Freeform 109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30" name="Freeform 110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700" name="Group 111"/>
              <p:cNvGrpSpPr>
                <a:grpSpLocks/>
              </p:cNvGrpSpPr>
              <p:nvPr/>
            </p:nvGrpSpPr>
            <p:grpSpPr bwMode="auto">
              <a:xfrm>
                <a:off x="3171" y="6544"/>
                <a:ext cx="180" cy="468"/>
                <a:chOff x="2961" y="6514"/>
                <a:chExt cx="180" cy="468"/>
              </a:xfrm>
            </p:grpSpPr>
            <p:sp>
              <p:nvSpPr>
                <p:cNvPr id="94725" name="Oval 112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26" name="Freeform 113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27" name="Freeform 114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701" name="Group 115"/>
              <p:cNvGrpSpPr>
                <a:grpSpLocks/>
              </p:cNvGrpSpPr>
              <p:nvPr/>
            </p:nvGrpSpPr>
            <p:grpSpPr bwMode="auto">
              <a:xfrm>
                <a:off x="3366" y="6559"/>
                <a:ext cx="180" cy="468"/>
                <a:chOff x="2961" y="6514"/>
                <a:chExt cx="180" cy="468"/>
              </a:xfrm>
            </p:grpSpPr>
            <p:sp>
              <p:nvSpPr>
                <p:cNvPr id="94722" name="Oval 116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23" name="Freeform 117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24" name="Freeform 118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702" name="Group 119"/>
              <p:cNvGrpSpPr>
                <a:grpSpLocks/>
              </p:cNvGrpSpPr>
              <p:nvPr/>
            </p:nvGrpSpPr>
            <p:grpSpPr bwMode="auto">
              <a:xfrm>
                <a:off x="3561" y="6559"/>
                <a:ext cx="180" cy="468"/>
                <a:chOff x="2961" y="6514"/>
                <a:chExt cx="180" cy="468"/>
              </a:xfrm>
            </p:grpSpPr>
            <p:sp>
              <p:nvSpPr>
                <p:cNvPr id="94719" name="Oval 120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20" name="Freeform 121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21" name="Freeform 122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703" name="Group 123"/>
              <p:cNvGrpSpPr>
                <a:grpSpLocks/>
              </p:cNvGrpSpPr>
              <p:nvPr/>
            </p:nvGrpSpPr>
            <p:grpSpPr bwMode="auto">
              <a:xfrm>
                <a:off x="3741" y="6559"/>
                <a:ext cx="180" cy="468"/>
                <a:chOff x="2961" y="6514"/>
                <a:chExt cx="180" cy="468"/>
              </a:xfrm>
            </p:grpSpPr>
            <p:sp>
              <p:nvSpPr>
                <p:cNvPr id="94716" name="Oval 124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17" name="Freeform 125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18" name="Freeform 126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704" name="Group 127"/>
              <p:cNvGrpSpPr>
                <a:grpSpLocks/>
              </p:cNvGrpSpPr>
              <p:nvPr/>
            </p:nvGrpSpPr>
            <p:grpSpPr bwMode="auto">
              <a:xfrm>
                <a:off x="3921" y="6559"/>
                <a:ext cx="180" cy="468"/>
                <a:chOff x="2961" y="6514"/>
                <a:chExt cx="180" cy="468"/>
              </a:xfrm>
            </p:grpSpPr>
            <p:sp>
              <p:nvSpPr>
                <p:cNvPr id="94713" name="Oval 128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14" name="Freeform 129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15" name="Freeform 130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705" name="Group 131"/>
              <p:cNvGrpSpPr>
                <a:grpSpLocks/>
              </p:cNvGrpSpPr>
              <p:nvPr/>
            </p:nvGrpSpPr>
            <p:grpSpPr bwMode="auto">
              <a:xfrm>
                <a:off x="4116" y="6559"/>
                <a:ext cx="180" cy="468"/>
                <a:chOff x="2961" y="6514"/>
                <a:chExt cx="180" cy="468"/>
              </a:xfrm>
            </p:grpSpPr>
            <p:sp>
              <p:nvSpPr>
                <p:cNvPr id="94710" name="Oval 132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11" name="Freeform 133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12" name="Freeform 134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706" name="Group 135"/>
              <p:cNvGrpSpPr>
                <a:grpSpLocks/>
              </p:cNvGrpSpPr>
              <p:nvPr/>
            </p:nvGrpSpPr>
            <p:grpSpPr bwMode="auto">
              <a:xfrm>
                <a:off x="4326" y="6559"/>
                <a:ext cx="180" cy="468"/>
                <a:chOff x="2961" y="6514"/>
                <a:chExt cx="180" cy="468"/>
              </a:xfrm>
            </p:grpSpPr>
            <p:sp>
              <p:nvSpPr>
                <p:cNvPr id="94707" name="Oval 136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08" name="Freeform 137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09" name="Freeform 138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4507" name="Group 139"/>
            <p:cNvGrpSpPr>
              <a:grpSpLocks/>
            </p:cNvGrpSpPr>
            <p:nvPr/>
          </p:nvGrpSpPr>
          <p:grpSpPr bwMode="auto">
            <a:xfrm>
              <a:off x="7296" y="9874"/>
              <a:ext cx="1530" cy="483"/>
              <a:chOff x="2976" y="6544"/>
              <a:chExt cx="1530" cy="483"/>
            </a:xfrm>
          </p:grpSpPr>
          <p:grpSp>
            <p:nvGrpSpPr>
              <p:cNvPr id="94667" name="Group 140"/>
              <p:cNvGrpSpPr>
                <a:grpSpLocks/>
              </p:cNvGrpSpPr>
              <p:nvPr/>
            </p:nvGrpSpPr>
            <p:grpSpPr bwMode="auto">
              <a:xfrm>
                <a:off x="2976" y="6544"/>
                <a:ext cx="180" cy="468"/>
                <a:chOff x="2961" y="6514"/>
                <a:chExt cx="180" cy="468"/>
              </a:xfrm>
            </p:grpSpPr>
            <p:sp>
              <p:nvSpPr>
                <p:cNvPr id="94696" name="Oval 141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97" name="Freeform 142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98" name="Freeform 143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68" name="Group 144"/>
              <p:cNvGrpSpPr>
                <a:grpSpLocks/>
              </p:cNvGrpSpPr>
              <p:nvPr/>
            </p:nvGrpSpPr>
            <p:grpSpPr bwMode="auto">
              <a:xfrm>
                <a:off x="3171" y="6544"/>
                <a:ext cx="180" cy="468"/>
                <a:chOff x="2961" y="6514"/>
                <a:chExt cx="180" cy="468"/>
              </a:xfrm>
            </p:grpSpPr>
            <p:sp>
              <p:nvSpPr>
                <p:cNvPr id="94693" name="Oval 145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94" name="Freeform 146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95" name="Freeform 147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69" name="Group 148"/>
              <p:cNvGrpSpPr>
                <a:grpSpLocks/>
              </p:cNvGrpSpPr>
              <p:nvPr/>
            </p:nvGrpSpPr>
            <p:grpSpPr bwMode="auto">
              <a:xfrm>
                <a:off x="3366" y="6559"/>
                <a:ext cx="180" cy="468"/>
                <a:chOff x="2961" y="6514"/>
                <a:chExt cx="180" cy="468"/>
              </a:xfrm>
            </p:grpSpPr>
            <p:sp>
              <p:nvSpPr>
                <p:cNvPr id="94690" name="Oval 149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91" name="Freeform 150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92" name="Freeform 151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70" name="Group 152"/>
              <p:cNvGrpSpPr>
                <a:grpSpLocks/>
              </p:cNvGrpSpPr>
              <p:nvPr/>
            </p:nvGrpSpPr>
            <p:grpSpPr bwMode="auto">
              <a:xfrm>
                <a:off x="3561" y="6559"/>
                <a:ext cx="180" cy="468"/>
                <a:chOff x="2961" y="6514"/>
                <a:chExt cx="180" cy="468"/>
              </a:xfrm>
            </p:grpSpPr>
            <p:sp>
              <p:nvSpPr>
                <p:cNvPr id="94687" name="Oval 153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88" name="Freeform 154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89" name="Freeform 155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71" name="Group 156"/>
              <p:cNvGrpSpPr>
                <a:grpSpLocks/>
              </p:cNvGrpSpPr>
              <p:nvPr/>
            </p:nvGrpSpPr>
            <p:grpSpPr bwMode="auto">
              <a:xfrm>
                <a:off x="3741" y="6559"/>
                <a:ext cx="180" cy="468"/>
                <a:chOff x="2961" y="6514"/>
                <a:chExt cx="180" cy="468"/>
              </a:xfrm>
            </p:grpSpPr>
            <p:sp>
              <p:nvSpPr>
                <p:cNvPr id="94684" name="Oval 157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85" name="Freeform 158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86" name="Freeform 159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72" name="Group 160"/>
              <p:cNvGrpSpPr>
                <a:grpSpLocks/>
              </p:cNvGrpSpPr>
              <p:nvPr/>
            </p:nvGrpSpPr>
            <p:grpSpPr bwMode="auto">
              <a:xfrm>
                <a:off x="3921" y="6559"/>
                <a:ext cx="180" cy="468"/>
                <a:chOff x="2961" y="6514"/>
                <a:chExt cx="180" cy="468"/>
              </a:xfrm>
            </p:grpSpPr>
            <p:sp>
              <p:nvSpPr>
                <p:cNvPr id="94681" name="Oval 161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82" name="Freeform 162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83" name="Freeform 163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73" name="Group 164"/>
              <p:cNvGrpSpPr>
                <a:grpSpLocks/>
              </p:cNvGrpSpPr>
              <p:nvPr/>
            </p:nvGrpSpPr>
            <p:grpSpPr bwMode="auto">
              <a:xfrm>
                <a:off x="4116" y="6559"/>
                <a:ext cx="180" cy="468"/>
                <a:chOff x="2961" y="6514"/>
                <a:chExt cx="180" cy="468"/>
              </a:xfrm>
            </p:grpSpPr>
            <p:sp>
              <p:nvSpPr>
                <p:cNvPr id="94678" name="Oval 165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79" name="Freeform 166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80" name="Freeform 167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74" name="Group 168"/>
              <p:cNvGrpSpPr>
                <a:grpSpLocks/>
              </p:cNvGrpSpPr>
              <p:nvPr/>
            </p:nvGrpSpPr>
            <p:grpSpPr bwMode="auto">
              <a:xfrm>
                <a:off x="4326" y="6559"/>
                <a:ext cx="180" cy="468"/>
                <a:chOff x="2961" y="6514"/>
                <a:chExt cx="180" cy="468"/>
              </a:xfrm>
            </p:grpSpPr>
            <p:sp>
              <p:nvSpPr>
                <p:cNvPr id="94675" name="Oval 169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76" name="Freeform 170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77" name="Freeform 171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4508" name="Group 172"/>
            <p:cNvGrpSpPr>
              <a:grpSpLocks/>
            </p:cNvGrpSpPr>
            <p:nvPr/>
          </p:nvGrpSpPr>
          <p:grpSpPr bwMode="auto">
            <a:xfrm>
              <a:off x="8856" y="9874"/>
              <a:ext cx="1530" cy="483"/>
              <a:chOff x="2976" y="6544"/>
              <a:chExt cx="1530" cy="483"/>
            </a:xfrm>
          </p:grpSpPr>
          <p:grpSp>
            <p:nvGrpSpPr>
              <p:cNvPr id="94635" name="Group 173"/>
              <p:cNvGrpSpPr>
                <a:grpSpLocks/>
              </p:cNvGrpSpPr>
              <p:nvPr/>
            </p:nvGrpSpPr>
            <p:grpSpPr bwMode="auto">
              <a:xfrm>
                <a:off x="2976" y="6544"/>
                <a:ext cx="180" cy="468"/>
                <a:chOff x="2961" y="6514"/>
                <a:chExt cx="180" cy="468"/>
              </a:xfrm>
            </p:grpSpPr>
            <p:sp>
              <p:nvSpPr>
                <p:cNvPr id="94664" name="Oval 174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65" name="Freeform 175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66" name="Freeform 176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36" name="Group 177"/>
              <p:cNvGrpSpPr>
                <a:grpSpLocks/>
              </p:cNvGrpSpPr>
              <p:nvPr/>
            </p:nvGrpSpPr>
            <p:grpSpPr bwMode="auto">
              <a:xfrm>
                <a:off x="3171" y="6544"/>
                <a:ext cx="180" cy="468"/>
                <a:chOff x="2961" y="6514"/>
                <a:chExt cx="180" cy="468"/>
              </a:xfrm>
            </p:grpSpPr>
            <p:sp>
              <p:nvSpPr>
                <p:cNvPr id="94661" name="Oval 178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62" name="Freeform 179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63" name="Freeform 180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37" name="Group 181"/>
              <p:cNvGrpSpPr>
                <a:grpSpLocks/>
              </p:cNvGrpSpPr>
              <p:nvPr/>
            </p:nvGrpSpPr>
            <p:grpSpPr bwMode="auto">
              <a:xfrm>
                <a:off x="3366" y="6559"/>
                <a:ext cx="180" cy="468"/>
                <a:chOff x="2961" y="6514"/>
                <a:chExt cx="180" cy="468"/>
              </a:xfrm>
            </p:grpSpPr>
            <p:sp>
              <p:nvSpPr>
                <p:cNvPr id="94658" name="Oval 182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59" name="Freeform 183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60" name="Freeform 184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38" name="Group 185"/>
              <p:cNvGrpSpPr>
                <a:grpSpLocks/>
              </p:cNvGrpSpPr>
              <p:nvPr/>
            </p:nvGrpSpPr>
            <p:grpSpPr bwMode="auto">
              <a:xfrm>
                <a:off x="3561" y="6559"/>
                <a:ext cx="180" cy="468"/>
                <a:chOff x="2961" y="6514"/>
                <a:chExt cx="180" cy="468"/>
              </a:xfrm>
            </p:grpSpPr>
            <p:sp>
              <p:nvSpPr>
                <p:cNvPr id="94655" name="Oval 186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56" name="Freeform 187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57" name="Freeform 188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39" name="Group 189"/>
              <p:cNvGrpSpPr>
                <a:grpSpLocks/>
              </p:cNvGrpSpPr>
              <p:nvPr/>
            </p:nvGrpSpPr>
            <p:grpSpPr bwMode="auto">
              <a:xfrm>
                <a:off x="3741" y="6559"/>
                <a:ext cx="180" cy="468"/>
                <a:chOff x="2961" y="6514"/>
                <a:chExt cx="180" cy="468"/>
              </a:xfrm>
            </p:grpSpPr>
            <p:sp>
              <p:nvSpPr>
                <p:cNvPr id="94652" name="Oval 190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53" name="Freeform 191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54" name="Freeform 192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40" name="Group 193"/>
              <p:cNvGrpSpPr>
                <a:grpSpLocks/>
              </p:cNvGrpSpPr>
              <p:nvPr/>
            </p:nvGrpSpPr>
            <p:grpSpPr bwMode="auto">
              <a:xfrm>
                <a:off x="3921" y="6559"/>
                <a:ext cx="180" cy="468"/>
                <a:chOff x="2961" y="6514"/>
                <a:chExt cx="180" cy="468"/>
              </a:xfrm>
            </p:grpSpPr>
            <p:sp>
              <p:nvSpPr>
                <p:cNvPr id="94649" name="Oval 194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50" name="Freeform 195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51" name="Freeform 196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41" name="Group 197"/>
              <p:cNvGrpSpPr>
                <a:grpSpLocks/>
              </p:cNvGrpSpPr>
              <p:nvPr/>
            </p:nvGrpSpPr>
            <p:grpSpPr bwMode="auto">
              <a:xfrm>
                <a:off x="4116" y="6559"/>
                <a:ext cx="180" cy="468"/>
                <a:chOff x="2961" y="6514"/>
                <a:chExt cx="180" cy="468"/>
              </a:xfrm>
            </p:grpSpPr>
            <p:sp>
              <p:nvSpPr>
                <p:cNvPr id="94646" name="Oval 198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47" name="Freeform 199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48" name="Freeform 200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42" name="Group 201"/>
              <p:cNvGrpSpPr>
                <a:grpSpLocks/>
              </p:cNvGrpSpPr>
              <p:nvPr/>
            </p:nvGrpSpPr>
            <p:grpSpPr bwMode="auto">
              <a:xfrm>
                <a:off x="4326" y="6559"/>
                <a:ext cx="180" cy="468"/>
                <a:chOff x="2961" y="6514"/>
                <a:chExt cx="180" cy="468"/>
              </a:xfrm>
            </p:grpSpPr>
            <p:sp>
              <p:nvSpPr>
                <p:cNvPr id="94643" name="Oval 202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44" name="Freeform 203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45" name="Freeform 204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4509" name="Group 205"/>
            <p:cNvGrpSpPr>
              <a:grpSpLocks/>
            </p:cNvGrpSpPr>
            <p:nvPr/>
          </p:nvGrpSpPr>
          <p:grpSpPr bwMode="auto">
            <a:xfrm>
              <a:off x="4176" y="9859"/>
              <a:ext cx="1530" cy="483"/>
              <a:chOff x="2976" y="6544"/>
              <a:chExt cx="1530" cy="483"/>
            </a:xfrm>
          </p:grpSpPr>
          <p:grpSp>
            <p:nvGrpSpPr>
              <p:cNvPr id="94603" name="Group 206"/>
              <p:cNvGrpSpPr>
                <a:grpSpLocks/>
              </p:cNvGrpSpPr>
              <p:nvPr/>
            </p:nvGrpSpPr>
            <p:grpSpPr bwMode="auto">
              <a:xfrm>
                <a:off x="2976" y="6544"/>
                <a:ext cx="180" cy="468"/>
                <a:chOff x="2961" y="6514"/>
                <a:chExt cx="180" cy="468"/>
              </a:xfrm>
            </p:grpSpPr>
            <p:sp>
              <p:nvSpPr>
                <p:cNvPr id="94632" name="Oval 207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33" name="Freeform 208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34" name="Freeform 209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04" name="Group 210"/>
              <p:cNvGrpSpPr>
                <a:grpSpLocks/>
              </p:cNvGrpSpPr>
              <p:nvPr/>
            </p:nvGrpSpPr>
            <p:grpSpPr bwMode="auto">
              <a:xfrm>
                <a:off x="3171" y="6544"/>
                <a:ext cx="180" cy="468"/>
                <a:chOff x="2961" y="6514"/>
                <a:chExt cx="180" cy="468"/>
              </a:xfrm>
            </p:grpSpPr>
            <p:sp>
              <p:nvSpPr>
                <p:cNvPr id="94629" name="Oval 211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30" name="Freeform 212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31" name="Freeform 213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05" name="Group 214"/>
              <p:cNvGrpSpPr>
                <a:grpSpLocks/>
              </p:cNvGrpSpPr>
              <p:nvPr/>
            </p:nvGrpSpPr>
            <p:grpSpPr bwMode="auto">
              <a:xfrm>
                <a:off x="3366" y="6559"/>
                <a:ext cx="180" cy="468"/>
                <a:chOff x="2961" y="6514"/>
                <a:chExt cx="180" cy="468"/>
              </a:xfrm>
            </p:grpSpPr>
            <p:sp>
              <p:nvSpPr>
                <p:cNvPr id="94626" name="Oval 215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27" name="Freeform 216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28" name="Freeform 217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06" name="Group 218"/>
              <p:cNvGrpSpPr>
                <a:grpSpLocks/>
              </p:cNvGrpSpPr>
              <p:nvPr/>
            </p:nvGrpSpPr>
            <p:grpSpPr bwMode="auto">
              <a:xfrm>
                <a:off x="3561" y="6559"/>
                <a:ext cx="180" cy="468"/>
                <a:chOff x="2961" y="6514"/>
                <a:chExt cx="180" cy="468"/>
              </a:xfrm>
            </p:grpSpPr>
            <p:sp>
              <p:nvSpPr>
                <p:cNvPr id="94623" name="Oval 219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24" name="Freeform 220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25" name="Freeform 221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07" name="Group 222"/>
              <p:cNvGrpSpPr>
                <a:grpSpLocks/>
              </p:cNvGrpSpPr>
              <p:nvPr/>
            </p:nvGrpSpPr>
            <p:grpSpPr bwMode="auto">
              <a:xfrm>
                <a:off x="3741" y="6559"/>
                <a:ext cx="180" cy="468"/>
                <a:chOff x="2961" y="6514"/>
                <a:chExt cx="180" cy="468"/>
              </a:xfrm>
            </p:grpSpPr>
            <p:sp>
              <p:nvSpPr>
                <p:cNvPr id="94620" name="Oval 223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21" name="Freeform 224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22" name="Freeform 225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08" name="Group 226"/>
              <p:cNvGrpSpPr>
                <a:grpSpLocks/>
              </p:cNvGrpSpPr>
              <p:nvPr/>
            </p:nvGrpSpPr>
            <p:grpSpPr bwMode="auto">
              <a:xfrm>
                <a:off x="3921" y="6559"/>
                <a:ext cx="180" cy="468"/>
                <a:chOff x="2961" y="6514"/>
                <a:chExt cx="180" cy="468"/>
              </a:xfrm>
            </p:grpSpPr>
            <p:sp>
              <p:nvSpPr>
                <p:cNvPr id="94617" name="Oval 227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18" name="Freeform 228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19" name="Freeform 229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09" name="Group 230"/>
              <p:cNvGrpSpPr>
                <a:grpSpLocks/>
              </p:cNvGrpSpPr>
              <p:nvPr/>
            </p:nvGrpSpPr>
            <p:grpSpPr bwMode="auto">
              <a:xfrm>
                <a:off x="4116" y="6559"/>
                <a:ext cx="180" cy="468"/>
                <a:chOff x="2961" y="6514"/>
                <a:chExt cx="180" cy="468"/>
              </a:xfrm>
            </p:grpSpPr>
            <p:sp>
              <p:nvSpPr>
                <p:cNvPr id="94614" name="Oval 231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15" name="Freeform 232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16" name="Freeform 233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610" name="Group 234"/>
              <p:cNvGrpSpPr>
                <a:grpSpLocks/>
              </p:cNvGrpSpPr>
              <p:nvPr/>
            </p:nvGrpSpPr>
            <p:grpSpPr bwMode="auto">
              <a:xfrm>
                <a:off x="4326" y="6559"/>
                <a:ext cx="180" cy="468"/>
                <a:chOff x="2961" y="6514"/>
                <a:chExt cx="180" cy="468"/>
              </a:xfrm>
            </p:grpSpPr>
            <p:sp>
              <p:nvSpPr>
                <p:cNvPr id="94611" name="Oval 235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12" name="Freeform 236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13" name="Freeform 237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4510" name="Group 238"/>
            <p:cNvGrpSpPr>
              <a:grpSpLocks/>
            </p:cNvGrpSpPr>
            <p:nvPr/>
          </p:nvGrpSpPr>
          <p:grpSpPr bwMode="auto">
            <a:xfrm rot="10800000">
              <a:off x="5781" y="9349"/>
              <a:ext cx="1530" cy="483"/>
              <a:chOff x="2976" y="6544"/>
              <a:chExt cx="1530" cy="483"/>
            </a:xfrm>
          </p:grpSpPr>
          <p:grpSp>
            <p:nvGrpSpPr>
              <p:cNvPr id="94571" name="Group 239"/>
              <p:cNvGrpSpPr>
                <a:grpSpLocks/>
              </p:cNvGrpSpPr>
              <p:nvPr/>
            </p:nvGrpSpPr>
            <p:grpSpPr bwMode="auto">
              <a:xfrm>
                <a:off x="2976" y="6544"/>
                <a:ext cx="180" cy="468"/>
                <a:chOff x="2961" y="6514"/>
                <a:chExt cx="180" cy="468"/>
              </a:xfrm>
            </p:grpSpPr>
            <p:sp>
              <p:nvSpPr>
                <p:cNvPr id="94600" name="Oval 240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01" name="Freeform 241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02" name="Freeform 242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572" name="Group 243"/>
              <p:cNvGrpSpPr>
                <a:grpSpLocks/>
              </p:cNvGrpSpPr>
              <p:nvPr/>
            </p:nvGrpSpPr>
            <p:grpSpPr bwMode="auto">
              <a:xfrm>
                <a:off x="3171" y="6544"/>
                <a:ext cx="180" cy="468"/>
                <a:chOff x="2961" y="6514"/>
                <a:chExt cx="180" cy="468"/>
              </a:xfrm>
            </p:grpSpPr>
            <p:sp>
              <p:nvSpPr>
                <p:cNvPr id="94597" name="Oval 244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98" name="Freeform 245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99" name="Freeform 246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573" name="Group 247"/>
              <p:cNvGrpSpPr>
                <a:grpSpLocks/>
              </p:cNvGrpSpPr>
              <p:nvPr/>
            </p:nvGrpSpPr>
            <p:grpSpPr bwMode="auto">
              <a:xfrm>
                <a:off x="3366" y="6559"/>
                <a:ext cx="180" cy="468"/>
                <a:chOff x="2961" y="6514"/>
                <a:chExt cx="180" cy="468"/>
              </a:xfrm>
            </p:grpSpPr>
            <p:sp>
              <p:nvSpPr>
                <p:cNvPr id="94594" name="Oval 248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95" name="Freeform 249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96" name="Freeform 250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574" name="Group 251"/>
              <p:cNvGrpSpPr>
                <a:grpSpLocks/>
              </p:cNvGrpSpPr>
              <p:nvPr/>
            </p:nvGrpSpPr>
            <p:grpSpPr bwMode="auto">
              <a:xfrm>
                <a:off x="3561" y="6559"/>
                <a:ext cx="180" cy="468"/>
                <a:chOff x="2961" y="6514"/>
                <a:chExt cx="180" cy="468"/>
              </a:xfrm>
            </p:grpSpPr>
            <p:sp>
              <p:nvSpPr>
                <p:cNvPr id="94591" name="Oval 252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92" name="Freeform 253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93" name="Freeform 254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575" name="Group 255"/>
              <p:cNvGrpSpPr>
                <a:grpSpLocks/>
              </p:cNvGrpSpPr>
              <p:nvPr/>
            </p:nvGrpSpPr>
            <p:grpSpPr bwMode="auto">
              <a:xfrm>
                <a:off x="3741" y="6559"/>
                <a:ext cx="180" cy="468"/>
                <a:chOff x="2961" y="6514"/>
                <a:chExt cx="180" cy="468"/>
              </a:xfrm>
            </p:grpSpPr>
            <p:sp>
              <p:nvSpPr>
                <p:cNvPr id="94588" name="Oval 256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89" name="Freeform 257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90" name="Freeform 258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576" name="Group 259"/>
              <p:cNvGrpSpPr>
                <a:grpSpLocks/>
              </p:cNvGrpSpPr>
              <p:nvPr/>
            </p:nvGrpSpPr>
            <p:grpSpPr bwMode="auto">
              <a:xfrm>
                <a:off x="3921" y="6559"/>
                <a:ext cx="180" cy="468"/>
                <a:chOff x="2961" y="6514"/>
                <a:chExt cx="180" cy="468"/>
              </a:xfrm>
            </p:grpSpPr>
            <p:sp>
              <p:nvSpPr>
                <p:cNvPr id="94585" name="Oval 260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86" name="Freeform 261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87" name="Freeform 262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577" name="Group 263"/>
              <p:cNvGrpSpPr>
                <a:grpSpLocks/>
              </p:cNvGrpSpPr>
              <p:nvPr/>
            </p:nvGrpSpPr>
            <p:grpSpPr bwMode="auto">
              <a:xfrm>
                <a:off x="4116" y="6559"/>
                <a:ext cx="180" cy="468"/>
                <a:chOff x="2961" y="6514"/>
                <a:chExt cx="180" cy="468"/>
              </a:xfrm>
            </p:grpSpPr>
            <p:sp>
              <p:nvSpPr>
                <p:cNvPr id="94582" name="Oval 264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83" name="Freeform 265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84" name="Freeform 266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578" name="Group 267"/>
              <p:cNvGrpSpPr>
                <a:grpSpLocks/>
              </p:cNvGrpSpPr>
              <p:nvPr/>
            </p:nvGrpSpPr>
            <p:grpSpPr bwMode="auto">
              <a:xfrm>
                <a:off x="4326" y="6559"/>
                <a:ext cx="180" cy="468"/>
                <a:chOff x="2961" y="6514"/>
                <a:chExt cx="180" cy="468"/>
              </a:xfrm>
            </p:grpSpPr>
            <p:sp>
              <p:nvSpPr>
                <p:cNvPr id="94579" name="Oval 268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80" name="Freeform 269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81" name="Freeform 270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4511" name="Oval 271"/>
            <p:cNvSpPr>
              <a:spLocks noChangeArrowheads="1"/>
            </p:cNvSpPr>
            <p:nvPr/>
          </p:nvSpPr>
          <p:spPr bwMode="auto">
            <a:xfrm rot="10800000" flipV="1">
              <a:off x="8689" y="9364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12" name="Freeform 272"/>
            <p:cNvSpPr>
              <a:spLocks/>
            </p:cNvSpPr>
            <p:nvPr/>
          </p:nvSpPr>
          <p:spPr bwMode="auto">
            <a:xfrm rot="10800000">
              <a:off x="8695" y="9522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13" name="Freeform 273"/>
            <p:cNvSpPr>
              <a:spLocks/>
            </p:cNvSpPr>
            <p:nvPr/>
          </p:nvSpPr>
          <p:spPr bwMode="auto">
            <a:xfrm rot="10800000">
              <a:off x="8779" y="9533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514" name="Group 274"/>
            <p:cNvGrpSpPr>
              <a:grpSpLocks/>
            </p:cNvGrpSpPr>
            <p:nvPr/>
          </p:nvGrpSpPr>
          <p:grpSpPr bwMode="auto">
            <a:xfrm rot="10800000">
              <a:off x="8495" y="9365"/>
              <a:ext cx="180" cy="468"/>
              <a:chOff x="2961" y="6514"/>
              <a:chExt cx="180" cy="468"/>
            </a:xfrm>
          </p:grpSpPr>
          <p:sp>
            <p:nvSpPr>
              <p:cNvPr id="94568" name="Oval 275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69" name="Freeform 276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70" name="Freeform 277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515" name="Group 278"/>
            <p:cNvGrpSpPr>
              <a:grpSpLocks/>
            </p:cNvGrpSpPr>
            <p:nvPr/>
          </p:nvGrpSpPr>
          <p:grpSpPr bwMode="auto">
            <a:xfrm rot="10800000">
              <a:off x="8300" y="9350"/>
              <a:ext cx="180" cy="468"/>
              <a:chOff x="2961" y="6514"/>
              <a:chExt cx="180" cy="468"/>
            </a:xfrm>
          </p:grpSpPr>
          <p:sp>
            <p:nvSpPr>
              <p:cNvPr id="94565" name="Oval 279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66" name="Freeform 280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67" name="Freeform 281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516" name="Oval 282"/>
            <p:cNvSpPr>
              <a:spLocks noChangeArrowheads="1"/>
            </p:cNvSpPr>
            <p:nvPr/>
          </p:nvSpPr>
          <p:spPr bwMode="auto">
            <a:xfrm rot="10800000" flipV="1">
              <a:off x="8104" y="9349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17" name="Freeform 283"/>
            <p:cNvSpPr>
              <a:spLocks/>
            </p:cNvSpPr>
            <p:nvPr/>
          </p:nvSpPr>
          <p:spPr bwMode="auto">
            <a:xfrm rot="10800000">
              <a:off x="8110" y="9507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18" name="Freeform 284"/>
            <p:cNvSpPr>
              <a:spLocks/>
            </p:cNvSpPr>
            <p:nvPr/>
          </p:nvSpPr>
          <p:spPr bwMode="auto">
            <a:xfrm rot="10800000">
              <a:off x="8194" y="9518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19" name="Oval 285"/>
            <p:cNvSpPr>
              <a:spLocks noChangeArrowheads="1"/>
            </p:cNvSpPr>
            <p:nvPr/>
          </p:nvSpPr>
          <p:spPr bwMode="auto">
            <a:xfrm rot="10800000" flipV="1">
              <a:off x="7924" y="9349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20" name="Freeform 286"/>
            <p:cNvSpPr>
              <a:spLocks/>
            </p:cNvSpPr>
            <p:nvPr/>
          </p:nvSpPr>
          <p:spPr bwMode="auto">
            <a:xfrm rot="10800000">
              <a:off x="7930" y="9507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21" name="Freeform 287"/>
            <p:cNvSpPr>
              <a:spLocks/>
            </p:cNvSpPr>
            <p:nvPr/>
          </p:nvSpPr>
          <p:spPr bwMode="auto">
            <a:xfrm rot="10800000">
              <a:off x="8014" y="9518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22" name="Oval 288"/>
            <p:cNvSpPr>
              <a:spLocks noChangeArrowheads="1"/>
            </p:cNvSpPr>
            <p:nvPr/>
          </p:nvSpPr>
          <p:spPr bwMode="auto">
            <a:xfrm rot="10800000" flipV="1">
              <a:off x="7744" y="9349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23" name="Freeform 289"/>
            <p:cNvSpPr>
              <a:spLocks/>
            </p:cNvSpPr>
            <p:nvPr/>
          </p:nvSpPr>
          <p:spPr bwMode="auto">
            <a:xfrm rot="10800000">
              <a:off x="7750" y="9507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24" name="Freeform 290"/>
            <p:cNvSpPr>
              <a:spLocks/>
            </p:cNvSpPr>
            <p:nvPr/>
          </p:nvSpPr>
          <p:spPr bwMode="auto">
            <a:xfrm rot="10800000">
              <a:off x="7834" y="9518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25" name="Oval 291"/>
            <p:cNvSpPr>
              <a:spLocks noChangeArrowheads="1"/>
            </p:cNvSpPr>
            <p:nvPr/>
          </p:nvSpPr>
          <p:spPr bwMode="auto">
            <a:xfrm rot="10800000" flipV="1">
              <a:off x="7549" y="9349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26" name="Freeform 292"/>
            <p:cNvSpPr>
              <a:spLocks/>
            </p:cNvSpPr>
            <p:nvPr/>
          </p:nvSpPr>
          <p:spPr bwMode="auto">
            <a:xfrm rot="10800000">
              <a:off x="7555" y="9507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27" name="Freeform 293"/>
            <p:cNvSpPr>
              <a:spLocks/>
            </p:cNvSpPr>
            <p:nvPr/>
          </p:nvSpPr>
          <p:spPr bwMode="auto">
            <a:xfrm rot="10800000">
              <a:off x="7641" y="9544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528" name="Group 294"/>
            <p:cNvGrpSpPr>
              <a:grpSpLocks/>
            </p:cNvGrpSpPr>
            <p:nvPr/>
          </p:nvGrpSpPr>
          <p:grpSpPr bwMode="auto">
            <a:xfrm rot="10800000">
              <a:off x="7340" y="9350"/>
              <a:ext cx="180" cy="468"/>
              <a:chOff x="2961" y="6514"/>
              <a:chExt cx="180" cy="468"/>
            </a:xfrm>
          </p:grpSpPr>
          <p:sp>
            <p:nvSpPr>
              <p:cNvPr id="94562" name="Oval 295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63" name="Freeform 296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64" name="Freeform 297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529" name="Group 298"/>
            <p:cNvGrpSpPr>
              <a:grpSpLocks/>
            </p:cNvGrpSpPr>
            <p:nvPr/>
          </p:nvGrpSpPr>
          <p:grpSpPr bwMode="auto">
            <a:xfrm rot="10800000">
              <a:off x="4221" y="9334"/>
              <a:ext cx="1530" cy="483"/>
              <a:chOff x="2976" y="6544"/>
              <a:chExt cx="1530" cy="483"/>
            </a:xfrm>
          </p:grpSpPr>
          <p:grpSp>
            <p:nvGrpSpPr>
              <p:cNvPr id="94530" name="Group 299"/>
              <p:cNvGrpSpPr>
                <a:grpSpLocks/>
              </p:cNvGrpSpPr>
              <p:nvPr/>
            </p:nvGrpSpPr>
            <p:grpSpPr bwMode="auto">
              <a:xfrm>
                <a:off x="2976" y="6544"/>
                <a:ext cx="180" cy="468"/>
                <a:chOff x="2961" y="6514"/>
                <a:chExt cx="180" cy="468"/>
              </a:xfrm>
            </p:grpSpPr>
            <p:sp>
              <p:nvSpPr>
                <p:cNvPr id="94559" name="Oval 300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60" name="Freeform 301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61" name="Freeform 302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531" name="Group 303"/>
              <p:cNvGrpSpPr>
                <a:grpSpLocks/>
              </p:cNvGrpSpPr>
              <p:nvPr/>
            </p:nvGrpSpPr>
            <p:grpSpPr bwMode="auto">
              <a:xfrm>
                <a:off x="3171" y="6544"/>
                <a:ext cx="180" cy="468"/>
                <a:chOff x="2961" y="6514"/>
                <a:chExt cx="180" cy="468"/>
              </a:xfrm>
            </p:grpSpPr>
            <p:sp>
              <p:nvSpPr>
                <p:cNvPr id="94556" name="Oval 304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57" name="Freeform 305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58" name="Freeform 306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532" name="Group 307"/>
              <p:cNvGrpSpPr>
                <a:grpSpLocks/>
              </p:cNvGrpSpPr>
              <p:nvPr/>
            </p:nvGrpSpPr>
            <p:grpSpPr bwMode="auto">
              <a:xfrm>
                <a:off x="3366" y="6559"/>
                <a:ext cx="180" cy="468"/>
                <a:chOff x="2961" y="6514"/>
                <a:chExt cx="180" cy="468"/>
              </a:xfrm>
            </p:grpSpPr>
            <p:sp>
              <p:nvSpPr>
                <p:cNvPr id="94553" name="Oval 308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54" name="Freeform 309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55" name="Freeform 310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533" name="Group 311"/>
              <p:cNvGrpSpPr>
                <a:grpSpLocks/>
              </p:cNvGrpSpPr>
              <p:nvPr/>
            </p:nvGrpSpPr>
            <p:grpSpPr bwMode="auto">
              <a:xfrm>
                <a:off x="3561" y="6559"/>
                <a:ext cx="180" cy="468"/>
                <a:chOff x="2961" y="6514"/>
                <a:chExt cx="180" cy="468"/>
              </a:xfrm>
            </p:grpSpPr>
            <p:sp>
              <p:nvSpPr>
                <p:cNvPr id="94550" name="Oval 312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51" name="Freeform 313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52" name="Freeform 314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534" name="Group 315"/>
              <p:cNvGrpSpPr>
                <a:grpSpLocks/>
              </p:cNvGrpSpPr>
              <p:nvPr/>
            </p:nvGrpSpPr>
            <p:grpSpPr bwMode="auto">
              <a:xfrm>
                <a:off x="3741" y="6559"/>
                <a:ext cx="180" cy="468"/>
                <a:chOff x="2961" y="6514"/>
                <a:chExt cx="180" cy="468"/>
              </a:xfrm>
            </p:grpSpPr>
            <p:sp>
              <p:nvSpPr>
                <p:cNvPr id="94547" name="Oval 316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48" name="Freeform 317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49" name="Freeform 318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535" name="Group 319"/>
              <p:cNvGrpSpPr>
                <a:grpSpLocks/>
              </p:cNvGrpSpPr>
              <p:nvPr/>
            </p:nvGrpSpPr>
            <p:grpSpPr bwMode="auto">
              <a:xfrm>
                <a:off x="3921" y="6559"/>
                <a:ext cx="180" cy="468"/>
                <a:chOff x="2961" y="6514"/>
                <a:chExt cx="180" cy="468"/>
              </a:xfrm>
            </p:grpSpPr>
            <p:sp>
              <p:nvSpPr>
                <p:cNvPr id="94544" name="Oval 320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45" name="Freeform 321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46" name="Freeform 322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536" name="Group 323"/>
              <p:cNvGrpSpPr>
                <a:grpSpLocks/>
              </p:cNvGrpSpPr>
              <p:nvPr/>
            </p:nvGrpSpPr>
            <p:grpSpPr bwMode="auto">
              <a:xfrm>
                <a:off x="4116" y="6559"/>
                <a:ext cx="180" cy="468"/>
                <a:chOff x="2961" y="6514"/>
                <a:chExt cx="180" cy="468"/>
              </a:xfrm>
            </p:grpSpPr>
            <p:sp>
              <p:nvSpPr>
                <p:cNvPr id="94541" name="Oval 324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42" name="Freeform 325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43" name="Freeform 326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537" name="Group 327"/>
              <p:cNvGrpSpPr>
                <a:grpSpLocks/>
              </p:cNvGrpSpPr>
              <p:nvPr/>
            </p:nvGrpSpPr>
            <p:grpSpPr bwMode="auto">
              <a:xfrm>
                <a:off x="4326" y="6559"/>
                <a:ext cx="180" cy="468"/>
                <a:chOff x="2961" y="6514"/>
                <a:chExt cx="180" cy="468"/>
              </a:xfrm>
            </p:grpSpPr>
            <p:sp>
              <p:nvSpPr>
                <p:cNvPr id="94538" name="Oval 328"/>
                <p:cNvSpPr>
                  <a:spLocks noChangeArrowheads="1"/>
                </p:cNvSpPr>
                <p:nvPr/>
              </p:nvSpPr>
              <p:spPr bwMode="auto">
                <a:xfrm flipV="1">
                  <a:off x="2961" y="6803"/>
                  <a:ext cx="180" cy="1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39" name="Freeform 329"/>
                <p:cNvSpPr>
                  <a:spLocks/>
                </p:cNvSpPr>
                <p:nvPr/>
              </p:nvSpPr>
              <p:spPr bwMode="auto">
                <a:xfrm>
                  <a:off x="3075" y="6525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40" name="Freeform 330"/>
                <p:cNvSpPr>
                  <a:spLocks/>
                </p:cNvSpPr>
                <p:nvPr/>
              </p:nvSpPr>
              <p:spPr bwMode="auto">
                <a:xfrm>
                  <a:off x="2991" y="6514"/>
                  <a:ext cx="60" cy="300"/>
                </a:xfrm>
                <a:custGeom>
                  <a:avLst/>
                  <a:gdLst>
                    <a:gd name="T0" fmla="*/ 0 w 60"/>
                    <a:gd name="T1" fmla="*/ 300 h 300"/>
                    <a:gd name="T2" fmla="*/ 30 w 60"/>
                    <a:gd name="T3" fmla="*/ 255 h 300"/>
                    <a:gd name="T4" fmla="*/ 60 w 60"/>
                    <a:gd name="T5" fmla="*/ 165 h 300"/>
                    <a:gd name="T6" fmla="*/ 45 w 60"/>
                    <a:gd name="T7" fmla="*/ 60 h 300"/>
                    <a:gd name="T8" fmla="*/ 60 w 60"/>
                    <a:gd name="T9" fmla="*/ 0 h 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0"/>
                    <a:gd name="T17" fmla="*/ 60 w 60"/>
                    <a:gd name="T18" fmla="*/ 300 h 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0">
                      <a:moveTo>
                        <a:pt x="0" y="300"/>
                      </a:moveTo>
                      <a:cubicBezTo>
                        <a:pt x="10" y="285"/>
                        <a:pt x="23" y="271"/>
                        <a:pt x="30" y="255"/>
                      </a:cubicBezTo>
                      <a:cubicBezTo>
                        <a:pt x="43" y="226"/>
                        <a:pt x="60" y="165"/>
                        <a:pt x="60" y="165"/>
                      </a:cubicBezTo>
                      <a:cubicBezTo>
                        <a:pt x="55" y="130"/>
                        <a:pt x="45" y="95"/>
                        <a:pt x="45" y="60"/>
                      </a:cubicBezTo>
                      <a:cubicBezTo>
                        <a:pt x="45" y="0"/>
                        <a:pt x="60" y="34"/>
                        <a:pt x="60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005E76"/>
                    </a:gs>
                  </a:gsLst>
                  <a:path path="rect">
                    <a:fillToRect r="100000" b="100000"/>
                  </a:path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4220" name="Oval 331"/>
          <p:cNvSpPr>
            <a:spLocks noChangeArrowheads="1"/>
          </p:cNvSpPr>
          <p:nvPr/>
        </p:nvSpPr>
        <p:spPr bwMode="auto">
          <a:xfrm>
            <a:off x="2405065" y="4564069"/>
            <a:ext cx="247651" cy="771525"/>
          </a:xfrm>
          <a:prstGeom prst="ellipse">
            <a:avLst/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1" name="Oval 332"/>
          <p:cNvSpPr>
            <a:spLocks noChangeArrowheads="1"/>
          </p:cNvSpPr>
          <p:nvPr/>
        </p:nvSpPr>
        <p:spPr bwMode="auto">
          <a:xfrm>
            <a:off x="3395665" y="4592644"/>
            <a:ext cx="247651" cy="771525"/>
          </a:xfrm>
          <a:prstGeom prst="ellipse">
            <a:avLst/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2" name="Oval 333"/>
          <p:cNvSpPr>
            <a:spLocks noChangeArrowheads="1"/>
          </p:cNvSpPr>
          <p:nvPr/>
        </p:nvSpPr>
        <p:spPr bwMode="auto">
          <a:xfrm>
            <a:off x="4384677" y="4592644"/>
            <a:ext cx="247651" cy="771525"/>
          </a:xfrm>
          <a:prstGeom prst="ellipse">
            <a:avLst/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3" name="Oval 334"/>
          <p:cNvSpPr>
            <a:spLocks noChangeArrowheads="1"/>
          </p:cNvSpPr>
          <p:nvPr/>
        </p:nvSpPr>
        <p:spPr bwMode="auto">
          <a:xfrm>
            <a:off x="5056191" y="4556126"/>
            <a:ext cx="246063" cy="769939"/>
          </a:xfrm>
          <a:prstGeom prst="ellipse">
            <a:avLst/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4" name="Oval 335"/>
          <p:cNvSpPr>
            <a:spLocks noChangeArrowheads="1"/>
          </p:cNvSpPr>
          <p:nvPr/>
        </p:nvSpPr>
        <p:spPr bwMode="auto">
          <a:xfrm>
            <a:off x="5868993" y="4592644"/>
            <a:ext cx="249237" cy="771525"/>
          </a:xfrm>
          <a:prstGeom prst="ellipse">
            <a:avLst/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5" name="Oval 336"/>
          <p:cNvSpPr>
            <a:spLocks noChangeArrowheads="1"/>
          </p:cNvSpPr>
          <p:nvPr/>
        </p:nvSpPr>
        <p:spPr bwMode="auto">
          <a:xfrm>
            <a:off x="6735765" y="4592644"/>
            <a:ext cx="247651" cy="771525"/>
          </a:xfrm>
          <a:prstGeom prst="ellipse">
            <a:avLst/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6" name="Rectangle 337" descr="Pink tissue paper"/>
          <p:cNvSpPr>
            <a:spLocks noChangeArrowheads="1"/>
          </p:cNvSpPr>
          <p:nvPr/>
        </p:nvSpPr>
        <p:spPr bwMode="auto">
          <a:xfrm>
            <a:off x="1920881" y="3894144"/>
            <a:ext cx="5484813" cy="44132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7" name="Rectangle 338"/>
          <p:cNvSpPr>
            <a:spLocks noChangeArrowheads="1"/>
          </p:cNvSpPr>
          <p:nvPr/>
        </p:nvSpPr>
        <p:spPr bwMode="auto">
          <a:xfrm>
            <a:off x="1920881" y="3343282"/>
            <a:ext cx="5484813" cy="550863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228" name="Group 339"/>
          <p:cNvGrpSpPr>
            <a:grpSpLocks/>
          </p:cNvGrpSpPr>
          <p:nvPr/>
        </p:nvGrpSpPr>
        <p:grpSpPr bwMode="auto">
          <a:xfrm>
            <a:off x="2189166" y="3379795"/>
            <a:ext cx="4578351" cy="541337"/>
            <a:chOff x="2031" y="5824"/>
            <a:chExt cx="6660" cy="885"/>
          </a:xfrm>
        </p:grpSpPr>
        <p:sp>
          <p:nvSpPr>
            <p:cNvPr id="49492" name="AutoShape 340"/>
            <p:cNvSpPr>
              <a:spLocks noChangeArrowheads="1"/>
            </p:cNvSpPr>
            <p:nvPr/>
          </p:nvSpPr>
          <p:spPr bwMode="auto">
            <a:xfrm rot="5221245">
              <a:off x="2031" y="5824"/>
              <a:ext cx="540" cy="54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6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493" name="Oval 341"/>
            <p:cNvSpPr>
              <a:spLocks noChangeArrowheads="1"/>
            </p:cNvSpPr>
            <p:nvPr/>
          </p:nvSpPr>
          <p:spPr bwMode="auto">
            <a:xfrm>
              <a:off x="2181" y="6348"/>
              <a:ext cx="254" cy="361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6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494" name="AutoShape 342"/>
            <p:cNvSpPr>
              <a:spLocks noChangeArrowheads="1"/>
            </p:cNvSpPr>
            <p:nvPr/>
          </p:nvSpPr>
          <p:spPr bwMode="auto">
            <a:xfrm rot="5221245">
              <a:off x="3112" y="5824"/>
              <a:ext cx="540" cy="54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6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495" name="Oval 343"/>
            <p:cNvSpPr>
              <a:spLocks noChangeArrowheads="1"/>
            </p:cNvSpPr>
            <p:nvPr/>
          </p:nvSpPr>
          <p:spPr bwMode="auto">
            <a:xfrm>
              <a:off x="3262" y="6348"/>
              <a:ext cx="254" cy="361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6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496" name="AutoShape 344"/>
            <p:cNvSpPr>
              <a:spLocks noChangeArrowheads="1"/>
            </p:cNvSpPr>
            <p:nvPr/>
          </p:nvSpPr>
          <p:spPr bwMode="auto">
            <a:xfrm rot="5221245">
              <a:off x="4251" y="5824"/>
              <a:ext cx="540" cy="54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6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497" name="Oval 345"/>
            <p:cNvSpPr>
              <a:spLocks noChangeArrowheads="1"/>
            </p:cNvSpPr>
            <p:nvPr/>
          </p:nvSpPr>
          <p:spPr bwMode="auto">
            <a:xfrm>
              <a:off x="4400" y="6348"/>
              <a:ext cx="256" cy="361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6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498" name="AutoShape 346"/>
            <p:cNvSpPr>
              <a:spLocks noChangeArrowheads="1"/>
            </p:cNvSpPr>
            <p:nvPr/>
          </p:nvSpPr>
          <p:spPr bwMode="auto">
            <a:xfrm rot="5221245">
              <a:off x="5765" y="5824"/>
              <a:ext cx="540" cy="54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6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499" name="Oval 347"/>
            <p:cNvSpPr>
              <a:spLocks noChangeArrowheads="1"/>
            </p:cNvSpPr>
            <p:nvPr/>
          </p:nvSpPr>
          <p:spPr bwMode="auto">
            <a:xfrm>
              <a:off x="5915" y="6348"/>
              <a:ext cx="256" cy="361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6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00" name="AutoShape 348"/>
            <p:cNvSpPr>
              <a:spLocks noChangeArrowheads="1"/>
            </p:cNvSpPr>
            <p:nvPr/>
          </p:nvSpPr>
          <p:spPr bwMode="auto">
            <a:xfrm rot="5221245">
              <a:off x="6621" y="5825"/>
              <a:ext cx="540" cy="538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6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01" name="Oval 349"/>
            <p:cNvSpPr>
              <a:spLocks noChangeArrowheads="1"/>
            </p:cNvSpPr>
            <p:nvPr/>
          </p:nvSpPr>
          <p:spPr bwMode="auto">
            <a:xfrm>
              <a:off x="6772" y="6348"/>
              <a:ext cx="254" cy="361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6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02" name="AutoShape 350"/>
            <p:cNvSpPr>
              <a:spLocks noChangeArrowheads="1"/>
            </p:cNvSpPr>
            <p:nvPr/>
          </p:nvSpPr>
          <p:spPr bwMode="auto">
            <a:xfrm rot="5221245">
              <a:off x="8151" y="5824"/>
              <a:ext cx="540" cy="54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6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03" name="Oval 351"/>
            <p:cNvSpPr>
              <a:spLocks noChangeArrowheads="1"/>
            </p:cNvSpPr>
            <p:nvPr/>
          </p:nvSpPr>
          <p:spPr bwMode="auto">
            <a:xfrm>
              <a:off x="8301" y="6348"/>
              <a:ext cx="256" cy="361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6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9504" name="Freeform 352"/>
          <p:cNvSpPr>
            <a:spLocks/>
          </p:cNvSpPr>
          <p:nvPr/>
        </p:nvSpPr>
        <p:spPr bwMode="auto">
          <a:xfrm>
            <a:off x="5051429" y="2351095"/>
            <a:ext cx="379413" cy="1614487"/>
          </a:xfrm>
          <a:custGeom>
            <a:avLst/>
            <a:gdLst/>
            <a:ahLst/>
            <a:cxnLst>
              <a:cxn ang="0">
                <a:pos x="242" y="131"/>
              </a:cxn>
              <a:cxn ang="0">
                <a:pos x="527" y="116"/>
              </a:cxn>
              <a:cxn ang="0">
                <a:pos x="527" y="431"/>
              </a:cxn>
              <a:cxn ang="0">
                <a:pos x="452" y="626"/>
              </a:cxn>
              <a:cxn ang="0">
                <a:pos x="392" y="761"/>
              </a:cxn>
              <a:cxn ang="0">
                <a:pos x="302" y="941"/>
              </a:cxn>
              <a:cxn ang="0">
                <a:pos x="317" y="1601"/>
              </a:cxn>
              <a:cxn ang="0">
                <a:pos x="362" y="1871"/>
              </a:cxn>
              <a:cxn ang="0">
                <a:pos x="377" y="2111"/>
              </a:cxn>
              <a:cxn ang="0">
                <a:pos x="377" y="2201"/>
              </a:cxn>
              <a:cxn ang="0">
                <a:pos x="287" y="2261"/>
              </a:cxn>
              <a:cxn ang="0">
                <a:pos x="197" y="2291"/>
              </a:cxn>
              <a:cxn ang="0">
                <a:pos x="137" y="2276"/>
              </a:cxn>
              <a:cxn ang="0">
                <a:pos x="77" y="2186"/>
              </a:cxn>
              <a:cxn ang="0">
                <a:pos x="47" y="2036"/>
              </a:cxn>
              <a:cxn ang="0">
                <a:pos x="17" y="1616"/>
              </a:cxn>
              <a:cxn ang="0">
                <a:pos x="122" y="1016"/>
              </a:cxn>
              <a:cxn ang="0">
                <a:pos x="167" y="566"/>
              </a:cxn>
              <a:cxn ang="0">
                <a:pos x="182" y="296"/>
              </a:cxn>
              <a:cxn ang="0">
                <a:pos x="302" y="71"/>
              </a:cxn>
              <a:cxn ang="0">
                <a:pos x="347" y="71"/>
              </a:cxn>
              <a:cxn ang="0">
                <a:pos x="413" y="0"/>
              </a:cxn>
            </a:cxnLst>
            <a:rect l="0" t="0" r="r" b="b"/>
            <a:pathLst>
              <a:path w="552" h="2291">
                <a:moveTo>
                  <a:pt x="242" y="131"/>
                </a:moveTo>
                <a:cubicBezTo>
                  <a:pt x="394" y="80"/>
                  <a:pt x="300" y="99"/>
                  <a:pt x="527" y="116"/>
                </a:cubicBezTo>
                <a:cubicBezTo>
                  <a:pt x="552" y="265"/>
                  <a:pt x="550" y="212"/>
                  <a:pt x="527" y="431"/>
                </a:cubicBezTo>
                <a:cubicBezTo>
                  <a:pt x="519" y="506"/>
                  <a:pt x="484" y="563"/>
                  <a:pt x="452" y="626"/>
                </a:cubicBezTo>
                <a:cubicBezTo>
                  <a:pt x="430" y="670"/>
                  <a:pt x="414" y="717"/>
                  <a:pt x="392" y="761"/>
                </a:cubicBezTo>
                <a:cubicBezTo>
                  <a:pt x="362" y="821"/>
                  <a:pt x="324" y="876"/>
                  <a:pt x="302" y="941"/>
                </a:cubicBezTo>
                <a:cubicBezTo>
                  <a:pt x="315" y="1211"/>
                  <a:pt x="330" y="1331"/>
                  <a:pt x="317" y="1601"/>
                </a:cubicBezTo>
                <a:cubicBezTo>
                  <a:pt x="327" y="1697"/>
                  <a:pt x="332" y="1781"/>
                  <a:pt x="362" y="1871"/>
                </a:cubicBezTo>
                <a:cubicBezTo>
                  <a:pt x="367" y="1951"/>
                  <a:pt x="369" y="2031"/>
                  <a:pt x="377" y="2111"/>
                </a:cubicBezTo>
                <a:cubicBezTo>
                  <a:pt x="381" y="2147"/>
                  <a:pt x="413" y="2165"/>
                  <a:pt x="377" y="2201"/>
                </a:cubicBezTo>
                <a:cubicBezTo>
                  <a:pt x="352" y="2226"/>
                  <a:pt x="321" y="2250"/>
                  <a:pt x="287" y="2261"/>
                </a:cubicBezTo>
                <a:cubicBezTo>
                  <a:pt x="257" y="2271"/>
                  <a:pt x="197" y="2291"/>
                  <a:pt x="197" y="2291"/>
                </a:cubicBezTo>
                <a:cubicBezTo>
                  <a:pt x="177" y="2286"/>
                  <a:pt x="153" y="2290"/>
                  <a:pt x="137" y="2276"/>
                </a:cubicBezTo>
                <a:cubicBezTo>
                  <a:pt x="110" y="2252"/>
                  <a:pt x="77" y="2186"/>
                  <a:pt x="77" y="2186"/>
                </a:cubicBezTo>
                <a:cubicBezTo>
                  <a:pt x="70" y="2136"/>
                  <a:pt x="51" y="2087"/>
                  <a:pt x="47" y="2036"/>
                </a:cubicBezTo>
                <a:cubicBezTo>
                  <a:pt x="0" y="1475"/>
                  <a:pt x="57" y="1896"/>
                  <a:pt x="17" y="1616"/>
                </a:cubicBezTo>
                <a:cubicBezTo>
                  <a:pt x="46" y="1415"/>
                  <a:pt x="73" y="1213"/>
                  <a:pt x="122" y="1016"/>
                </a:cubicBezTo>
                <a:cubicBezTo>
                  <a:pt x="129" y="948"/>
                  <a:pt x="160" y="669"/>
                  <a:pt x="167" y="566"/>
                </a:cubicBezTo>
                <a:cubicBezTo>
                  <a:pt x="173" y="476"/>
                  <a:pt x="171" y="385"/>
                  <a:pt x="182" y="296"/>
                </a:cubicBezTo>
                <a:cubicBezTo>
                  <a:pt x="193" y="208"/>
                  <a:pt x="255" y="141"/>
                  <a:pt x="302" y="71"/>
                </a:cubicBezTo>
                <a:cubicBezTo>
                  <a:pt x="310" y="59"/>
                  <a:pt x="332" y="71"/>
                  <a:pt x="347" y="71"/>
                </a:cubicBezTo>
                <a:lnTo>
                  <a:pt x="413" y="0"/>
                </a:lnTo>
              </a:path>
            </a:pathLst>
          </a:cu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18900000" scaled="1"/>
          </a:gradFill>
          <a:ln w="9525" cap="flat" cmpd="sng">
            <a:noFill/>
            <a:prstDash val="solid"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94230" name="Group 353"/>
          <p:cNvGrpSpPr>
            <a:grpSpLocks/>
          </p:cNvGrpSpPr>
          <p:nvPr/>
        </p:nvGrpSpPr>
        <p:grpSpPr bwMode="auto">
          <a:xfrm rot="-993469">
            <a:off x="5900740" y="2351095"/>
            <a:ext cx="285751" cy="1639887"/>
            <a:chOff x="4580" y="3124"/>
            <a:chExt cx="436" cy="1741"/>
          </a:xfrm>
        </p:grpSpPr>
        <p:sp>
          <p:nvSpPr>
            <p:cNvPr id="49506" name="Oval 354"/>
            <p:cNvSpPr>
              <a:spLocks noChangeArrowheads="1"/>
            </p:cNvSpPr>
            <p:nvPr/>
          </p:nvSpPr>
          <p:spPr bwMode="auto">
            <a:xfrm rot="1632103">
              <a:off x="4819" y="3112"/>
              <a:ext cx="179" cy="361"/>
            </a:xfrm>
            <a:prstGeom prst="ellipse">
              <a:avLst/>
            </a:prstGeom>
            <a:solidFill>
              <a:srgbClr val="CC00FF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07" name="AutoShape 355"/>
            <p:cNvSpPr>
              <a:spLocks noChangeArrowheads="1"/>
            </p:cNvSpPr>
            <p:nvPr/>
          </p:nvSpPr>
          <p:spPr bwMode="auto">
            <a:xfrm rot="592086">
              <a:off x="4573" y="3223"/>
              <a:ext cx="228" cy="1611"/>
            </a:xfrm>
            <a:prstGeom prst="can">
              <a:avLst>
                <a:gd name="adj" fmla="val 174026"/>
              </a:avLst>
            </a:prstGeom>
            <a:solidFill>
              <a:srgbClr val="CC00FF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08" name="AutoShape 356"/>
            <p:cNvSpPr>
              <a:spLocks noChangeArrowheads="1"/>
            </p:cNvSpPr>
            <p:nvPr/>
          </p:nvSpPr>
          <p:spPr bwMode="auto">
            <a:xfrm rot="592086">
              <a:off x="4768" y="3248"/>
              <a:ext cx="230" cy="1608"/>
            </a:xfrm>
            <a:prstGeom prst="can">
              <a:avLst>
                <a:gd name="adj" fmla="val 174026"/>
              </a:avLst>
            </a:prstGeom>
            <a:gradFill rotWithShape="1">
              <a:gsLst>
                <a:gs pos="0">
                  <a:srgbClr val="CC00FF">
                    <a:gamma/>
                    <a:shade val="46275"/>
                    <a:invGamma/>
                  </a:srgbClr>
                </a:gs>
                <a:gs pos="50000">
                  <a:srgbClr val="CC00FF"/>
                </a:gs>
                <a:gs pos="100000">
                  <a:srgbClr val="CC00FF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4231" name="Group 357"/>
          <p:cNvGrpSpPr>
            <a:grpSpLocks/>
          </p:cNvGrpSpPr>
          <p:nvPr/>
        </p:nvGrpSpPr>
        <p:grpSpPr bwMode="auto">
          <a:xfrm>
            <a:off x="2333631" y="2984502"/>
            <a:ext cx="174625" cy="393700"/>
            <a:chOff x="2961" y="6514"/>
            <a:chExt cx="180" cy="468"/>
          </a:xfrm>
        </p:grpSpPr>
        <p:sp>
          <p:nvSpPr>
            <p:cNvPr id="94461" name="Oval 358"/>
            <p:cNvSpPr>
              <a:spLocks noChangeArrowheads="1"/>
            </p:cNvSpPr>
            <p:nvPr/>
          </p:nvSpPr>
          <p:spPr bwMode="auto">
            <a:xfrm flipV="1">
              <a:off x="2961" y="6803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62" name="Freeform 359"/>
            <p:cNvSpPr>
              <a:spLocks/>
            </p:cNvSpPr>
            <p:nvPr/>
          </p:nvSpPr>
          <p:spPr bwMode="auto">
            <a:xfrm>
              <a:off x="3075" y="6525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63" name="Freeform 360"/>
            <p:cNvSpPr>
              <a:spLocks/>
            </p:cNvSpPr>
            <p:nvPr/>
          </p:nvSpPr>
          <p:spPr bwMode="auto">
            <a:xfrm>
              <a:off x="2991" y="6514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232" name="Group 361"/>
          <p:cNvGrpSpPr>
            <a:grpSpLocks/>
          </p:cNvGrpSpPr>
          <p:nvPr/>
        </p:nvGrpSpPr>
        <p:grpSpPr bwMode="auto">
          <a:xfrm>
            <a:off x="2157419" y="2984502"/>
            <a:ext cx="174625" cy="393700"/>
            <a:chOff x="2961" y="6514"/>
            <a:chExt cx="180" cy="468"/>
          </a:xfrm>
        </p:grpSpPr>
        <p:sp>
          <p:nvSpPr>
            <p:cNvPr id="94458" name="Oval 362"/>
            <p:cNvSpPr>
              <a:spLocks noChangeArrowheads="1"/>
            </p:cNvSpPr>
            <p:nvPr/>
          </p:nvSpPr>
          <p:spPr bwMode="auto">
            <a:xfrm flipV="1">
              <a:off x="2961" y="6803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59" name="Freeform 363"/>
            <p:cNvSpPr>
              <a:spLocks/>
            </p:cNvSpPr>
            <p:nvPr/>
          </p:nvSpPr>
          <p:spPr bwMode="auto">
            <a:xfrm>
              <a:off x="3075" y="6525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60" name="Freeform 364"/>
            <p:cNvSpPr>
              <a:spLocks/>
            </p:cNvSpPr>
            <p:nvPr/>
          </p:nvSpPr>
          <p:spPr bwMode="auto">
            <a:xfrm>
              <a:off x="2991" y="6514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233" name="Group 365"/>
          <p:cNvGrpSpPr>
            <a:grpSpLocks/>
          </p:cNvGrpSpPr>
          <p:nvPr/>
        </p:nvGrpSpPr>
        <p:grpSpPr bwMode="auto">
          <a:xfrm>
            <a:off x="2528895" y="2994027"/>
            <a:ext cx="174625" cy="393700"/>
            <a:chOff x="2961" y="6514"/>
            <a:chExt cx="180" cy="468"/>
          </a:xfrm>
        </p:grpSpPr>
        <p:sp>
          <p:nvSpPr>
            <p:cNvPr id="94455" name="Oval 366"/>
            <p:cNvSpPr>
              <a:spLocks noChangeArrowheads="1"/>
            </p:cNvSpPr>
            <p:nvPr/>
          </p:nvSpPr>
          <p:spPr bwMode="auto">
            <a:xfrm flipV="1">
              <a:off x="2961" y="6803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56" name="Freeform 367"/>
            <p:cNvSpPr>
              <a:spLocks/>
            </p:cNvSpPr>
            <p:nvPr/>
          </p:nvSpPr>
          <p:spPr bwMode="auto">
            <a:xfrm>
              <a:off x="3075" y="6525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57" name="Freeform 368"/>
            <p:cNvSpPr>
              <a:spLocks/>
            </p:cNvSpPr>
            <p:nvPr/>
          </p:nvSpPr>
          <p:spPr bwMode="auto">
            <a:xfrm>
              <a:off x="2991" y="6514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234" name="Group 369"/>
          <p:cNvGrpSpPr>
            <a:grpSpLocks/>
          </p:cNvGrpSpPr>
          <p:nvPr/>
        </p:nvGrpSpPr>
        <p:grpSpPr bwMode="auto">
          <a:xfrm>
            <a:off x="2889257" y="2976563"/>
            <a:ext cx="174625" cy="392112"/>
            <a:chOff x="2961" y="6514"/>
            <a:chExt cx="180" cy="468"/>
          </a:xfrm>
        </p:grpSpPr>
        <p:sp>
          <p:nvSpPr>
            <p:cNvPr id="94452" name="Oval 370"/>
            <p:cNvSpPr>
              <a:spLocks noChangeArrowheads="1"/>
            </p:cNvSpPr>
            <p:nvPr/>
          </p:nvSpPr>
          <p:spPr bwMode="auto">
            <a:xfrm flipV="1">
              <a:off x="2961" y="6803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53" name="Freeform 371"/>
            <p:cNvSpPr>
              <a:spLocks/>
            </p:cNvSpPr>
            <p:nvPr/>
          </p:nvSpPr>
          <p:spPr bwMode="auto">
            <a:xfrm>
              <a:off x="3075" y="6525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54" name="Freeform 372"/>
            <p:cNvSpPr>
              <a:spLocks/>
            </p:cNvSpPr>
            <p:nvPr/>
          </p:nvSpPr>
          <p:spPr bwMode="auto">
            <a:xfrm>
              <a:off x="2991" y="6514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235" name="Group 373"/>
          <p:cNvGrpSpPr>
            <a:grpSpLocks/>
          </p:cNvGrpSpPr>
          <p:nvPr/>
        </p:nvGrpSpPr>
        <p:grpSpPr bwMode="auto">
          <a:xfrm>
            <a:off x="4384678" y="3003551"/>
            <a:ext cx="742951" cy="393700"/>
            <a:chOff x="3501" y="2005"/>
            <a:chExt cx="1080" cy="642"/>
          </a:xfrm>
        </p:grpSpPr>
        <p:grpSp>
          <p:nvGrpSpPr>
            <p:cNvPr id="94436" name="Group 374"/>
            <p:cNvGrpSpPr>
              <a:grpSpLocks/>
            </p:cNvGrpSpPr>
            <p:nvPr/>
          </p:nvGrpSpPr>
          <p:grpSpPr bwMode="auto">
            <a:xfrm>
              <a:off x="3501" y="2005"/>
              <a:ext cx="254" cy="642"/>
              <a:chOff x="2961" y="6514"/>
              <a:chExt cx="180" cy="468"/>
            </a:xfrm>
          </p:grpSpPr>
          <p:sp>
            <p:nvSpPr>
              <p:cNvPr id="94449" name="Oval 375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50" name="Freeform 376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51" name="Freeform 377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37" name="Group 378"/>
            <p:cNvGrpSpPr>
              <a:grpSpLocks/>
            </p:cNvGrpSpPr>
            <p:nvPr/>
          </p:nvGrpSpPr>
          <p:grpSpPr bwMode="auto">
            <a:xfrm>
              <a:off x="3755" y="2005"/>
              <a:ext cx="254" cy="642"/>
              <a:chOff x="2961" y="6514"/>
              <a:chExt cx="180" cy="468"/>
            </a:xfrm>
          </p:grpSpPr>
          <p:sp>
            <p:nvSpPr>
              <p:cNvPr id="94446" name="Oval 379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47" name="Freeform 380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48" name="Freeform 381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38" name="Group 382"/>
            <p:cNvGrpSpPr>
              <a:grpSpLocks/>
            </p:cNvGrpSpPr>
            <p:nvPr/>
          </p:nvGrpSpPr>
          <p:grpSpPr bwMode="auto">
            <a:xfrm>
              <a:off x="4030" y="2005"/>
              <a:ext cx="255" cy="642"/>
              <a:chOff x="2961" y="6514"/>
              <a:chExt cx="180" cy="468"/>
            </a:xfrm>
          </p:grpSpPr>
          <p:sp>
            <p:nvSpPr>
              <p:cNvPr id="94443" name="Oval 383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44" name="Freeform 384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45" name="Freeform 385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39" name="Group 386"/>
            <p:cNvGrpSpPr>
              <a:grpSpLocks/>
            </p:cNvGrpSpPr>
            <p:nvPr/>
          </p:nvGrpSpPr>
          <p:grpSpPr bwMode="auto">
            <a:xfrm>
              <a:off x="4327" y="2005"/>
              <a:ext cx="254" cy="642"/>
              <a:chOff x="2961" y="6514"/>
              <a:chExt cx="180" cy="468"/>
            </a:xfrm>
          </p:grpSpPr>
          <p:sp>
            <p:nvSpPr>
              <p:cNvPr id="94440" name="Oval 387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41" name="Freeform 388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42" name="Freeform 389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236" name="Group 390"/>
          <p:cNvGrpSpPr>
            <a:grpSpLocks/>
          </p:cNvGrpSpPr>
          <p:nvPr/>
        </p:nvGrpSpPr>
        <p:grpSpPr bwMode="auto">
          <a:xfrm>
            <a:off x="3313116" y="3013075"/>
            <a:ext cx="742951" cy="393700"/>
            <a:chOff x="3501" y="2005"/>
            <a:chExt cx="1080" cy="642"/>
          </a:xfrm>
        </p:grpSpPr>
        <p:grpSp>
          <p:nvGrpSpPr>
            <p:cNvPr id="94420" name="Group 391"/>
            <p:cNvGrpSpPr>
              <a:grpSpLocks/>
            </p:cNvGrpSpPr>
            <p:nvPr/>
          </p:nvGrpSpPr>
          <p:grpSpPr bwMode="auto">
            <a:xfrm>
              <a:off x="3501" y="2005"/>
              <a:ext cx="254" cy="642"/>
              <a:chOff x="2961" y="6514"/>
              <a:chExt cx="180" cy="468"/>
            </a:xfrm>
          </p:grpSpPr>
          <p:sp>
            <p:nvSpPr>
              <p:cNvPr id="94433" name="Oval 392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34" name="Freeform 393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35" name="Freeform 394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21" name="Group 395"/>
            <p:cNvGrpSpPr>
              <a:grpSpLocks/>
            </p:cNvGrpSpPr>
            <p:nvPr/>
          </p:nvGrpSpPr>
          <p:grpSpPr bwMode="auto">
            <a:xfrm>
              <a:off x="3755" y="2005"/>
              <a:ext cx="254" cy="642"/>
              <a:chOff x="2961" y="6514"/>
              <a:chExt cx="180" cy="468"/>
            </a:xfrm>
          </p:grpSpPr>
          <p:sp>
            <p:nvSpPr>
              <p:cNvPr id="94430" name="Oval 396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31" name="Freeform 397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32" name="Freeform 398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22" name="Group 399"/>
            <p:cNvGrpSpPr>
              <a:grpSpLocks/>
            </p:cNvGrpSpPr>
            <p:nvPr/>
          </p:nvGrpSpPr>
          <p:grpSpPr bwMode="auto">
            <a:xfrm>
              <a:off x="4030" y="2005"/>
              <a:ext cx="255" cy="642"/>
              <a:chOff x="2961" y="6514"/>
              <a:chExt cx="180" cy="468"/>
            </a:xfrm>
          </p:grpSpPr>
          <p:sp>
            <p:nvSpPr>
              <p:cNvPr id="94427" name="Oval 400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28" name="Freeform 401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29" name="Freeform 402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23" name="Group 403"/>
            <p:cNvGrpSpPr>
              <a:grpSpLocks/>
            </p:cNvGrpSpPr>
            <p:nvPr/>
          </p:nvGrpSpPr>
          <p:grpSpPr bwMode="auto">
            <a:xfrm>
              <a:off x="4327" y="2005"/>
              <a:ext cx="254" cy="642"/>
              <a:chOff x="2961" y="6514"/>
              <a:chExt cx="180" cy="468"/>
            </a:xfrm>
          </p:grpSpPr>
          <p:sp>
            <p:nvSpPr>
              <p:cNvPr id="94424" name="Oval 404"/>
              <p:cNvSpPr>
                <a:spLocks noChangeArrowheads="1"/>
              </p:cNvSpPr>
              <p:nvPr/>
            </p:nvSpPr>
            <p:spPr bwMode="auto">
              <a:xfrm flipV="1">
                <a:off x="2961" y="6803"/>
                <a:ext cx="180" cy="179"/>
              </a:xfrm>
              <a:prstGeom prst="ellipse">
                <a:avLst/>
              </a:pr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25" name="Freeform 405"/>
              <p:cNvSpPr>
                <a:spLocks/>
              </p:cNvSpPr>
              <p:nvPr/>
            </p:nvSpPr>
            <p:spPr bwMode="auto">
              <a:xfrm>
                <a:off x="3075" y="6525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26" name="Freeform 406"/>
              <p:cNvSpPr>
                <a:spLocks/>
              </p:cNvSpPr>
              <p:nvPr/>
            </p:nvSpPr>
            <p:spPr bwMode="auto">
              <a:xfrm>
                <a:off x="2991" y="6514"/>
                <a:ext cx="60" cy="300"/>
              </a:xfrm>
              <a:custGeom>
                <a:avLst/>
                <a:gdLst>
                  <a:gd name="T0" fmla="*/ 0 w 60"/>
                  <a:gd name="T1" fmla="*/ 300 h 300"/>
                  <a:gd name="T2" fmla="*/ 30 w 60"/>
                  <a:gd name="T3" fmla="*/ 255 h 300"/>
                  <a:gd name="T4" fmla="*/ 60 w 60"/>
                  <a:gd name="T5" fmla="*/ 165 h 300"/>
                  <a:gd name="T6" fmla="*/ 45 w 60"/>
                  <a:gd name="T7" fmla="*/ 60 h 300"/>
                  <a:gd name="T8" fmla="*/ 60 w 60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0"/>
                  <a:gd name="T17" fmla="*/ 60 w 60"/>
                  <a:gd name="T18" fmla="*/ 300 h 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0">
                    <a:moveTo>
                      <a:pt x="0" y="300"/>
                    </a:moveTo>
                    <a:cubicBezTo>
                      <a:pt x="10" y="285"/>
                      <a:pt x="23" y="271"/>
                      <a:pt x="30" y="255"/>
                    </a:cubicBezTo>
                    <a:cubicBezTo>
                      <a:pt x="43" y="226"/>
                      <a:pt x="60" y="165"/>
                      <a:pt x="60" y="165"/>
                    </a:cubicBezTo>
                    <a:cubicBezTo>
                      <a:pt x="55" y="130"/>
                      <a:pt x="45" y="95"/>
                      <a:pt x="45" y="60"/>
                    </a:cubicBezTo>
                    <a:cubicBezTo>
                      <a:pt x="45" y="0"/>
                      <a:pt x="60" y="34"/>
                      <a:pt x="60" y="0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237" name="Group 407"/>
          <p:cNvGrpSpPr>
            <a:grpSpLocks/>
          </p:cNvGrpSpPr>
          <p:nvPr/>
        </p:nvGrpSpPr>
        <p:grpSpPr bwMode="auto">
          <a:xfrm>
            <a:off x="5561019" y="2984502"/>
            <a:ext cx="174625" cy="393700"/>
            <a:chOff x="2961" y="6514"/>
            <a:chExt cx="180" cy="468"/>
          </a:xfrm>
        </p:grpSpPr>
        <p:sp>
          <p:nvSpPr>
            <p:cNvPr id="94417" name="Oval 408"/>
            <p:cNvSpPr>
              <a:spLocks noChangeArrowheads="1"/>
            </p:cNvSpPr>
            <p:nvPr/>
          </p:nvSpPr>
          <p:spPr bwMode="auto">
            <a:xfrm flipV="1">
              <a:off x="2961" y="6803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18" name="Freeform 409"/>
            <p:cNvSpPr>
              <a:spLocks/>
            </p:cNvSpPr>
            <p:nvPr/>
          </p:nvSpPr>
          <p:spPr bwMode="auto">
            <a:xfrm>
              <a:off x="3075" y="6525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19" name="Freeform 410"/>
            <p:cNvSpPr>
              <a:spLocks/>
            </p:cNvSpPr>
            <p:nvPr/>
          </p:nvSpPr>
          <p:spPr bwMode="auto">
            <a:xfrm>
              <a:off x="2991" y="6514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238" name="Group 411"/>
          <p:cNvGrpSpPr>
            <a:grpSpLocks/>
          </p:cNvGrpSpPr>
          <p:nvPr/>
        </p:nvGrpSpPr>
        <p:grpSpPr bwMode="auto">
          <a:xfrm>
            <a:off x="5384807" y="2984502"/>
            <a:ext cx="174625" cy="393700"/>
            <a:chOff x="2961" y="6514"/>
            <a:chExt cx="180" cy="468"/>
          </a:xfrm>
        </p:grpSpPr>
        <p:sp>
          <p:nvSpPr>
            <p:cNvPr id="94414" name="Oval 412"/>
            <p:cNvSpPr>
              <a:spLocks noChangeArrowheads="1"/>
            </p:cNvSpPr>
            <p:nvPr/>
          </p:nvSpPr>
          <p:spPr bwMode="auto">
            <a:xfrm flipV="1">
              <a:off x="2961" y="6803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15" name="Freeform 413"/>
            <p:cNvSpPr>
              <a:spLocks/>
            </p:cNvSpPr>
            <p:nvPr/>
          </p:nvSpPr>
          <p:spPr bwMode="auto">
            <a:xfrm>
              <a:off x="3075" y="6525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16" name="Freeform 414"/>
            <p:cNvSpPr>
              <a:spLocks/>
            </p:cNvSpPr>
            <p:nvPr/>
          </p:nvSpPr>
          <p:spPr bwMode="auto">
            <a:xfrm>
              <a:off x="2991" y="6514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239" name="Group 415"/>
          <p:cNvGrpSpPr>
            <a:grpSpLocks/>
          </p:cNvGrpSpPr>
          <p:nvPr/>
        </p:nvGrpSpPr>
        <p:grpSpPr bwMode="auto">
          <a:xfrm>
            <a:off x="5756282" y="2994027"/>
            <a:ext cx="174625" cy="393700"/>
            <a:chOff x="2961" y="6514"/>
            <a:chExt cx="180" cy="468"/>
          </a:xfrm>
        </p:grpSpPr>
        <p:sp>
          <p:nvSpPr>
            <p:cNvPr id="94411" name="Oval 416"/>
            <p:cNvSpPr>
              <a:spLocks noChangeArrowheads="1"/>
            </p:cNvSpPr>
            <p:nvPr/>
          </p:nvSpPr>
          <p:spPr bwMode="auto">
            <a:xfrm flipV="1">
              <a:off x="2961" y="6803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12" name="Freeform 417"/>
            <p:cNvSpPr>
              <a:spLocks/>
            </p:cNvSpPr>
            <p:nvPr/>
          </p:nvSpPr>
          <p:spPr bwMode="auto">
            <a:xfrm>
              <a:off x="3075" y="6525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13" name="Freeform 418"/>
            <p:cNvSpPr>
              <a:spLocks/>
            </p:cNvSpPr>
            <p:nvPr/>
          </p:nvSpPr>
          <p:spPr bwMode="auto">
            <a:xfrm>
              <a:off x="2991" y="6514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240" name="Group 419"/>
          <p:cNvGrpSpPr>
            <a:grpSpLocks/>
          </p:cNvGrpSpPr>
          <p:nvPr/>
        </p:nvGrpSpPr>
        <p:grpSpPr bwMode="auto">
          <a:xfrm>
            <a:off x="6364295" y="3003551"/>
            <a:ext cx="174625" cy="393700"/>
            <a:chOff x="2961" y="6514"/>
            <a:chExt cx="180" cy="468"/>
          </a:xfrm>
        </p:grpSpPr>
        <p:sp>
          <p:nvSpPr>
            <p:cNvPr id="94408" name="Oval 420"/>
            <p:cNvSpPr>
              <a:spLocks noChangeArrowheads="1"/>
            </p:cNvSpPr>
            <p:nvPr/>
          </p:nvSpPr>
          <p:spPr bwMode="auto">
            <a:xfrm flipV="1">
              <a:off x="2961" y="6803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09" name="Freeform 421"/>
            <p:cNvSpPr>
              <a:spLocks/>
            </p:cNvSpPr>
            <p:nvPr/>
          </p:nvSpPr>
          <p:spPr bwMode="auto">
            <a:xfrm>
              <a:off x="3075" y="6525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10" name="Freeform 422"/>
            <p:cNvSpPr>
              <a:spLocks/>
            </p:cNvSpPr>
            <p:nvPr/>
          </p:nvSpPr>
          <p:spPr bwMode="auto">
            <a:xfrm>
              <a:off x="2991" y="6514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241" name="Group 423"/>
          <p:cNvGrpSpPr>
            <a:grpSpLocks/>
          </p:cNvGrpSpPr>
          <p:nvPr/>
        </p:nvGrpSpPr>
        <p:grpSpPr bwMode="auto">
          <a:xfrm>
            <a:off x="6983419" y="3049590"/>
            <a:ext cx="174625" cy="393700"/>
            <a:chOff x="2961" y="6514"/>
            <a:chExt cx="180" cy="468"/>
          </a:xfrm>
        </p:grpSpPr>
        <p:sp>
          <p:nvSpPr>
            <p:cNvPr id="94405" name="Oval 424"/>
            <p:cNvSpPr>
              <a:spLocks noChangeArrowheads="1"/>
            </p:cNvSpPr>
            <p:nvPr/>
          </p:nvSpPr>
          <p:spPr bwMode="auto">
            <a:xfrm flipV="1">
              <a:off x="2961" y="6803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06" name="Freeform 425"/>
            <p:cNvSpPr>
              <a:spLocks/>
            </p:cNvSpPr>
            <p:nvPr/>
          </p:nvSpPr>
          <p:spPr bwMode="auto">
            <a:xfrm>
              <a:off x="3075" y="6525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07" name="Freeform 426"/>
            <p:cNvSpPr>
              <a:spLocks/>
            </p:cNvSpPr>
            <p:nvPr/>
          </p:nvSpPr>
          <p:spPr bwMode="auto">
            <a:xfrm>
              <a:off x="2991" y="6514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242" name="Group 427"/>
          <p:cNvGrpSpPr>
            <a:grpSpLocks/>
          </p:cNvGrpSpPr>
          <p:nvPr/>
        </p:nvGrpSpPr>
        <p:grpSpPr bwMode="auto">
          <a:xfrm>
            <a:off x="6808795" y="3049590"/>
            <a:ext cx="174625" cy="393700"/>
            <a:chOff x="2961" y="6514"/>
            <a:chExt cx="180" cy="468"/>
          </a:xfrm>
        </p:grpSpPr>
        <p:sp>
          <p:nvSpPr>
            <p:cNvPr id="94402" name="Oval 428"/>
            <p:cNvSpPr>
              <a:spLocks noChangeArrowheads="1"/>
            </p:cNvSpPr>
            <p:nvPr/>
          </p:nvSpPr>
          <p:spPr bwMode="auto">
            <a:xfrm flipV="1">
              <a:off x="2961" y="6803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03" name="Freeform 429"/>
            <p:cNvSpPr>
              <a:spLocks/>
            </p:cNvSpPr>
            <p:nvPr/>
          </p:nvSpPr>
          <p:spPr bwMode="auto">
            <a:xfrm>
              <a:off x="3075" y="6525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04" name="Freeform 430"/>
            <p:cNvSpPr>
              <a:spLocks/>
            </p:cNvSpPr>
            <p:nvPr/>
          </p:nvSpPr>
          <p:spPr bwMode="auto">
            <a:xfrm>
              <a:off x="2991" y="6514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243" name="Group 431"/>
          <p:cNvGrpSpPr>
            <a:grpSpLocks/>
          </p:cNvGrpSpPr>
          <p:nvPr/>
        </p:nvGrpSpPr>
        <p:grpSpPr bwMode="auto">
          <a:xfrm>
            <a:off x="7180270" y="3059113"/>
            <a:ext cx="174625" cy="392112"/>
            <a:chOff x="2961" y="6514"/>
            <a:chExt cx="180" cy="468"/>
          </a:xfrm>
        </p:grpSpPr>
        <p:sp>
          <p:nvSpPr>
            <p:cNvPr id="94399" name="Oval 432"/>
            <p:cNvSpPr>
              <a:spLocks noChangeArrowheads="1"/>
            </p:cNvSpPr>
            <p:nvPr/>
          </p:nvSpPr>
          <p:spPr bwMode="auto">
            <a:xfrm flipV="1">
              <a:off x="2961" y="6803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00" name="Freeform 433"/>
            <p:cNvSpPr>
              <a:spLocks/>
            </p:cNvSpPr>
            <p:nvPr/>
          </p:nvSpPr>
          <p:spPr bwMode="auto">
            <a:xfrm>
              <a:off x="3075" y="6525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01" name="Freeform 434"/>
            <p:cNvSpPr>
              <a:spLocks/>
            </p:cNvSpPr>
            <p:nvPr/>
          </p:nvSpPr>
          <p:spPr bwMode="auto">
            <a:xfrm>
              <a:off x="2991" y="6514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244" name="Group 435"/>
          <p:cNvGrpSpPr>
            <a:grpSpLocks/>
          </p:cNvGrpSpPr>
          <p:nvPr/>
        </p:nvGrpSpPr>
        <p:grpSpPr bwMode="auto">
          <a:xfrm>
            <a:off x="3055945" y="2967039"/>
            <a:ext cx="174625" cy="393700"/>
            <a:chOff x="2961" y="6514"/>
            <a:chExt cx="180" cy="468"/>
          </a:xfrm>
        </p:grpSpPr>
        <p:sp>
          <p:nvSpPr>
            <p:cNvPr id="94396" name="Oval 436"/>
            <p:cNvSpPr>
              <a:spLocks noChangeArrowheads="1"/>
            </p:cNvSpPr>
            <p:nvPr/>
          </p:nvSpPr>
          <p:spPr bwMode="auto">
            <a:xfrm flipV="1">
              <a:off x="2961" y="6803"/>
              <a:ext cx="180" cy="179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97" name="Freeform 437"/>
            <p:cNvSpPr>
              <a:spLocks/>
            </p:cNvSpPr>
            <p:nvPr/>
          </p:nvSpPr>
          <p:spPr bwMode="auto">
            <a:xfrm>
              <a:off x="3075" y="6525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98" name="Freeform 438"/>
            <p:cNvSpPr>
              <a:spLocks/>
            </p:cNvSpPr>
            <p:nvPr/>
          </p:nvSpPr>
          <p:spPr bwMode="auto">
            <a:xfrm>
              <a:off x="2991" y="6514"/>
              <a:ext cx="60" cy="300"/>
            </a:xfrm>
            <a:custGeom>
              <a:avLst/>
              <a:gdLst>
                <a:gd name="T0" fmla="*/ 0 w 60"/>
                <a:gd name="T1" fmla="*/ 300 h 300"/>
                <a:gd name="T2" fmla="*/ 30 w 60"/>
                <a:gd name="T3" fmla="*/ 255 h 300"/>
                <a:gd name="T4" fmla="*/ 60 w 60"/>
                <a:gd name="T5" fmla="*/ 165 h 300"/>
                <a:gd name="T6" fmla="*/ 45 w 60"/>
                <a:gd name="T7" fmla="*/ 60 h 300"/>
                <a:gd name="T8" fmla="*/ 60 w 60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300"/>
                <a:gd name="T17" fmla="*/ 60 w 60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300">
                  <a:moveTo>
                    <a:pt x="0" y="300"/>
                  </a:moveTo>
                  <a:cubicBezTo>
                    <a:pt x="10" y="285"/>
                    <a:pt x="23" y="271"/>
                    <a:pt x="30" y="255"/>
                  </a:cubicBezTo>
                  <a:cubicBezTo>
                    <a:pt x="43" y="226"/>
                    <a:pt x="60" y="165"/>
                    <a:pt x="60" y="165"/>
                  </a:cubicBezTo>
                  <a:cubicBezTo>
                    <a:pt x="55" y="130"/>
                    <a:pt x="45" y="95"/>
                    <a:pt x="45" y="60"/>
                  </a:cubicBezTo>
                  <a:cubicBezTo>
                    <a:pt x="45" y="0"/>
                    <a:pt x="60" y="34"/>
                    <a:pt x="60" y="0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91" name="Rectangle 439"/>
          <p:cNvSpPr>
            <a:spLocks noChangeArrowheads="1"/>
          </p:cNvSpPr>
          <p:nvPr/>
        </p:nvSpPr>
        <p:spPr bwMode="auto">
          <a:xfrm>
            <a:off x="2200282" y="2397132"/>
            <a:ext cx="246063" cy="220663"/>
          </a:xfrm>
          <a:prstGeom prst="rect">
            <a:avLst/>
          </a:prstGeom>
          <a:gradFill rotWithShape="1">
            <a:gsLst>
              <a:gs pos="0">
                <a:srgbClr val="FF66CC"/>
              </a:gs>
              <a:gs pos="100000">
                <a:srgbClr val="FF66CC">
                  <a:gamma/>
                  <a:shade val="6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592" name="Rectangle 440"/>
          <p:cNvSpPr>
            <a:spLocks noChangeArrowheads="1"/>
          </p:cNvSpPr>
          <p:nvPr/>
        </p:nvSpPr>
        <p:spPr bwMode="auto">
          <a:xfrm>
            <a:off x="3003550" y="2387607"/>
            <a:ext cx="247651" cy="220663"/>
          </a:xfrm>
          <a:prstGeom prst="rect">
            <a:avLst/>
          </a:prstGeom>
          <a:gradFill rotWithShape="1">
            <a:gsLst>
              <a:gs pos="0">
                <a:srgbClr val="FF66CC"/>
              </a:gs>
              <a:gs pos="100000">
                <a:srgbClr val="FF66CC">
                  <a:gamma/>
                  <a:shade val="6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4247" name="Freeform 441"/>
          <p:cNvSpPr>
            <a:spLocks/>
          </p:cNvSpPr>
          <p:nvPr/>
        </p:nvSpPr>
        <p:spPr bwMode="auto">
          <a:xfrm>
            <a:off x="2994027" y="2571750"/>
            <a:ext cx="52388" cy="247651"/>
          </a:xfrm>
          <a:custGeom>
            <a:avLst/>
            <a:gdLst>
              <a:gd name="T0" fmla="*/ 2147483647 w 78"/>
              <a:gd name="T1" fmla="*/ 0 h 405"/>
              <a:gd name="T2" fmla="*/ 2147483647 w 78"/>
              <a:gd name="T3" fmla="*/ 2147483647 h 405"/>
              <a:gd name="T4" fmla="*/ 0 w 78"/>
              <a:gd name="T5" fmla="*/ 2147483647 h 405"/>
              <a:gd name="T6" fmla="*/ 0 w 78"/>
              <a:gd name="T7" fmla="*/ 2147483647 h 405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405"/>
              <a:gd name="T14" fmla="*/ 78 w 78"/>
              <a:gd name="T15" fmla="*/ 405 h 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405">
                <a:moveTo>
                  <a:pt x="30" y="0"/>
                </a:moveTo>
                <a:cubicBezTo>
                  <a:pt x="42" y="18"/>
                  <a:pt x="78" y="63"/>
                  <a:pt x="75" y="90"/>
                </a:cubicBezTo>
                <a:cubicBezTo>
                  <a:pt x="69" y="148"/>
                  <a:pt x="0" y="260"/>
                  <a:pt x="0" y="315"/>
                </a:cubicBezTo>
                <a:cubicBezTo>
                  <a:pt x="0" y="345"/>
                  <a:pt x="0" y="375"/>
                  <a:pt x="0" y="405"/>
                </a:cubicBezTo>
              </a:path>
            </a:pathLst>
          </a:custGeom>
          <a:solidFill>
            <a:srgbClr val="00CCFF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48" name="Freeform 442"/>
          <p:cNvSpPr>
            <a:spLocks/>
          </p:cNvSpPr>
          <p:nvPr/>
        </p:nvSpPr>
        <p:spPr bwMode="auto">
          <a:xfrm>
            <a:off x="3055942" y="2571750"/>
            <a:ext cx="52387" cy="247651"/>
          </a:xfrm>
          <a:custGeom>
            <a:avLst/>
            <a:gdLst>
              <a:gd name="T0" fmla="*/ 2147483647 w 78"/>
              <a:gd name="T1" fmla="*/ 0 h 405"/>
              <a:gd name="T2" fmla="*/ 2147483647 w 78"/>
              <a:gd name="T3" fmla="*/ 2147483647 h 405"/>
              <a:gd name="T4" fmla="*/ 0 w 78"/>
              <a:gd name="T5" fmla="*/ 2147483647 h 405"/>
              <a:gd name="T6" fmla="*/ 0 w 78"/>
              <a:gd name="T7" fmla="*/ 2147483647 h 405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405"/>
              <a:gd name="T14" fmla="*/ 78 w 78"/>
              <a:gd name="T15" fmla="*/ 405 h 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405">
                <a:moveTo>
                  <a:pt x="30" y="0"/>
                </a:moveTo>
                <a:cubicBezTo>
                  <a:pt x="42" y="18"/>
                  <a:pt x="78" y="63"/>
                  <a:pt x="75" y="90"/>
                </a:cubicBezTo>
                <a:cubicBezTo>
                  <a:pt x="69" y="148"/>
                  <a:pt x="0" y="260"/>
                  <a:pt x="0" y="315"/>
                </a:cubicBezTo>
                <a:cubicBezTo>
                  <a:pt x="0" y="345"/>
                  <a:pt x="0" y="375"/>
                  <a:pt x="0" y="405"/>
                </a:cubicBezTo>
              </a:path>
            </a:pathLst>
          </a:custGeom>
          <a:solidFill>
            <a:srgbClr val="00CCFF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595" name="Rectangle 443"/>
          <p:cNvSpPr>
            <a:spLocks noChangeArrowheads="1"/>
          </p:cNvSpPr>
          <p:nvPr/>
        </p:nvSpPr>
        <p:spPr bwMode="auto">
          <a:xfrm>
            <a:off x="3436938" y="2379669"/>
            <a:ext cx="247651" cy="219075"/>
          </a:xfrm>
          <a:prstGeom prst="rect">
            <a:avLst/>
          </a:prstGeom>
          <a:gradFill rotWithShape="1">
            <a:gsLst>
              <a:gs pos="0">
                <a:srgbClr val="FF66CC"/>
              </a:gs>
              <a:gs pos="100000">
                <a:srgbClr val="FF66CC">
                  <a:gamma/>
                  <a:shade val="6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596" name="Rectangle 444"/>
          <p:cNvSpPr>
            <a:spLocks noChangeArrowheads="1"/>
          </p:cNvSpPr>
          <p:nvPr/>
        </p:nvSpPr>
        <p:spPr bwMode="auto">
          <a:xfrm>
            <a:off x="2478090" y="2397132"/>
            <a:ext cx="247651" cy="220663"/>
          </a:xfrm>
          <a:prstGeom prst="rect">
            <a:avLst/>
          </a:prstGeom>
          <a:gradFill rotWithShape="1">
            <a:gsLst>
              <a:gs pos="0">
                <a:srgbClr val="FF66CC"/>
              </a:gs>
              <a:gs pos="100000">
                <a:srgbClr val="FF66CC">
                  <a:gamma/>
                  <a:shade val="6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597" name="Rectangle 445"/>
          <p:cNvSpPr>
            <a:spLocks noChangeArrowheads="1"/>
          </p:cNvSpPr>
          <p:nvPr/>
        </p:nvSpPr>
        <p:spPr bwMode="auto">
          <a:xfrm>
            <a:off x="4921250" y="2397132"/>
            <a:ext cx="247651" cy="220663"/>
          </a:xfrm>
          <a:prstGeom prst="rect">
            <a:avLst/>
          </a:prstGeom>
          <a:gradFill rotWithShape="1">
            <a:gsLst>
              <a:gs pos="0">
                <a:srgbClr val="FF66CC"/>
              </a:gs>
              <a:gs pos="100000">
                <a:srgbClr val="FF66CC">
                  <a:gamma/>
                  <a:shade val="6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598" name="Rectangle 446"/>
          <p:cNvSpPr>
            <a:spLocks noChangeArrowheads="1"/>
          </p:cNvSpPr>
          <p:nvPr/>
        </p:nvSpPr>
        <p:spPr bwMode="auto">
          <a:xfrm>
            <a:off x="5478466" y="2397132"/>
            <a:ext cx="246063" cy="220663"/>
          </a:xfrm>
          <a:prstGeom prst="rect">
            <a:avLst/>
          </a:prstGeom>
          <a:gradFill rotWithShape="1">
            <a:gsLst>
              <a:gs pos="0">
                <a:srgbClr val="FF66CC"/>
              </a:gs>
              <a:gs pos="100000">
                <a:srgbClr val="FF66CC">
                  <a:gamma/>
                  <a:shade val="6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599" name="Rectangle 447"/>
          <p:cNvSpPr>
            <a:spLocks noChangeArrowheads="1"/>
          </p:cNvSpPr>
          <p:nvPr/>
        </p:nvSpPr>
        <p:spPr bwMode="auto">
          <a:xfrm>
            <a:off x="6284917" y="2397132"/>
            <a:ext cx="249237" cy="220663"/>
          </a:xfrm>
          <a:prstGeom prst="rect">
            <a:avLst/>
          </a:prstGeom>
          <a:gradFill rotWithShape="1">
            <a:gsLst>
              <a:gs pos="0">
                <a:srgbClr val="FF66CC"/>
              </a:gs>
              <a:gs pos="100000">
                <a:srgbClr val="FF66CC">
                  <a:gamma/>
                  <a:shade val="6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4254" name="Freeform 448"/>
          <p:cNvSpPr>
            <a:spLocks/>
          </p:cNvSpPr>
          <p:nvPr/>
        </p:nvSpPr>
        <p:spPr bwMode="auto">
          <a:xfrm>
            <a:off x="3116270" y="2581277"/>
            <a:ext cx="53975" cy="247651"/>
          </a:xfrm>
          <a:custGeom>
            <a:avLst/>
            <a:gdLst>
              <a:gd name="T0" fmla="*/ 2147483647 w 78"/>
              <a:gd name="T1" fmla="*/ 0 h 405"/>
              <a:gd name="T2" fmla="*/ 2147483647 w 78"/>
              <a:gd name="T3" fmla="*/ 2147483647 h 405"/>
              <a:gd name="T4" fmla="*/ 0 w 78"/>
              <a:gd name="T5" fmla="*/ 2147483647 h 405"/>
              <a:gd name="T6" fmla="*/ 0 w 78"/>
              <a:gd name="T7" fmla="*/ 2147483647 h 405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405"/>
              <a:gd name="T14" fmla="*/ 78 w 78"/>
              <a:gd name="T15" fmla="*/ 405 h 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405">
                <a:moveTo>
                  <a:pt x="30" y="0"/>
                </a:moveTo>
                <a:cubicBezTo>
                  <a:pt x="42" y="18"/>
                  <a:pt x="78" y="63"/>
                  <a:pt x="75" y="90"/>
                </a:cubicBezTo>
                <a:cubicBezTo>
                  <a:pt x="69" y="148"/>
                  <a:pt x="0" y="260"/>
                  <a:pt x="0" y="315"/>
                </a:cubicBezTo>
                <a:cubicBezTo>
                  <a:pt x="0" y="345"/>
                  <a:pt x="0" y="375"/>
                  <a:pt x="0" y="405"/>
                </a:cubicBezTo>
              </a:path>
            </a:pathLst>
          </a:custGeom>
          <a:solidFill>
            <a:srgbClr val="00CCFF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601" name="Rectangle 449"/>
          <p:cNvSpPr>
            <a:spLocks noChangeArrowheads="1"/>
          </p:cNvSpPr>
          <p:nvPr/>
        </p:nvSpPr>
        <p:spPr bwMode="auto">
          <a:xfrm>
            <a:off x="6840538" y="2397132"/>
            <a:ext cx="247651" cy="220663"/>
          </a:xfrm>
          <a:prstGeom prst="rect">
            <a:avLst/>
          </a:prstGeom>
          <a:gradFill rotWithShape="1">
            <a:gsLst>
              <a:gs pos="0">
                <a:srgbClr val="FF66CC"/>
              </a:gs>
              <a:gs pos="100000">
                <a:srgbClr val="FF66CC">
                  <a:gamma/>
                  <a:shade val="6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602" name="Freeform 450"/>
          <p:cNvSpPr>
            <a:spLocks/>
          </p:cNvSpPr>
          <p:nvPr/>
        </p:nvSpPr>
        <p:spPr bwMode="auto">
          <a:xfrm rot="10180021">
            <a:off x="4506917" y="2306639"/>
            <a:ext cx="452437" cy="1712912"/>
          </a:xfrm>
          <a:custGeom>
            <a:avLst/>
            <a:gdLst/>
            <a:ahLst/>
            <a:cxnLst>
              <a:cxn ang="0">
                <a:pos x="242" y="131"/>
              </a:cxn>
              <a:cxn ang="0">
                <a:pos x="527" y="116"/>
              </a:cxn>
              <a:cxn ang="0">
                <a:pos x="527" y="431"/>
              </a:cxn>
              <a:cxn ang="0">
                <a:pos x="452" y="626"/>
              </a:cxn>
              <a:cxn ang="0">
                <a:pos x="392" y="761"/>
              </a:cxn>
              <a:cxn ang="0">
                <a:pos x="302" y="941"/>
              </a:cxn>
              <a:cxn ang="0">
                <a:pos x="317" y="1601"/>
              </a:cxn>
              <a:cxn ang="0">
                <a:pos x="362" y="1871"/>
              </a:cxn>
              <a:cxn ang="0">
                <a:pos x="377" y="2111"/>
              </a:cxn>
              <a:cxn ang="0">
                <a:pos x="377" y="2201"/>
              </a:cxn>
              <a:cxn ang="0">
                <a:pos x="287" y="2261"/>
              </a:cxn>
              <a:cxn ang="0">
                <a:pos x="197" y="2291"/>
              </a:cxn>
              <a:cxn ang="0">
                <a:pos x="137" y="2276"/>
              </a:cxn>
              <a:cxn ang="0">
                <a:pos x="77" y="2186"/>
              </a:cxn>
              <a:cxn ang="0">
                <a:pos x="47" y="2036"/>
              </a:cxn>
              <a:cxn ang="0">
                <a:pos x="17" y="1616"/>
              </a:cxn>
              <a:cxn ang="0">
                <a:pos x="122" y="1016"/>
              </a:cxn>
              <a:cxn ang="0">
                <a:pos x="167" y="566"/>
              </a:cxn>
              <a:cxn ang="0">
                <a:pos x="182" y="296"/>
              </a:cxn>
              <a:cxn ang="0">
                <a:pos x="302" y="71"/>
              </a:cxn>
              <a:cxn ang="0">
                <a:pos x="347" y="71"/>
              </a:cxn>
              <a:cxn ang="0">
                <a:pos x="413" y="0"/>
              </a:cxn>
            </a:cxnLst>
            <a:rect l="0" t="0" r="r" b="b"/>
            <a:pathLst>
              <a:path w="552" h="2291">
                <a:moveTo>
                  <a:pt x="242" y="131"/>
                </a:moveTo>
                <a:cubicBezTo>
                  <a:pt x="394" y="80"/>
                  <a:pt x="300" y="99"/>
                  <a:pt x="527" y="116"/>
                </a:cubicBezTo>
                <a:cubicBezTo>
                  <a:pt x="552" y="265"/>
                  <a:pt x="550" y="212"/>
                  <a:pt x="527" y="431"/>
                </a:cubicBezTo>
                <a:cubicBezTo>
                  <a:pt x="519" y="506"/>
                  <a:pt x="484" y="563"/>
                  <a:pt x="452" y="626"/>
                </a:cubicBezTo>
                <a:cubicBezTo>
                  <a:pt x="430" y="670"/>
                  <a:pt x="414" y="717"/>
                  <a:pt x="392" y="761"/>
                </a:cubicBezTo>
                <a:cubicBezTo>
                  <a:pt x="362" y="821"/>
                  <a:pt x="324" y="876"/>
                  <a:pt x="302" y="941"/>
                </a:cubicBezTo>
                <a:cubicBezTo>
                  <a:pt x="315" y="1211"/>
                  <a:pt x="330" y="1331"/>
                  <a:pt x="317" y="1601"/>
                </a:cubicBezTo>
                <a:cubicBezTo>
                  <a:pt x="327" y="1697"/>
                  <a:pt x="332" y="1781"/>
                  <a:pt x="362" y="1871"/>
                </a:cubicBezTo>
                <a:cubicBezTo>
                  <a:pt x="367" y="1951"/>
                  <a:pt x="369" y="2031"/>
                  <a:pt x="377" y="2111"/>
                </a:cubicBezTo>
                <a:cubicBezTo>
                  <a:pt x="381" y="2147"/>
                  <a:pt x="413" y="2165"/>
                  <a:pt x="377" y="2201"/>
                </a:cubicBezTo>
                <a:cubicBezTo>
                  <a:pt x="352" y="2226"/>
                  <a:pt x="321" y="2250"/>
                  <a:pt x="287" y="2261"/>
                </a:cubicBezTo>
                <a:cubicBezTo>
                  <a:pt x="257" y="2271"/>
                  <a:pt x="197" y="2291"/>
                  <a:pt x="197" y="2291"/>
                </a:cubicBezTo>
                <a:cubicBezTo>
                  <a:pt x="177" y="2286"/>
                  <a:pt x="153" y="2290"/>
                  <a:pt x="137" y="2276"/>
                </a:cubicBezTo>
                <a:cubicBezTo>
                  <a:pt x="110" y="2252"/>
                  <a:pt x="77" y="2186"/>
                  <a:pt x="77" y="2186"/>
                </a:cubicBezTo>
                <a:cubicBezTo>
                  <a:pt x="70" y="2136"/>
                  <a:pt x="51" y="2087"/>
                  <a:pt x="47" y="2036"/>
                </a:cubicBezTo>
                <a:cubicBezTo>
                  <a:pt x="0" y="1475"/>
                  <a:pt x="57" y="1896"/>
                  <a:pt x="17" y="1616"/>
                </a:cubicBezTo>
                <a:cubicBezTo>
                  <a:pt x="46" y="1415"/>
                  <a:pt x="73" y="1213"/>
                  <a:pt x="122" y="1016"/>
                </a:cubicBezTo>
                <a:cubicBezTo>
                  <a:pt x="129" y="948"/>
                  <a:pt x="160" y="669"/>
                  <a:pt x="167" y="566"/>
                </a:cubicBezTo>
                <a:cubicBezTo>
                  <a:pt x="173" y="476"/>
                  <a:pt x="171" y="385"/>
                  <a:pt x="182" y="296"/>
                </a:cubicBezTo>
                <a:cubicBezTo>
                  <a:pt x="193" y="208"/>
                  <a:pt x="255" y="141"/>
                  <a:pt x="302" y="71"/>
                </a:cubicBezTo>
                <a:cubicBezTo>
                  <a:pt x="310" y="59"/>
                  <a:pt x="332" y="71"/>
                  <a:pt x="347" y="71"/>
                </a:cubicBezTo>
                <a:lnTo>
                  <a:pt x="413" y="0"/>
                </a:lnTo>
              </a:path>
            </a:pathLst>
          </a:cu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4257" name="Oval 451"/>
          <p:cNvSpPr>
            <a:spLocks noChangeArrowheads="1"/>
          </p:cNvSpPr>
          <p:nvPr/>
        </p:nvSpPr>
        <p:spPr bwMode="auto">
          <a:xfrm>
            <a:off x="2209807" y="2168530"/>
            <a:ext cx="123825" cy="219075"/>
          </a:xfrm>
          <a:prstGeom prst="ellipse">
            <a:avLst/>
          </a:prstGeom>
          <a:gradFill rotWithShape="1">
            <a:gsLst>
              <a:gs pos="0">
                <a:srgbClr val="339966">
                  <a:alpha val="89998"/>
                </a:srgbClr>
              </a:gs>
              <a:gs pos="100000">
                <a:srgbClr val="18472F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58" name="Oval 452"/>
          <p:cNvSpPr>
            <a:spLocks noChangeArrowheads="1"/>
          </p:cNvSpPr>
          <p:nvPr/>
        </p:nvSpPr>
        <p:spPr bwMode="auto">
          <a:xfrm>
            <a:off x="2209807" y="1947866"/>
            <a:ext cx="123825" cy="220663"/>
          </a:xfrm>
          <a:prstGeom prst="ellipse">
            <a:avLst/>
          </a:prstGeom>
          <a:gradFill rotWithShape="1">
            <a:gsLst>
              <a:gs pos="0">
                <a:srgbClr val="993300">
                  <a:alpha val="89998"/>
                </a:srgbClr>
              </a:gs>
              <a:gs pos="100000">
                <a:srgbClr val="471800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59" name="Oval 453"/>
          <p:cNvSpPr>
            <a:spLocks noChangeArrowheads="1"/>
          </p:cNvSpPr>
          <p:nvPr/>
        </p:nvSpPr>
        <p:spPr bwMode="auto">
          <a:xfrm>
            <a:off x="2209807" y="1727207"/>
            <a:ext cx="123825" cy="220663"/>
          </a:xfrm>
          <a:prstGeom prst="ellipse">
            <a:avLst/>
          </a:prstGeom>
          <a:gradFill rotWithShape="1">
            <a:gsLst>
              <a:gs pos="0">
                <a:srgbClr val="993300">
                  <a:alpha val="89998"/>
                </a:srgbClr>
              </a:gs>
              <a:gs pos="100000">
                <a:srgbClr val="471800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0" name="Oval 454"/>
          <p:cNvSpPr>
            <a:spLocks noChangeArrowheads="1"/>
          </p:cNvSpPr>
          <p:nvPr/>
        </p:nvSpPr>
        <p:spPr bwMode="auto">
          <a:xfrm rot="725756">
            <a:off x="2239970" y="1506540"/>
            <a:ext cx="130175" cy="220663"/>
          </a:xfrm>
          <a:prstGeom prst="ellipse">
            <a:avLst/>
          </a:prstGeom>
          <a:gradFill rotWithShape="1">
            <a:gsLst>
              <a:gs pos="0">
                <a:srgbClr val="993300">
                  <a:alpha val="89998"/>
                </a:srgbClr>
              </a:gs>
              <a:gs pos="100000">
                <a:srgbClr val="471800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1" name="Oval 455"/>
          <p:cNvSpPr>
            <a:spLocks noChangeArrowheads="1"/>
          </p:cNvSpPr>
          <p:nvPr/>
        </p:nvSpPr>
        <p:spPr bwMode="auto">
          <a:xfrm rot="725756">
            <a:off x="2282827" y="1285882"/>
            <a:ext cx="128588" cy="220663"/>
          </a:xfrm>
          <a:prstGeom prst="ellipse">
            <a:avLst/>
          </a:prstGeom>
          <a:gradFill rotWithShape="1">
            <a:gsLst>
              <a:gs pos="0">
                <a:srgbClr val="CC00FF">
                  <a:alpha val="89998"/>
                </a:srgbClr>
              </a:gs>
              <a:gs pos="100000">
                <a:srgbClr val="5E0076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2" name="Oval 456"/>
          <p:cNvSpPr>
            <a:spLocks noChangeArrowheads="1"/>
          </p:cNvSpPr>
          <p:nvPr/>
        </p:nvSpPr>
        <p:spPr bwMode="auto">
          <a:xfrm rot="725756">
            <a:off x="2333632" y="1065216"/>
            <a:ext cx="130175" cy="220663"/>
          </a:xfrm>
          <a:prstGeom prst="ellipse">
            <a:avLst/>
          </a:prstGeom>
          <a:gradFill rotWithShape="1">
            <a:gsLst>
              <a:gs pos="0">
                <a:srgbClr val="CC00FF">
                  <a:alpha val="89998"/>
                </a:srgbClr>
              </a:gs>
              <a:gs pos="100000">
                <a:srgbClr val="5E0076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3" name="Oval 457"/>
          <p:cNvSpPr>
            <a:spLocks noChangeArrowheads="1"/>
          </p:cNvSpPr>
          <p:nvPr/>
        </p:nvSpPr>
        <p:spPr bwMode="auto">
          <a:xfrm rot="725756">
            <a:off x="2395544" y="846142"/>
            <a:ext cx="130175" cy="219075"/>
          </a:xfrm>
          <a:prstGeom prst="ellipse">
            <a:avLst/>
          </a:prstGeom>
          <a:gradFill rotWithShape="1">
            <a:gsLst>
              <a:gs pos="0">
                <a:srgbClr val="CC00FF">
                  <a:alpha val="89998"/>
                </a:srgbClr>
              </a:gs>
              <a:gs pos="100000">
                <a:srgbClr val="5E0076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264" name="Group 458"/>
          <p:cNvGrpSpPr>
            <a:grpSpLocks/>
          </p:cNvGrpSpPr>
          <p:nvPr/>
        </p:nvGrpSpPr>
        <p:grpSpPr bwMode="auto">
          <a:xfrm>
            <a:off x="4962531" y="873126"/>
            <a:ext cx="315913" cy="1543051"/>
            <a:chOff x="2061" y="1444"/>
            <a:chExt cx="459" cy="2520"/>
          </a:xfrm>
        </p:grpSpPr>
        <p:sp>
          <p:nvSpPr>
            <p:cNvPr id="94389" name="Oval 459"/>
            <p:cNvSpPr>
              <a:spLocks noChangeArrowheads="1"/>
            </p:cNvSpPr>
            <p:nvPr/>
          </p:nvSpPr>
          <p:spPr bwMode="auto">
            <a:xfrm>
              <a:off x="2061" y="360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339966"/>
                </a:gs>
                <a:gs pos="100000">
                  <a:srgbClr val="18472F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90" name="Oval 460"/>
            <p:cNvSpPr>
              <a:spLocks noChangeArrowheads="1"/>
            </p:cNvSpPr>
            <p:nvPr/>
          </p:nvSpPr>
          <p:spPr bwMode="auto">
            <a:xfrm>
              <a:off x="2061" y="324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91" name="Oval 461"/>
            <p:cNvSpPr>
              <a:spLocks noChangeArrowheads="1"/>
            </p:cNvSpPr>
            <p:nvPr/>
          </p:nvSpPr>
          <p:spPr bwMode="auto">
            <a:xfrm>
              <a:off x="2061" y="288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92" name="Oval 462"/>
            <p:cNvSpPr>
              <a:spLocks noChangeArrowheads="1"/>
            </p:cNvSpPr>
            <p:nvPr/>
          </p:nvSpPr>
          <p:spPr bwMode="auto">
            <a:xfrm rot="725756">
              <a:off x="2106" y="252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93" name="Oval 463"/>
            <p:cNvSpPr>
              <a:spLocks noChangeArrowheads="1"/>
            </p:cNvSpPr>
            <p:nvPr/>
          </p:nvSpPr>
          <p:spPr bwMode="auto">
            <a:xfrm rot="725756">
              <a:off x="2166" y="216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94" name="Oval 464"/>
            <p:cNvSpPr>
              <a:spLocks noChangeArrowheads="1"/>
            </p:cNvSpPr>
            <p:nvPr/>
          </p:nvSpPr>
          <p:spPr bwMode="auto">
            <a:xfrm rot="725756">
              <a:off x="2241" y="180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95" name="Oval 465"/>
            <p:cNvSpPr>
              <a:spLocks noChangeArrowheads="1"/>
            </p:cNvSpPr>
            <p:nvPr/>
          </p:nvSpPr>
          <p:spPr bwMode="auto">
            <a:xfrm rot="725756">
              <a:off x="2331" y="144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265" name="Group 466"/>
          <p:cNvGrpSpPr>
            <a:grpSpLocks/>
          </p:cNvGrpSpPr>
          <p:nvPr/>
        </p:nvGrpSpPr>
        <p:grpSpPr bwMode="auto">
          <a:xfrm>
            <a:off x="6337307" y="854077"/>
            <a:ext cx="315913" cy="1543051"/>
            <a:chOff x="2061" y="1444"/>
            <a:chExt cx="459" cy="2520"/>
          </a:xfrm>
        </p:grpSpPr>
        <p:sp>
          <p:nvSpPr>
            <p:cNvPr id="94382" name="Oval 467"/>
            <p:cNvSpPr>
              <a:spLocks noChangeArrowheads="1"/>
            </p:cNvSpPr>
            <p:nvPr/>
          </p:nvSpPr>
          <p:spPr bwMode="auto">
            <a:xfrm>
              <a:off x="2061" y="360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339966"/>
                </a:gs>
                <a:gs pos="100000">
                  <a:srgbClr val="18472F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83" name="Oval 468"/>
            <p:cNvSpPr>
              <a:spLocks noChangeArrowheads="1"/>
            </p:cNvSpPr>
            <p:nvPr/>
          </p:nvSpPr>
          <p:spPr bwMode="auto">
            <a:xfrm>
              <a:off x="2061" y="324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84" name="Oval 469"/>
            <p:cNvSpPr>
              <a:spLocks noChangeArrowheads="1"/>
            </p:cNvSpPr>
            <p:nvPr/>
          </p:nvSpPr>
          <p:spPr bwMode="auto">
            <a:xfrm>
              <a:off x="2061" y="288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85" name="Oval 470"/>
            <p:cNvSpPr>
              <a:spLocks noChangeArrowheads="1"/>
            </p:cNvSpPr>
            <p:nvPr/>
          </p:nvSpPr>
          <p:spPr bwMode="auto">
            <a:xfrm rot="725756">
              <a:off x="2106" y="252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86" name="Oval 471"/>
            <p:cNvSpPr>
              <a:spLocks noChangeArrowheads="1"/>
            </p:cNvSpPr>
            <p:nvPr/>
          </p:nvSpPr>
          <p:spPr bwMode="auto">
            <a:xfrm rot="725756">
              <a:off x="2166" y="216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87" name="Oval 472"/>
            <p:cNvSpPr>
              <a:spLocks noChangeArrowheads="1"/>
            </p:cNvSpPr>
            <p:nvPr/>
          </p:nvSpPr>
          <p:spPr bwMode="auto">
            <a:xfrm rot="725756">
              <a:off x="2241" y="180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88" name="Oval 473"/>
            <p:cNvSpPr>
              <a:spLocks noChangeArrowheads="1"/>
            </p:cNvSpPr>
            <p:nvPr/>
          </p:nvSpPr>
          <p:spPr bwMode="auto">
            <a:xfrm rot="725756">
              <a:off x="2331" y="144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626" name="Rectangle 474"/>
          <p:cNvSpPr>
            <a:spLocks noChangeArrowheads="1"/>
          </p:cNvSpPr>
          <p:nvPr/>
        </p:nvSpPr>
        <p:spPr bwMode="auto">
          <a:xfrm>
            <a:off x="3787782" y="2397132"/>
            <a:ext cx="246063" cy="220663"/>
          </a:xfrm>
          <a:prstGeom prst="rect">
            <a:avLst/>
          </a:prstGeom>
          <a:gradFill rotWithShape="1">
            <a:gsLst>
              <a:gs pos="0">
                <a:srgbClr val="FF66CC"/>
              </a:gs>
              <a:gs pos="100000">
                <a:srgbClr val="FF66CC">
                  <a:gamma/>
                  <a:shade val="6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94267" name="Group 475"/>
          <p:cNvGrpSpPr>
            <a:grpSpLocks/>
          </p:cNvGrpSpPr>
          <p:nvPr/>
        </p:nvGrpSpPr>
        <p:grpSpPr bwMode="auto">
          <a:xfrm>
            <a:off x="3817939" y="846140"/>
            <a:ext cx="315912" cy="1541463"/>
            <a:chOff x="2061" y="1444"/>
            <a:chExt cx="459" cy="2520"/>
          </a:xfrm>
        </p:grpSpPr>
        <p:sp>
          <p:nvSpPr>
            <p:cNvPr id="94375" name="Oval 476"/>
            <p:cNvSpPr>
              <a:spLocks noChangeArrowheads="1"/>
            </p:cNvSpPr>
            <p:nvPr/>
          </p:nvSpPr>
          <p:spPr bwMode="auto">
            <a:xfrm>
              <a:off x="2061" y="360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339966"/>
                </a:gs>
                <a:gs pos="100000">
                  <a:srgbClr val="18472F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76" name="Oval 477"/>
            <p:cNvSpPr>
              <a:spLocks noChangeArrowheads="1"/>
            </p:cNvSpPr>
            <p:nvPr/>
          </p:nvSpPr>
          <p:spPr bwMode="auto">
            <a:xfrm>
              <a:off x="2061" y="324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77" name="Oval 478"/>
            <p:cNvSpPr>
              <a:spLocks noChangeArrowheads="1"/>
            </p:cNvSpPr>
            <p:nvPr/>
          </p:nvSpPr>
          <p:spPr bwMode="auto">
            <a:xfrm>
              <a:off x="2061" y="288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78" name="Oval 479"/>
            <p:cNvSpPr>
              <a:spLocks noChangeArrowheads="1"/>
            </p:cNvSpPr>
            <p:nvPr/>
          </p:nvSpPr>
          <p:spPr bwMode="auto">
            <a:xfrm rot="725756">
              <a:off x="2106" y="252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79" name="Oval 480"/>
            <p:cNvSpPr>
              <a:spLocks noChangeArrowheads="1"/>
            </p:cNvSpPr>
            <p:nvPr/>
          </p:nvSpPr>
          <p:spPr bwMode="auto">
            <a:xfrm rot="725756">
              <a:off x="2166" y="216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80" name="Oval 481"/>
            <p:cNvSpPr>
              <a:spLocks noChangeArrowheads="1"/>
            </p:cNvSpPr>
            <p:nvPr/>
          </p:nvSpPr>
          <p:spPr bwMode="auto">
            <a:xfrm rot="725756">
              <a:off x="2241" y="180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81" name="Oval 482"/>
            <p:cNvSpPr>
              <a:spLocks noChangeArrowheads="1"/>
            </p:cNvSpPr>
            <p:nvPr/>
          </p:nvSpPr>
          <p:spPr bwMode="auto">
            <a:xfrm rot="725756">
              <a:off x="2331" y="144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268" name="Oval 483"/>
          <p:cNvSpPr>
            <a:spLocks noChangeArrowheads="1"/>
          </p:cNvSpPr>
          <p:nvPr/>
        </p:nvSpPr>
        <p:spPr bwMode="auto">
          <a:xfrm>
            <a:off x="3076582" y="2168530"/>
            <a:ext cx="123825" cy="219075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100000">
                <a:srgbClr val="18472F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9" name="Oval 484"/>
          <p:cNvSpPr>
            <a:spLocks noChangeArrowheads="1"/>
          </p:cNvSpPr>
          <p:nvPr/>
        </p:nvSpPr>
        <p:spPr bwMode="auto">
          <a:xfrm>
            <a:off x="3044831" y="1947866"/>
            <a:ext cx="123825" cy="220663"/>
          </a:xfrm>
          <a:prstGeom prst="ellipse">
            <a:avLst/>
          </a:prstGeom>
          <a:gradFill rotWithShape="1">
            <a:gsLst>
              <a:gs pos="0">
                <a:srgbClr val="993300"/>
              </a:gs>
              <a:gs pos="100000">
                <a:srgbClr val="471800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70" name="Oval 485"/>
          <p:cNvSpPr>
            <a:spLocks noChangeArrowheads="1"/>
          </p:cNvSpPr>
          <p:nvPr/>
        </p:nvSpPr>
        <p:spPr bwMode="auto">
          <a:xfrm>
            <a:off x="3024195" y="1727207"/>
            <a:ext cx="123825" cy="220663"/>
          </a:xfrm>
          <a:prstGeom prst="ellipse">
            <a:avLst/>
          </a:prstGeom>
          <a:gradFill rotWithShape="1">
            <a:gsLst>
              <a:gs pos="0">
                <a:srgbClr val="993300"/>
              </a:gs>
              <a:gs pos="100000">
                <a:srgbClr val="471800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71" name="Oval 486"/>
          <p:cNvSpPr>
            <a:spLocks noChangeArrowheads="1"/>
          </p:cNvSpPr>
          <p:nvPr/>
        </p:nvSpPr>
        <p:spPr bwMode="auto">
          <a:xfrm>
            <a:off x="3009907" y="1495432"/>
            <a:ext cx="130175" cy="220663"/>
          </a:xfrm>
          <a:prstGeom prst="ellipse">
            <a:avLst/>
          </a:prstGeom>
          <a:gradFill rotWithShape="1">
            <a:gsLst>
              <a:gs pos="0">
                <a:srgbClr val="993300"/>
              </a:gs>
              <a:gs pos="100000">
                <a:srgbClr val="471800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72" name="Oval 487"/>
          <p:cNvSpPr>
            <a:spLocks noChangeArrowheads="1"/>
          </p:cNvSpPr>
          <p:nvPr/>
        </p:nvSpPr>
        <p:spPr bwMode="auto">
          <a:xfrm rot="-354099">
            <a:off x="2973394" y="1285882"/>
            <a:ext cx="128587" cy="220663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5E0076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73" name="Oval 488"/>
          <p:cNvSpPr>
            <a:spLocks noChangeArrowheads="1"/>
          </p:cNvSpPr>
          <p:nvPr/>
        </p:nvSpPr>
        <p:spPr bwMode="auto">
          <a:xfrm rot="-382798">
            <a:off x="2941644" y="1065216"/>
            <a:ext cx="130175" cy="220663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5E0076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74" name="Oval 489"/>
          <p:cNvSpPr>
            <a:spLocks noChangeArrowheads="1"/>
          </p:cNvSpPr>
          <p:nvPr/>
        </p:nvSpPr>
        <p:spPr bwMode="auto">
          <a:xfrm rot="-720276">
            <a:off x="2911482" y="846142"/>
            <a:ext cx="130175" cy="219075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5E0076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275" name="Group 490"/>
          <p:cNvGrpSpPr>
            <a:grpSpLocks/>
          </p:cNvGrpSpPr>
          <p:nvPr/>
        </p:nvGrpSpPr>
        <p:grpSpPr bwMode="auto">
          <a:xfrm>
            <a:off x="3322644" y="836614"/>
            <a:ext cx="288925" cy="1543051"/>
            <a:chOff x="3081" y="1684"/>
            <a:chExt cx="420" cy="2520"/>
          </a:xfrm>
        </p:grpSpPr>
        <p:sp>
          <p:nvSpPr>
            <p:cNvPr id="94368" name="Oval 491"/>
            <p:cNvSpPr>
              <a:spLocks noChangeArrowheads="1"/>
            </p:cNvSpPr>
            <p:nvPr/>
          </p:nvSpPr>
          <p:spPr bwMode="auto">
            <a:xfrm>
              <a:off x="3321" y="384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339966"/>
                </a:gs>
                <a:gs pos="100000">
                  <a:srgbClr val="18472F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69" name="Oval 492"/>
            <p:cNvSpPr>
              <a:spLocks noChangeArrowheads="1"/>
            </p:cNvSpPr>
            <p:nvPr/>
          </p:nvSpPr>
          <p:spPr bwMode="auto">
            <a:xfrm>
              <a:off x="3276" y="348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70" name="Oval 493"/>
            <p:cNvSpPr>
              <a:spLocks noChangeArrowheads="1"/>
            </p:cNvSpPr>
            <p:nvPr/>
          </p:nvSpPr>
          <p:spPr bwMode="auto">
            <a:xfrm>
              <a:off x="3246" y="312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71" name="Oval 494"/>
            <p:cNvSpPr>
              <a:spLocks noChangeArrowheads="1"/>
            </p:cNvSpPr>
            <p:nvPr/>
          </p:nvSpPr>
          <p:spPr bwMode="auto">
            <a:xfrm>
              <a:off x="3224" y="2747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72" name="Oval 495"/>
            <p:cNvSpPr>
              <a:spLocks noChangeArrowheads="1"/>
            </p:cNvSpPr>
            <p:nvPr/>
          </p:nvSpPr>
          <p:spPr bwMode="auto">
            <a:xfrm rot="-354099">
              <a:off x="3171" y="240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73" name="Oval 496"/>
            <p:cNvSpPr>
              <a:spLocks noChangeArrowheads="1"/>
            </p:cNvSpPr>
            <p:nvPr/>
          </p:nvSpPr>
          <p:spPr bwMode="auto">
            <a:xfrm rot="-382798">
              <a:off x="3126" y="204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74" name="Oval 497"/>
            <p:cNvSpPr>
              <a:spLocks noChangeArrowheads="1"/>
            </p:cNvSpPr>
            <p:nvPr/>
          </p:nvSpPr>
          <p:spPr bwMode="auto">
            <a:xfrm rot="-720276">
              <a:off x="3081" y="168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276" name="Group 498"/>
          <p:cNvGrpSpPr>
            <a:grpSpLocks/>
          </p:cNvGrpSpPr>
          <p:nvPr/>
        </p:nvGrpSpPr>
        <p:grpSpPr bwMode="auto">
          <a:xfrm>
            <a:off x="5384805" y="846140"/>
            <a:ext cx="288925" cy="1541463"/>
            <a:chOff x="3081" y="1684"/>
            <a:chExt cx="420" cy="2520"/>
          </a:xfrm>
        </p:grpSpPr>
        <p:sp>
          <p:nvSpPr>
            <p:cNvPr id="94361" name="Oval 499"/>
            <p:cNvSpPr>
              <a:spLocks noChangeArrowheads="1"/>
            </p:cNvSpPr>
            <p:nvPr/>
          </p:nvSpPr>
          <p:spPr bwMode="auto">
            <a:xfrm>
              <a:off x="3321" y="384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339966"/>
                </a:gs>
                <a:gs pos="100000">
                  <a:srgbClr val="18472F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62" name="Oval 500"/>
            <p:cNvSpPr>
              <a:spLocks noChangeArrowheads="1"/>
            </p:cNvSpPr>
            <p:nvPr/>
          </p:nvSpPr>
          <p:spPr bwMode="auto">
            <a:xfrm>
              <a:off x="3276" y="348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63" name="Oval 501"/>
            <p:cNvSpPr>
              <a:spLocks noChangeArrowheads="1"/>
            </p:cNvSpPr>
            <p:nvPr/>
          </p:nvSpPr>
          <p:spPr bwMode="auto">
            <a:xfrm>
              <a:off x="3246" y="312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64" name="Oval 502"/>
            <p:cNvSpPr>
              <a:spLocks noChangeArrowheads="1"/>
            </p:cNvSpPr>
            <p:nvPr/>
          </p:nvSpPr>
          <p:spPr bwMode="auto">
            <a:xfrm>
              <a:off x="3224" y="2747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65" name="Oval 503"/>
            <p:cNvSpPr>
              <a:spLocks noChangeArrowheads="1"/>
            </p:cNvSpPr>
            <p:nvPr/>
          </p:nvSpPr>
          <p:spPr bwMode="auto">
            <a:xfrm rot="-354099">
              <a:off x="3171" y="240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66" name="Oval 504"/>
            <p:cNvSpPr>
              <a:spLocks noChangeArrowheads="1"/>
            </p:cNvSpPr>
            <p:nvPr/>
          </p:nvSpPr>
          <p:spPr bwMode="auto">
            <a:xfrm rot="-382798">
              <a:off x="3126" y="204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67" name="Oval 505"/>
            <p:cNvSpPr>
              <a:spLocks noChangeArrowheads="1"/>
            </p:cNvSpPr>
            <p:nvPr/>
          </p:nvSpPr>
          <p:spPr bwMode="auto">
            <a:xfrm rot="-720276">
              <a:off x="3081" y="168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277" name="Oval 506"/>
          <p:cNvSpPr>
            <a:spLocks noChangeArrowheads="1"/>
          </p:cNvSpPr>
          <p:nvPr/>
        </p:nvSpPr>
        <p:spPr bwMode="auto">
          <a:xfrm>
            <a:off x="2540007" y="2176466"/>
            <a:ext cx="123825" cy="220663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100000">
                <a:srgbClr val="18472F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78" name="Oval 507"/>
          <p:cNvSpPr>
            <a:spLocks noChangeArrowheads="1"/>
          </p:cNvSpPr>
          <p:nvPr/>
        </p:nvSpPr>
        <p:spPr bwMode="auto">
          <a:xfrm>
            <a:off x="2540007" y="1957394"/>
            <a:ext cx="123825" cy="219075"/>
          </a:xfrm>
          <a:prstGeom prst="ellipse">
            <a:avLst/>
          </a:prstGeom>
          <a:gradFill rotWithShape="1">
            <a:gsLst>
              <a:gs pos="0">
                <a:srgbClr val="993300"/>
              </a:gs>
              <a:gs pos="100000">
                <a:srgbClr val="471800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79" name="Oval 508"/>
          <p:cNvSpPr>
            <a:spLocks noChangeArrowheads="1"/>
          </p:cNvSpPr>
          <p:nvPr/>
        </p:nvSpPr>
        <p:spPr bwMode="auto">
          <a:xfrm>
            <a:off x="2540007" y="1736732"/>
            <a:ext cx="123825" cy="220663"/>
          </a:xfrm>
          <a:prstGeom prst="ellipse">
            <a:avLst/>
          </a:prstGeom>
          <a:gradFill rotWithShape="1">
            <a:gsLst>
              <a:gs pos="0">
                <a:srgbClr val="993300"/>
              </a:gs>
              <a:gs pos="100000">
                <a:srgbClr val="471800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80" name="Oval 509"/>
          <p:cNvSpPr>
            <a:spLocks noChangeArrowheads="1"/>
          </p:cNvSpPr>
          <p:nvPr/>
        </p:nvSpPr>
        <p:spPr bwMode="auto">
          <a:xfrm rot="725756">
            <a:off x="2570170" y="1516066"/>
            <a:ext cx="130175" cy="220663"/>
          </a:xfrm>
          <a:prstGeom prst="ellipse">
            <a:avLst/>
          </a:prstGeom>
          <a:gradFill rotWithShape="1">
            <a:gsLst>
              <a:gs pos="0">
                <a:srgbClr val="993300"/>
              </a:gs>
              <a:gs pos="100000">
                <a:srgbClr val="471800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81" name="Oval 510"/>
          <p:cNvSpPr>
            <a:spLocks noChangeArrowheads="1"/>
          </p:cNvSpPr>
          <p:nvPr/>
        </p:nvSpPr>
        <p:spPr bwMode="auto">
          <a:xfrm rot="725756">
            <a:off x="2611444" y="1295407"/>
            <a:ext cx="130175" cy="220663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5E0076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82" name="Oval 511"/>
          <p:cNvSpPr>
            <a:spLocks noChangeArrowheads="1"/>
          </p:cNvSpPr>
          <p:nvPr/>
        </p:nvSpPr>
        <p:spPr bwMode="auto">
          <a:xfrm rot="725756">
            <a:off x="2663827" y="1074740"/>
            <a:ext cx="128588" cy="220663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5E0076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83" name="Oval 512"/>
          <p:cNvSpPr>
            <a:spLocks noChangeArrowheads="1"/>
          </p:cNvSpPr>
          <p:nvPr/>
        </p:nvSpPr>
        <p:spPr bwMode="auto">
          <a:xfrm rot="725756">
            <a:off x="2725742" y="854082"/>
            <a:ext cx="128587" cy="220663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5E0076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284" name="Group 513"/>
          <p:cNvGrpSpPr>
            <a:grpSpLocks/>
          </p:cNvGrpSpPr>
          <p:nvPr/>
        </p:nvGrpSpPr>
        <p:grpSpPr bwMode="auto">
          <a:xfrm>
            <a:off x="6727829" y="863602"/>
            <a:ext cx="288925" cy="1543051"/>
            <a:chOff x="3081" y="1684"/>
            <a:chExt cx="420" cy="2520"/>
          </a:xfrm>
        </p:grpSpPr>
        <p:sp>
          <p:nvSpPr>
            <p:cNvPr id="94354" name="Oval 514"/>
            <p:cNvSpPr>
              <a:spLocks noChangeArrowheads="1"/>
            </p:cNvSpPr>
            <p:nvPr/>
          </p:nvSpPr>
          <p:spPr bwMode="auto">
            <a:xfrm>
              <a:off x="3321" y="384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339966"/>
                </a:gs>
                <a:gs pos="100000">
                  <a:srgbClr val="18472F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55" name="Oval 515"/>
            <p:cNvSpPr>
              <a:spLocks noChangeArrowheads="1"/>
            </p:cNvSpPr>
            <p:nvPr/>
          </p:nvSpPr>
          <p:spPr bwMode="auto">
            <a:xfrm>
              <a:off x="3276" y="348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56" name="Oval 516"/>
            <p:cNvSpPr>
              <a:spLocks noChangeArrowheads="1"/>
            </p:cNvSpPr>
            <p:nvPr/>
          </p:nvSpPr>
          <p:spPr bwMode="auto">
            <a:xfrm>
              <a:off x="3246" y="3124"/>
              <a:ext cx="180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57" name="Oval 517"/>
            <p:cNvSpPr>
              <a:spLocks noChangeArrowheads="1"/>
            </p:cNvSpPr>
            <p:nvPr/>
          </p:nvSpPr>
          <p:spPr bwMode="auto">
            <a:xfrm>
              <a:off x="3224" y="2747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58" name="Oval 518"/>
            <p:cNvSpPr>
              <a:spLocks noChangeArrowheads="1"/>
            </p:cNvSpPr>
            <p:nvPr/>
          </p:nvSpPr>
          <p:spPr bwMode="auto">
            <a:xfrm rot="-354099">
              <a:off x="3171" y="240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59" name="Oval 519"/>
            <p:cNvSpPr>
              <a:spLocks noChangeArrowheads="1"/>
            </p:cNvSpPr>
            <p:nvPr/>
          </p:nvSpPr>
          <p:spPr bwMode="auto">
            <a:xfrm rot="-382798">
              <a:off x="3126" y="204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60" name="Oval 520"/>
            <p:cNvSpPr>
              <a:spLocks noChangeArrowheads="1"/>
            </p:cNvSpPr>
            <p:nvPr/>
          </p:nvSpPr>
          <p:spPr bwMode="auto">
            <a:xfrm rot="-720276">
              <a:off x="3081" y="1684"/>
              <a:ext cx="189" cy="360"/>
            </a:xfrm>
            <a:prstGeom prst="ellipse">
              <a:avLst/>
            </a:prstGeom>
            <a:gradFill rotWithShape="1">
              <a:gsLst>
                <a:gs pos="0">
                  <a:srgbClr val="CC00FF"/>
                </a:gs>
                <a:gs pos="100000">
                  <a:srgbClr val="5E0076"/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673" name="Freeform 521"/>
          <p:cNvSpPr>
            <a:spLocks/>
          </p:cNvSpPr>
          <p:nvPr/>
        </p:nvSpPr>
        <p:spPr bwMode="auto">
          <a:xfrm>
            <a:off x="2528895" y="2608270"/>
            <a:ext cx="439737" cy="1368425"/>
          </a:xfrm>
          <a:custGeom>
            <a:avLst/>
            <a:gdLst/>
            <a:ahLst/>
            <a:cxnLst>
              <a:cxn ang="0">
                <a:pos x="535" y="45"/>
              </a:cxn>
              <a:cxn ang="0">
                <a:pos x="205" y="75"/>
              </a:cxn>
              <a:cxn ang="0">
                <a:pos x="160" y="165"/>
              </a:cxn>
              <a:cxn ang="0">
                <a:pos x="130" y="210"/>
              </a:cxn>
              <a:cxn ang="0">
                <a:pos x="100" y="300"/>
              </a:cxn>
              <a:cxn ang="0">
                <a:pos x="145" y="600"/>
              </a:cxn>
              <a:cxn ang="0">
                <a:pos x="145" y="1290"/>
              </a:cxn>
              <a:cxn ang="0">
                <a:pos x="40" y="1755"/>
              </a:cxn>
              <a:cxn ang="0">
                <a:pos x="55" y="2085"/>
              </a:cxn>
              <a:cxn ang="0">
                <a:pos x="85" y="2175"/>
              </a:cxn>
              <a:cxn ang="0">
                <a:pos x="130" y="2205"/>
              </a:cxn>
              <a:cxn ang="0">
                <a:pos x="220" y="2235"/>
              </a:cxn>
              <a:cxn ang="0">
                <a:pos x="355" y="2205"/>
              </a:cxn>
              <a:cxn ang="0">
                <a:pos x="445" y="2145"/>
              </a:cxn>
              <a:cxn ang="0">
                <a:pos x="445" y="1260"/>
              </a:cxn>
              <a:cxn ang="0">
                <a:pos x="640" y="435"/>
              </a:cxn>
              <a:cxn ang="0">
                <a:pos x="595" y="180"/>
              </a:cxn>
              <a:cxn ang="0">
                <a:pos x="505" y="45"/>
              </a:cxn>
              <a:cxn ang="0">
                <a:pos x="490" y="0"/>
              </a:cxn>
              <a:cxn ang="0">
                <a:pos x="535" y="45"/>
              </a:cxn>
            </a:cxnLst>
            <a:rect l="0" t="0" r="r" b="b"/>
            <a:pathLst>
              <a:path w="640" h="2235">
                <a:moveTo>
                  <a:pt x="535" y="45"/>
                </a:moveTo>
                <a:cubicBezTo>
                  <a:pt x="423" y="26"/>
                  <a:pt x="305" y="8"/>
                  <a:pt x="205" y="75"/>
                </a:cubicBezTo>
                <a:cubicBezTo>
                  <a:pt x="119" y="204"/>
                  <a:pt x="222" y="41"/>
                  <a:pt x="160" y="165"/>
                </a:cubicBezTo>
                <a:cubicBezTo>
                  <a:pt x="152" y="181"/>
                  <a:pt x="137" y="194"/>
                  <a:pt x="130" y="210"/>
                </a:cubicBezTo>
                <a:cubicBezTo>
                  <a:pt x="117" y="239"/>
                  <a:pt x="100" y="300"/>
                  <a:pt x="100" y="300"/>
                </a:cubicBezTo>
                <a:cubicBezTo>
                  <a:pt x="110" y="403"/>
                  <a:pt x="120" y="500"/>
                  <a:pt x="145" y="600"/>
                </a:cubicBezTo>
                <a:cubicBezTo>
                  <a:pt x="166" y="834"/>
                  <a:pt x="184" y="1057"/>
                  <a:pt x="145" y="1290"/>
                </a:cubicBezTo>
                <a:cubicBezTo>
                  <a:pt x="119" y="1449"/>
                  <a:pt x="66" y="1598"/>
                  <a:pt x="40" y="1755"/>
                </a:cubicBezTo>
                <a:cubicBezTo>
                  <a:pt x="23" y="2027"/>
                  <a:pt x="0" y="1919"/>
                  <a:pt x="55" y="2085"/>
                </a:cubicBezTo>
                <a:cubicBezTo>
                  <a:pt x="65" y="2115"/>
                  <a:pt x="59" y="2157"/>
                  <a:pt x="85" y="2175"/>
                </a:cubicBezTo>
                <a:cubicBezTo>
                  <a:pt x="100" y="2185"/>
                  <a:pt x="114" y="2198"/>
                  <a:pt x="130" y="2205"/>
                </a:cubicBezTo>
                <a:cubicBezTo>
                  <a:pt x="159" y="2218"/>
                  <a:pt x="220" y="2235"/>
                  <a:pt x="220" y="2235"/>
                </a:cubicBezTo>
                <a:cubicBezTo>
                  <a:pt x="244" y="2231"/>
                  <a:pt x="323" y="2223"/>
                  <a:pt x="355" y="2205"/>
                </a:cubicBezTo>
                <a:cubicBezTo>
                  <a:pt x="387" y="2187"/>
                  <a:pt x="445" y="2145"/>
                  <a:pt x="445" y="2145"/>
                </a:cubicBezTo>
                <a:cubicBezTo>
                  <a:pt x="431" y="1848"/>
                  <a:pt x="395" y="1557"/>
                  <a:pt x="445" y="1260"/>
                </a:cubicBezTo>
                <a:cubicBezTo>
                  <a:pt x="492" y="979"/>
                  <a:pt x="593" y="715"/>
                  <a:pt x="640" y="435"/>
                </a:cubicBezTo>
                <a:cubicBezTo>
                  <a:pt x="635" y="382"/>
                  <a:pt x="635" y="240"/>
                  <a:pt x="595" y="180"/>
                </a:cubicBezTo>
                <a:cubicBezTo>
                  <a:pt x="565" y="135"/>
                  <a:pt x="535" y="90"/>
                  <a:pt x="505" y="45"/>
                </a:cubicBezTo>
                <a:cubicBezTo>
                  <a:pt x="496" y="32"/>
                  <a:pt x="474" y="0"/>
                  <a:pt x="490" y="0"/>
                </a:cubicBezTo>
                <a:cubicBezTo>
                  <a:pt x="511" y="0"/>
                  <a:pt x="520" y="30"/>
                  <a:pt x="535" y="45"/>
                </a:cubicBezTo>
                <a:close/>
              </a:path>
            </a:pathLst>
          </a:cu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4286" name="AutoShape 522"/>
          <p:cNvSpPr>
            <a:spLocks/>
          </p:cNvSpPr>
          <p:nvPr/>
        </p:nvSpPr>
        <p:spPr bwMode="auto">
          <a:xfrm>
            <a:off x="7038982" y="809632"/>
            <a:ext cx="123825" cy="1541463"/>
          </a:xfrm>
          <a:prstGeom prst="rightBrace">
            <a:avLst>
              <a:gd name="adj1" fmla="val 10373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87" name="Line 523"/>
          <p:cNvSpPr>
            <a:spLocks noChangeShapeType="1"/>
          </p:cNvSpPr>
          <p:nvPr/>
        </p:nvSpPr>
        <p:spPr bwMode="auto">
          <a:xfrm>
            <a:off x="7529513" y="2425700"/>
            <a:ext cx="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88" name="Line 524"/>
          <p:cNvSpPr>
            <a:spLocks noChangeShapeType="1"/>
          </p:cNvSpPr>
          <p:nvPr/>
        </p:nvSpPr>
        <p:spPr bwMode="auto">
          <a:xfrm>
            <a:off x="7469193" y="2416175"/>
            <a:ext cx="1222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89" name="Line 525"/>
          <p:cNvSpPr>
            <a:spLocks noChangeShapeType="1"/>
          </p:cNvSpPr>
          <p:nvPr/>
        </p:nvSpPr>
        <p:spPr bwMode="auto">
          <a:xfrm flipV="1">
            <a:off x="7469193" y="3406781"/>
            <a:ext cx="122237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678" name="Rectangle 526"/>
          <p:cNvSpPr>
            <a:spLocks noChangeArrowheads="1"/>
          </p:cNvSpPr>
          <p:nvPr/>
        </p:nvSpPr>
        <p:spPr bwMode="auto">
          <a:xfrm>
            <a:off x="7167569" y="2401891"/>
            <a:ext cx="249237" cy="220663"/>
          </a:xfrm>
          <a:prstGeom prst="rect">
            <a:avLst/>
          </a:prstGeom>
          <a:gradFill rotWithShape="1">
            <a:gsLst>
              <a:gs pos="0">
                <a:srgbClr val="FF66CC"/>
              </a:gs>
              <a:gs pos="100000">
                <a:srgbClr val="FF66CC">
                  <a:gamma/>
                  <a:shade val="6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94291" name="Group 527"/>
          <p:cNvGrpSpPr>
            <a:grpSpLocks/>
          </p:cNvGrpSpPr>
          <p:nvPr/>
        </p:nvGrpSpPr>
        <p:grpSpPr bwMode="auto">
          <a:xfrm>
            <a:off x="2200281" y="2590803"/>
            <a:ext cx="5197475" cy="311151"/>
            <a:chOff x="2946" y="5974"/>
            <a:chExt cx="7563" cy="510"/>
          </a:xfrm>
        </p:grpSpPr>
        <p:sp>
          <p:nvSpPr>
            <p:cNvPr id="94313" name="Freeform 528"/>
            <p:cNvSpPr>
              <a:spLocks/>
            </p:cNvSpPr>
            <p:nvPr/>
          </p:nvSpPr>
          <p:spPr bwMode="auto">
            <a:xfrm>
              <a:off x="2946" y="6019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14" name="Freeform 529"/>
            <p:cNvSpPr>
              <a:spLocks/>
            </p:cNvSpPr>
            <p:nvPr/>
          </p:nvSpPr>
          <p:spPr bwMode="auto">
            <a:xfrm>
              <a:off x="3021" y="6019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15" name="Freeform 530"/>
            <p:cNvSpPr>
              <a:spLocks/>
            </p:cNvSpPr>
            <p:nvPr/>
          </p:nvSpPr>
          <p:spPr bwMode="auto">
            <a:xfrm>
              <a:off x="3216" y="6049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16" name="Freeform 531"/>
            <p:cNvSpPr>
              <a:spLocks/>
            </p:cNvSpPr>
            <p:nvPr/>
          </p:nvSpPr>
          <p:spPr bwMode="auto">
            <a:xfrm>
              <a:off x="3111" y="6034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17" name="Freeform 532"/>
            <p:cNvSpPr>
              <a:spLocks/>
            </p:cNvSpPr>
            <p:nvPr/>
          </p:nvSpPr>
          <p:spPr bwMode="auto">
            <a:xfrm>
              <a:off x="4386" y="5974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18" name="Freeform 533"/>
            <p:cNvSpPr>
              <a:spLocks/>
            </p:cNvSpPr>
            <p:nvPr/>
          </p:nvSpPr>
          <p:spPr bwMode="auto">
            <a:xfrm>
              <a:off x="4746" y="5989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19" name="Freeform 534"/>
            <p:cNvSpPr>
              <a:spLocks/>
            </p:cNvSpPr>
            <p:nvPr/>
          </p:nvSpPr>
          <p:spPr bwMode="auto">
            <a:xfrm>
              <a:off x="4821" y="5989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20" name="Freeform 535"/>
            <p:cNvSpPr>
              <a:spLocks/>
            </p:cNvSpPr>
            <p:nvPr/>
          </p:nvSpPr>
          <p:spPr bwMode="auto">
            <a:xfrm>
              <a:off x="5016" y="6019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21" name="Freeform 536"/>
            <p:cNvSpPr>
              <a:spLocks/>
            </p:cNvSpPr>
            <p:nvPr/>
          </p:nvSpPr>
          <p:spPr bwMode="auto">
            <a:xfrm>
              <a:off x="4911" y="6004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322" name="Group 537"/>
            <p:cNvGrpSpPr>
              <a:grpSpLocks/>
            </p:cNvGrpSpPr>
            <p:nvPr/>
          </p:nvGrpSpPr>
          <p:grpSpPr bwMode="auto">
            <a:xfrm>
              <a:off x="3351" y="6019"/>
              <a:ext cx="348" cy="435"/>
              <a:chOff x="1701" y="2524"/>
              <a:chExt cx="348" cy="435"/>
            </a:xfrm>
          </p:grpSpPr>
          <p:sp>
            <p:nvSpPr>
              <p:cNvPr id="94350" name="Freeform 538"/>
              <p:cNvSpPr>
                <a:spLocks/>
              </p:cNvSpPr>
              <p:nvPr/>
            </p:nvSpPr>
            <p:spPr bwMode="auto">
              <a:xfrm>
                <a:off x="1701" y="2524"/>
                <a:ext cx="78" cy="405"/>
              </a:xfrm>
              <a:custGeom>
                <a:avLst/>
                <a:gdLst>
                  <a:gd name="T0" fmla="*/ 30 w 78"/>
                  <a:gd name="T1" fmla="*/ 0 h 405"/>
                  <a:gd name="T2" fmla="*/ 75 w 78"/>
                  <a:gd name="T3" fmla="*/ 90 h 405"/>
                  <a:gd name="T4" fmla="*/ 0 w 78"/>
                  <a:gd name="T5" fmla="*/ 315 h 405"/>
                  <a:gd name="T6" fmla="*/ 0 w 78"/>
                  <a:gd name="T7" fmla="*/ 405 h 4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05"/>
                  <a:gd name="T14" fmla="*/ 78 w 78"/>
                  <a:gd name="T15" fmla="*/ 405 h 4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05">
                    <a:moveTo>
                      <a:pt x="30" y="0"/>
                    </a:moveTo>
                    <a:cubicBezTo>
                      <a:pt x="42" y="18"/>
                      <a:pt x="78" y="63"/>
                      <a:pt x="75" y="90"/>
                    </a:cubicBezTo>
                    <a:cubicBezTo>
                      <a:pt x="69" y="148"/>
                      <a:pt x="0" y="260"/>
                      <a:pt x="0" y="315"/>
                    </a:cubicBezTo>
                    <a:cubicBezTo>
                      <a:pt x="0" y="345"/>
                      <a:pt x="0" y="375"/>
                      <a:pt x="0" y="405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51" name="Freeform 539"/>
              <p:cNvSpPr>
                <a:spLocks/>
              </p:cNvSpPr>
              <p:nvPr/>
            </p:nvSpPr>
            <p:spPr bwMode="auto">
              <a:xfrm>
                <a:off x="1776" y="2524"/>
                <a:ext cx="78" cy="405"/>
              </a:xfrm>
              <a:custGeom>
                <a:avLst/>
                <a:gdLst>
                  <a:gd name="T0" fmla="*/ 30 w 78"/>
                  <a:gd name="T1" fmla="*/ 0 h 405"/>
                  <a:gd name="T2" fmla="*/ 75 w 78"/>
                  <a:gd name="T3" fmla="*/ 90 h 405"/>
                  <a:gd name="T4" fmla="*/ 0 w 78"/>
                  <a:gd name="T5" fmla="*/ 315 h 405"/>
                  <a:gd name="T6" fmla="*/ 0 w 78"/>
                  <a:gd name="T7" fmla="*/ 405 h 4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05"/>
                  <a:gd name="T14" fmla="*/ 78 w 78"/>
                  <a:gd name="T15" fmla="*/ 405 h 4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05">
                    <a:moveTo>
                      <a:pt x="30" y="0"/>
                    </a:moveTo>
                    <a:cubicBezTo>
                      <a:pt x="42" y="18"/>
                      <a:pt x="78" y="63"/>
                      <a:pt x="75" y="90"/>
                    </a:cubicBezTo>
                    <a:cubicBezTo>
                      <a:pt x="69" y="148"/>
                      <a:pt x="0" y="260"/>
                      <a:pt x="0" y="315"/>
                    </a:cubicBezTo>
                    <a:cubicBezTo>
                      <a:pt x="0" y="345"/>
                      <a:pt x="0" y="375"/>
                      <a:pt x="0" y="405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52" name="Freeform 540"/>
              <p:cNvSpPr>
                <a:spLocks/>
              </p:cNvSpPr>
              <p:nvPr/>
            </p:nvSpPr>
            <p:spPr bwMode="auto">
              <a:xfrm>
                <a:off x="1971" y="2554"/>
                <a:ext cx="78" cy="405"/>
              </a:xfrm>
              <a:custGeom>
                <a:avLst/>
                <a:gdLst>
                  <a:gd name="T0" fmla="*/ 30 w 78"/>
                  <a:gd name="T1" fmla="*/ 0 h 405"/>
                  <a:gd name="T2" fmla="*/ 75 w 78"/>
                  <a:gd name="T3" fmla="*/ 90 h 405"/>
                  <a:gd name="T4" fmla="*/ 0 w 78"/>
                  <a:gd name="T5" fmla="*/ 315 h 405"/>
                  <a:gd name="T6" fmla="*/ 0 w 78"/>
                  <a:gd name="T7" fmla="*/ 405 h 4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05"/>
                  <a:gd name="T14" fmla="*/ 78 w 78"/>
                  <a:gd name="T15" fmla="*/ 405 h 4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05">
                    <a:moveTo>
                      <a:pt x="30" y="0"/>
                    </a:moveTo>
                    <a:cubicBezTo>
                      <a:pt x="42" y="18"/>
                      <a:pt x="78" y="63"/>
                      <a:pt x="75" y="90"/>
                    </a:cubicBezTo>
                    <a:cubicBezTo>
                      <a:pt x="69" y="148"/>
                      <a:pt x="0" y="260"/>
                      <a:pt x="0" y="315"/>
                    </a:cubicBezTo>
                    <a:cubicBezTo>
                      <a:pt x="0" y="345"/>
                      <a:pt x="0" y="375"/>
                      <a:pt x="0" y="405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53" name="Freeform 541"/>
              <p:cNvSpPr>
                <a:spLocks/>
              </p:cNvSpPr>
              <p:nvPr/>
            </p:nvSpPr>
            <p:spPr bwMode="auto">
              <a:xfrm>
                <a:off x="1866" y="2539"/>
                <a:ext cx="78" cy="405"/>
              </a:xfrm>
              <a:custGeom>
                <a:avLst/>
                <a:gdLst>
                  <a:gd name="T0" fmla="*/ 30 w 78"/>
                  <a:gd name="T1" fmla="*/ 0 h 405"/>
                  <a:gd name="T2" fmla="*/ 75 w 78"/>
                  <a:gd name="T3" fmla="*/ 90 h 405"/>
                  <a:gd name="T4" fmla="*/ 0 w 78"/>
                  <a:gd name="T5" fmla="*/ 315 h 405"/>
                  <a:gd name="T6" fmla="*/ 0 w 78"/>
                  <a:gd name="T7" fmla="*/ 405 h 4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05"/>
                  <a:gd name="T14" fmla="*/ 78 w 78"/>
                  <a:gd name="T15" fmla="*/ 405 h 4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05">
                    <a:moveTo>
                      <a:pt x="30" y="0"/>
                    </a:moveTo>
                    <a:cubicBezTo>
                      <a:pt x="42" y="18"/>
                      <a:pt x="78" y="63"/>
                      <a:pt x="75" y="90"/>
                    </a:cubicBezTo>
                    <a:cubicBezTo>
                      <a:pt x="69" y="148"/>
                      <a:pt x="0" y="260"/>
                      <a:pt x="0" y="315"/>
                    </a:cubicBezTo>
                    <a:cubicBezTo>
                      <a:pt x="0" y="345"/>
                      <a:pt x="0" y="375"/>
                      <a:pt x="0" y="405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323" name="Freeform 542"/>
            <p:cNvSpPr>
              <a:spLocks/>
            </p:cNvSpPr>
            <p:nvPr/>
          </p:nvSpPr>
          <p:spPr bwMode="auto">
            <a:xfrm>
              <a:off x="6906" y="6019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24" name="Freeform 543"/>
            <p:cNvSpPr>
              <a:spLocks/>
            </p:cNvSpPr>
            <p:nvPr/>
          </p:nvSpPr>
          <p:spPr bwMode="auto">
            <a:xfrm>
              <a:off x="6981" y="6019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25" name="Freeform 544"/>
            <p:cNvSpPr>
              <a:spLocks/>
            </p:cNvSpPr>
            <p:nvPr/>
          </p:nvSpPr>
          <p:spPr bwMode="auto">
            <a:xfrm>
              <a:off x="7176" y="6049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26" name="Freeform 545"/>
            <p:cNvSpPr>
              <a:spLocks/>
            </p:cNvSpPr>
            <p:nvPr/>
          </p:nvSpPr>
          <p:spPr bwMode="auto">
            <a:xfrm>
              <a:off x="7071" y="6034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327" name="Group 546"/>
            <p:cNvGrpSpPr>
              <a:grpSpLocks/>
            </p:cNvGrpSpPr>
            <p:nvPr/>
          </p:nvGrpSpPr>
          <p:grpSpPr bwMode="auto">
            <a:xfrm>
              <a:off x="7716" y="6019"/>
              <a:ext cx="348" cy="435"/>
              <a:chOff x="1701" y="2524"/>
              <a:chExt cx="348" cy="435"/>
            </a:xfrm>
          </p:grpSpPr>
          <p:sp>
            <p:nvSpPr>
              <p:cNvPr id="94346" name="Freeform 547"/>
              <p:cNvSpPr>
                <a:spLocks/>
              </p:cNvSpPr>
              <p:nvPr/>
            </p:nvSpPr>
            <p:spPr bwMode="auto">
              <a:xfrm>
                <a:off x="1701" y="2524"/>
                <a:ext cx="78" cy="405"/>
              </a:xfrm>
              <a:custGeom>
                <a:avLst/>
                <a:gdLst>
                  <a:gd name="T0" fmla="*/ 30 w 78"/>
                  <a:gd name="T1" fmla="*/ 0 h 405"/>
                  <a:gd name="T2" fmla="*/ 75 w 78"/>
                  <a:gd name="T3" fmla="*/ 90 h 405"/>
                  <a:gd name="T4" fmla="*/ 0 w 78"/>
                  <a:gd name="T5" fmla="*/ 315 h 405"/>
                  <a:gd name="T6" fmla="*/ 0 w 78"/>
                  <a:gd name="T7" fmla="*/ 405 h 4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05"/>
                  <a:gd name="T14" fmla="*/ 78 w 78"/>
                  <a:gd name="T15" fmla="*/ 405 h 4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05">
                    <a:moveTo>
                      <a:pt x="30" y="0"/>
                    </a:moveTo>
                    <a:cubicBezTo>
                      <a:pt x="42" y="18"/>
                      <a:pt x="78" y="63"/>
                      <a:pt x="75" y="90"/>
                    </a:cubicBezTo>
                    <a:cubicBezTo>
                      <a:pt x="69" y="148"/>
                      <a:pt x="0" y="260"/>
                      <a:pt x="0" y="315"/>
                    </a:cubicBezTo>
                    <a:cubicBezTo>
                      <a:pt x="0" y="345"/>
                      <a:pt x="0" y="375"/>
                      <a:pt x="0" y="405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47" name="Freeform 548"/>
              <p:cNvSpPr>
                <a:spLocks/>
              </p:cNvSpPr>
              <p:nvPr/>
            </p:nvSpPr>
            <p:spPr bwMode="auto">
              <a:xfrm>
                <a:off x="1776" y="2524"/>
                <a:ext cx="78" cy="405"/>
              </a:xfrm>
              <a:custGeom>
                <a:avLst/>
                <a:gdLst>
                  <a:gd name="T0" fmla="*/ 30 w 78"/>
                  <a:gd name="T1" fmla="*/ 0 h 405"/>
                  <a:gd name="T2" fmla="*/ 75 w 78"/>
                  <a:gd name="T3" fmla="*/ 90 h 405"/>
                  <a:gd name="T4" fmla="*/ 0 w 78"/>
                  <a:gd name="T5" fmla="*/ 315 h 405"/>
                  <a:gd name="T6" fmla="*/ 0 w 78"/>
                  <a:gd name="T7" fmla="*/ 405 h 4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05"/>
                  <a:gd name="T14" fmla="*/ 78 w 78"/>
                  <a:gd name="T15" fmla="*/ 405 h 4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05">
                    <a:moveTo>
                      <a:pt x="30" y="0"/>
                    </a:moveTo>
                    <a:cubicBezTo>
                      <a:pt x="42" y="18"/>
                      <a:pt x="78" y="63"/>
                      <a:pt x="75" y="90"/>
                    </a:cubicBezTo>
                    <a:cubicBezTo>
                      <a:pt x="69" y="148"/>
                      <a:pt x="0" y="260"/>
                      <a:pt x="0" y="315"/>
                    </a:cubicBezTo>
                    <a:cubicBezTo>
                      <a:pt x="0" y="345"/>
                      <a:pt x="0" y="375"/>
                      <a:pt x="0" y="405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48" name="Freeform 549"/>
              <p:cNvSpPr>
                <a:spLocks/>
              </p:cNvSpPr>
              <p:nvPr/>
            </p:nvSpPr>
            <p:spPr bwMode="auto">
              <a:xfrm>
                <a:off x="1971" y="2554"/>
                <a:ext cx="78" cy="405"/>
              </a:xfrm>
              <a:custGeom>
                <a:avLst/>
                <a:gdLst>
                  <a:gd name="T0" fmla="*/ 30 w 78"/>
                  <a:gd name="T1" fmla="*/ 0 h 405"/>
                  <a:gd name="T2" fmla="*/ 75 w 78"/>
                  <a:gd name="T3" fmla="*/ 90 h 405"/>
                  <a:gd name="T4" fmla="*/ 0 w 78"/>
                  <a:gd name="T5" fmla="*/ 315 h 405"/>
                  <a:gd name="T6" fmla="*/ 0 w 78"/>
                  <a:gd name="T7" fmla="*/ 405 h 4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05"/>
                  <a:gd name="T14" fmla="*/ 78 w 78"/>
                  <a:gd name="T15" fmla="*/ 405 h 4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05">
                    <a:moveTo>
                      <a:pt x="30" y="0"/>
                    </a:moveTo>
                    <a:cubicBezTo>
                      <a:pt x="42" y="18"/>
                      <a:pt x="78" y="63"/>
                      <a:pt x="75" y="90"/>
                    </a:cubicBezTo>
                    <a:cubicBezTo>
                      <a:pt x="69" y="148"/>
                      <a:pt x="0" y="260"/>
                      <a:pt x="0" y="315"/>
                    </a:cubicBezTo>
                    <a:cubicBezTo>
                      <a:pt x="0" y="345"/>
                      <a:pt x="0" y="375"/>
                      <a:pt x="0" y="405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49" name="Freeform 550"/>
              <p:cNvSpPr>
                <a:spLocks/>
              </p:cNvSpPr>
              <p:nvPr/>
            </p:nvSpPr>
            <p:spPr bwMode="auto">
              <a:xfrm>
                <a:off x="1866" y="2539"/>
                <a:ext cx="78" cy="405"/>
              </a:xfrm>
              <a:custGeom>
                <a:avLst/>
                <a:gdLst>
                  <a:gd name="T0" fmla="*/ 30 w 78"/>
                  <a:gd name="T1" fmla="*/ 0 h 405"/>
                  <a:gd name="T2" fmla="*/ 75 w 78"/>
                  <a:gd name="T3" fmla="*/ 90 h 405"/>
                  <a:gd name="T4" fmla="*/ 0 w 78"/>
                  <a:gd name="T5" fmla="*/ 315 h 405"/>
                  <a:gd name="T6" fmla="*/ 0 w 78"/>
                  <a:gd name="T7" fmla="*/ 405 h 4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05"/>
                  <a:gd name="T14" fmla="*/ 78 w 78"/>
                  <a:gd name="T15" fmla="*/ 405 h 4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05">
                    <a:moveTo>
                      <a:pt x="30" y="0"/>
                    </a:moveTo>
                    <a:cubicBezTo>
                      <a:pt x="42" y="18"/>
                      <a:pt x="78" y="63"/>
                      <a:pt x="75" y="90"/>
                    </a:cubicBezTo>
                    <a:cubicBezTo>
                      <a:pt x="69" y="148"/>
                      <a:pt x="0" y="260"/>
                      <a:pt x="0" y="315"/>
                    </a:cubicBezTo>
                    <a:cubicBezTo>
                      <a:pt x="0" y="345"/>
                      <a:pt x="0" y="375"/>
                      <a:pt x="0" y="405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28" name="Group 551"/>
            <p:cNvGrpSpPr>
              <a:grpSpLocks/>
            </p:cNvGrpSpPr>
            <p:nvPr/>
          </p:nvGrpSpPr>
          <p:grpSpPr bwMode="auto">
            <a:xfrm>
              <a:off x="8706" y="6019"/>
              <a:ext cx="348" cy="435"/>
              <a:chOff x="1701" y="2524"/>
              <a:chExt cx="348" cy="435"/>
            </a:xfrm>
          </p:grpSpPr>
          <p:sp>
            <p:nvSpPr>
              <p:cNvPr id="94342" name="Freeform 552"/>
              <p:cNvSpPr>
                <a:spLocks/>
              </p:cNvSpPr>
              <p:nvPr/>
            </p:nvSpPr>
            <p:spPr bwMode="auto">
              <a:xfrm>
                <a:off x="1701" y="2524"/>
                <a:ext cx="78" cy="405"/>
              </a:xfrm>
              <a:custGeom>
                <a:avLst/>
                <a:gdLst>
                  <a:gd name="T0" fmla="*/ 30 w 78"/>
                  <a:gd name="T1" fmla="*/ 0 h 405"/>
                  <a:gd name="T2" fmla="*/ 75 w 78"/>
                  <a:gd name="T3" fmla="*/ 90 h 405"/>
                  <a:gd name="T4" fmla="*/ 0 w 78"/>
                  <a:gd name="T5" fmla="*/ 315 h 405"/>
                  <a:gd name="T6" fmla="*/ 0 w 78"/>
                  <a:gd name="T7" fmla="*/ 405 h 4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05"/>
                  <a:gd name="T14" fmla="*/ 78 w 78"/>
                  <a:gd name="T15" fmla="*/ 405 h 4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05">
                    <a:moveTo>
                      <a:pt x="30" y="0"/>
                    </a:moveTo>
                    <a:cubicBezTo>
                      <a:pt x="42" y="18"/>
                      <a:pt x="78" y="63"/>
                      <a:pt x="75" y="90"/>
                    </a:cubicBezTo>
                    <a:cubicBezTo>
                      <a:pt x="69" y="148"/>
                      <a:pt x="0" y="260"/>
                      <a:pt x="0" y="315"/>
                    </a:cubicBezTo>
                    <a:cubicBezTo>
                      <a:pt x="0" y="345"/>
                      <a:pt x="0" y="375"/>
                      <a:pt x="0" y="405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43" name="Freeform 553"/>
              <p:cNvSpPr>
                <a:spLocks/>
              </p:cNvSpPr>
              <p:nvPr/>
            </p:nvSpPr>
            <p:spPr bwMode="auto">
              <a:xfrm>
                <a:off x="1776" y="2524"/>
                <a:ext cx="78" cy="405"/>
              </a:xfrm>
              <a:custGeom>
                <a:avLst/>
                <a:gdLst>
                  <a:gd name="T0" fmla="*/ 30 w 78"/>
                  <a:gd name="T1" fmla="*/ 0 h 405"/>
                  <a:gd name="T2" fmla="*/ 75 w 78"/>
                  <a:gd name="T3" fmla="*/ 90 h 405"/>
                  <a:gd name="T4" fmla="*/ 0 w 78"/>
                  <a:gd name="T5" fmla="*/ 315 h 405"/>
                  <a:gd name="T6" fmla="*/ 0 w 78"/>
                  <a:gd name="T7" fmla="*/ 405 h 4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05"/>
                  <a:gd name="T14" fmla="*/ 78 w 78"/>
                  <a:gd name="T15" fmla="*/ 405 h 4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05">
                    <a:moveTo>
                      <a:pt x="30" y="0"/>
                    </a:moveTo>
                    <a:cubicBezTo>
                      <a:pt x="42" y="18"/>
                      <a:pt x="78" y="63"/>
                      <a:pt x="75" y="90"/>
                    </a:cubicBezTo>
                    <a:cubicBezTo>
                      <a:pt x="69" y="148"/>
                      <a:pt x="0" y="260"/>
                      <a:pt x="0" y="315"/>
                    </a:cubicBezTo>
                    <a:cubicBezTo>
                      <a:pt x="0" y="345"/>
                      <a:pt x="0" y="375"/>
                      <a:pt x="0" y="405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44" name="Freeform 554"/>
              <p:cNvSpPr>
                <a:spLocks/>
              </p:cNvSpPr>
              <p:nvPr/>
            </p:nvSpPr>
            <p:spPr bwMode="auto">
              <a:xfrm>
                <a:off x="1971" y="2554"/>
                <a:ext cx="78" cy="405"/>
              </a:xfrm>
              <a:custGeom>
                <a:avLst/>
                <a:gdLst>
                  <a:gd name="T0" fmla="*/ 30 w 78"/>
                  <a:gd name="T1" fmla="*/ 0 h 405"/>
                  <a:gd name="T2" fmla="*/ 75 w 78"/>
                  <a:gd name="T3" fmla="*/ 90 h 405"/>
                  <a:gd name="T4" fmla="*/ 0 w 78"/>
                  <a:gd name="T5" fmla="*/ 315 h 405"/>
                  <a:gd name="T6" fmla="*/ 0 w 78"/>
                  <a:gd name="T7" fmla="*/ 405 h 4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05"/>
                  <a:gd name="T14" fmla="*/ 78 w 78"/>
                  <a:gd name="T15" fmla="*/ 405 h 4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05">
                    <a:moveTo>
                      <a:pt x="30" y="0"/>
                    </a:moveTo>
                    <a:cubicBezTo>
                      <a:pt x="42" y="18"/>
                      <a:pt x="78" y="63"/>
                      <a:pt x="75" y="90"/>
                    </a:cubicBezTo>
                    <a:cubicBezTo>
                      <a:pt x="69" y="148"/>
                      <a:pt x="0" y="260"/>
                      <a:pt x="0" y="315"/>
                    </a:cubicBezTo>
                    <a:cubicBezTo>
                      <a:pt x="0" y="345"/>
                      <a:pt x="0" y="375"/>
                      <a:pt x="0" y="405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45" name="Freeform 555"/>
              <p:cNvSpPr>
                <a:spLocks/>
              </p:cNvSpPr>
              <p:nvPr/>
            </p:nvSpPr>
            <p:spPr bwMode="auto">
              <a:xfrm>
                <a:off x="1866" y="2539"/>
                <a:ext cx="78" cy="405"/>
              </a:xfrm>
              <a:custGeom>
                <a:avLst/>
                <a:gdLst>
                  <a:gd name="T0" fmla="*/ 30 w 78"/>
                  <a:gd name="T1" fmla="*/ 0 h 405"/>
                  <a:gd name="T2" fmla="*/ 75 w 78"/>
                  <a:gd name="T3" fmla="*/ 90 h 405"/>
                  <a:gd name="T4" fmla="*/ 0 w 78"/>
                  <a:gd name="T5" fmla="*/ 315 h 405"/>
                  <a:gd name="T6" fmla="*/ 0 w 78"/>
                  <a:gd name="T7" fmla="*/ 405 h 4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05"/>
                  <a:gd name="T14" fmla="*/ 78 w 78"/>
                  <a:gd name="T15" fmla="*/ 405 h 4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05">
                    <a:moveTo>
                      <a:pt x="30" y="0"/>
                    </a:moveTo>
                    <a:cubicBezTo>
                      <a:pt x="42" y="18"/>
                      <a:pt x="78" y="63"/>
                      <a:pt x="75" y="90"/>
                    </a:cubicBezTo>
                    <a:cubicBezTo>
                      <a:pt x="69" y="148"/>
                      <a:pt x="0" y="260"/>
                      <a:pt x="0" y="315"/>
                    </a:cubicBezTo>
                    <a:cubicBezTo>
                      <a:pt x="0" y="345"/>
                      <a:pt x="0" y="375"/>
                      <a:pt x="0" y="405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329" name="Freeform 556"/>
            <p:cNvSpPr>
              <a:spLocks/>
            </p:cNvSpPr>
            <p:nvPr/>
          </p:nvSpPr>
          <p:spPr bwMode="auto">
            <a:xfrm>
              <a:off x="9606" y="6019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30" name="Freeform 557"/>
            <p:cNvSpPr>
              <a:spLocks/>
            </p:cNvSpPr>
            <p:nvPr/>
          </p:nvSpPr>
          <p:spPr bwMode="auto">
            <a:xfrm>
              <a:off x="9681" y="6019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31" name="Freeform 558"/>
            <p:cNvSpPr>
              <a:spLocks/>
            </p:cNvSpPr>
            <p:nvPr/>
          </p:nvSpPr>
          <p:spPr bwMode="auto">
            <a:xfrm>
              <a:off x="9876" y="6049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32" name="Freeform 559"/>
            <p:cNvSpPr>
              <a:spLocks/>
            </p:cNvSpPr>
            <p:nvPr/>
          </p:nvSpPr>
          <p:spPr bwMode="auto">
            <a:xfrm>
              <a:off x="9771" y="6034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33" name="Freeform 560"/>
            <p:cNvSpPr>
              <a:spLocks/>
            </p:cNvSpPr>
            <p:nvPr/>
          </p:nvSpPr>
          <p:spPr bwMode="auto">
            <a:xfrm>
              <a:off x="5256" y="6019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34" name="Freeform 561"/>
            <p:cNvSpPr>
              <a:spLocks/>
            </p:cNvSpPr>
            <p:nvPr/>
          </p:nvSpPr>
          <p:spPr bwMode="auto">
            <a:xfrm>
              <a:off x="5331" y="6019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35" name="Freeform 562"/>
            <p:cNvSpPr>
              <a:spLocks/>
            </p:cNvSpPr>
            <p:nvPr/>
          </p:nvSpPr>
          <p:spPr bwMode="auto">
            <a:xfrm>
              <a:off x="5526" y="6049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36" name="Freeform 563"/>
            <p:cNvSpPr>
              <a:spLocks/>
            </p:cNvSpPr>
            <p:nvPr/>
          </p:nvSpPr>
          <p:spPr bwMode="auto">
            <a:xfrm>
              <a:off x="5421" y="6034"/>
              <a:ext cx="78" cy="405"/>
            </a:xfrm>
            <a:custGeom>
              <a:avLst/>
              <a:gdLst>
                <a:gd name="T0" fmla="*/ 30 w 78"/>
                <a:gd name="T1" fmla="*/ 0 h 405"/>
                <a:gd name="T2" fmla="*/ 75 w 78"/>
                <a:gd name="T3" fmla="*/ 90 h 405"/>
                <a:gd name="T4" fmla="*/ 0 w 78"/>
                <a:gd name="T5" fmla="*/ 315 h 405"/>
                <a:gd name="T6" fmla="*/ 0 w 78"/>
                <a:gd name="T7" fmla="*/ 405 h 4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05"/>
                <a:gd name="T14" fmla="*/ 78 w 78"/>
                <a:gd name="T15" fmla="*/ 405 h 4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05">
                  <a:moveTo>
                    <a:pt x="30" y="0"/>
                  </a:moveTo>
                  <a:cubicBezTo>
                    <a:pt x="42" y="18"/>
                    <a:pt x="78" y="63"/>
                    <a:pt x="75" y="90"/>
                  </a:cubicBezTo>
                  <a:cubicBezTo>
                    <a:pt x="69" y="148"/>
                    <a:pt x="0" y="260"/>
                    <a:pt x="0" y="315"/>
                  </a:cubicBezTo>
                  <a:cubicBezTo>
                    <a:pt x="0" y="345"/>
                    <a:pt x="0" y="375"/>
                    <a:pt x="0" y="405"/>
                  </a:cubicBezTo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r="100000" b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337" name="Group 564"/>
            <p:cNvGrpSpPr>
              <a:grpSpLocks/>
            </p:cNvGrpSpPr>
            <p:nvPr/>
          </p:nvGrpSpPr>
          <p:grpSpPr bwMode="auto">
            <a:xfrm>
              <a:off x="10161" y="6049"/>
              <a:ext cx="348" cy="435"/>
              <a:chOff x="1701" y="2524"/>
              <a:chExt cx="348" cy="435"/>
            </a:xfrm>
          </p:grpSpPr>
          <p:sp>
            <p:nvSpPr>
              <p:cNvPr id="94338" name="Freeform 565"/>
              <p:cNvSpPr>
                <a:spLocks/>
              </p:cNvSpPr>
              <p:nvPr/>
            </p:nvSpPr>
            <p:spPr bwMode="auto">
              <a:xfrm>
                <a:off x="1701" y="2524"/>
                <a:ext cx="78" cy="405"/>
              </a:xfrm>
              <a:custGeom>
                <a:avLst/>
                <a:gdLst>
                  <a:gd name="T0" fmla="*/ 30 w 78"/>
                  <a:gd name="T1" fmla="*/ 0 h 405"/>
                  <a:gd name="T2" fmla="*/ 75 w 78"/>
                  <a:gd name="T3" fmla="*/ 90 h 405"/>
                  <a:gd name="T4" fmla="*/ 0 w 78"/>
                  <a:gd name="T5" fmla="*/ 315 h 405"/>
                  <a:gd name="T6" fmla="*/ 0 w 78"/>
                  <a:gd name="T7" fmla="*/ 405 h 4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05"/>
                  <a:gd name="T14" fmla="*/ 78 w 78"/>
                  <a:gd name="T15" fmla="*/ 405 h 4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05">
                    <a:moveTo>
                      <a:pt x="30" y="0"/>
                    </a:moveTo>
                    <a:cubicBezTo>
                      <a:pt x="42" y="18"/>
                      <a:pt x="78" y="63"/>
                      <a:pt x="75" y="90"/>
                    </a:cubicBezTo>
                    <a:cubicBezTo>
                      <a:pt x="69" y="148"/>
                      <a:pt x="0" y="260"/>
                      <a:pt x="0" y="315"/>
                    </a:cubicBezTo>
                    <a:cubicBezTo>
                      <a:pt x="0" y="345"/>
                      <a:pt x="0" y="375"/>
                      <a:pt x="0" y="405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39" name="Freeform 566"/>
              <p:cNvSpPr>
                <a:spLocks/>
              </p:cNvSpPr>
              <p:nvPr/>
            </p:nvSpPr>
            <p:spPr bwMode="auto">
              <a:xfrm>
                <a:off x="1776" y="2524"/>
                <a:ext cx="78" cy="405"/>
              </a:xfrm>
              <a:custGeom>
                <a:avLst/>
                <a:gdLst>
                  <a:gd name="T0" fmla="*/ 30 w 78"/>
                  <a:gd name="T1" fmla="*/ 0 h 405"/>
                  <a:gd name="T2" fmla="*/ 75 w 78"/>
                  <a:gd name="T3" fmla="*/ 90 h 405"/>
                  <a:gd name="T4" fmla="*/ 0 w 78"/>
                  <a:gd name="T5" fmla="*/ 315 h 405"/>
                  <a:gd name="T6" fmla="*/ 0 w 78"/>
                  <a:gd name="T7" fmla="*/ 405 h 4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05"/>
                  <a:gd name="T14" fmla="*/ 78 w 78"/>
                  <a:gd name="T15" fmla="*/ 405 h 4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05">
                    <a:moveTo>
                      <a:pt x="30" y="0"/>
                    </a:moveTo>
                    <a:cubicBezTo>
                      <a:pt x="42" y="18"/>
                      <a:pt x="78" y="63"/>
                      <a:pt x="75" y="90"/>
                    </a:cubicBezTo>
                    <a:cubicBezTo>
                      <a:pt x="69" y="148"/>
                      <a:pt x="0" y="260"/>
                      <a:pt x="0" y="315"/>
                    </a:cubicBezTo>
                    <a:cubicBezTo>
                      <a:pt x="0" y="345"/>
                      <a:pt x="0" y="375"/>
                      <a:pt x="0" y="405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40" name="Freeform 567"/>
              <p:cNvSpPr>
                <a:spLocks/>
              </p:cNvSpPr>
              <p:nvPr/>
            </p:nvSpPr>
            <p:spPr bwMode="auto">
              <a:xfrm>
                <a:off x="1971" y="2554"/>
                <a:ext cx="78" cy="405"/>
              </a:xfrm>
              <a:custGeom>
                <a:avLst/>
                <a:gdLst>
                  <a:gd name="T0" fmla="*/ 30 w 78"/>
                  <a:gd name="T1" fmla="*/ 0 h 405"/>
                  <a:gd name="T2" fmla="*/ 75 w 78"/>
                  <a:gd name="T3" fmla="*/ 90 h 405"/>
                  <a:gd name="T4" fmla="*/ 0 w 78"/>
                  <a:gd name="T5" fmla="*/ 315 h 405"/>
                  <a:gd name="T6" fmla="*/ 0 w 78"/>
                  <a:gd name="T7" fmla="*/ 405 h 4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05"/>
                  <a:gd name="T14" fmla="*/ 78 w 78"/>
                  <a:gd name="T15" fmla="*/ 405 h 4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05">
                    <a:moveTo>
                      <a:pt x="30" y="0"/>
                    </a:moveTo>
                    <a:cubicBezTo>
                      <a:pt x="42" y="18"/>
                      <a:pt x="78" y="63"/>
                      <a:pt x="75" y="90"/>
                    </a:cubicBezTo>
                    <a:cubicBezTo>
                      <a:pt x="69" y="148"/>
                      <a:pt x="0" y="260"/>
                      <a:pt x="0" y="315"/>
                    </a:cubicBezTo>
                    <a:cubicBezTo>
                      <a:pt x="0" y="345"/>
                      <a:pt x="0" y="375"/>
                      <a:pt x="0" y="405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41" name="Freeform 568"/>
              <p:cNvSpPr>
                <a:spLocks/>
              </p:cNvSpPr>
              <p:nvPr/>
            </p:nvSpPr>
            <p:spPr bwMode="auto">
              <a:xfrm>
                <a:off x="1866" y="2539"/>
                <a:ext cx="78" cy="405"/>
              </a:xfrm>
              <a:custGeom>
                <a:avLst/>
                <a:gdLst>
                  <a:gd name="T0" fmla="*/ 30 w 78"/>
                  <a:gd name="T1" fmla="*/ 0 h 405"/>
                  <a:gd name="T2" fmla="*/ 75 w 78"/>
                  <a:gd name="T3" fmla="*/ 90 h 405"/>
                  <a:gd name="T4" fmla="*/ 0 w 78"/>
                  <a:gd name="T5" fmla="*/ 315 h 405"/>
                  <a:gd name="T6" fmla="*/ 0 w 78"/>
                  <a:gd name="T7" fmla="*/ 405 h 4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05"/>
                  <a:gd name="T14" fmla="*/ 78 w 78"/>
                  <a:gd name="T15" fmla="*/ 405 h 4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05">
                    <a:moveTo>
                      <a:pt x="30" y="0"/>
                    </a:moveTo>
                    <a:cubicBezTo>
                      <a:pt x="42" y="18"/>
                      <a:pt x="78" y="63"/>
                      <a:pt x="75" y="90"/>
                    </a:cubicBezTo>
                    <a:cubicBezTo>
                      <a:pt x="69" y="148"/>
                      <a:pt x="0" y="260"/>
                      <a:pt x="0" y="315"/>
                    </a:cubicBezTo>
                    <a:cubicBezTo>
                      <a:pt x="0" y="345"/>
                      <a:pt x="0" y="375"/>
                      <a:pt x="0" y="405"/>
                    </a:cubicBezTo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005E76"/>
                  </a:gs>
                </a:gsLst>
                <a:path path="rect">
                  <a:fillToRect r="100000" b="100000"/>
                </a:path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4292" name="Text Box 569"/>
          <p:cNvSpPr txBox="1">
            <a:spLocks noChangeArrowheads="1"/>
          </p:cNvSpPr>
          <p:nvPr/>
        </p:nvSpPr>
        <p:spPr bwMode="auto">
          <a:xfrm>
            <a:off x="6705600" y="3425832"/>
            <a:ext cx="1143000" cy="358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latin typeface="Arial Narrow" pitchFamily="34" charset="0"/>
              </a:rPr>
              <a:t>Lipoprotein</a:t>
            </a:r>
            <a:endParaRPr lang="en-US" sz="1400" b="1">
              <a:latin typeface="Arial Rounded MT Bold" pitchFamily="34" charset="0"/>
            </a:endParaRPr>
          </a:p>
        </p:txBody>
      </p:sp>
      <p:sp>
        <p:nvSpPr>
          <p:cNvPr id="94293" name="Text Box 570"/>
          <p:cNvSpPr txBox="1">
            <a:spLocks noChangeArrowheads="1"/>
          </p:cNvSpPr>
          <p:nvPr/>
        </p:nvSpPr>
        <p:spPr bwMode="auto">
          <a:xfrm>
            <a:off x="6169025" y="3930651"/>
            <a:ext cx="1360488" cy="33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latin typeface="Arial Narrow" pitchFamily="34" charset="0"/>
              </a:rPr>
              <a:t>Peptidoglycan</a:t>
            </a:r>
            <a:endParaRPr lang="en-US" sz="1400" b="1">
              <a:latin typeface="Arial Rounded MT Bold" pitchFamily="34" charset="0"/>
            </a:endParaRPr>
          </a:p>
        </p:txBody>
      </p:sp>
      <p:sp>
        <p:nvSpPr>
          <p:cNvPr id="94294" name="Text Box 571"/>
          <p:cNvSpPr txBox="1">
            <a:spLocks noChangeArrowheads="1"/>
          </p:cNvSpPr>
          <p:nvPr/>
        </p:nvSpPr>
        <p:spPr bwMode="auto">
          <a:xfrm>
            <a:off x="5543557" y="4343407"/>
            <a:ext cx="2271713" cy="32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latin typeface="Arial Narrow" pitchFamily="34" charset="0"/>
              </a:rPr>
              <a:t>Cytoplasmic membrane</a:t>
            </a:r>
            <a:endParaRPr lang="en-US" sz="1400" b="1">
              <a:latin typeface="Arial Rounded MT Bold" pitchFamily="34" charset="0"/>
            </a:endParaRPr>
          </a:p>
        </p:txBody>
      </p:sp>
      <p:sp>
        <p:nvSpPr>
          <p:cNvPr id="94295" name="AutoShape 572"/>
          <p:cNvSpPr>
            <a:spLocks/>
          </p:cNvSpPr>
          <p:nvPr/>
        </p:nvSpPr>
        <p:spPr bwMode="auto">
          <a:xfrm>
            <a:off x="4075120" y="809631"/>
            <a:ext cx="206375" cy="696913"/>
          </a:xfrm>
          <a:prstGeom prst="rightBrace">
            <a:avLst>
              <a:gd name="adj1" fmla="val 28141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96" name="AutoShape 573"/>
          <p:cNvSpPr>
            <a:spLocks/>
          </p:cNvSpPr>
          <p:nvPr/>
        </p:nvSpPr>
        <p:spPr bwMode="auto">
          <a:xfrm>
            <a:off x="4125917" y="1497013"/>
            <a:ext cx="136525" cy="965200"/>
          </a:xfrm>
          <a:prstGeom prst="rightBrace">
            <a:avLst>
              <a:gd name="adj1" fmla="val 58915"/>
              <a:gd name="adj2" fmla="val 52083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97" name="Text Box 574"/>
          <p:cNvSpPr txBox="1">
            <a:spLocks noChangeArrowheads="1"/>
          </p:cNvSpPr>
          <p:nvPr/>
        </p:nvSpPr>
        <p:spPr bwMode="auto">
          <a:xfrm>
            <a:off x="4210051" y="1028702"/>
            <a:ext cx="1360488" cy="331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 Narrow" pitchFamily="34" charset="0"/>
              </a:rPr>
              <a:t>O-polysaccharide</a:t>
            </a:r>
            <a:endParaRPr lang="en-US" sz="1200" b="1">
              <a:latin typeface="Arial Rounded MT Bold" pitchFamily="34" charset="0"/>
            </a:endParaRPr>
          </a:p>
        </p:txBody>
      </p:sp>
      <p:sp>
        <p:nvSpPr>
          <p:cNvPr id="94298" name="Text Box 575"/>
          <p:cNvSpPr txBox="1">
            <a:spLocks noChangeArrowheads="1"/>
          </p:cNvSpPr>
          <p:nvPr/>
        </p:nvSpPr>
        <p:spPr bwMode="auto">
          <a:xfrm>
            <a:off x="4200525" y="1773244"/>
            <a:ext cx="1360488" cy="44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 Narrow" pitchFamily="34" charset="0"/>
              </a:rPr>
              <a:t>Core</a:t>
            </a:r>
          </a:p>
          <a:p>
            <a:r>
              <a:rPr lang="en-US" sz="1200" b="1">
                <a:latin typeface="Arial Narrow" pitchFamily="34" charset="0"/>
              </a:rPr>
              <a:t>polysaccharide</a:t>
            </a:r>
            <a:endParaRPr lang="en-US" sz="1200" b="1">
              <a:latin typeface="Arial Rounded MT Bold" pitchFamily="34" charset="0"/>
            </a:endParaRPr>
          </a:p>
        </p:txBody>
      </p:sp>
      <p:sp>
        <p:nvSpPr>
          <p:cNvPr id="94299" name="AutoShape 576"/>
          <p:cNvSpPr>
            <a:spLocks/>
          </p:cNvSpPr>
          <p:nvPr/>
        </p:nvSpPr>
        <p:spPr bwMode="auto">
          <a:xfrm>
            <a:off x="1728790" y="809631"/>
            <a:ext cx="247651" cy="3084513"/>
          </a:xfrm>
          <a:prstGeom prst="leftBrace">
            <a:avLst>
              <a:gd name="adj1" fmla="val 103793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300" name="AutoShape 577"/>
          <p:cNvSpPr>
            <a:spLocks/>
          </p:cNvSpPr>
          <p:nvPr/>
        </p:nvSpPr>
        <p:spPr bwMode="auto">
          <a:xfrm>
            <a:off x="1728795" y="3343277"/>
            <a:ext cx="123825" cy="1212851"/>
          </a:xfrm>
          <a:prstGeom prst="leftBrace">
            <a:avLst>
              <a:gd name="adj1" fmla="val 81624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301" name="Text Box 578"/>
          <p:cNvSpPr txBox="1">
            <a:spLocks noChangeArrowheads="1"/>
          </p:cNvSpPr>
          <p:nvPr/>
        </p:nvSpPr>
        <p:spPr bwMode="auto">
          <a:xfrm>
            <a:off x="7148520" y="5392739"/>
            <a:ext cx="1081087" cy="482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 dirty="0">
                <a:latin typeface="Arial Narrow" pitchFamily="34" charset="0"/>
              </a:rPr>
              <a:t>INSIDE</a:t>
            </a:r>
            <a:endParaRPr lang="en-US" sz="2000" b="1" dirty="0">
              <a:latin typeface="Arial Rounded MT Bold" pitchFamily="34" charset="0"/>
            </a:endParaRPr>
          </a:p>
        </p:txBody>
      </p:sp>
      <p:grpSp>
        <p:nvGrpSpPr>
          <p:cNvPr id="94302" name="Group 579"/>
          <p:cNvGrpSpPr>
            <a:grpSpLocks/>
          </p:cNvGrpSpPr>
          <p:nvPr/>
        </p:nvGrpSpPr>
        <p:grpSpPr bwMode="auto">
          <a:xfrm>
            <a:off x="4044954" y="2351094"/>
            <a:ext cx="371475" cy="1652587"/>
            <a:chOff x="4580" y="3124"/>
            <a:chExt cx="436" cy="1741"/>
          </a:xfrm>
        </p:grpSpPr>
        <p:sp>
          <p:nvSpPr>
            <p:cNvPr id="49732" name="Oval 580"/>
            <p:cNvSpPr>
              <a:spLocks noChangeArrowheads="1"/>
            </p:cNvSpPr>
            <p:nvPr/>
          </p:nvSpPr>
          <p:spPr bwMode="auto">
            <a:xfrm rot="1632103">
              <a:off x="4835" y="3124"/>
              <a:ext cx="181" cy="360"/>
            </a:xfrm>
            <a:prstGeom prst="ellipse">
              <a:avLst/>
            </a:prstGeom>
            <a:gradFill rotWithShape="1">
              <a:gsLst>
                <a:gs pos="0">
                  <a:srgbClr val="CC00FF">
                    <a:gamma/>
                    <a:shade val="46275"/>
                    <a:invGamma/>
                  </a:srgbClr>
                </a:gs>
                <a:gs pos="50000">
                  <a:srgbClr val="CC00FF"/>
                </a:gs>
                <a:gs pos="100000">
                  <a:srgbClr val="CC00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733" name="AutoShape 581"/>
            <p:cNvSpPr>
              <a:spLocks noChangeArrowheads="1"/>
            </p:cNvSpPr>
            <p:nvPr/>
          </p:nvSpPr>
          <p:spPr bwMode="auto">
            <a:xfrm rot="592086">
              <a:off x="4580" y="3243"/>
              <a:ext cx="231" cy="1607"/>
            </a:xfrm>
            <a:prstGeom prst="can">
              <a:avLst>
                <a:gd name="adj" fmla="val 174026"/>
              </a:avLst>
            </a:prstGeom>
            <a:gradFill rotWithShape="1">
              <a:gsLst>
                <a:gs pos="0">
                  <a:srgbClr val="CC00FF">
                    <a:gamma/>
                    <a:shade val="46275"/>
                    <a:invGamma/>
                  </a:srgbClr>
                </a:gs>
                <a:gs pos="50000">
                  <a:srgbClr val="CC00FF"/>
                </a:gs>
                <a:gs pos="100000">
                  <a:srgbClr val="CC00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734" name="AutoShape 582"/>
            <p:cNvSpPr>
              <a:spLocks noChangeArrowheads="1"/>
            </p:cNvSpPr>
            <p:nvPr/>
          </p:nvSpPr>
          <p:spPr bwMode="auto">
            <a:xfrm rot="592086">
              <a:off x="4776" y="3258"/>
              <a:ext cx="231" cy="1607"/>
            </a:xfrm>
            <a:prstGeom prst="can">
              <a:avLst>
                <a:gd name="adj" fmla="val 174026"/>
              </a:avLst>
            </a:prstGeom>
            <a:gradFill rotWithShape="1">
              <a:gsLst>
                <a:gs pos="0">
                  <a:srgbClr val="CC00FF">
                    <a:gamma/>
                    <a:shade val="46275"/>
                    <a:invGamma/>
                  </a:srgbClr>
                </a:gs>
                <a:gs pos="50000">
                  <a:srgbClr val="CC00FF"/>
                </a:gs>
                <a:gs pos="100000">
                  <a:srgbClr val="CC00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4303" name="Text Box 583"/>
          <p:cNvSpPr txBox="1">
            <a:spLocks noChangeArrowheads="1"/>
          </p:cNvSpPr>
          <p:nvPr/>
        </p:nvSpPr>
        <p:spPr bwMode="auto">
          <a:xfrm>
            <a:off x="7123120" y="533400"/>
            <a:ext cx="1360487" cy="33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 dirty="0">
                <a:latin typeface="Arial Narrow" pitchFamily="34" charset="0"/>
              </a:rPr>
              <a:t>OUTSIDE</a:t>
            </a:r>
            <a:endParaRPr lang="en-US" sz="2000" b="1" dirty="0">
              <a:latin typeface="Arial Rounded MT Bold" pitchFamily="34" charset="0"/>
            </a:endParaRPr>
          </a:p>
        </p:txBody>
      </p:sp>
      <p:sp>
        <p:nvSpPr>
          <p:cNvPr id="94304" name="Line 584"/>
          <p:cNvSpPr>
            <a:spLocks noChangeShapeType="1"/>
          </p:cNvSpPr>
          <p:nvPr/>
        </p:nvSpPr>
        <p:spPr bwMode="auto">
          <a:xfrm flipH="1">
            <a:off x="6170617" y="4527557"/>
            <a:ext cx="136525" cy="138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305" name="Text Box 585"/>
          <p:cNvSpPr txBox="1">
            <a:spLocks noChangeArrowheads="1"/>
          </p:cNvSpPr>
          <p:nvPr/>
        </p:nvSpPr>
        <p:spPr bwMode="auto">
          <a:xfrm>
            <a:off x="5626102" y="1635130"/>
            <a:ext cx="698500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latin typeface="Arial Narrow" pitchFamily="34" charset="0"/>
              </a:rPr>
              <a:t>Lipid A</a:t>
            </a:r>
            <a:endParaRPr lang="en-US" sz="1400" b="1">
              <a:latin typeface="Arial Rounded MT Bold" pitchFamily="34" charset="0"/>
            </a:endParaRPr>
          </a:p>
        </p:txBody>
      </p:sp>
      <p:sp>
        <p:nvSpPr>
          <p:cNvPr id="94306" name="Line 586"/>
          <p:cNvSpPr>
            <a:spLocks noChangeShapeType="1"/>
          </p:cNvSpPr>
          <p:nvPr/>
        </p:nvSpPr>
        <p:spPr bwMode="auto">
          <a:xfrm flipH="1">
            <a:off x="5762629" y="1911356"/>
            <a:ext cx="136525" cy="5508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307" name="Text Box 587"/>
          <p:cNvSpPr txBox="1">
            <a:spLocks noChangeArrowheads="1"/>
          </p:cNvSpPr>
          <p:nvPr/>
        </p:nvSpPr>
        <p:spPr bwMode="auto">
          <a:xfrm>
            <a:off x="457200" y="2133607"/>
            <a:ext cx="1360488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latin typeface="Arial Narrow" pitchFamily="34" charset="0"/>
              </a:rPr>
              <a:t>Gram-negative </a:t>
            </a:r>
          </a:p>
          <a:p>
            <a:r>
              <a:rPr lang="en-US" sz="1400" b="1">
                <a:latin typeface="Arial Narrow" pitchFamily="34" charset="0"/>
              </a:rPr>
              <a:t>outer membrane</a:t>
            </a:r>
            <a:endParaRPr lang="en-US" sz="1400" b="1">
              <a:latin typeface="Arial Rounded MT Bold" pitchFamily="34" charset="0"/>
            </a:endParaRPr>
          </a:p>
        </p:txBody>
      </p:sp>
      <p:sp>
        <p:nvSpPr>
          <p:cNvPr id="94308" name="Text Box 588"/>
          <p:cNvSpPr txBox="1">
            <a:spLocks noChangeArrowheads="1"/>
          </p:cNvSpPr>
          <p:nvPr/>
        </p:nvSpPr>
        <p:spPr bwMode="auto">
          <a:xfrm>
            <a:off x="5867402" y="1962154"/>
            <a:ext cx="622300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latin typeface="Arial Narrow" pitchFamily="34" charset="0"/>
              </a:rPr>
              <a:t>Porin</a:t>
            </a:r>
            <a:endParaRPr lang="en-US" sz="1400" b="1">
              <a:latin typeface="Arial Rounded MT Bold" pitchFamily="34" charset="0"/>
            </a:endParaRPr>
          </a:p>
        </p:txBody>
      </p:sp>
      <p:sp>
        <p:nvSpPr>
          <p:cNvPr id="94309" name="AutoShape 589"/>
          <p:cNvSpPr>
            <a:spLocks noChangeArrowheads="1"/>
          </p:cNvSpPr>
          <p:nvPr/>
        </p:nvSpPr>
        <p:spPr bwMode="auto">
          <a:xfrm rot="1466637">
            <a:off x="5943600" y="2209800"/>
            <a:ext cx="76200" cy="2286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3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Century Gothic" pitchFamily="34" charset="0"/>
                <a:ea typeface="SimSun" pitchFamily="2" charset="-122"/>
              </a:rPr>
              <a:t>Chemistry of the LPS Layer</a:t>
            </a:r>
            <a:endParaRPr lang="en-US" sz="3200" dirty="0"/>
          </a:p>
        </p:txBody>
      </p:sp>
      <p:sp>
        <p:nvSpPr>
          <p:cNvPr id="890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0690"/>
            <a:ext cx="8305800" cy="4511675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LPS polysaccharide consists of two portions: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-</a:t>
            </a:r>
            <a:r>
              <a:rPr lang="en-US" altLang="zh-CN" sz="2600" b="1" dirty="0">
                <a:solidFill>
                  <a:srgbClr val="000000"/>
                </a:solidFill>
                <a:ea typeface="SimSun" pitchFamily="2" charset="-122"/>
              </a:rPr>
              <a:t>core polysaccharide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-</a:t>
            </a:r>
            <a:r>
              <a:rPr lang="en-US" altLang="zh-CN" sz="2600" b="1" dirty="0">
                <a:solidFill>
                  <a:srgbClr val="000000"/>
                </a:solidFill>
                <a:ea typeface="SimSun" pitchFamily="2" charset="-122"/>
              </a:rPr>
              <a:t>O-polysaccharide (O-antigen or outer polysaccharide)</a:t>
            </a:r>
            <a:endParaRPr lang="en-US" altLang="zh-CN" sz="2600" dirty="0">
              <a:solidFill>
                <a:srgbClr val="000000"/>
              </a:solidFill>
              <a:ea typeface="SimSun" pitchFamily="2" charset="-122"/>
            </a:endParaRPr>
          </a:p>
          <a:p>
            <a:pPr eaLnBrk="1" hangingPunct="1">
              <a:lnSpc>
                <a:spcPct val="105000"/>
              </a:lnSpc>
              <a:buClr>
                <a:schemeClr val="tx1"/>
              </a:buClr>
            </a:pPr>
            <a:endParaRPr lang="en-US" altLang="zh-CN" sz="2600" dirty="0">
              <a:solidFill>
                <a:srgbClr val="000000"/>
              </a:solidFill>
              <a:ea typeface="SimSun" pitchFamily="2" charset="-122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In </a:t>
            </a:r>
            <a:r>
              <a:rPr lang="en-US" altLang="zh-CN" sz="2600" i="1" dirty="0">
                <a:solidFill>
                  <a:srgbClr val="000000"/>
                </a:solidFill>
                <a:ea typeface="SimSun" pitchFamily="2" charset="-122"/>
              </a:rPr>
              <a:t>Salmonella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, the </a:t>
            </a:r>
            <a:r>
              <a:rPr lang="en-US" altLang="zh-CN" sz="2600" b="1" dirty="0">
                <a:solidFill>
                  <a:srgbClr val="000000"/>
                </a:solidFill>
                <a:ea typeface="SimSun" pitchFamily="2" charset="-122"/>
              </a:rPr>
              <a:t>core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 polysaccharide consists of: </a:t>
            </a:r>
          </a:p>
          <a:p>
            <a:pPr lvl="1">
              <a:buClr>
                <a:schemeClr val="tx1"/>
              </a:buClr>
            </a:pPr>
            <a:r>
              <a:rPr lang="en-US" altLang="zh-CN" sz="2000" b="1" dirty="0" err="1">
                <a:solidFill>
                  <a:srgbClr val="000000"/>
                </a:solidFill>
                <a:ea typeface="SimSun" pitchFamily="2" charset="-122"/>
              </a:rPr>
              <a:t>ketodeoxyocytonate</a:t>
            </a:r>
            <a:r>
              <a:rPr lang="en-US" altLang="zh-CN" sz="2000" b="1" dirty="0">
                <a:solidFill>
                  <a:srgbClr val="000000"/>
                </a:solidFill>
                <a:ea typeface="SimSun" pitchFamily="2" charset="-122"/>
              </a:rPr>
              <a:t> (KDO), </a:t>
            </a:r>
          </a:p>
          <a:p>
            <a:pPr lvl="1">
              <a:buClr>
                <a:schemeClr val="tx1"/>
              </a:buClr>
            </a:pPr>
            <a:r>
              <a:rPr lang="en-US" altLang="zh-CN" sz="2000" b="1" dirty="0">
                <a:solidFill>
                  <a:srgbClr val="000000"/>
                </a:solidFill>
                <a:ea typeface="SimSun" pitchFamily="2" charset="-122"/>
              </a:rPr>
              <a:t>seven-carbon sugars (</a:t>
            </a:r>
            <a:r>
              <a:rPr lang="en-US" altLang="zh-CN" sz="2000" b="1" dirty="0" err="1">
                <a:solidFill>
                  <a:srgbClr val="000000"/>
                </a:solidFill>
                <a:ea typeface="SimSun" pitchFamily="2" charset="-122"/>
              </a:rPr>
              <a:t>heptoses</a:t>
            </a:r>
            <a:r>
              <a:rPr lang="en-US" altLang="zh-CN" sz="2000" b="1" dirty="0">
                <a:solidFill>
                  <a:srgbClr val="000000"/>
                </a:solidFill>
                <a:ea typeface="SimSun" pitchFamily="2" charset="-122"/>
              </a:rPr>
              <a:t>), </a:t>
            </a:r>
          </a:p>
          <a:p>
            <a:pPr lvl="1">
              <a:buClr>
                <a:schemeClr val="tx1"/>
              </a:buClr>
            </a:pPr>
            <a:r>
              <a:rPr lang="en-US" altLang="zh-CN" sz="2000" b="1" dirty="0">
                <a:solidFill>
                  <a:srgbClr val="000000"/>
                </a:solidFill>
                <a:ea typeface="SimSun" pitchFamily="2" charset="-122"/>
              </a:rPr>
              <a:t>glucose, </a:t>
            </a:r>
          </a:p>
          <a:p>
            <a:pPr lvl="1">
              <a:buClr>
                <a:schemeClr val="tx1"/>
              </a:buClr>
            </a:pPr>
            <a:r>
              <a:rPr lang="en-US" altLang="zh-CN" sz="2000" b="1" dirty="0" err="1">
                <a:solidFill>
                  <a:srgbClr val="000000"/>
                </a:solidFill>
                <a:ea typeface="SimSun" pitchFamily="2" charset="-122"/>
              </a:rPr>
              <a:t>galactose</a:t>
            </a:r>
            <a:r>
              <a:rPr lang="en-US" altLang="zh-CN" sz="2000" b="1" dirty="0">
                <a:solidFill>
                  <a:srgbClr val="000000"/>
                </a:solidFill>
                <a:ea typeface="SimSun" pitchFamily="2" charset="-122"/>
              </a:rPr>
              <a:t>, </a:t>
            </a:r>
          </a:p>
          <a:p>
            <a:pPr lvl="1">
              <a:buClr>
                <a:schemeClr val="tx1"/>
              </a:buClr>
            </a:pPr>
            <a:r>
              <a:rPr lang="en-US" altLang="zh-CN" sz="2000" b="1" dirty="0">
                <a:solidFill>
                  <a:srgbClr val="000000"/>
                </a:solidFill>
                <a:ea typeface="SimSun" pitchFamily="2" charset="-122"/>
              </a:rPr>
              <a:t>NAG.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A40F2F-E0D6-495D-ABDE-F3F81049A72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3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AF6137-C80D-41BD-A6C6-4A7C393398AD}"/>
              </a:ext>
            </a:extLst>
          </p:cNvPr>
          <p:cNvSpPr txBox="1"/>
          <p:nvPr/>
        </p:nvSpPr>
        <p:spPr>
          <a:xfrm>
            <a:off x="235770" y="982176"/>
            <a:ext cx="880917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LPS is composed of three distinct units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A phospholipid called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Open Sans"/>
              </a:rPr>
              <a:t>Lipid A;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 It embeds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/>
              </a:rPr>
              <a:t>Lipolysaccharide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 layer in the outer leaflet.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lang="en-US" sz="2400" b="1" i="0" dirty="0">
                <a:effectLst/>
                <a:latin typeface="Open Sans"/>
              </a:rPr>
              <a:t>Also known as endotoxin, it is </a:t>
            </a:r>
            <a:r>
              <a:rPr lang="en-US" sz="2400" b="0" i="0" dirty="0">
                <a:effectLst/>
                <a:latin typeface="Open Sans"/>
              </a:rPr>
              <a:t>responsible for toxic effects (fever and shock). Generally it is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not released until death of cell.</a:t>
            </a:r>
          </a:p>
          <a:p>
            <a:endParaRPr lang="en-US" sz="2400" dirty="0">
              <a:solidFill>
                <a:srgbClr val="000000"/>
              </a:solidFill>
              <a:latin typeface="Open Sans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Open Sans"/>
              </a:rPr>
              <a:t>core polysaccharide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 of fiver sugars linked through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/>
              </a:rPr>
              <a:t>ketodeoxyoctulonate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 (KDO) to lipid A</a:t>
            </a:r>
          </a:p>
          <a:p>
            <a:endParaRPr lang="en-US" sz="2400" dirty="0">
              <a:solidFill>
                <a:srgbClr val="000000"/>
              </a:solidFill>
              <a:latin typeface="Open Sans"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Open Sans"/>
              </a:rPr>
              <a:t>O antigen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: An outer polysaccharide consisting of up to 25 repeating units of 3-5 sugars. These are hydrophilic in nature. O antigen is highly varied among species.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1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E40D05-2FE1-4BE8-87C3-1079C98E7B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0118" name="Rectangle 89"/>
          <p:cNvSpPr>
            <a:spLocks noChangeArrowheads="1"/>
          </p:cNvSpPr>
          <p:nvPr/>
        </p:nvSpPr>
        <p:spPr bwMode="auto">
          <a:xfrm>
            <a:off x="761999" y="2208212"/>
            <a:ext cx="3379788" cy="38100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9" name="Rectangle 90"/>
          <p:cNvSpPr>
            <a:spLocks noChangeArrowheads="1"/>
          </p:cNvSpPr>
          <p:nvPr/>
        </p:nvSpPr>
        <p:spPr bwMode="auto">
          <a:xfrm>
            <a:off x="4305299" y="2208212"/>
            <a:ext cx="24003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0" name="Rectangle 91"/>
          <p:cNvSpPr>
            <a:spLocks noChangeArrowheads="1"/>
          </p:cNvSpPr>
          <p:nvPr/>
        </p:nvSpPr>
        <p:spPr bwMode="auto">
          <a:xfrm>
            <a:off x="6696080" y="2208212"/>
            <a:ext cx="1533525" cy="381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1" name="Text Box 92"/>
          <p:cNvSpPr txBox="1">
            <a:spLocks noChangeArrowheads="1"/>
          </p:cNvSpPr>
          <p:nvPr/>
        </p:nvSpPr>
        <p:spPr bwMode="auto">
          <a:xfrm>
            <a:off x="1185862" y="2208219"/>
            <a:ext cx="2624139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latin typeface="Century Gothic" pitchFamily="34" charset="0"/>
              </a:rPr>
              <a:t>O-specific polysaccharide</a:t>
            </a:r>
          </a:p>
        </p:txBody>
      </p:sp>
      <p:sp>
        <p:nvSpPr>
          <p:cNvPr id="90122" name="Text Box 93"/>
          <p:cNvSpPr txBox="1">
            <a:spLocks noChangeArrowheads="1"/>
          </p:cNvSpPr>
          <p:nvPr/>
        </p:nvSpPr>
        <p:spPr bwMode="auto">
          <a:xfrm>
            <a:off x="4610099" y="2208212"/>
            <a:ext cx="21224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latin typeface="Century Gothic" pitchFamily="34" charset="0"/>
              </a:rPr>
              <a:t>Core-polysaccharide</a:t>
            </a:r>
          </a:p>
        </p:txBody>
      </p:sp>
      <p:sp>
        <p:nvSpPr>
          <p:cNvPr id="90123" name="Text Box 94"/>
          <p:cNvSpPr txBox="1">
            <a:spLocks noChangeArrowheads="1"/>
          </p:cNvSpPr>
          <p:nvPr/>
        </p:nvSpPr>
        <p:spPr bwMode="auto">
          <a:xfrm rot="10796257" flipV="1">
            <a:off x="7086599" y="2211387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latin typeface="Century Gothic" pitchFamily="34" charset="0"/>
              </a:rPr>
              <a:t>Lipid A</a:t>
            </a:r>
          </a:p>
        </p:txBody>
      </p:sp>
      <p:sp>
        <p:nvSpPr>
          <p:cNvPr id="90124" name="Rectangle 4"/>
          <p:cNvSpPr>
            <a:spLocks noChangeArrowheads="1"/>
          </p:cNvSpPr>
          <p:nvPr/>
        </p:nvSpPr>
        <p:spPr bwMode="auto">
          <a:xfrm>
            <a:off x="7104062" y="3808412"/>
            <a:ext cx="1125539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5" name="Rectangle 5"/>
          <p:cNvSpPr>
            <a:spLocks noChangeArrowheads="1"/>
          </p:cNvSpPr>
          <p:nvPr/>
        </p:nvSpPr>
        <p:spPr bwMode="auto">
          <a:xfrm>
            <a:off x="7104062" y="3346451"/>
            <a:ext cx="1125539" cy="3063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0126" name="Group 6"/>
          <p:cNvGrpSpPr>
            <a:grpSpLocks/>
          </p:cNvGrpSpPr>
          <p:nvPr/>
        </p:nvGrpSpPr>
        <p:grpSpPr bwMode="auto">
          <a:xfrm>
            <a:off x="880534" y="3808419"/>
            <a:ext cx="844551" cy="315913"/>
            <a:chOff x="1620" y="4500"/>
            <a:chExt cx="1440" cy="554"/>
          </a:xfrm>
        </p:grpSpPr>
        <p:sp>
          <p:nvSpPr>
            <p:cNvPr id="40967" name="AutoShape 7"/>
            <p:cNvSpPr>
              <a:spLocks noChangeArrowheads="1"/>
            </p:cNvSpPr>
            <p:nvPr/>
          </p:nvSpPr>
          <p:spPr bwMode="auto">
            <a:xfrm>
              <a:off x="1620" y="4500"/>
              <a:ext cx="541" cy="54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208" name="Line 8"/>
            <p:cNvSpPr>
              <a:spLocks noChangeShapeType="1"/>
            </p:cNvSpPr>
            <p:nvPr/>
          </p:nvSpPr>
          <p:spPr bwMode="auto">
            <a:xfrm>
              <a:off x="2160" y="4790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auto">
            <a:xfrm>
              <a:off x="2340" y="4514"/>
              <a:ext cx="541" cy="54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210" name="Line 10"/>
            <p:cNvSpPr>
              <a:spLocks noChangeShapeType="1"/>
            </p:cNvSpPr>
            <p:nvPr/>
          </p:nvSpPr>
          <p:spPr bwMode="auto">
            <a:xfrm>
              <a:off x="2880" y="4790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127" name="Group 11"/>
          <p:cNvGrpSpPr>
            <a:grpSpLocks/>
          </p:cNvGrpSpPr>
          <p:nvPr/>
        </p:nvGrpSpPr>
        <p:grpSpPr bwMode="auto">
          <a:xfrm>
            <a:off x="1731433" y="3808419"/>
            <a:ext cx="846139" cy="315913"/>
            <a:chOff x="1620" y="4500"/>
            <a:chExt cx="1440" cy="554"/>
          </a:xfrm>
        </p:grpSpPr>
        <p:sp>
          <p:nvSpPr>
            <p:cNvPr id="40972" name="AutoShape 12"/>
            <p:cNvSpPr>
              <a:spLocks noChangeArrowheads="1"/>
            </p:cNvSpPr>
            <p:nvPr/>
          </p:nvSpPr>
          <p:spPr bwMode="auto">
            <a:xfrm>
              <a:off x="1620" y="4500"/>
              <a:ext cx="540" cy="54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204" name="Line 13"/>
            <p:cNvSpPr>
              <a:spLocks noChangeShapeType="1"/>
            </p:cNvSpPr>
            <p:nvPr/>
          </p:nvSpPr>
          <p:spPr bwMode="auto">
            <a:xfrm>
              <a:off x="2160" y="4790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AutoShape 14"/>
            <p:cNvSpPr>
              <a:spLocks noChangeArrowheads="1"/>
            </p:cNvSpPr>
            <p:nvPr/>
          </p:nvSpPr>
          <p:spPr bwMode="auto">
            <a:xfrm>
              <a:off x="2341" y="4514"/>
              <a:ext cx="538" cy="54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206" name="Line 15"/>
            <p:cNvSpPr>
              <a:spLocks noChangeShapeType="1"/>
            </p:cNvSpPr>
            <p:nvPr/>
          </p:nvSpPr>
          <p:spPr bwMode="auto">
            <a:xfrm>
              <a:off x="2880" y="4790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128" name="Group 16"/>
          <p:cNvGrpSpPr>
            <a:grpSpLocks/>
          </p:cNvGrpSpPr>
          <p:nvPr/>
        </p:nvGrpSpPr>
        <p:grpSpPr bwMode="auto">
          <a:xfrm>
            <a:off x="2601915" y="3808419"/>
            <a:ext cx="844551" cy="315913"/>
            <a:chOff x="1620" y="4500"/>
            <a:chExt cx="1440" cy="554"/>
          </a:xfrm>
        </p:grpSpPr>
        <p:sp>
          <p:nvSpPr>
            <p:cNvPr id="40977" name="AutoShape 17"/>
            <p:cNvSpPr>
              <a:spLocks noChangeArrowheads="1"/>
            </p:cNvSpPr>
            <p:nvPr/>
          </p:nvSpPr>
          <p:spPr bwMode="auto">
            <a:xfrm>
              <a:off x="1620" y="4500"/>
              <a:ext cx="541" cy="54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200" name="Line 18"/>
            <p:cNvSpPr>
              <a:spLocks noChangeShapeType="1"/>
            </p:cNvSpPr>
            <p:nvPr/>
          </p:nvSpPr>
          <p:spPr bwMode="auto">
            <a:xfrm>
              <a:off x="2160" y="4790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auto">
            <a:xfrm>
              <a:off x="2340" y="4514"/>
              <a:ext cx="541" cy="54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202" name="Line 20"/>
            <p:cNvSpPr>
              <a:spLocks noChangeShapeType="1"/>
            </p:cNvSpPr>
            <p:nvPr/>
          </p:nvSpPr>
          <p:spPr bwMode="auto">
            <a:xfrm>
              <a:off x="2880" y="4790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1" name="AutoShape 21"/>
          <p:cNvSpPr>
            <a:spLocks noChangeArrowheads="1"/>
          </p:cNvSpPr>
          <p:nvPr/>
        </p:nvSpPr>
        <p:spPr bwMode="auto">
          <a:xfrm>
            <a:off x="3446469" y="3819530"/>
            <a:ext cx="315913" cy="309563"/>
          </a:xfrm>
          <a:prstGeom prst="hexagon">
            <a:avLst>
              <a:gd name="adj" fmla="val 25513"/>
              <a:gd name="vf" fmla="val 11547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0130" name="Line 22"/>
          <p:cNvSpPr>
            <a:spLocks noChangeShapeType="1"/>
          </p:cNvSpPr>
          <p:nvPr/>
        </p:nvSpPr>
        <p:spPr bwMode="auto">
          <a:xfrm>
            <a:off x="3762378" y="3984625"/>
            <a:ext cx="106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3" name="AutoShape 23"/>
          <p:cNvSpPr>
            <a:spLocks noChangeArrowheads="1"/>
          </p:cNvSpPr>
          <p:nvPr/>
        </p:nvSpPr>
        <p:spPr bwMode="auto">
          <a:xfrm>
            <a:off x="3868739" y="3827466"/>
            <a:ext cx="317500" cy="309563"/>
          </a:xfrm>
          <a:prstGeom prst="hexagon">
            <a:avLst>
              <a:gd name="adj" fmla="val 25641"/>
              <a:gd name="vf" fmla="val 11547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0132" name="Line 24"/>
          <p:cNvSpPr>
            <a:spLocks noChangeShapeType="1"/>
          </p:cNvSpPr>
          <p:nvPr/>
        </p:nvSpPr>
        <p:spPr bwMode="auto">
          <a:xfrm>
            <a:off x="4186244" y="3984625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3" name="AutoShape 25"/>
          <p:cNvSpPr>
            <a:spLocks noChangeArrowheads="1"/>
          </p:cNvSpPr>
          <p:nvPr/>
        </p:nvSpPr>
        <p:spPr bwMode="auto">
          <a:xfrm>
            <a:off x="4291014" y="3808419"/>
            <a:ext cx="317500" cy="307975"/>
          </a:xfrm>
          <a:prstGeom prst="hexagon">
            <a:avLst>
              <a:gd name="adj" fmla="val 25773"/>
              <a:gd name="vf" fmla="val 115470"/>
            </a:avLst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4" name="Line 26"/>
          <p:cNvSpPr>
            <a:spLocks noChangeShapeType="1"/>
          </p:cNvSpPr>
          <p:nvPr/>
        </p:nvSpPr>
        <p:spPr bwMode="auto">
          <a:xfrm>
            <a:off x="4608519" y="3973512"/>
            <a:ext cx="10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5" name="AutoShape 27"/>
          <p:cNvSpPr>
            <a:spLocks noChangeArrowheads="1"/>
          </p:cNvSpPr>
          <p:nvPr/>
        </p:nvSpPr>
        <p:spPr bwMode="auto">
          <a:xfrm>
            <a:off x="4713294" y="3814766"/>
            <a:ext cx="315913" cy="309563"/>
          </a:xfrm>
          <a:prstGeom prst="hexagon">
            <a:avLst>
              <a:gd name="adj" fmla="val 25513"/>
              <a:gd name="vf" fmla="val 115470"/>
            </a:avLst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6" name="Line 28"/>
          <p:cNvSpPr>
            <a:spLocks noChangeShapeType="1"/>
          </p:cNvSpPr>
          <p:nvPr/>
        </p:nvSpPr>
        <p:spPr bwMode="auto">
          <a:xfrm>
            <a:off x="5029205" y="3973512"/>
            <a:ext cx="106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0137" name="Group 29"/>
          <p:cNvGrpSpPr>
            <a:grpSpLocks/>
          </p:cNvGrpSpPr>
          <p:nvPr/>
        </p:nvGrpSpPr>
        <p:grpSpPr bwMode="auto">
          <a:xfrm>
            <a:off x="5135566" y="3808419"/>
            <a:ext cx="842963" cy="315913"/>
            <a:chOff x="1620" y="4500"/>
            <a:chExt cx="1440" cy="554"/>
          </a:xfrm>
        </p:grpSpPr>
        <p:sp>
          <p:nvSpPr>
            <p:cNvPr id="90195" name="AutoShape 30"/>
            <p:cNvSpPr>
              <a:spLocks noChangeArrowheads="1"/>
            </p:cNvSpPr>
            <p:nvPr/>
          </p:nvSpPr>
          <p:spPr bwMode="auto">
            <a:xfrm>
              <a:off x="1620" y="4500"/>
              <a:ext cx="540" cy="54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6" name="Line 31"/>
            <p:cNvSpPr>
              <a:spLocks noChangeShapeType="1"/>
            </p:cNvSpPr>
            <p:nvPr/>
          </p:nvSpPr>
          <p:spPr bwMode="auto">
            <a:xfrm>
              <a:off x="2160" y="4790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7" name="AutoShape 32"/>
            <p:cNvSpPr>
              <a:spLocks noChangeArrowheads="1"/>
            </p:cNvSpPr>
            <p:nvPr/>
          </p:nvSpPr>
          <p:spPr bwMode="auto">
            <a:xfrm>
              <a:off x="2340" y="4514"/>
              <a:ext cx="540" cy="54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8" name="Line 33"/>
            <p:cNvSpPr>
              <a:spLocks noChangeShapeType="1"/>
            </p:cNvSpPr>
            <p:nvPr/>
          </p:nvSpPr>
          <p:spPr bwMode="auto">
            <a:xfrm>
              <a:off x="2880" y="4790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38" name="AutoShape 34"/>
          <p:cNvSpPr>
            <a:spLocks noChangeArrowheads="1"/>
          </p:cNvSpPr>
          <p:nvPr/>
        </p:nvSpPr>
        <p:spPr bwMode="auto">
          <a:xfrm>
            <a:off x="5978526" y="3808419"/>
            <a:ext cx="317500" cy="307975"/>
          </a:xfrm>
          <a:prstGeom prst="hexagon">
            <a:avLst>
              <a:gd name="adj" fmla="val 25773"/>
              <a:gd name="vf" fmla="val 115470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9" name="Line 35"/>
          <p:cNvSpPr>
            <a:spLocks noChangeShapeType="1"/>
          </p:cNvSpPr>
          <p:nvPr/>
        </p:nvSpPr>
        <p:spPr bwMode="auto">
          <a:xfrm>
            <a:off x="6296030" y="3973512"/>
            <a:ext cx="106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6" name="AutoShape 36"/>
          <p:cNvSpPr>
            <a:spLocks noChangeArrowheads="1"/>
          </p:cNvSpPr>
          <p:nvPr/>
        </p:nvSpPr>
        <p:spPr bwMode="auto">
          <a:xfrm>
            <a:off x="6402393" y="3814766"/>
            <a:ext cx="314325" cy="309563"/>
          </a:xfrm>
          <a:prstGeom prst="hexagon">
            <a:avLst>
              <a:gd name="adj" fmla="val 25385"/>
              <a:gd name="vf" fmla="val 11547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0141" name="Line 37"/>
          <p:cNvSpPr>
            <a:spLocks noChangeShapeType="1"/>
          </p:cNvSpPr>
          <p:nvPr/>
        </p:nvSpPr>
        <p:spPr bwMode="auto">
          <a:xfrm>
            <a:off x="6716718" y="3973512"/>
            <a:ext cx="106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2" name="AutoShape 38"/>
          <p:cNvSpPr>
            <a:spLocks noChangeArrowheads="1"/>
          </p:cNvSpPr>
          <p:nvPr/>
        </p:nvSpPr>
        <p:spPr bwMode="auto">
          <a:xfrm rot="5176772">
            <a:off x="6796087" y="3819528"/>
            <a:ext cx="344488" cy="285751"/>
          </a:xfrm>
          <a:prstGeom prst="hexagon">
            <a:avLst>
              <a:gd name="adj" fmla="val 30139"/>
              <a:gd name="vf" fmla="val 115470"/>
            </a:avLst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3" name="Freeform 39"/>
          <p:cNvSpPr>
            <a:spLocks/>
          </p:cNvSpPr>
          <p:nvPr/>
        </p:nvSpPr>
        <p:spPr bwMode="auto">
          <a:xfrm rot="5400000" flipV="1">
            <a:off x="7519987" y="3381378"/>
            <a:ext cx="153988" cy="985839"/>
          </a:xfrm>
          <a:custGeom>
            <a:avLst/>
            <a:gdLst>
              <a:gd name="T0" fmla="*/ 0 w 234"/>
              <a:gd name="T1" fmla="*/ 0 h 1611"/>
              <a:gd name="T2" fmla="*/ 0 w 234"/>
              <a:gd name="T3" fmla="*/ 0 h 1611"/>
              <a:gd name="T4" fmla="*/ 0 w 234"/>
              <a:gd name="T5" fmla="*/ 0 h 1611"/>
              <a:gd name="T6" fmla="*/ 0 w 234"/>
              <a:gd name="T7" fmla="*/ 0 h 1611"/>
              <a:gd name="T8" fmla="*/ 0 w 234"/>
              <a:gd name="T9" fmla="*/ 0 h 1611"/>
              <a:gd name="T10" fmla="*/ 0 w 234"/>
              <a:gd name="T11" fmla="*/ 0 h 1611"/>
              <a:gd name="T12" fmla="*/ 0 w 234"/>
              <a:gd name="T13" fmla="*/ 0 h 1611"/>
              <a:gd name="T14" fmla="*/ 0 w 234"/>
              <a:gd name="T15" fmla="*/ 0 h 1611"/>
              <a:gd name="T16" fmla="*/ 0 w 234"/>
              <a:gd name="T17" fmla="*/ 0 h 1611"/>
              <a:gd name="T18" fmla="*/ 0 w 234"/>
              <a:gd name="T19" fmla="*/ 0 h 1611"/>
              <a:gd name="T20" fmla="*/ 0 w 234"/>
              <a:gd name="T21" fmla="*/ 0 h 1611"/>
              <a:gd name="T22" fmla="*/ 0 w 234"/>
              <a:gd name="T23" fmla="*/ 0 h 1611"/>
              <a:gd name="T24" fmla="*/ 0 w 234"/>
              <a:gd name="T25" fmla="*/ 0 h 1611"/>
              <a:gd name="T26" fmla="*/ 0 w 234"/>
              <a:gd name="T27" fmla="*/ 0 h 1611"/>
              <a:gd name="T28" fmla="*/ 0 w 234"/>
              <a:gd name="T29" fmla="*/ 0 h 161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34"/>
              <a:gd name="T46" fmla="*/ 0 h 1611"/>
              <a:gd name="T47" fmla="*/ 234 w 234"/>
              <a:gd name="T48" fmla="*/ 1611 h 161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34" h="1611">
                <a:moveTo>
                  <a:pt x="120" y="0"/>
                </a:moveTo>
                <a:cubicBezTo>
                  <a:pt x="51" y="103"/>
                  <a:pt x="71" y="56"/>
                  <a:pt x="45" y="135"/>
                </a:cubicBezTo>
                <a:cubicBezTo>
                  <a:pt x="68" y="228"/>
                  <a:pt x="130" y="322"/>
                  <a:pt x="210" y="375"/>
                </a:cubicBezTo>
                <a:cubicBezTo>
                  <a:pt x="196" y="458"/>
                  <a:pt x="188" y="502"/>
                  <a:pt x="120" y="555"/>
                </a:cubicBezTo>
                <a:cubicBezTo>
                  <a:pt x="92" y="577"/>
                  <a:pt x="30" y="615"/>
                  <a:pt x="30" y="615"/>
                </a:cubicBezTo>
                <a:cubicBezTo>
                  <a:pt x="20" y="645"/>
                  <a:pt x="0" y="675"/>
                  <a:pt x="30" y="705"/>
                </a:cubicBezTo>
                <a:cubicBezTo>
                  <a:pt x="55" y="730"/>
                  <a:pt x="120" y="765"/>
                  <a:pt x="120" y="765"/>
                </a:cubicBezTo>
                <a:cubicBezTo>
                  <a:pt x="130" y="780"/>
                  <a:pt x="148" y="792"/>
                  <a:pt x="150" y="810"/>
                </a:cubicBezTo>
                <a:cubicBezTo>
                  <a:pt x="160" y="893"/>
                  <a:pt x="107" y="909"/>
                  <a:pt x="45" y="930"/>
                </a:cubicBezTo>
                <a:cubicBezTo>
                  <a:pt x="10" y="1035"/>
                  <a:pt x="58" y="1033"/>
                  <a:pt x="120" y="1095"/>
                </a:cubicBezTo>
                <a:cubicBezTo>
                  <a:pt x="220" y="1195"/>
                  <a:pt x="75" y="1090"/>
                  <a:pt x="195" y="1170"/>
                </a:cubicBezTo>
                <a:cubicBezTo>
                  <a:pt x="234" y="1288"/>
                  <a:pt x="157" y="1318"/>
                  <a:pt x="60" y="1350"/>
                </a:cubicBezTo>
                <a:cubicBezTo>
                  <a:pt x="41" y="1407"/>
                  <a:pt x="20" y="1447"/>
                  <a:pt x="60" y="1515"/>
                </a:cubicBezTo>
                <a:cubicBezTo>
                  <a:pt x="78" y="1546"/>
                  <a:pt x="150" y="1611"/>
                  <a:pt x="150" y="1575"/>
                </a:cubicBezTo>
                <a:cubicBezTo>
                  <a:pt x="150" y="1560"/>
                  <a:pt x="150" y="1545"/>
                  <a:pt x="150" y="1530"/>
                </a:cubicBezTo>
              </a:path>
            </a:pathLst>
          </a:custGeom>
          <a:solidFill>
            <a:srgbClr val="FFFF00"/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4" name="Freeform 40"/>
          <p:cNvSpPr>
            <a:spLocks/>
          </p:cNvSpPr>
          <p:nvPr/>
        </p:nvSpPr>
        <p:spPr bwMode="auto">
          <a:xfrm rot="5400000" flipV="1">
            <a:off x="7523161" y="3513138"/>
            <a:ext cx="152400" cy="984251"/>
          </a:xfrm>
          <a:custGeom>
            <a:avLst/>
            <a:gdLst>
              <a:gd name="T0" fmla="*/ 0 w 234"/>
              <a:gd name="T1" fmla="*/ 0 h 1611"/>
              <a:gd name="T2" fmla="*/ 0 w 234"/>
              <a:gd name="T3" fmla="*/ 0 h 1611"/>
              <a:gd name="T4" fmla="*/ 0 w 234"/>
              <a:gd name="T5" fmla="*/ 0 h 1611"/>
              <a:gd name="T6" fmla="*/ 0 w 234"/>
              <a:gd name="T7" fmla="*/ 0 h 1611"/>
              <a:gd name="T8" fmla="*/ 0 w 234"/>
              <a:gd name="T9" fmla="*/ 0 h 1611"/>
              <a:gd name="T10" fmla="*/ 0 w 234"/>
              <a:gd name="T11" fmla="*/ 0 h 1611"/>
              <a:gd name="T12" fmla="*/ 0 w 234"/>
              <a:gd name="T13" fmla="*/ 0 h 1611"/>
              <a:gd name="T14" fmla="*/ 0 w 234"/>
              <a:gd name="T15" fmla="*/ 0 h 1611"/>
              <a:gd name="T16" fmla="*/ 0 w 234"/>
              <a:gd name="T17" fmla="*/ 0 h 1611"/>
              <a:gd name="T18" fmla="*/ 0 w 234"/>
              <a:gd name="T19" fmla="*/ 0 h 1611"/>
              <a:gd name="T20" fmla="*/ 0 w 234"/>
              <a:gd name="T21" fmla="*/ 0 h 1611"/>
              <a:gd name="T22" fmla="*/ 0 w 234"/>
              <a:gd name="T23" fmla="*/ 0 h 1611"/>
              <a:gd name="T24" fmla="*/ 0 w 234"/>
              <a:gd name="T25" fmla="*/ 0 h 1611"/>
              <a:gd name="T26" fmla="*/ 0 w 234"/>
              <a:gd name="T27" fmla="*/ 0 h 1611"/>
              <a:gd name="T28" fmla="*/ 0 w 234"/>
              <a:gd name="T29" fmla="*/ 0 h 161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34"/>
              <a:gd name="T46" fmla="*/ 0 h 1611"/>
              <a:gd name="T47" fmla="*/ 234 w 234"/>
              <a:gd name="T48" fmla="*/ 1611 h 161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34" h="1611">
                <a:moveTo>
                  <a:pt x="120" y="0"/>
                </a:moveTo>
                <a:cubicBezTo>
                  <a:pt x="51" y="103"/>
                  <a:pt x="71" y="56"/>
                  <a:pt x="45" y="135"/>
                </a:cubicBezTo>
                <a:cubicBezTo>
                  <a:pt x="68" y="228"/>
                  <a:pt x="130" y="322"/>
                  <a:pt x="210" y="375"/>
                </a:cubicBezTo>
                <a:cubicBezTo>
                  <a:pt x="196" y="458"/>
                  <a:pt x="188" y="502"/>
                  <a:pt x="120" y="555"/>
                </a:cubicBezTo>
                <a:cubicBezTo>
                  <a:pt x="92" y="577"/>
                  <a:pt x="30" y="615"/>
                  <a:pt x="30" y="615"/>
                </a:cubicBezTo>
                <a:cubicBezTo>
                  <a:pt x="20" y="645"/>
                  <a:pt x="0" y="675"/>
                  <a:pt x="30" y="705"/>
                </a:cubicBezTo>
                <a:cubicBezTo>
                  <a:pt x="55" y="730"/>
                  <a:pt x="120" y="765"/>
                  <a:pt x="120" y="765"/>
                </a:cubicBezTo>
                <a:cubicBezTo>
                  <a:pt x="130" y="780"/>
                  <a:pt x="148" y="792"/>
                  <a:pt x="150" y="810"/>
                </a:cubicBezTo>
                <a:cubicBezTo>
                  <a:pt x="160" y="893"/>
                  <a:pt x="107" y="909"/>
                  <a:pt x="45" y="930"/>
                </a:cubicBezTo>
                <a:cubicBezTo>
                  <a:pt x="10" y="1035"/>
                  <a:pt x="58" y="1033"/>
                  <a:pt x="120" y="1095"/>
                </a:cubicBezTo>
                <a:cubicBezTo>
                  <a:pt x="220" y="1195"/>
                  <a:pt x="75" y="1090"/>
                  <a:pt x="195" y="1170"/>
                </a:cubicBezTo>
                <a:cubicBezTo>
                  <a:pt x="234" y="1288"/>
                  <a:pt x="157" y="1318"/>
                  <a:pt x="60" y="1350"/>
                </a:cubicBezTo>
                <a:cubicBezTo>
                  <a:pt x="41" y="1407"/>
                  <a:pt x="20" y="1447"/>
                  <a:pt x="60" y="1515"/>
                </a:cubicBezTo>
                <a:cubicBezTo>
                  <a:pt x="78" y="1546"/>
                  <a:pt x="150" y="1611"/>
                  <a:pt x="150" y="1575"/>
                </a:cubicBezTo>
                <a:cubicBezTo>
                  <a:pt x="150" y="1560"/>
                  <a:pt x="150" y="1545"/>
                  <a:pt x="150" y="153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5" name="AutoShape 42"/>
          <p:cNvSpPr>
            <a:spLocks noChangeArrowheads="1"/>
          </p:cNvSpPr>
          <p:nvPr/>
        </p:nvSpPr>
        <p:spPr bwMode="auto">
          <a:xfrm rot="5176772">
            <a:off x="6792917" y="3376615"/>
            <a:ext cx="346075" cy="285751"/>
          </a:xfrm>
          <a:prstGeom prst="hexagon">
            <a:avLst>
              <a:gd name="adj" fmla="val 30278"/>
              <a:gd name="vf" fmla="val 115470"/>
            </a:avLst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6" name="Freeform 43"/>
          <p:cNvSpPr>
            <a:spLocks/>
          </p:cNvSpPr>
          <p:nvPr/>
        </p:nvSpPr>
        <p:spPr bwMode="auto">
          <a:xfrm rot="5400000" flipV="1">
            <a:off x="7513638" y="2938462"/>
            <a:ext cx="153988" cy="984251"/>
          </a:xfrm>
          <a:custGeom>
            <a:avLst/>
            <a:gdLst>
              <a:gd name="T0" fmla="*/ 0 w 234"/>
              <a:gd name="T1" fmla="*/ 0 h 1611"/>
              <a:gd name="T2" fmla="*/ 0 w 234"/>
              <a:gd name="T3" fmla="*/ 0 h 1611"/>
              <a:gd name="T4" fmla="*/ 0 w 234"/>
              <a:gd name="T5" fmla="*/ 0 h 1611"/>
              <a:gd name="T6" fmla="*/ 0 w 234"/>
              <a:gd name="T7" fmla="*/ 0 h 1611"/>
              <a:gd name="T8" fmla="*/ 0 w 234"/>
              <a:gd name="T9" fmla="*/ 0 h 1611"/>
              <a:gd name="T10" fmla="*/ 0 w 234"/>
              <a:gd name="T11" fmla="*/ 0 h 1611"/>
              <a:gd name="T12" fmla="*/ 0 w 234"/>
              <a:gd name="T13" fmla="*/ 0 h 1611"/>
              <a:gd name="T14" fmla="*/ 0 w 234"/>
              <a:gd name="T15" fmla="*/ 0 h 1611"/>
              <a:gd name="T16" fmla="*/ 0 w 234"/>
              <a:gd name="T17" fmla="*/ 0 h 1611"/>
              <a:gd name="T18" fmla="*/ 0 w 234"/>
              <a:gd name="T19" fmla="*/ 0 h 1611"/>
              <a:gd name="T20" fmla="*/ 0 w 234"/>
              <a:gd name="T21" fmla="*/ 0 h 1611"/>
              <a:gd name="T22" fmla="*/ 0 w 234"/>
              <a:gd name="T23" fmla="*/ 0 h 1611"/>
              <a:gd name="T24" fmla="*/ 0 w 234"/>
              <a:gd name="T25" fmla="*/ 0 h 1611"/>
              <a:gd name="T26" fmla="*/ 0 w 234"/>
              <a:gd name="T27" fmla="*/ 0 h 1611"/>
              <a:gd name="T28" fmla="*/ 0 w 234"/>
              <a:gd name="T29" fmla="*/ 0 h 161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34"/>
              <a:gd name="T46" fmla="*/ 0 h 1611"/>
              <a:gd name="T47" fmla="*/ 234 w 234"/>
              <a:gd name="T48" fmla="*/ 1611 h 161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34" h="1611">
                <a:moveTo>
                  <a:pt x="120" y="0"/>
                </a:moveTo>
                <a:cubicBezTo>
                  <a:pt x="51" y="103"/>
                  <a:pt x="71" y="56"/>
                  <a:pt x="45" y="135"/>
                </a:cubicBezTo>
                <a:cubicBezTo>
                  <a:pt x="68" y="228"/>
                  <a:pt x="130" y="322"/>
                  <a:pt x="210" y="375"/>
                </a:cubicBezTo>
                <a:cubicBezTo>
                  <a:pt x="196" y="458"/>
                  <a:pt x="188" y="502"/>
                  <a:pt x="120" y="555"/>
                </a:cubicBezTo>
                <a:cubicBezTo>
                  <a:pt x="92" y="577"/>
                  <a:pt x="30" y="615"/>
                  <a:pt x="30" y="615"/>
                </a:cubicBezTo>
                <a:cubicBezTo>
                  <a:pt x="20" y="645"/>
                  <a:pt x="0" y="675"/>
                  <a:pt x="30" y="705"/>
                </a:cubicBezTo>
                <a:cubicBezTo>
                  <a:pt x="55" y="730"/>
                  <a:pt x="120" y="765"/>
                  <a:pt x="120" y="765"/>
                </a:cubicBezTo>
                <a:cubicBezTo>
                  <a:pt x="130" y="780"/>
                  <a:pt x="148" y="792"/>
                  <a:pt x="150" y="810"/>
                </a:cubicBezTo>
                <a:cubicBezTo>
                  <a:pt x="160" y="893"/>
                  <a:pt x="107" y="909"/>
                  <a:pt x="45" y="930"/>
                </a:cubicBezTo>
                <a:cubicBezTo>
                  <a:pt x="10" y="1035"/>
                  <a:pt x="58" y="1033"/>
                  <a:pt x="120" y="1095"/>
                </a:cubicBezTo>
                <a:cubicBezTo>
                  <a:pt x="220" y="1195"/>
                  <a:pt x="75" y="1090"/>
                  <a:pt x="195" y="1170"/>
                </a:cubicBezTo>
                <a:cubicBezTo>
                  <a:pt x="234" y="1288"/>
                  <a:pt x="157" y="1318"/>
                  <a:pt x="60" y="1350"/>
                </a:cubicBezTo>
                <a:cubicBezTo>
                  <a:pt x="41" y="1407"/>
                  <a:pt x="20" y="1447"/>
                  <a:pt x="60" y="1515"/>
                </a:cubicBezTo>
                <a:cubicBezTo>
                  <a:pt x="78" y="1546"/>
                  <a:pt x="150" y="1611"/>
                  <a:pt x="150" y="1575"/>
                </a:cubicBezTo>
                <a:cubicBezTo>
                  <a:pt x="150" y="1560"/>
                  <a:pt x="150" y="1545"/>
                  <a:pt x="150" y="153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7" name="Freeform 44"/>
          <p:cNvSpPr>
            <a:spLocks/>
          </p:cNvSpPr>
          <p:nvPr/>
        </p:nvSpPr>
        <p:spPr bwMode="auto">
          <a:xfrm rot="5400000" flipV="1">
            <a:off x="7515226" y="3071814"/>
            <a:ext cx="153988" cy="984251"/>
          </a:xfrm>
          <a:custGeom>
            <a:avLst/>
            <a:gdLst>
              <a:gd name="T0" fmla="*/ 0 w 234"/>
              <a:gd name="T1" fmla="*/ 0 h 1611"/>
              <a:gd name="T2" fmla="*/ 0 w 234"/>
              <a:gd name="T3" fmla="*/ 0 h 1611"/>
              <a:gd name="T4" fmla="*/ 0 w 234"/>
              <a:gd name="T5" fmla="*/ 0 h 1611"/>
              <a:gd name="T6" fmla="*/ 0 w 234"/>
              <a:gd name="T7" fmla="*/ 0 h 1611"/>
              <a:gd name="T8" fmla="*/ 0 w 234"/>
              <a:gd name="T9" fmla="*/ 0 h 1611"/>
              <a:gd name="T10" fmla="*/ 0 w 234"/>
              <a:gd name="T11" fmla="*/ 0 h 1611"/>
              <a:gd name="T12" fmla="*/ 0 w 234"/>
              <a:gd name="T13" fmla="*/ 0 h 1611"/>
              <a:gd name="T14" fmla="*/ 0 w 234"/>
              <a:gd name="T15" fmla="*/ 0 h 1611"/>
              <a:gd name="T16" fmla="*/ 0 w 234"/>
              <a:gd name="T17" fmla="*/ 0 h 1611"/>
              <a:gd name="T18" fmla="*/ 0 w 234"/>
              <a:gd name="T19" fmla="*/ 0 h 1611"/>
              <a:gd name="T20" fmla="*/ 0 w 234"/>
              <a:gd name="T21" fmla="*/ 0 h 1611"/>
              <a:gd name="T22" fmla="*/ 0 w 234"/>
              <a:gd name="T23" fmla="*/ 0 h 1611"/>
              <a:gd name="T24" fmla="*/ 0 w 234"/>
              <a:gd name="T25" fmla="*/ 0 h 1611"/>
              <a:gd name="T26" fmla="*/ 0 w 234"/>
              <a:gd name="T27" fmla="*/ 0 h 1611"/>
              <a:gd name="T28" fmla="*/ 0 w 234"/>
              <a:gd name="T29" fmla="*/ 0 h 161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34"/>
              <a:gd name="T46" fmla="*/ 0 h 1611"/>
              <a:gd name="T47" fmla="*/ 234 w 234"/>
              <a:gd name="T48" fmla="*/ 1611 h 161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34" h="1611">
                <a:moveTo>
                  <a:pt x="120" y="0"/>
                </a:moveTo>
                <a:cubicBezTo>
                  <a:pt x="51" y="103"/>
                  <a:pt x="71" y="56"/>
                  <a:pt x="45" y="135"/>
                </a:cubicBezTo>
                <a:cubicBezTo>
                  <a:pt x="68" y="228"/>
                  <a:pt x="130" y="322"/>
                  <a:pt x="210" y="375"/>
                </a:cubicBezTo>
                <a:cubicBezTo>
                  <a:pt x="196" y="458"/>
                  <a:pt x="188" y="502"/>
                  <a:pt x="120" y="555"/>
                </a:cubicBezTo>
                <a:cubicBezTo>
                  <a:pt x="92" y="577"/>
                  <a:pt x="30" y="615"/>
                  <a:pt x="30" y="615"/>
                </a:cubicBezTo>
                <a:cubicBezTo>
                  <a:pt x="20" y="645"/>
                  <a:pt x="0" y="675"/>
                  <a:pt x="30" y="705"/>
                </a:cubicBezTo>
                <a:cubicBezTo>
                  <a:pt x="55" y="730"/>
                  <a:pt x="120" y="765"/>
                  <a:pt x="120" y="765"/>
                </a:cubicBezTo>
                <a:cubicBezTo>
                  <a:pt x="130" y="780"/>
                  <a:pt x="148" y="792"/>
                  <a:pt x="150" y="810"/>
                </a:cubicBezTo>
                <a:cubicBezTo>
                  <a:pt x="160" y="893"/>
                  <a:pt x="107" y="909"/>
                  <a:pt x="45" y="930"/>
                </a:cubicBezTo>
                <a:cubicBezTo>
                  <a:pt x="10" y="1035"/>
                  <a:pt x="58" y="1033"/>
                  <a:pt x="120" y="1095"/>
                </a:cubicBezTo>
                <a:cubicBezTo>
                  <a:pt x="220" y="1195"/>
                  <a:pt x="75" y="1090"/>
                  <a:pt x="195" y="1170"/>
                </a:cubicBezTo>
                <a:cubicBezTo>
                  <a:pt x="234" y="1288"/>
                  <a:pt x="157" y="1318"/>
                  <a:pt x="60" y="1350"/>
                </a:cubicBezTo>
                <a:cubicBezTo>
                  <a:pt x="41" y="1407"/>
                  <a:pt x="20" y="1447"/>
                  <a:pt x="60" y="1515"/>
                </a:cubicBezTo>
                <a:cubicBezTo>
                  <a:pt x="78" y="1546"/>
                  <a:pt x="150" y="1611"/>
                  <a:pt x="150" y="1575"/>
                </a:cubicBezTo>
                <a:cubicBezTo>
                  <a:pt x="150" y="1560"/>
                  <a:pt x="150" y="1545"/>
                  <a:pt x="150" y="153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8" name="Line 45"/>
          <p:cNvSpPr>
            <a:spLocks noChangeShapeType="1"/>
          </p:cNvSpPr>
          <p:nvPr/>
        </p:nvSpPr>
        <p:spPr bwMode="auto">
          <a:xfrm>
            <a:off x="6962775" y="3652844"/>
            <a:ext cx="0" cy="155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6" name="AutoShape 46"/>
          <p:cNvSpPr>
            <a:spLocks noChangeArrowheads="1"/>
          </p:cNvSpPr>
          <p:nvPr/>
        </p:nvSpPr>
        <p:spPr bwMode="auto">
          <a:xfrm>
            <a:off x="6402393" y="3395664"/>
            <a:ext cx="314325" cy="311151"/>
          </a:xfrm>
          <a:prstGeom prst="hexagon">
            <a:avLst>
              <a:gd name="adj" fmla="val 25255"/>
              <a:gd name="vf" fmla="val 11547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07" name="AutoShape 47"/>
          <p:cNvSpPr>
            <a:spLocks noChangeArrowheads="1"/>
          </p:cNvSpPr>
          <p:nvPr/>
        </p:nvSpPr>
        <p:spPr bwMode="auto">
          <a:xfrm>
            <a:off x="6402393" y="2960693"/>
            <a:ext cx="314325" cy="309563"/>
          </a:xfrm>
          <a:prstGeom prst="hexagon">
            <a:avLst>
              <a:gd name="adj" fmla="val 25385"/>
              <a:gd name="vf" fmla="val 11547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0151" name="Line 48"/>
          <p:cNvSpPr>
            <a:spLocks noChangeShapeType="1"/>
          </p:cNvSpPr>
          <p:nvPr/>
        </p:nvSpPr>
        <p:spPr bwMode="auto">
          <a:xfrm>
            <a:off x="6475412" y="3265487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52" name="Line 49"/>
          <p:cNvSpPr>
            <a:spLocks noChangeShapeType="1"/>
          </p:cNvSpPr>
          <p:nvPr/>
        </p:nvSpPr>
        <p:spPr bwMode="auto">
          <a:xfrm>
            <a:off x="6476999" y="3679825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0" name="Oval 50"/>
          <p:cNvSpPr>
            <a:spLocks noChangeArrowheads="1"/>
          </p:cNvSpPr>
          <p:nvPr/>
        </p:nvSpPr>
        <p:spPr bwMode="auto">
          <a:xfrm>
            <a:off x="6823075" y="2889251"/>
            <a:ext cx="280988" cy="3048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0154" name="Text Box 52"/>
          <p:cNvSpPr txBox="1">
            <a:spLocks noChangeArrowheads="1"/>
          </p:cNvSpPr>
          <p:nvPr/>
        </p:nvSpPr>
        <p:spPr bwMode="auto">
          <a:xfrm>
            <a:off x="6823078" y="4265612"/>
            <a:ext cx="422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000">
                <a:latin typeface="Arial Narrow" pitchFamily="34" charset="0"/>
              </a:rPr>
              <a:t>P</a:t>
            </a:r>
            <a:endParaRPr lang="en-US">
              <a:latin typeface="Arial Rounded MT Bold" pitchFamily="34" charset="0"/>
            </a:endParaRPr>
          </a:p>
        </p:txBody>
      </p:sp>
      <p:sp>
        <p:nvSpPr>
          <p:cNvPr id="41013" name="Oval 53"/>
          <p:cNvSpPr>
            <a:spLocks noChangeArrowheads="1"/>
          </p:cNvSpPr>
          <p:nvPr/>
        </p:nvSpPr>
        <p:spPr bwMode="auto">
          <a:xfrm>
            <a:off x="6823075" y="4265612"/>
            <a:ext cx="280988" cy="3048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0156" name="Text Box 54"/>
          <p:cNvSpPr txBox="1">
            <a:spLocks noChangeArrowheads="1"/>
          </p:cNvSpPr>
          <p:nvPr/>
        </p:nvSpPr>
        <p:spPr bwMode="auto">
          <a:xfrm>
            <a:off x="5556254" y="4265612"/>
            <a:ext cx="422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000">
                <a:latin typeface="Arial Narrow" pitchFamily="34" charset="0"/>
              </a:rPr>
              <a:t>P</a:t>
            </a:r>
            <a:endParaRPr lang="en-US">
              <a:latin typeface="Arial Rounded MT Bold" pitchFamily="34" charset="0"/>
            </a:endParaRPr>
          </a:p>
        </p:txBody>
      </p:sp>
      <p:sp>
        <p:nvSpPr>
          <p:cNvPr id="41015" name="Oval 55"/>
          <p:cNvSpPr>
            <a:spLocks noChangeArrowheads="1"/>
          </p:cNvSpPr>
          <p:nvPr/>
        </p:nvSpPr>
        <p:spPr bwMode="auto">
          <a:xfrm>
            <a:off x="5556256" y="4265612"/>
            <a:ext cx="282575" cy="3048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0158" name="Text Box 57"/>
          <p:cNvSpPr txBox="1">
            <a:spLocks noChangeArrowheads="1"/>
          </p:cNvSpPr>
          <p:nvPr/>
        </p:nvSpPr>
        <p:spPr bwMode="auto">
          <a:xfrm>
            <a:off x="5543556" y="4265614"/>
            <a:ext cx="42386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 Narrow" pitchFamily="34" charset="0"/>
              </a:rPr>
              <a:t>P</a:t>
            </a:r>
          </a:p>
          <a:p>
            <a:endParaRPr lang="en-US" sz="1200">
              <a:latin typeface="Arial Rounded MT Bold" pitchFamily="34" charset="0"/>
            </a:endParaRPr>
          </a:p>
        </p:txBody>
      </p:sp>
      <p:sp>
        <p:nvSpPr>
          <p:cNvPr id="41018" name="Oval 58"/>
          <p:cNvSpPr>
            <a:spLocks noChangeArrowheads="1"/>
          </p:cNvSpPr>
          <p:nvPr/>
        </p:nvSpPr>
        <p:spPr bwMode="auto">
          <a:xfrm>
            <a:off x="5986468" y="3351214"/>
            <a:ext cx="282575" cy="306388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0160" name="Text Box 59"/>
          <p:cNvSpPr txBox="1">
            <a:spLocks noChangeArrowheads="1"/>
          </p:cNvSpPr>
          <p:nvPr/>
        </p:nvSpPr>
        <p:spPr bwMode="auto">
          <a:xfrm>
            <a:off x="5978531" y="2889251"/>
            <a:ext cx="423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 Rounded MT Bold" pitchFamily="34" charset="0"/>
            </a:endParaRPr>
          </a:p>
        </p:txBody>
      </p:sp>
      <p:sp>
        <p:nvSpPr>
          <p:cNvPr id="41020" name="Oval 60"/>
          <p:cNvSpPr>
            <a:spLocks noChangeArrowheads="1"/>
          </p:cNvSpPr>
          <p:nvPr/>
        </p:nvSpPr>
        <p:spPr bwMode="auto">
          <a:xfrm>
            <a:off x="5978526" y="2889251"/>
            <a:ext cx="280988" cy="3048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0162" name="AutoShape 62"/>
          <p:cNvSpPr>
            <a:spLocks noChangeArrowheads="1"/>
          </p:cNvSpPr>
          <p:nvPr/>
        </p:nvSpPr>
        <p:spPr bwMode="auto">
          <a:xfrm>
            <a:off x="4291014" y="3340107"/>
            <a:ext cx="317500" cy="307975"/>
          </a:xfrm>
          <a:prstGeom prst="hexagon">
            <a:avLst>
              <a:gd name="adj" fmla="val 25773"/>
              <a:gd name="vf" fmla="val 115470"/>
            </a:avLst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63" name="Text Box 63"/>
          <p:cNvSpPr txBox="1">
            <a:spLocks noChangeArrowheads="1"/>
          </p:cNvSpPr>
          <p:nvPr/>
        </p:nvSpPr>
        <p:spPr bwMode="auto">
          <a:xfrm>
            <a:off x="4243387" y="3808412"/>
            <a:ext cx="420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solidFill>
                  <a:schemeClr val="bg1"/>
                </a:solidFill>
                <a:latin typeface="Arial Narrow" pitchFamily="34" charset="0"/>
              </a:rPr>
              <a:t>Glu</a:t>
            </a:r>
            <a:endParaRPr lang="en-US" sz="110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90164" name="Text Box 64"/>
          <p:cNvSpPr txBox="1">
            <a:spLocks noChangeArrowheads="1"/>
          </p:cNvSpPr>
          <p:nvPr/>
        </p:nvSpPr>
        <p:spPr bwMode="auto">
          <a:xfrm>
            <a:off x="4691068" y="3870327"/>
            <a:ext cx="42386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000">
                <a:solidFill>
                  <a:schemeClr val="bg1"/>
                </a:solidFill>
                <a:latin typeface="Arial Narrow" pitchFamily="34" charset="0"/>
              </a:rPr>
              <a:t>Gal</a:t>
            </a:r>
            <a:endParaRPr lang="en-US" sz="100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90165" name="Text Box 65"/>
          <p:cNvSpPr txBox="1">
            <a:spLocks noChangeArrowheads="1"/>
          </p:cNvSpPr>
          <p:nvPr/>
        </p:nvSpPr>
        <p:spPr bwMode="auto">
          <a:xfrm>
            <a:off x="5105405" y="3832227"/>
            <a:ext cx="422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000">
                <a:solidFill>
                  <a:schemeClr val="bg1"/>
                </a:solidFill>
                <a:latin typeface="Arial Narrow" pitchFamily="34" charset="0"/>
              </a:rPr>
              <a:t>Glu</a:t>
            </a:r>
            <a:endParaRPr lang="en-US" sz="100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90166" name="Text Box 67"/>
          <p:cNvSpPr txBox="1">
            <a:spLocks noChangeArrowheads="1"/>
          </p:cNvSpPr>
          <p:nvPr/>
        </p:nvSpPr>
        <p:spPr bwMode="auto">
          <a:xfrm>
            <a:off x="5514978" y="3870325"/>
            <a:ext cx="422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000">
                <a:solidFill>
                  <a:schemeClr val="bg1"/>
                </a:solidFill>
                <a:latin typeface="Arial Narrow" pitchFamily="34" charset="0"/>
              </a:rPr>
              <a:t>Hep</a:t>
            </a:r>
            <a:endParaRPr lang="en-US" sz="100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90167" name="AutoShape 68"/>
          <p:cNvSpPr>
            <a:spLocks noChangeArrowheads="1"/>
          </p:cNvSpPr>
          <p:nvPr/>
        </p:nvSpPr>
        <p:spPr bwMode="auto">
          <a:xfrm>
            <a:off x="5135569" y="3346450"/>
            <a:ext cx="315913" cy="312739"/>
          </a:xfrm>
          <a:prstGeom prst="hexagon">
            <a:avLst>
              <a:gd name="adj" fmla="val 25254"/>
              <a:gd name="vf" fmla="val 115470"/>
            </a:avLst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68" name="AutoShape 70"/>
          <p:cNvSpPr>
            <a:spLocks noChangeArrowheads="1"/>
          </p:cNvSpPr>
          <p:nvPr/>
        </p:nvSpPr>
        <p:spPr bwMode="auto">
          <a:xfrm>
            <a:off x="5556251" y="3346450"/>
            <a:ext cx="317500" cy="312739"/>
          </a:xfrm>
          <a:prstGeom prst="hexagon">
            <a:avLst>
              <a:gd name="adj" fmla="val 25381"/>
              <a:gd name="vf" fmla="val 115470"/>
            </a:avLst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69" name="Text Box 71"/>
          <p:cNvSpPr txBox="1">
            <a:spLocks noChangeArrowheads="1"/>
          </p:cNvSpPr>
          <p:nvPr/>
        </p:nvSpPr>
        <p:spPr bwMode="auto">
          <a:xfrm>
            <a:off x="5943605" y="3808412"/>
            <a:ext cx="422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solidFill>
                  <a:schemeClr val="bg1"/>
                </a:solidFill>
                <a:latin typeface="Arial Narrow" pitchFamily="34" charset="0"/>
              </a:rPr>
              <a:t>Hep</a:t>
            </a:r>
            <a:endParaRPr lang="en-US" sz="110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90170" name="Text Box 72"/>
          <p:cNvSpPr txBox="1">
            <a:spLocks noChangeArrowheads="1"/>
          </p:cNvSpPr>
          <p:nvPr/>
        </p:nvSpPr>
        <p:spPr bwMode="auto">
          <a:xfrm>
            <a:off x="5986468" y="3365502"/>
            <a:ext cx="42386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 Narrow" pitchFamily="34" charset="0"/>
              </a:rPr>
              <a:t>P</a:t>
            </a:r>
            <a:endParaRPr lang="en-US" sz="1200">
              <a:latin typeface="Arial Rounded MT Bold" pitchFamily="34" charset="0"/>
            </a:endParaRPr>
          </a:p>
        </p:txBody>
      </p:sp>
      <p:sp>
        <p:nvSpPr>
          <p:cNvPr id="90171" name="Text Box 73"/>
          <p:cNvSpPr txBox="1">
            <a:spLocks noChangeArrowheads="1"/>
          </p:cNvSpPr>
          <p:nvPr/>
        </p:nvSpPr>
        <p:spPr bwMode="auto">
          <a:xfrm>
            <a:off x="5976944" y="2894014"/>
            <a:ext cx="42386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 Narrow" pitchFamily="34" charset="0"/>
              </a:rPr>
              <a:t>P</a:t>
            </a:r>
            <a:endParaRPr lang="en-US" sz="1200">
              <a:latin typeface="Arial Rounded MT Bold" pitchFamily="34" charset="0"/>
            </a:endParaRPr>
          </a:p>
        </p:txBody>
      </p:sp>
      <p:sp>
        <p:nvSpPr>
          <p:cNvPr id="90172" name="Line 74"/>
          <p:cNvSpPr>
            <a:spLocks noChangeShapeType="1"/>
          </p:cNvSpPr>
          <p:nvPr/>
        </p:nvSpPr>
        <p:spPr bwMode="auto">
          <a:xfrm>
            <a:off x="6119812" y="3194051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73" name="Line 75"/>
          <p:cNvSpPr>
            <a:spLocks noChangeShapeType="1"/>
          </p:cNvSpPr>
          <p:nvPr/>
        </p:nvSpPr>
        <p:spPr bwMode="auto">
          <a:xfrm>
            <a:off x="6119812" y="3652844"/>
            <a:ext cx="0" cy="155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74" name="Line 76"/>
          <p:cNvSpPr>
            <a:spLocks noChangeShapeType="1"/>
          </p:cNvSpPr>
          <p:nvPr/>
        </p:nvSpPr>
        <p:spPr bwMode="auto">
          <a:xfrm>
            <a:off x="5654675" y="3652844"/>
            <a:ext cx="0" cy="155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75" name="Line 77"/>
          <p:cNvSpPr>
            <a:spLocks noChangeShapeType="1"/>
          </p:cNvSpPr>
          <p:nvPr/>
        </p:nvSpPr>
        <p:spPr bwMode="auto">
          <a:xfrm>
            <a:off x="5645149" y="4108451"/>
            <a:ext cx="0" cy="153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76" name="Line 78"/>
          <p:cNvSpPr>
            <a:spLocks noChangeShapeType="1"/>
          </p:cNvSpPr>
          <p:nvPr/>
        </p:nvSpPr>
        <p:spPr bwMode="auto">
          <a:xfrm>
            <a:off x="5216524" y="36322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77" name="Line 79"/>
          <p:cNvSpPr>
            <a:spLocks noChangeShapeType="1"/>
          </p:cNvSpPr>
          <p:nvPr/>
        </p:nvSpPr>
        <p:spPr bwMode="auto">
          <a:xfrm>
            <a:off x="6954837" y="3179763"/>
            <a:ext cx="0" cy="153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0" name="AutoShape 80"/>
          <p:cNvSpPr>
            <a:spLocks noChangeArrowheads="1"/>
          </p:cNvSpPr>
          <p:nvPr/>
        </p:nvSpPr>
        <p:spPr bwMode="auto">
          <a:xfrm>
            <a:off x="3868739" y="3346450"/>
            <a:ext cx="317500" cy="312739"/>
          </a:xfrm>
          <a:prstGeom prst="hexagon">
            <a:avLst>
              <a:gd name="adj" fmla="val 25381"/>
              <a:gd name="vf" fmla="val 11547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0179" name="AutoShape 81"/>
          <p:cNvSpPr>
            <a:spLocks/>
          </p:cNvSpPr>
          <p:nvPr/>
        </p:nvSpPr>
        <p:spPr bwMode="auto">
          <a:xfrm>
            <a:off x="2181224" y="3346454"/>
            <a:ext cx="141288" cy="1223963"/>
          </a:xfrm>
          <a:prstGeom prst="leftBracket">
            <a:avLst>
              <a:gd name="adj" fmla="val 7219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80" name="AutoShape 82"/>
          <p:cNvSpPr>
            <a:spLocks/>
          </p:cNvSpPr>
          <p:nvPr/>
        </p:nvSpPr>
        <p:spPr bwMode="auto">
          <a:xfrm>
            <a:off x="3232151" y="3346454"/>
            <a:ext cx="139700" cy="1223963"/>
          </a:xfrm>
          <a:prstGeom prst="rightBracket">
            <a:avLst>
              <a:gd name="adj" fmla="val 7301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81" name="Text Box 83"/>
          <p:cNvSpPr txBox="1">
            <a:spLocks noChangeArrowheads="1"/>
          </p:cNvSpPr>
          <p:nvPr/>
        </p:nvSpPr>
        <p:spPr bwMode="auto">
          <a:xfrm>
            <a:off x="3305180" y="4265612"/>
            <a:ext cx="423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 i="1">
                <a:latin typeface="Arial Narrow" pitchFamily="34" charset="0"/>
              </a:rPr>
              <a:t>n</a:t>
            </a:r>
            <a:endParaRPr lang="en-US" sz="1200" b="1">
              <a:latin typeface="Arial Rounded MT Bold" pitchFamily="34" charset="0"/>
            </a:endParaRPr>
          </a:p>
        </p:txBody>
      </p:sp>
      <p:sp>
        <p:nvSpPr>
          <p:cNvPr id="90182" name="Text Box 84"/>
          <p:cNvSpPr txBox="1">
            <a:spLocks noChangeArrowheads="1"/>
          </p:cNvSpPr>
          <p:nvPr/>
        </p:nvSpPr>
        <p:spPr bwMode="auto">
          <a:xfrm>
            <a:off x="6324601" y="2970219"/>
            <a:ext cx="515939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 b="1">
                <a:solidFill>
                  <a:schemeClr val="bg1"/>
                </a:solidFill>
                <a:latin typeface="Arial Narrow" pitchFamily="34" charset="0"/>
              </a:rPr>
              <a:t>KDO</a:t>
            </a:r>
            <a:endParaRPr lang="en-US" sz="11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90183" name="Text Box 85"/>
          <p:cNvSpPr txBox="1">
            <a:spLocks noChangeArrowheads="1"/>
          </p:cNvSpPr>
          <p:nvPr/>
        </p:nvSpPr>
        <p:spPr bwMode="auto">
          <a:xfrm>
            <a:off x="6324601" y="3408368"/>
            <a:ext cx="515939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 b="1">
                <a:solidFill>
                  <a:schemeClr val="bg1"/>
                </a:solidFill>
                <a:latin typeface="Arial Narrow" pitchFamily="34" charset="0"/>
              </a:rPr>
              <a:t>KDO</a:t>
            </a:r>
            <a:endParaRPr lang="en-US" sz="11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90184" name="Text Box 86"/>
          <p:cNvSpPr txBox="1">
            <a:spLocks noChangeArrowheads="1"/>
          </p:cNvSpPr>
          <p:nvPr/>
        </p:nvSpPr>
        <p:spPr bwMode="auto">
          <a:xfrm>
            <a:off x="6324601" y="3808414"/>
            <a:ext cx="515939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 b="1">
                <a:solidFill>
                  <a:schemeClr val="bg1"/>
                </a:solidFill>
                <a:latin typeface="Arial Narrow" pitchFamily="34" charset="0"/>
              </a:rPr>
              <a:t>KDO</a:t>
            </a:r>
            <a:endParaRPr lang="en-US" sz="11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90185" name="Text Box 87"/>
          <p:cNvSpPr txBox="1">
            <a:spLocks noChangeArrowheads="1"/>
          </p:cNvSpPr>
          <p:nvPr/>
        </p:nvSpPr>
        <p:spPr bwMode="auto">
          <a:xfrm>
            <a:off x="6738939" y="3379789"/>
            <a:ext cx="509588" cy="31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 b="1" dirty="0" err="1">
                <a:latin typeface="Arial Narrow" pitchFamily="34" charset="0"/>
              </a:rPr>
              <a:t>GlcN</a:t>
            </a:r>
            <a:endParaRPr lang="en-US" sz="1100" b="1" dirty="0">
              <a:latin typeface="Arial Rounded MT Bold" pitchFamily="34" charset="0"/>
            </a:endParaRPr>
          </a:p>
        </p:txBody>
      </p:sp>
      <p:sp>
        <p:nvSpPr>
          <p:cNvPr id="90186" name="Text Box 88"/>
          <p:cNvSpPr txBox="1">
            <a:spLocks noChangeArrowheads="1"/>
          </p:cNvSpPr>
          <p:nvPr/>
        </p:nvSpPr>
        <p:spPr bwMode="auto">
          <a:xfrm>
            <a:off x="6734180" y="3808412"/>
            <a:ext cx="506413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 b="1" dirty="0" err="1">
                <a:latin typeface="Arial Narrow" pitchFamily="34" charset="0"/>
              </a:rPr>
              <a:t>GlcN</a:t>
            </a:r>
            <a:endParaRPr lang="en-US" sz="1100" b="1" dirty="0">
              <a:latin typeface="Arial Rounded MT Bold" pitchFamily="34" charset="0"/>
            </a:endParaRPr>
          </a:p>
        </p:txBody>
      </p:sp>
      <p:sp>
        <p:nvSpPr>
          <p:cNvPr id="90187" name="Line 95"/>
          <p:cNvSpPr>
            <a:spLocks noChangeShapeType="1"/>
          </p:cNvSpPr>
          <p:nvPr/>
        </p:nvSpPr>
        <p:spPr bwMode="auto">
          <a:xfrm>
            <a:off x="4362449" y="3640137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88" name="Line 96"/>
          <p:cNvSpPr>
            <a:spLocks noChangeShapeType="1"/>
          </p:cNvSpPr>
          <p:nvPr/>
        </p:nvSpPr>
        <p:spPr bwMode="auto">
          <a:xfrm>
            <a:off x="3962399" y="3667125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89" name="Line 97"/>
          <p:cNvSpPr>
            <a:spLocks noChangeShapeType="1"/>
          </p:cNvSpPr>
          <p:nvPr/>
        </p:nvSpPr>
        <p:spPr bwMode="auto">
          <a:xfrm>
            <a:off x="6962775" y="4108451"/>
            <a:ext cx="0" cy="153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90" name="Text Box 61"/>
          <p:cNvSpPr txBox="1">
            <a:spLocks noChangeArrowheads="1"/>
          </p:cNvSpPr>
          <p:nvPr/>
        </p:nvSpPr>
        <p:spPr bwMode="auto">
          <a:xfrm>
            <a:off x="4254499" y="3270254"/>
            <a:ext cx="420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solidFill>
                  <a:schemeClr val="bg1"/>
                </a:solidFill>
                <a:latin typeface="Arial Narrow" pitchFamily="34" charset="0"/>
              </a:rPr>
              <a:t>Glu Nac</a:t>
            </a:r>
            <a:endParaRPr lang="en-US" sz="110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90191" name="Text Box 102"/>
          <p:cNvSpPr txBox="1">
            <a:spLocks noChangeArrowheads="1"/>
          </p:cNvSpPr>
          <p:nvPr/>
        </p:nvSpPr>
        <p:spPr bwMode="auto">
          <a:xfrm>
            <a:off x="6810378" y="2874963"/>
            <a:ext cx="422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 Narrow" pitchFamily="34" charset="0"/>
              </a:rPr>
              <a:t>P</a:t>
            </a:r>
            <a:endParaRPr lang="en-US" sz="1200">
              <a:latin typeface="Arial Rounded MT Bold" pitchFamily="34" charset="0"/>
            </a:endParaRPr>
          </a:p>
        </p:txBody>
      </p:sp>
      <p:sp>
        <p:nvSpPr>
          <p:cNvPr id="90192" name="Text Box 51"/>
          <p:cNvSpPr txBox="1">
            <a:spLocks noChangeArrowheads="1"/>
          </p:cNvSpPr>
          <p:nvPr/>
        </p:nvSpPr>
        <p:spPr bwMode="auto">
          <a:xfrm>
            <a:off x="6824666" y="4265612"/>
            <a:ext cx="422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 Narrow" pitchFamily="34" charset="0"/>
              </a:rPr>
              <a:t>P</a:t>
            </a:r>
            <a:endParaRPr lang="en-US" sz="1200">
              <a:latin typeface="Arial Rounded MT Bold" pitchFamily="34" charset="0"/>
            </a:endParaRPr>
          </a:p>
        </p:txBody>
      </p:sp>
      <p:sp>
        <p:nvSpPr>
          <p:cNvPr id="90193" name="Text Box 103"/>
          <p:cNvSpPr txBox="1">
            <a:spLocks noChangeArrowheads="1"/>
          </p:cNvSpPr>
          <p:nvPr/>
        </p:nvSpPr>
        <p:spPr bwMode="auto">
          <a:xfrm>
            <a:off x="5105406" y="3351214"/>
            <a:ext cx="42386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000">
                <a:solidFill>
                  <a:schemeClr val="bg1"/>
                </a:solidFill>
                <a:latin typeface="Arial Narrow" pitchFamily="34" charset="0"/>
              </a:rPr>
              <a:t>Gal</a:t>
            </a:r>
            <a:endParaRPr lang="en-US" sz="100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90194" name="Text Box 66"/>
          <p:cNvSpPr txBox="1">
            <a:spLocks noChangeArrowheads="1"/>
          </p:cNvSpPr>
          <p:nvPr/>
        </p:nvSpPr>
        <p:spPr bwMode="auto">
          <a:xfrm>
            <a:off x="5540378" y="3351212"/>
            <a:ext cx="422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000">
                <a:solidFill>
                  <a:schemeClr val="bg1"/>
                </a:solidFill>
                <a:latin typeface="Arial Narrow" pitchFamily="34" charset="0"/>
              </a:rPr>
              <a:t>Hep</a:t>
            </a:r>
            <a:endParaRPr lang="en-US" sz="100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98" name="AutoShape 80"/>
          <p:cNvSpPr>
            <a:spLocks noChangeArrowheads="1"/>
          </p:cNvSpPr>
          <p:nvPr/>
        </p:nvSpPr>
        <p:spPr bwMode="auto">
          <a:xfrm>
            <a:off x="3022599" y="3346446"/>
            <a:ext cx="317500" cy="312739"/>
          </a:xfrm>
          <a:prstGeom prst="hexagon">
            <a:avLst>
              <a:gd name="adj" fmla="val 25381"/>
              <a:gd name="vf" fmla="val 11547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" name="Line 96"/>
          <p:cNvSpPr>
            <a:spLocks noChangeShapeType="1"/>
          </p:cNvSpPr>
          <p:nvPr/>
        </p:nvSpPr>
        <p:spPr bwMode="auto">
          <a:xfrm>
            <a:off x="3116260" y="3667119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AutoShape 80"/>
          <p:cNvSpPr>
            <a:spLocks noChangeArrowheads="1"/>
          </p:cNvSpPr>
          <p:nvPr/>
        </p:nvSpPr>
        <p:spPr bwMode="auto">
          <a:xfrm>
            <a:off x="1875367" y="3354913"/>
            <a:ext cx="317500" cy="312739"/>
          </a:xfrm>
          <a:prstGeom prst="hexagon">
            <a:avLst>
              <a:gd name="adj" fmla="val 25381"/>
              <a:gd name="vf" fmla="val 11547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" name="Line 96"/>
          <p:cNvSpPr>
            <a:spLocks noChangeShapeType="1"/>
          </p:cNvSpPr>
          <p:nvPr/>
        </p:nvSpPr>
        <p:spPr bwMode="auto">
          <a:xfrm>
            <a:off x="1969027" y="3667119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96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43B7EF-4B10-42B7-A1CB-85808A7F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73" y="699772"/>
            <a:ext cx="5681454" cy="3817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5AE14E-3FFC-4DAA-A1A9-7C275A000B51}"/>
              </a:ext>
            </a:extLst>
          </p:cNvPr>
          <p:cNvSpPr txBox="1"/>
          <p:nvPr/>
        </p:nvSpPr>
        <p:spPr>
          <a:xfrm>
            <a:off x="1073320" y="4812027"/>
            <a:ext cx="6921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Structural Unit of Lipopolysaccharide Source: South Carolina School of Medicine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55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06731"/>
            <a:ext cx="8534400" cy="455771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5000"/>
              </a:lnSpc>
              <a:buClr>
                <a:schemeClr val="tx1"/>
              </a:buClr>
            </a:pPr>
            <a:r>
              <a:rPr lang="en-US" altLang="zh-CN" sz="2500" b="1" dirty="0">
                <a:solidFill>
                  <a:srgbClr val="000000"/>
                </a:solidFill>
                <a:ea typeface="SimSun" pitchFamily="2" charset="-122"/>
              </a:rPr>
              <a:t>O-polysaccharide</a:t>
            </a:r>
            <a:r>
              <a:rPr lang="en-US" altLang="zh-CN" sz="2500" dirty="0">
                <a:solidFill>
                  <a:srgbClr val="000000"/>
                </a:solidFill>
                <a:ea typeface="SimSun" pitchFamily="2" charset="-122"/>
              </a:rPr>
              <a:t> usually contains:</a:t>
            </a: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r>
              <a:rPr lang="en-US" altLang="zh-CN" sz="2500" dirty="0">
                <a:solidFill>
                  <a:srgbClr val="000000"/>
                </a:solidFill>
                <a:ea typeface="SimSun" pitchFamily="2" charset="-122"/>
              </a:rPr>
              <a:t>-</a:t>
            </a:r>
            <a:r>
              <a:rPr lang="en-US" altLang="zh-CN" sz="2500" b="1" dirty="0" err="1">
                <a:solidFill>
                  <a:srgbClr val="000000"/>
                </a:solidFill>
                <a:ea typeface="SimSun" pitchFamily="2" charset="-122"/>
              </a:rPr>
              <a:t>galactose</a:t>
            </a:r>
            <a:r>
              <a:rPr lang="en-US" altLang="zh-CN" sz="2500" dirty="0">
                <a:solidFill>
                  <a:srgbClr val="000000"/>
                </a:solidFill>
                <a:ea typeface="SimSun" pitchFamily="2" charset="-122"/>
              </a:rPr>
              <a:t>, </a:t>
            </a: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r>
              <a:rPr lang="en-US" altLang="zh-CN" sz="2500" b="1" dirty="0">
                <a:solidFill>
                  <a:srgbClr val="000000"/>
                </a:solidFill>
                <a:ea typeface="SimSun" pitchFamily="2" charset="-122"/>
              </a:rPr>
              <a:t>-glucose</a:t>
            </a:r>
            <a:r>
              <a:rPr lang="en-US" altLang="zh-CN" sz="2500" dirty="0">
                <a:solidFill>
                  <a:srgbClr val="000000"/>
                </a:solidFill>
                <a:ea typeface="SimSun" pitchFamily="2" charset="-122"/>
              </a:rPr>
              <a:t>, </a:t>
            </a: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r>
              <a:rPr lang="en-US" altLang="zh-CN" sz="2500" b="1" dirty="0">
                <a:solidFill>
                  <a:srgbClr val="000000"/>
                </a:solidFill>
                <a:ea typeface="SimSun" pitchFamily="2" charset="-122"/>
              </a:rPr>
              <a:t>-</a:t>
            </a:r>
            <a:r>
              <a:rPr lang="en-US" altLang="zh-CN" sz="2500" b="1" dirty="0" err="1">
                <a:solidFill>
                  <a:srgbClr val="000000"/>
                </a:solidFill>
                <a:ea typeface="SimSun" pitchFamily="2" charset="-122"/>
              </a:rPr>
              <a:t>rhamnose</a:t>
            </a:r>
            <a:r>
              <a:rPr lang="en-US" altLang="zh-CN" sz="2500" dirty="0">
                <a:solidFill>
                  <a:srgbClr val="000000"/>
                </a:solidFill>
                <a:ea typeface="SimSun" pitchFamily="2" charset="-122"/>
              </a:rPr>
              <a:t>, </a:t>
            </a: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r>
              <a:rPr lang="en-US" altLang="zh-CN" sz="2500" b="1" dirty="0">
                <a:solidFill>
                  <a:srgbClr val="000000"/>
                </a:solidFill>
                <a:ea typeface="SimSun" pitchFamily="2" charset="-122"/>
              </a:rPr>
              <a:t>-mannose</a:t>
            </a:r>
            <a:r>
              <a:rPr lang="en-US" altLang="zh-CN" sz="2500" dirty="0">
                <a:solidFill>
                  <a:srgbClr val="000000"/>
                </a:solidFill>
                <a:ea typeface="SimSun" pitchFamily="2" charset="-122"/>
              </a:rPr>
              <a:t> </a:t>
            </a: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r>
              <a:rPr lang="en-US" altLang="zh-CN" sz="2500" b="1" dirty="0">
                <a:solidFill>
                  <a:srgbClr val="000000"/>
                </a:solidFill>
                <a:ea typeface="SimSun" pitchFamily="2" charset="-122"/>
              </a:rPr>
              <a:t>-unusual </a:t>
            </a:r>
            <a:r>
              <a:rPr lang="en-US" altLang="zh-CN" sz="2500" b="1" dirty="0" err="1">
                <a:solidFill>
                  <a:srgbClr val="000000"/>
                </a:solidFill>
                <a:ea typeface="SimSun" pitchFamily="2" charset="-122"/>
              </a:rPr>
              <a:t>dideoxy</a:t>
            </a:r>
            <a:r>
              <a:rPr lang="en-US" altLang="zh-CN" sz="2500" b="1" dirty="0">
                <a:solidFill>
                  <a:srgbClr val="000000"/>
                </a:solidFill>
                <a:ea typeface="SimSun" pitchFamily="2" charset="-122"/>
              </a:rPr>
              <a:t> sugars</a:t>
            </a:r>
            <a:r>
              <a:rPr lang="en-US" altLang="zh-CN" sz="2500" dirty="0">
                <a:solidFill>
                  <a:srgbClr val="000000"/>
                </a:solidFill>
                <a:ea typeface="SimSun" pitchFamily="2" charset="-122"/>
              </a:rPr>
              <a:t> (e.g. </a:t>
            </a:r>
            <a:r>
              <a:rPr lang="en-US" altLang="zh-CN" sz="2500" dirty="0" err="1">
                <a:solidFill>
                  <a:srgbClr val="000000"/>
                </a:solidFill>
                <a:ea typeface="SimSun" pitchFamily="2" charset="-122"/>
              </a:rPr>
              <a:t>abequose</a:t>
            </a:r>
            <a:r>
              <a:rPr lang="en-US" altLang="zh-CN" sz="2500" dirty="0">
                <a:solidFill>
                  <a:srgbClr val="000000"/>
                </a:solidFill>
                <a:ea typeface="SimSun" pitchFamily="2" charset="-122"/>
              </a:rPr>
              <a:t>, </a:t>
            </a:r>
            <a:r>
              <a:rPr lang="en-US" altLang="zh-CN" sz="2500" dirty="0" err="1">
                <a:solidFill>
                  <a:srgbClr val="000000"/>
                </a:solidFill>
                <a:ea typeface="SimSun" pitchFamily="2" charset="-122"/>
              </a:rPr>
              <a:t>colitose</a:t>
            </a:r>
            <a:r>
              <a:rPr lang="en-US" altLang="zh-CN" sz="2500" dirty="0">
                <a:solidFill>
                  <a:srgbClr val="000000"/>
                </a:solidFill>
                <a:ea typeface="SimSun" pitchFamily="2" charset="-122"/>
              </a:rPr>
              <a:t>, </a:t>
            </a:r>
            <a:r>
              <a:rPr lang="en-US" altLang="zh-CN" sz="2500" dirty="0" err="1">
                <a:solidFill>
                  <a:srgbClr val="000000"/>
                </a:solidFill>
                <a:ea typeface="SimSun" pitchFamily="2" charset="-122"/>
              </a:rPr>
              <a:t>paratose</a:t>
            </a:r>
            <a:r>
              <a:rPr lang="en-US" altLang="zh-CN" sz="2500" dirty="0">
                <a:solidFill>
                  <a:srgbClr val="000000"/>
                </a:solidFill>
                <a:ea typeface="SimSun" pitchFamily="2" charset="-122"/>
              </a:rPr>
              <a:t>, or </a:t>
            </a:r>
            <a:r>
              <a:rPr lang="en-US" altLang="zh-CN" sz="2500" dirty="0" err="1">
                <a:solidFill>
                  <a:srgbClr val="000000"/>
                </a:solidFill>
                <a:ea typeface="SimSun" pitchFamily="2" charset="-122"/>
              </a:rPr>
              <a:t>tyvelose</a:t>
            </a:r>
            <a:r>
              <a:rPr lang="en-US" altLang="zh-CN" sz="2500" dirty="0">
                <a:solidFill>
                  <a:srgbClr val="000000"/>
                </a:solidFill>
                <a:ea typeface="SimSun" pitchFamily="2" charset="-122"/>
              </a:rPr>
              <a:t>).</a:t>
            </a: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r>
              <a:rPr lang="en-US" altLang="zh-CN" sz="2500" dirty="0">
                <a:solidFill>
                  <a:srgbClr val="000000"/>
                </a:solidFill>
                <a:ea typeface="SimSun" pitchFamily="2" charset="-122"/>
              </a:rPr>
              <a:t>These sugars are connected in </a:t>
            </a:r>
            <a:r>
              <a:rPr lang="en-US" altLang="zh-CN" sz="2500" b="1" dirty="0">
                <a:solidFill>
                  <a:srgbClr val="000000"/>
                </a:solidFill>
                <a:ea typeface="SimSun" pitchFamily="2" charset="-122"/>
              </a:rPr>
              <a:t>four- or five-membered</a:t>
            </a:r>
            <a:r>
              <a:rPr lang="en-US" altLang="zh-CN" sz="2500" dirty="0">
                <a:solidFill>
                  <a:srgbClr val="000000"/>
                </a:solidFill>
                <a:ea typeface="SimSun" pitchFamily="2" charset="-122"/>
              </a:rPr>
              <a:t> sequences, which often are branched. When the sugar sequences are repeated, the long O-polysaccharide is formed. </a:t>
            </a: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endParaRPr lang="en-US" altLang="zh-CN" sz="2500" dirty="0">
              <a:solidFill>
                <a:srgbClr val="000000"/>
              </a:solidFill>
              <a:ea typeface="SimSun" pitchFamily="2" charset="-122"/>
            </a:endParaRPr>
          </a:p>
          <a:p>
            <a:pPr eaLnBrk="1" hangingPunct="1">
              <a:lnSpc>
                <a:spcPct val="105000"/>
              </a:lnSpc>
              <a:buClr>
                <a:schemeClr val="tx1"/>
              </a:buClr>
            </a:pPr>
            <a:endParaRPr lang="en-US" altLang="zh-CN" sz="1000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D2F58-547D-4E8B-9FFF-A520B9C7F44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04958" y="2480686"/>
            <a:ext cx="181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entury Gothic"/>
              </a:rPr>
              <a:t>Six-carbon sugars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2470728" y="1750952"/>
            <a:ext cx="533400" cy="18288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36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latin typeface="+mn-lt"/>
              </a:rPr>
              <a:t>LPP: Lipoprotein</a:t>
            </a:r>
            <a:endParaRPr 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6242"/>
            <a:ext cx="8229600" cy="4525963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A </a:t>
            </a:r>
            <a:r>
              <a:rPr lang="en-US" altLang="zh-CN" sz="2600" b="1" dirty="0">
                <a:solidFill>
                  <a:srgbClr val="000000"/>
                </a:solidFill>
                <a:ea typeface="SimSun" pitchFamily="2" charset="-122"/>
              </a:rPr>
              <a:t>lipoprotein complex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 is found on the </a:t>
            </a:r>
            <a:r>
              <a:rPr lang="en-US" altLang="zh-CN" sz="2600" b="1" dirty="0">
                <a:solidFill>
                  <a:srgbClr val="000000"/>
                </a:solidFill>
                <a:ea typeface="SimSun" pitchFamily="2" charset="-122"/>
              </a:rPr>
              <a:t>inner side 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of the outer membrane of a number of Gram(-) bacteria. 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This lipoprotein is a small (approx. 7,200 MW) protein that serves as an </a:t>
            </a:r>
            <a:r>
              <a:rPr lang="en-US" altLang="zh-CN" sz="2600" b="1" dirty="0">
                <a:solidFill>
                  <a:srgbClr val="000000"/>
                </a:solidFill>
                <a:ea typeface="SimSun" pitchFamily="2" charset="-122"/>
              </a:rPr>
              <a:t>anchor 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between the </a:t>
            </a:r>
            <a:r>
              <a:rPr lang="en-US" altLang="zh-CN" sz="2600" b="1" dirty="0">
                <a:solidFill>
                  <a:srgbClr val="000000"/>
                </a:solidFill>
                <a:ea typeface="SimSun" pitchFamily="2" charset="-122"/>
              </a:rPr>
              <a:t>outer membrane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 and </a:t>
            </a:r>
            <a:r>
              <a:rPr lang="en-US" altLang="zh-CN" sz="2600" b="1" dirty="0">
                <a:solidFill>
                  <a:srgbClr val="000000"/>
                </a:solidFill>
                <a:ea typeface="SimSun" pitchFamily="2" charset="-122"/>
              </a:rPr>
              <a:t>peptidoglycan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.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In the outer leaf of the outer membrane, </a:t>
            </a:r>
            <a:r>
              <a:rPr lang="en-US" altLang="zh-CN" sz="2600" b="1" dirty="0">
                <a:solidFill>
                  <a:srgbClr val="000000"/>
                </a:solidFill>
                <a:ea typeface="SimSun" pitchFamily="2" charset="-122"/>
              </a:rPr>
              <a:t>LPS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ea typeface="SimSun" pitchFamily="2" charset="-122"/>
              </a:rPr>
              <a:t>replaces phospholipids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; phospholipids are found predominantly in the inner leaf. 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20B9A0-5187-466B-B6DF-BC700668450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5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822D6E-019F-4323-A946-C7D13ABA11CA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6260" name="Group 9"/>
          <p:cNvGrpSpPr>
            <a:grpSpLocks/>
          </p:cNvGrpSpPr>
          <p:nvPr/>
        </p:nvGrpSpPr>
        <p:grpSpPr bwMode="auto">
          <a:xfrm>
            <a:off x="269881" y="661990"/>
            <a:ext cx="8645525" cy="5815012"/>
            <a:chOff x="170" y="417"/>
            <a:chExt cx="5446" cy="3567"/>
          </a:xfrm>
        </p:grpSpPr>
        <p:sp>
          <p:nvSpPr>
            <p:cNvPr id="92167" name="Text Box 4"/>
            <p:cNvSpPr txBox="1">
              <a:spLocks noChangeArrowheads="1"/>
            </p:cNvSpPr>
            <p:nvPr/>
          </p:nvSpPr>
          <p:spPr bwMode="auto">
            <a:xfrm>
              <a:off x="170" y="417"/>
              <a:ext cx="1872" cy="3567"/>
            </a:xfrm>
            <a:prstGeom prst="rect">
              <a:avLst/>
            </a:prstGeom>
            <a:solidFill>
              <a:srgbClr val="3399FF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entury Gothic" pitchFamily="34" charset="0"/>
                </a:rPr>
                <a:t>Gram reaction</a:t>
              </a:r>
            </a:p>
            <a:p>
              <a:pPr>
                <a:defRPr/>
              </a:pPr>
              <a:endParaRPr lang="en-US" sz="1400" b="1" dirty="0">
                <a:solidFill>
                  <a:srgbClr val="FFFFFF"/>
                </a:solidFill>
                <a:latin typeface="Century Gothic" pitchFamily="34" charset="0"/>
              </a:endParaRPr>
            </a:p>
            <a:p>
              <a:pPr>
                <a:defRPr/>
              </a:pPr>
              <a:r>
                <a:rPr lang="en-US" sz="1400" b="1" dirty="0" err="1">
                  <a:solidFill>
                    <a:srgbClr val="FFFFFF"/>
                  </a:solidFill>
                  <a:latin typeface="Century Gothic" pitchFamily="34" charset="0"/>
                </a:rPr>
                <a:t>Peptidoglycan</a:t>
              </a:r>
              <a:r>
                <a:rPr lang="en-US" sz="1400" b="1" dirty="0">
                  <a:solidFill>
                    <a:srgbClr val="FFFFFF"/>
                  </a:solidFill>
                  <a:latin typeface="Century Gothic" pitchFamily="34" charset="0"/>
                </a:rPr>
                <a:t> layer</a:t>
              </a:r>
            </a:p>
            <a:p>
              <a:pPr>
                <a:defRPr/>
              </a:pPr>
              <a:r>
                <a:rPr lang="en-US" sz="1400" b="1" dirty="0" err="1">
                  <a:solidFill>
                    <a:srgbClr val="FFFFFF"/>
                  </a:solidFill>
                  <a:latin typeface="Century Gothic" pitchFamily="34" charset="0"/>
                </a:rPr>
                <a:t>Teichoic</a:t>
              </a:r>
              <a:r>
                <a:rPr lang="en-US" sz="1400" b="1" dirty="0">
                  <a:solidFill>
                    <a:srgbClr val="FFFFFF"/>
                  </a:solidFill>
                  <a:latin typeface="Century Gothic" pitchFamily="34" charset="0"/>
                </a:rPr>
                <a:t> acids</a:t>
              </a:r>
            </a:p>
            <a:p>
              <a:pPr>
                <a:defRPr/>
              </a:pPr>
              <a:r>
                <a:rPr lang="en-US" sz="1400" b="1" dirty="0" err="1">
                  <a:solidFill>
                    <a:srgbClr val="FFFFFF"/>
                  </a:solidFill>
                  <a:latin typeface="Century Gothic" pitchFamily="34" charset="0"/>
                </a:rPr>
                <a:t>Periplasmic</a:t>
              </a:r>
              <a:r>
                <a:rPr lang="en-US" sz="1400" b="1" dirty="0">
                  <a:solidFill>
                    <a:srgbClr val="FFFFFF"/>
                  </a:solidFill>
                  <a:latin typeface="Century Gothic" pitchFamily="34" charset="0"/>
                </a:rPr>
                <a:t> space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entury Gothic" pitchFamily="34" charset="0"/>
                </a:rPr>
                <a:t>Outer membrane</a:t>
              </a:r>
            </a:p>
            <a:p>
              <a:pPr>
                <a:defRPr/>
              </a:pPr>
              <a:r>
                <a:rPr lang="en-US" sz="1400" b="1" dirty="0" err="1">
                  <a:solidFill>
                    <a:srgbClr val="FFFFFF"/>
                  </a:solidFill>
                  <a:latin typeface="Century Gothic" pitchFamily="34" charset="0"/>
                </a:rPr>
                <a:t>Lipopolysaccharide</a:t>
              </a:r>
              <a:r>
                <a:rPr lang="en-US" sz="1400" b="1" dirty="0">
                  <a:solidFill>
                    <a:srgbClr val="FFFFFF"/>
                  </a:solidFill>
                  <a:latin typeface="Century Gothic" pitchFamily="34" charset="0"/>
                </a:rPr>
                <a:t> (LPS) content 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entury Gothic" pitchFamily="34" charset="0"/>
                </a:rPr>
                <a:t>Lipid and lipoprotein content</a:t>
              </a:r>
            </a:p>
            <a:p>
              <a:pPr>
                <a:defRPr/>
              </a:pPr>
              <a:endParaRPr lang="en-US" sz="1400" b="1" dirty="0">
                <a:solidFill>
                  <a:srgbClr val="FFFFFF"/>
                </a:solidFill>
                <a:latin typeface="Century Gothic" pitchFamily="34" charset="0"/>
              </a:endParaRPr>
            </a:p>
            <a:p>
              <a:pPr>
                <a:defRPr/>
              </a:pPr>
              <a:endParaRPr lang="en-US" sz="1400" b="1" dirty="0">
                <a:solidFill>
                  <a:srgbClr val="FFFFFF"/>
                </a:solidFill>
                <a:latin typeface="Century Gothic" pitchFamily="34" charset="0"/>
              </a:endParaRPr>
            </a:p>
            <a:p>
              <a:pPr>
                <a:defRPr/>
              </a:pPr>
              <a:r>
                <a:rPr lang="en-US" sz="1400" b="1" dirty="0" err="1">
                  <a:solidFill>
                    <a:srgbClr val="FFFFFF"/>
                  </a:solidFill>
                  <a:latin typeface="Century Gothic" pitchFamily="34" charset="0"/>
                </a:rPr>
                <a:t>Flagellar</a:t>
              </a:r>
              <a:r>
                <a:rPr lang="en-US" sz="1400" b="1" dirty="0">
                  <a:solidFill>
                    <a:srgbClr val="FFFFFF"/>
                  </a:solidFill>
                  <a:latin typeface="Century Gothic" pitchFamily="34" charset="0"/>
                </a:rPr>
                <a:t> structure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entury Gothic" pitchFamily="34" charset="0"/>
                </a:rPr>
                <a:t>Toxins produced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entury Gothic" pitchFamily="34" charset="0"/>
                </a:rPr>
                <a:t>Resistance to physical disruption by lysozyme.</a:t>
              </a:r>
            </a:p>
            <a:p>
              <a:pPr>
                <a:defRPr/>
              </a:pPr>
              <a:endParaRPr lang="en-US" sz="1400" b="1" dirty="0">
                <a:solidFill>
                  <a:srgbClr val="FFFFFF"/>
                </a:solidFill>
                <a:latin typeface="Century Gothic" pitchFamily="34" charset="0"/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entury Gothic" pitchFamily="34" charset="0"/>
                </a:rPr>
                <a:t>Susceptibility to penicillin and sulfonamide.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entury Gothic" pitchFamily="34" charset="0"/>
                </a:rPr>
                <a:t>Susceptibility to streptomycin</a:t>
              </a:r>
            </a:p>
            <a:p>
              <a:pPr>
                <a:defRPr/>
              </a:pPr>
              <a:r>
                <a:rPr lang="en-US" sz="1400" b="1" dirty="0" err="1">
                  <a:solidFill>
                    <a:srgbClr val="FFFFFF"/>
                  </a:solidFill>
                  <a:latin typeface="Century Gothic" pitchFamily="34" charset="0"/>
                </a:rPr>
                <a:t>Chloramphenicol</a:t>
              </a:r>
              <a:r>
                <a:rPr lang="en-US" sz="1400" b="1" dirty="0">
                  <a:solidFill>
                    <a:srgbClr val="FFFFFF"/>
                  </a:solidFill>
                  <a:latin typeface="Century Gothic" pitchFamily="34" charset="0"/>
                </a:rPr>
                <a:t> and tetracycline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entury Gothic" pitchFamily="34" charset="0"/>
                </a:rPr>
                <a:t>Inhibition by basic dyes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entury Gothic" pitchFamily="34" charset="0"/>
                </a:rPr>
                <a:t>Susceptibility to anionic detergents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entury Gothic" pitchFamily="34" charset="0"/>
                </a:rPr>
                <a:t>Resistance to sodium </a:t>
              </a:r>
              <a:r>
                <a:rPr lang="en-US" sz="1400" b="1" dirty="0" err="1">
                  <a:solidFill>
                    <a:srgbClr val="FFFFFF"/>
                  </a:solidFill>
                  <a:latin typeface="Century Gothic" pitchFamily="34" charset="0"/>
                </a:rPr>
                <a:t>azide</a:t>
              </a:r>
              <a:endParaRPr lang="en-US" sz="1400" b="1" dirty="0">
                <a:solidFill>
                  <a:srgbClr val="FFFFFF"/>
                </a:solidFill>
                <a:latin typeface="Century Gothic" pitchFamily="34" charset="0"/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entury Gothic" pitchFamily="34" charset="0"/>
                </a:rPr>
                <a:t>Resistance to drying</a:t>
              </a:r>
              <a:endParaRPr lang="en-US" sz="1400" dirty="0">
                <a:latin typeface="Century Gothic" pitchFamily="34" charset="0"/>
              </a:endParaRPr>
            </a:p>
          </p:txBody>
        </p:sp>
        <p:sp>
          <p:nvSpPr>
            <p:cNvPr id="92168" name="Text Box 5"/>
            <p:cNvSpPr txBox="1">
              <a:spLocks noChangeArrowheads="1"/>
            </p:cNvSpPr>
            <p:nvPr/>
          </p:nvSpPr>
          <p:spPr bwMode="auto">
            <a:xfrm>
              <a:off x="2050" y="432"/>
              <a:ext cx="1742" cy="3552"/>
            </a:xfrm>
            <a:prstGeom prst="rect">
              <a:avLst/>
            </a:prstGeom>
            <a:solidFill>
              <a:srgbClr val="9900CC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Retain crystal violet dye and stain dark violet or purple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Thick (multilayered)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Present in many 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Absent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Absent</a:t>
              </a:r>
            </a:p>
            <a:p>
              <a:pPr>
                <a:defRPr/>
              </a:pPr>
              <a:endParaRPr lang="en-US" sz="1400" dirty="0">
                <a:latin typeface="Century Gothic" pitchFamily="34" charset="0"/>
              </a:endParaRP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Virtually none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Low (acid-fast bacteria have lipids linked to </a:t>
              </a:r>
              <a:r>
                <a:rPr lang="en-US" sz="1400" dirty="0" err="1">
                  <a:latin typeface="Century Gothic" pitchFamily="34" charset="0"/>
                </a:rPr>
                <a:t>peptido</a:t>
              </a:r>
              <a:r>
                <a:rPr lang="en-US" sz="1400" dirty="0">
                  <a:latin typeface="Century Gothic" pitchFamily="34" charset="0"/>
                </a:rPr>
                <a:t>-glycan)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2 rings in basal body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Primarily </a:t>
              </a:r>
              <a:r>
                <a:rPr lang="en-US" sz="1400" dirty="0" err="1">
                  <a:latin typeface="Century Gothic" pitchFamily="34" charset="0"/>
                </a:rPr>
                <a:t>exotoxins</a:t>
              </a:r>
              <a:endParaRPr lang="en-US" sz="1400" dirty="0">
                <a:latin typeface="Century Gothic" pitchFamily="34" charset="0"/>
              </a:endParaRPr>
            </a:p>
            <a:p>
              <a:pPr>
                <a:defRPr/>
              </a:pPr>
              <a:endParaRPr lang="en-US" sz="1400" dirty="0">
                <a:latin typeface="Century Gothic" pitchFamily="34" charset="0"/>
              </a:endParaRP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High</a:t>
              </a:r>
            </a:p>
            <a:p>
              <a:pPr>
                <a:defRPr/>
              </a:pPr>
              <a:endParaRPr lang="en-US" sz="1400" dirty="0">
                <a:latin typeface="Century Gothic" pitchFamily="34" charset="0"/>
              </a:endParaRP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High</a:t>
              </a:r>
            </a:p>
            <a:p>
              <a:pPr>
                <a:defRPr/>
              </a:pPr>
              <a:endParaRPr lang="en-US" sz="1400" dirty="0">
                <a:latin typeface="Century Gothic" pitchFamily="34" charset="0"/>
              </a:endParaRP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Low</a:t>
              </a:r>
            </a:p>
            <a:p>
              <a:pPr>
                <a:defRPr/>
              </a:pPr>
              <a:endParaRPr lang="en-US" sz="1400" dirty="0">
                <a:latin typeface="Century Gothic" pitchFamily="34" charset="0"/>
              </a:endParaRP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High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High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High</a:t>
              </a:r>
            </a:p>
            <a:p>
              <a:pPr>
                <a:defRPr/>
              </a:pPr>
              <a:endParaRPr lang="en-US" sz="1400" dirty="0">
                <a:latin typeface="Century Gothic" pitchFamily="34" charset="0"/>
              </a:endParaRP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High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High</a:t>
              </a:r>
            </a:p>
          </p:txBody>
        </p:sp>
        <p:sp>
          <p:nvSpPr>
            <p:cNvPr id="92169" name="Text Box 6"/>
            <p:cNvSpPr txBox="1">
              <a:spLocks noChangeArrowheads="1"/>
            </p:cNvSpPr>
            <p:nvPr/>
          </p:nvSpPr>
          <p:spPr bwMode="auto">
            <a:xfrm>
              <a:off x="3792" y="417"/>
              <a:ext cx="1824" cy="3567"/>
            </a:xfrm>
            <a:prstGeom prst="rect">
              <a:avLst/>
            </a:prstGeom>
            <a:solidFill>
              <a:srgbClr val="FF0066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Can be </a:t>
              </a:r>
              <a:r>
                <a:rPr lang="en-US" sz="1400" dirty="0" err="1">
                  <a:latin typeface="Century Gothic" pitchFamily="34" charset="0"/>
                </a:rPr>
                <a:t>decolourized</a:t>
              </a:r>
              <a:r>
                <a:rPr lang="en-US" sz="1400" dirty="0">
                  <a:latin typeface="Century Gothic" pitchFamily="34" charset="0"/>
                </a:rPr>
                <a:t> to accept (</a:t>
              </a:r>
              <a:r>
                <a:rPr lang="en-US" sz="1400" dirty="0" err="1">
                  <a:latin typeface="Century Gothic" pitchFamily="34" charset="0"/>
                </a:rPr>
                <a:t>safranin</a:t>
              </a:r>
              <a:r>
                <a:rPr lang="en-US" sz="1400" dirty="0">
                  <a:latin typeface="Century Gothic" pitchFamily="34" charset="0"/>
                </a:rPr>
                <a:t>) and stain red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Thin (single-layered)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Absent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Present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Present</a:t>
              </a:r>
            </a:p>
            <a:p>
              <a:pPr>
                <a:defRPr/>
              </a:pPr>
              <a:endParaRPr lang="en-US" sz="1400" dirty="0">
                <a:latin typeface="Century Gothic" pitchFamily="34" charset="0"/>
              </a:endParaRP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High (due to presence of outer membrane)</a:t>
              </a:r>
            </a:p>
            <a:p>
              <a:pPr>
                <a:defRPr/>
              </a:pPr>
              <a:endParaRPr lang="en-US" sz="1400" dirty="0">
                <a:latin typeface="Century Gothic" pitchFamily="34" charset="0"/>
              </a:endParaRPr>
            </a:p>
            <a:p>
              <a:pPr>
                <a:defRPr/>
              </a:pPr>
              <a:endParaRPr lang="en-US" sz="1400" dirty="0">
                <a:latin typeface="Century Gothic" pitchFamily="34" charset="0"/>
              </a:endParaRP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4 rings in basal body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Primarily </a:t>
              </a:r>
              <a:r>
                <a:rPr lang="en-US" sz="1400" dirty="0" err="1">
                  <a:latin typeface="Century Gothic" pitchFamily="34" charset="0"/>
                </a:rPr>
                <a:t>endotoxins</a:t>
              </a:r>
              <a:endParaRPr lang="en-US" sz="1400" dirty="0">
                <a:latin typeface="Century Gothic" pitchFamily="34" charset="0"/>
              </a:endParaRPr>
            </a:p>
            <a:p>
              <a:pPr>
                <a:defRPr/>
              </a:pPr>
              <a:endParaRPr lang="en-US" sz="1400" dirty="0">
                <a:latin typeface="Century Gothic" pitchFamily="34" charset="0"/>
              </a:endParaRP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Low (requires pretreatment to destabilize outer membrane)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Low</a:t>
              </a:r>
            </a:p>
            <a:p>
              <a:pPr>
                <a:defRPr/>
              </a:pPr>
              <a:endParaRPr lang="en-US" sz="1400" dirty="0">
                <a:latin typeface="Century Gothic" pitchFamily="34" charset="0"/>
              </a:endParaRP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High</a:t>
              </a:r>
            </a:p>
            <a:p>
              <a:pPr>
                <a:defRPr/>
              </a:pPr>
              <a:endParaRPr lang="en-US" sz="1400" dirty="0">
                <a:latin typeface="Century Gothic" pitchFamily="34" charset="0"/>
              </a:endParaRP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Low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Low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Low</a:t>
              </a:r>
            </a:p>
            <a:p>
              <a:pPr>
                <a:defRPr/>
              </a:pPr>
              <a:endParaRPr lang="en-US" sz="1400" dirty="0">
                <a:latin typeface="Century Gothic" pitchFamily="34" charset="0"/>
              </a:endParaRP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Low</a:t>
              </a:r>
            </a:p>
            <a:p>
              <a:pPr>
                <a:defRPr/>
              </a:pPr>
              <a:r>
                <a:rPr lang="en-US" sz="1400" dirty="0">
                  <a:latin typeface="Century Gothic" pitchFamily="34" charset="0"/>
                </a:rPr>
                <a:t>Low</a:t>
              </a:r>
            </a:p>
          </p:txBody>
        </p:sp>
      </p:grpSp>
      <p:sp>
        <p:nvSpPr>
          <p:cNvPr id="96261" name="Text Box 7"/>
          <p:cNvSpPr txBox="1">
            <a:spLocks noChangeArrowheads="1"/>
          </p:cNvSpPr>
          <p:nvPr/>
        </p:nvSpPr>
        <p:spPr bwMode="auto">
          <a:xfrm>
            <a:off x="3810002" y="228600"/>
            <a:ext cx="14859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latin typeface="Century Gothic" pitchFamily="34" charset="0"/>
              </a:rPr>
              <a:t>Gram Positive</a:t>
            </a:r>
          </a:p>
        </p:txBody>
      </p:sp>
      <p:sp>
        <p:nvSpPr>
          <p:cNvPr id="96262" name="Text Box 8"/>
          <p:cNvSpPr txBox="1">
            <a:spLocks noChangeArrowheads="1"/>
          </p:cNvSpPr>
          <p:nvPr/>
        </p:nvSpPr>
        <p:spPr bwMode="auto">
          <a:xfrm>
            <a:off x="6705600" y="228600"/>
            <a:ext cx="16002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latin typeface="Century Gothic" pitchFamily="34" charset="0"/>
              </a:rPr>
              <a:t>Gram Negative</a:t>
            </a:r>
          </a:p>
        </p:txBody>
      </p:sp>
    </p:spTree>
    <p:extLst>
      <p:ext uri="{BB962C8B-B14F-4D97-AF65-F5344CB8AC3E}">
        <p14:creationId xmlns:p14="http://schemas.microsoft.com/office/powerpoint/2010/main" val="184778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latin typeface="+mn-lt"/>
              </a:rPr>
              <a:t>Gram Negative and Gram Positive Bacteria</a:t>
            </a:r>
            <a:endParaRPr 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441960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r>
              <a:rPr lang="en-US" altLang="zh-CN" sz="2600" dirty="0">
                <a:ea typeface="SimSun" pitchFamily="2" charset="-122"/>
              </a:rPr>
              <a:t>The cell wall of…</a:t>
            </a:r>
          </a:p>
          <a:p>
            <a:pPr>
              <a:lnSpc>
                <a:spcPct val="105000"/>
              </a:lnSpc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The 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gram(-):</a:t>
            </a:r>
            <a:r>
              <a:rPr lang="en-US" altLang="zh-CN" sz="2600" dirty="0">
                <a:ea typeface="SimSun" pitchFamily="2" charset="-122"/>
              </a:rPr>
              <a:t> a 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multilayered structure</a:t>
            </a:r>
            <a:r>
              <a:rPr lang="en-US" altLang="zh-CN" sz="2600" dirty="0">
                <a:ea typeface="SimSun" pitchFamily="2" charset="-122"/>
              </a:rPr>
              <a:t> and 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quite complex.</a:t>
            </a:r>
          </a:p>
          <a:p>
            <a:pPr>
              <a:lnSpc>
                <a:spcPct val="105000"/>
              </a:lnSpc>
              <a:buClr>
                <a:schemeClr val="tx1"/>
              </a:buClr>
            </a:pPr>
            <a:endParaRPr lang="en-US" altLang="zh-CN" sz="1200" dirty="0">
              <a:ea typeface="SimSun" pitchFamily="2" charset="-122"/>
            </a:endParaRPr>
          </a:p>
          <a:p>
            <a:pPr>
              <a:lnSpc>
                <a:spcPct val="105000"/>
              </a:lnSpc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The 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gram(+): </a:t>
            </a:r>
            <a:r>
              <a:rPr lang="en-US" altLang="zh-CN" sz="2600" dirty="0">
                <a:ea typeface="SimSun" pitchFamily="2" charset="-122"/>
              </a:rPr>
              <a:t>primarily 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a single type of molecule</a:t>
            </a:r>
            <a:r>
              <a:rPr lang="en-US" altLang="zh-CN" sz="2600" dirty="0">
                <a:ea typeface="SimSun" pitchFamily="2" charset="-122"/>
              </a:rPr>
              <a:t> and is often much 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thicker</a:t>
            </a:r>
            <a:r>
              <a:rPr lang="en-US" altLang="zh-CN" sz="2600" dirty="0">
                <a:ea typeface="SimSun" pitchFamily="2" charset="-122"/>
              </a:rPr>
              <a:t>.</a:t>
            </a:r>
          </a:p>
          <a:p>
            <a:pPr>
              <a:lnSpc>
                <a:spcPct val="105000"/>
              </a:lnSpc>
              <a:buClr>
                <a:schemeClr val="tx1"/>
              </a:buClr>
            </a:pPr>
            <a:endParaRPr lang="en-US" altLang="zh-CN" sz="1200" dirty="0">
              <a:ea typeface="SimSun" pitchFamily="2" charset="-122"/>
            </a:endParaRP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r>
              <a:rPr lang="en-US" altLang="zh-CN" sz="2600" dirty="0">
                <a:ea typeface="SimSun" pitchFamily="2" charset="-122"/>
              </a:rPr>
              <a:t>So you’ll see…</a:t>
            </a: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r>
              <a:rPr lang="en-US" altLang="zh-CN" sz="2600" dirty="0">
                <a:ea typeface="SimSun" pitchFamily="2" charset="-122"/>
              </a:rPr>
              <a:t>A significant textural difference between the surfaces of gram(+) and gram(-) bacteria.  </a:t>
            </a:r>
            <a:endParaRPr lang="en-US" sz="2600" dirty="0"/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7B26D1-3ADE-462E-9747-566F41C3CE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3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  <a:cs typeface="Century Gothic"/>
              </a:rPr>
              <a:t>End of </a:t>
            </a:r>
            <a:r>
              <a:rPr lang="en-US">
                <a:latin typeface="Century Gothic"/>
                <a:cs typeface="Century Gothic"/>
              </a:rPr>
              <a:t>Chapter 1!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28F243-6321-48E8-8D44-6BB1B9D95F9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4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B7FC5-6F2F-457E-AAF7-CE63436FCF34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5540" name="Group 56"/>
          <p:cNvGrpSpPr>
            <a:grpSpLocks/>
          </p:cNvGrpSpPr>
          <p:nvPr/>
        </p:nvGrpSpPr>
        <p:grpSpPr bwMode="auto">
          <a:xfrm>
            <a:off x="1143000" y="1371600"/>
            <a:ext cx="7467600" cy="3657600"/>
            <a:chOff x="720" y="864"/>
            <a:chExt cx="4704" cy="2304"/>
          </a:xfrm>
        </p:grpSpPr>
        <p:sp>
          <p:nvSpPr>
            <p:cNvPr id="65541" name="Text Box 38"/>
            <p:cNvSpPr txBox="1">
              <a:spLocks noChangeArrowheads="1"/>
            </p:cNvSpPr>
            <p:nvPr/>
          </p:nvSpPr>
          <p:spPr bwMode="auto">
            <a:xfrm>
              <a:off x="864" y="2928"/>
              <a:ext cx="16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Arial Rounded MT Bold" pitchFamily="34" charset="0"/>
                </a:rPr>
                <a:t>Gram positive</a:t>
              </a:r>
            </a:p>
          </p:txBody>
        </p:sp>
        <p:sp>
          <p:nvSpPr>
            <p:cNvPr id="65542" name="AutoShape 5"/>
            <p:cNvSpPr>
              <a:spLocks noChangeArrowheads="1"/>
            </p:cNvSpPr>
            <p:nvPr/>
          </p:nvSpPr>
          <p:spPr bwMode="auto">
            <a:xfrm rot="-5400000">
              <a:off x="795" y="1065"/>
              <a:ext cx="1344" cy="14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543" name="Group 8"/>
            <p:cNvGrpSpPr>
              <a:grpSpLocks/>
            </p:cNvGrpSpPr>
            <p:nvPr/>
          </p:nvGrpSpPr>
          <p:grpSpPr bwMode="auto">
            <a:xfrm rot="-5400000">
              <a:off x="1008" y="1380"/>
              <a:ext cx="768" cy="864"/>
              <a:chOff x="960" y="2160"/>
              <a:chExt cx="864" cy="864"/>
            </a:xfrm>
          </p:grpSpPr>
          <p:sp>
            <p:nvSpPr>
              <p:cNvPr id="65571" name="AutoShape 6"/>
              <p:cNvSpPr>
                <a:spLocks noChangeArrowheads="1"/>
              </p:cNvSpPr>
              <p:nvPr/>
            </p:nvSpPr>
            <p:spPr bwMode="auto">
              <a:xfrm>
                <a:off x="960" y="2160"/>
                <a:ext cx="864" cy="86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2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2" name="Oval 7"/>
              <p:cNvSpPr>
                <a:spLocks noChangeArrowheads="1"/>
              </p:cNvSpPr>
              <p:nvPr/>
            </p:nvSpPr>
            <p:spPr bwMode="auto">
              <a:xfrm>
                <a:off x="1028" y="2238"/>
                <a:ext cx="720" cy="672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544" name="Oval 10"/>
            <p:cNvSpPr>
              <a:spLocks noChangeArrowheads="1"/>
            </p:cNvSpPr>
            <p:nvPr/>
          </p:nvSpPr>
          <p:spPr bwMode="auto">
            <a:xfrm rot="-5400000">
              <a:off x="2736" y="1197"/>
              <a:ext cx="1365" cy="139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Oval 17"/>
            <p:cNvSpPr>
              <a:spLocks noChangeArrowheads="1"/>
            </p:cNvSpPr>
            <p:nvPr/>
          </p:nvSpPr>
          <p:spPr bwMode="auto">
            <a:xfrm rot="-5400000">
              <a:off x="3592" y="1852"/>
              <a:ext cx="680" cy="67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Text Box 29"/>
            <p:cNvSpPr txBox="1">
              <a:spLocks noChangeArrowheads="1"/>
            </p:cNvSpPr>
            <p:nvPr/>
          </p:nvSpPr>
          <p:spPr bwMode="auto">
            <a:xfrm>
              <a:off x="1680" y="1140"/>
              <a:ext cx="12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Arial Rounded MT Bold" pitchFamily="34" charset="0"/>
                </a:rPr>
                <a:t>Peptidoglycan</a:t>
              </a:r>
            </a:p>
          </p:txBody>
        </p:sp>
        <p:sp>
          <p:nvSpPr>
            <p:cNvPr id="65547" name="Text Box 30"/>
            <p:cNvSpPr txBox="1">
              <a:spLocks noChangeArrowheads="1"/>
            </p:cNvSpPr>
            <p:nvPr/>
          </p:nvSpPr>
          <p:spPr bwMode="auto">
            <a:xfrm>
              <a:off x="1776" y="2064"/>
              <a:ext cx="86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Arial Rounded MT Bold" pitchFamily="34" charset="0"/>
                </a:rPr>
                <a:t>Membrane</a:t>
              </a:r>
            </a:p>
          </p:txBody>
        </p:sp>
        <p:sp>
          <p:nvSpPr>
            <p:cNvPr id="65548" name="Rectangle 35"/>
            <p:cNvSpPr>
              <a:spLocks noChangeArrowheads="1"/>
            </p:cNvSpPr>
            <p:nvPr/>
          </p:nvSpPr>
          <p:spPr bwMode="auto">
            <a:xfrm>
              <a:off x="2706" y="1983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Rectangle 36"/>
            <p:cNvSpPr>
              <a:spLocks noChangeArrowheads="1"/>
            </p:cNvSpPr>
            <p:nvPr/>
          </p:nvSpPr>
          <p:spPr bwMode="auto">
            <a:xfrm>
              <a:off x="1344" y="1092"/>
              <a:ext cx="336" cy="16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Line 28"/>
            <p:cNvSpPr>
              <a:spLocks noChangeShapeType="1"/>
            </p:cNvSpPr>
            <p:nvPr/>
          </p:nvSpPr>
          <p:spPr bwMode="auto">
            <a:xfrm flipH="1">
              <a:off x="1344" y="2170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Line 27"/>
            <p:cNvSpPr>
              <a:spLocks noChangeShapeType="1"/>
            </p:cNvSpPr>
            <p:nvPr/>
          </p:nvSpPr>
          <p:spPr bwMode="auto">
            <a:xfrm flipH="1">
              <a:off x="1344" y="1284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2" name="Rectangle 18"/>
            <p:cNvSpPr>
              <a:spLocks noChangeArrowheads="1"/>
            </p:cNvSpPr>
            <p:nvPr/>
          </p:nvSpPr>
          <p:spPr bwMode="auto">
            <a:xfrm>
              <a:off x="3329" y="982"/>
              <a:ext cx="864" cy="20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Line 24"/>
            <p:cNvSpPr>
              <a:spLocks noChangeShapeType="1"/>
            </p:cNvSpPr>
            <p:nvPr/>
          </p:nvSpPr>
          <p:spPr bwMode="auto">
            <a:xfrm flipH="1">
              <a:off x="3786" y="1803"/>
              <a:ext cx="412" cy="2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4" name="Line 22"/>
            <p:cNvSpPr>
              <a:spLocks noChangeShapeType="1"/>
            </p:cNvSpPr>
            <p:nvPr/>
          </p:nvSpPr>
          <p:spPr bwMode="auto">
            <a:xfrm flipH="1">
              <a:off x="3786" y="1563"/>
              <a:ext cx="412" cy="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Oval 43"/>
            <p:cNvSpPr>
              <a:spLocks noChangeArrowheads="1"/>
            </p:cNvSpPr>
            <p:nvPr/>
          </p:nvSpPr>
          <p:spPr bwMode="auto">
            <a:xfrm>
              <a:off x="2970" y="1241"/>
              <a:ext cx="1250" cy="1147"/>
            </a:xfrm>
            <a:prstGeom prst="ellipse">
              <a:avLst/>
            </a:prstGeom>
            <a:solidFill>
              <a:schemeClr val="accent1"/>
            </a:solidFill>
            <a:ln w="1079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Oval 44"/>
            <p:cNvSpPr>
              <a:spLocks noChangeArrowheads="1"/>
            </p:cNvSpPr>
            <p:nvPr/>
          </p:nvSpPr>
          <p:spPr bwMode="auto">
            <a:xfrm>
              <a:off x="3047" y="1323"/>
              <a:ext cx="1131" cy="975"/>
            </a:xfrm>
            <a:prstGeom prst="ellipse">
              <a:avLst/>
            </a:prstGeom>
            <a:solidFill>
              <a:schemeClr val="bg1"/>
            </a:solidFill>
            <a:ln w="16827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Oval 45"/>
            <p:cNvSpPr>
              <a:spLocks noChangeArrowheads="1"/>
            </p:cNvSpPr>
            <p:nvPr/>
          </p:nvSpPr>
          <p:spPr bwMode="auto">
            <a:xfrm>
              <a:off x="3156" y="1422"/>
              <a:ext cx="773" cy="768"/>
            </a:xfrm>
            <a:prstGeom prst="ellipse">
              <a:avLst/>
            </a:prstGeom>
            <a:solidFill>
              <a:schemeClr val="accent1"/>
            </a:solidFill>
            <a:ln w="18732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Oval 46"/>
            <p:cNvSpPr>
              <a:spLocks noChangeArrowheads="1"/>
            </p:cNvSpPr>
            <p:nvPr/>
          </p:nvSpPr>
          <p:spPr bwMode="auto">
            <a:xfrm>
              <a:off x="3235" y="1488"/>
              <a:ext cx="655" cy="621"/>
            </a:xfrm>
            <a:prstGeom prst="ellipse">
              <a:avLst/>
            </a:prstGeom>
            <a:solidFill>
              <a:schemeClr val="accent1"/>
            </a:solidFill>
            <a:ln w="15557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Oval 47"/>
            <p:cNvSpPr>
              <a:spLocks noChangeArrowheads="1"/>
            </p:cNvSpPr>
            <p:nvPr/>
          </p:nvSpPr>
          <p:spPr bwMode="auto">
            <a:xfrm>
              <a:off x="3306" y="1536"/>
              <a:ext cx="583" cy="538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Oval 49"/>
            <p:cNvSpPr>
              <a:spLocks noChangeArrowheads="1"/>
            </p:cNvSpPr>
            <p:nvPr/>
          </p:nvSpPr>
          <p:spPr bwMode="auto">
            <a:xfrm>
              <a:off x="3342" y="1584"/>
              <a:ext cx="483" cy="4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Rectangle 48"/>
            <p:cNvSpPr>
              <a:spLocks noChangeArrowheads="1"/>
            </p:cNvSpPr>
            <p:nvPr/>
          </p:nvSpPr>
          <p:spPr bwMode="auto">
            <a:xfrm>
              <a:off x="3600" y="864"/>
              <a:ext cx="833" cy="18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Text Box 31"/>
            <p:cNvSpPr txBox="1">
              <a:spLocks noChangeArrowheads="1"/>
            </p:cNvSpPr>
            <p:nvPr/>
          </p:nvSpPr>
          <p:spPr bwMode="auto">
            <a:xfrm>
              <a:off x="4032" y="1248"/>
              <a:ext cx="100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Arial Rounded MT Bold" pitchFamily="34" charset="0"/>
                </a:rPr>
                <a:t>Peptidoglycan</a:t>
              </a:r>
            </a:p>
          </p:txBody>
        </p:sp>
        <p:sp>
          <p:nvSpPr>
            <p:cNvPr id="65563" name="Text Box 33"/>
            <p:cNvSpPr txBox="1">
              <a:spLocks noChangeArrowheads="1"/>
            </p:cNvSpPr>
            <p:nvPr/>
          </p:nvSpPr>
          <p:spPr bwMode="auto">
            <a:xfrm>
              <a:off x="4080" y="2112"/>
              <a:ext cx="100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Arial Rounded MT Bold" pitchFamily="34" charset="0"/>
                </a:rPr>
                <a:t>Periplasm</a:t>
              </a:r>
            </a:p>
          </p:txBody>
        </p:sp>
        <p:sp>
          <p:nvSpPr>
            <p:cNvPr id="65564" name="Text Box 34"/>
            <p:cNvSpPr txBox="1">
              <a:spLocks noChangeArrowheads="1"/>
            </p:cNvSpPr>
            <p:nvPr/>
          </p:nvSpPr>
          <p:spPr bwMode="auto">
            <a:xfrm>
              <a:off x="4032" y="2436"/>
              <a:ext cx="1392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dirty="0">
                  <a:latin typeface="Arial Rounded MT Bold" pitchFamily="34" charset="0"/>
                </a:rPr>
                <a:t>Outer membrane (lipopolysaccharide  and protein)</a:t>
              </a:r>
            </a:p>
          </p:txBody>
        </p:sp>
        <p:sp>
          <p:nvSpPr>
            <p:cNvPr id="65565" name="Line 23"/>
            <p:cNvSpPr>
              <a:spLocks noChangeShapeType="1"/>
            </p:cNvSpPr>
            <p:nvPr/>
          </p:nvSpPr>
          <p:spPr bwMode="auto">
            <a:xfrm flipH="1">
              <a:off x="3591" y="1389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6" name="Text Box 32"/>
            <p:cNvSpPr txBox="1">
              <a:spLocks noChangeArrowheads="1"/>
            </p:cNvSpPr>
            <p:nvPr/>
          </p:nvSpPr>
          <p:spPr bwMode="auto">
            <a:xfrm>
              <a:off x="4037" y="1445"/>
              <a:ext cx="100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Arial Rounded MT Bold" pitchFamily="34" charset="0"/>
                </a:rPr>
                <a:t>Membrane</a:t>
              </a:r>
            </a:p>
          </p:txBody>
        </p:sp>
        <p:sp>
          <p:nvSpPr>
            <p:cNvPr id="65567" name="Line 52"/>
            <p:cNvSpPr>
              <a:spLocks noChangeShapeType="1"/>
            </p:cNvSpPr>
            <p:nvPr/>
          </p:nvSpPr>
          <p:spPr bwMode="auto">
            <a:xfrm rot="1305964" flipH="1">
              <a:off x="3600" y="246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8" name="Line 53"/>
            <p:cNvSpPr>
              <a:spLocks noChangeShapeType="1"/>
            </p:cNvSpPr>
            <p:nvPr/>
          </p:nvSpPr>
          <p:spPr bwMode="auto">
            <a:xfrm flipH="1">
              <a:off x="3600" y="1541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AutoShape 54"/>
            <p:cNvSpPr>
              <a:spLocks/>
            </p:cNvSpPr>
            <p:nvPr/>
          </p:nvSpPr>
          <p:spPr bwMode="auto">
            <a:xfrm>
              <a:off x="3648" y="2112"/>
              <a:ext cx="48" cy="192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Text Box 39"/>
            <p:cNvSpPr txBox="1">
              <a:spLocks noChangeArrowheads="1"/>
            </p:cNvSpPr>
            <p:nvPr/>
          </p:nvSpPr>
          <p:spPr bwMode="auto">
            <a:xfrm>
              <a:off x="3264" y="2935"/>
              <a:ext cx="16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Arial Rounded MT Bold" pitchFamily="34" charset="0"/>
                </a:rPr>
                <a:t>Gram negative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852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25CF7D-C16B-4053-88BB-5BE45FFC68B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 cstate="print">
            <a:lum bright="-12000" contrast="12000"/>
          </a:blip>
          <a:srcRect/>
          <a:stretch>
            <a:fillRect/>
          </a:stretch>
        </p:blipFill>
        <p:spPr bwMode="auto">
          <a:xfrm>
            <a:off x="990600" y="982662"/>
            <a:ext cx="3429000" cy="518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3" cstate="print">
            <a:lum bright="-12000" contrast="10000"/>
          </a:blip>
          <a:srcRect/>
          <a:stretch>
            <a:fillRect/>
          </a:stretch>
        </p:blipFill>
        <p:spPr bwMode="auto">
          <a:xfrm>
            <a:off x="4724400" y="998544"/>
            <a:ext cx="3429000" cy="517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008996" y="228600"/>
            <a:ext cx="5126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</a:rPr>
              <a:t>Electron Micrograph of Cell Walls</a:t>
            </a:r>
          </a:p>
        </p:txBody>
      </p:sp>
    </p:spTree>
    <p:extLst>
      <p:ext uri="{BB962C8B-B14F-4D97-AF65-F5344CB8AC3E}">
        <p14:creationId xmlns:p14="http://schemas.microsoft.com/office/powerpoint/2010/main" val="42251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697056"/>
          </a:xfrm>
        </p:spPr>
        <p:txBody>
          <a:bodyPr>
            <a:normAutofit fontScale="90000"/>
          </a:bodyPr>
          <a:lstStyle/>
          <a:p>
            <a:br>
              <a:rPr lang="en-US" altLang="zh-CN" sz="3600" b="1" dirty="0">
                <a:solidFill>
                  <a:srgbClr val="000000"/>
                </a:solidFill>
                <a:latin typeface="+mn-lt"/>
                <a:ea typeface="SimSun" pitchFamily="2" charset="-122"/>
              </a:rPr>
            </a:br>
            <a:r>
              <a:rPr lang="en-US" altLang="zh-CN" sz="3600" b="1" dirty="0">
                <a:solidFill>
                  <a:srgbClr val="000000"/>
                </a:solidFill>
                <a:latin typeface="+mn-lt"/>
                <a:ea typeface="SimSun" pitchFamily="2" charset="-122"/>
              </a:rPr>
              <a:t>Peptidoglycan </a:t>
            </a:r>
            <a:br>
              <a:rPr lang="en-US" altLang="zh-CN" sz="3600" b="1" dirty="0">
                <a:solidFill>
                  <a:srgbClr val="000000"/>
                </a:solidFill>
                <a:latin typeface="+mn-lt"/>
                <a:ea typeface="SimSun" pitchFamily="2" charset="-122"/>
              </a:rPr>
            </a:br>
            <a:endParaRPr lang="en-US" sz="3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6"/>
            <a:ext cx="8153400" cy="460216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One rigid layer primarily responsible for the 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strength of the wall</a:t>
            </a:r>
            <a:r>
              <a:rPr lang="en-US" altLang="zh-CN" sz="2600" dirty="0">
                <a:ea typeface="SimSun" pitchFamily="2" charset="-122"/>
              </a:rPr>
              <a:t>. </a:t>
            </a:r>
          </a:p>
          <a:p>
            <a:pPr>
              <a:buClr>
                <a:schemeClr val="tx1"/>
              </a:buClr>
            </a:pPr>
            <a:endParaRPr lang="en-US" altLang="zh-CN" sz="2600" dirty="0">
              <a:ea typeface="SimSun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Besides peptidoglycan, additional layers are present outside this rigid layer, in most bacteria. </a:t>
            </a:r>
          </a:p>
          <a:p>
            <a:pPr>
              <a:buClr>
                <a:schemeClr val="tx1"/>
              </a:buClr>
            </a:pPr>
            <a:endParaRPr lang="en-US" altLang="zh-CN" sz="2600" dirty="0">
              <a:ea typeface="SimSun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Peptidoglycan of both Gram(-) and Gram(+): very similar in chemical composition. 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4E2D08-06D6-4582-9EC5-647B282B839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6"/>
            <a:ext cx="8001000" cy="51355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buClr>
                <a:schemeClr val="tx1"/>
              </a:buClr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Chemically…</a:t>
            </a: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Peptidoglycan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ea typeface="SimSun" pitchFamily="2" charset="-122"/>
              </a:rPr>
              <a:t> </a:t>
            </a:r>
            <a:r>
              <a:rPr lang="en-US" altLang="zh-CN" sz="2600" dirty="0">
                <a:ea typeface="SimSun" pitchFamily="2" charset="-122"/>
              </a:rPr>
              <a:t>(or </a:t>
            </a:r>
            <a:r>
              <a:rPr lang="en-US" altLang="zh-CN" sz="2600" b="1" dirty="0" err="1">
                <a:solidFill>
                  <a:srgbClr val="0000FF"/>
                </a:solidFill>
                <a:ea typeface="SimSun" pitchFamily="2" charset="-122"/>
              </a:rPr>
              <a:t>murein</a:t>
            </a:r>
            <a:r>
              <a:rPr lang="en-US" altLang="zh-CN" sz="2600" dirty="0">
                <a:ea typeface="SimSun" pitchFamily="2" charset="-122"/>
              </a:rPr>
              <a:t>), is a thin sheet composed of two sugar derivatives:</a:t>
            </a:r>
          </a:p>
          <a:p>
            <a:pPr>
              <a:lnSpc>
                <a:spcPct val="115000"/>
              </a:lnSpc>
              <a:buClr>
                <a:schemeClr val="tx1"/>
              </a:buClr>
            </a:pPr>
            <a:endParaRPr lang="en-US" altLang="zh-CN" sz="2600" dirty="0">
              <a:ea typeface="SimSun" pitchFamily="2" charset="-122"/>
            </a:endParaRP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altLang="zh-CN" sz="2600" dirty="0">
                <a:ea typeface="SimSun" pitchFamily="2" charset="-122"/>
              </a:rPr>
              <a:t>  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N-</a:t>
            </a:r>
            <a:r>
              <a:rPr lang="en-US" altLang="zh-CN" sz="2600" b="1" dirty="0" err="1">
                <a:solidFill>
                  <a:srgbClr val="0000FF"/>
                </a:solidFill>
                <a:ea typeface="SimSun" pitchFamily="2" charset="-122"/>
              </a:rPr>
              <a:t>acetylglucosamine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 (NAG) </a:t>
            </a:r>
            <a:r>
              <a:rPr lang="en-US" altLang="zh-CN" sz="2600" dirty="0">
                <a:ea typeface="SimSun" pitchFamily="2" charset="-122"/>
              </a:rPr>
              <a:t>and 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altLang="zh-CN" sz="2600" b="1" dirty="0">
                <a:ea typeface="SimSun" pitchFamily="2" charset="-122"/>
              </a:rPr>
              <a:t>  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N-</a:t>
            </a:r>
            <a:r>
              <a:rPr lang="en-US" altLang="zh-CN" sz="2600" b="1" dirty="0" err="1">
                <a:solidFill>
                  <a:srgbClr val="0000FF"/>
                </a:solidFill>
                <a:ea typeface="SimSun" pitchFamily="2" charset="-122"/>
              </a:rPr>
              <a:t>acetylmuramic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 acid</a:t>
            </a:r>
            <a:r>
              <a:rPr lang="en-US" altLang="zh-CN" sz="2600" dirty="0">
                <a:ea typeface="SimSun" pitchFamily="2" charset="-122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(NAM) </a:t>
            </a:r>
            <a:r>
              <a:rPr lang="en-US" altLang="zh-CN" sz="2600" dirty="0">
                <a:solidFill>
                  <a:srgbClr val="000000"/>
                </a:solidFill>
                <a:ea typeface="SimSun" pitchFamily="2" charset="-122"/>
              </a:rPr>
              <a:t>also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endParaRPr lang="en-US" altLang="zh-CN" sz="2600" dirty="0">
              <a:solidFill>
                <a:srgbClr val="000000"/>
              </a:solidFill>
              <a:ea typeface="SimSun" pitchFamily="2" charset="-122"/>
            </a:endParaRP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altLang="zh-CN" sz="2600" dirty="0">
                <a:solidFill>
                  <a:schemeClr val="accent1"/>
                </a:solidFill>
                <a:ea typeface="SimSun" pitchFamily="2" charset="-122"/>
              </a:rPr>
              <a:t> </a:t>
            </a:r>
            <a:r>
              <a:rPr lang="en-US" altLang="zh-CN" sz="2600" dirty="0">
                <a:ea typeface="SimSun" pitchFamily="2" charset="-122"/>
              </a:rPr>
              <a:t>a small group of amino acids consisting of </a:t>
            </a:r>
            <a:r>
              <a:rPr lang="en-US" altLang="zh-CN" sz="2000" b="1" dirty="0">
                <a:solidFill>
                  <a:srgbClr val="3333FF"/>
                </a:solidFill>
                <a:ea typeface="SimSun" pitchFamily="2" charset="-122"/>
              </a:rPr>
              <a:t>L</a:t>
            </a:r>
            <a:r>
              <a:rPr lang="en-US" altLang="zh-CN" sz="2600" b="1" dirty="0">
                <a:solidFill>
                  <a:srgbClr val="3333FF"/>
                </a:solidFill>
                <a:ea typeface="SimSun" pitchFamily="2" charset="-122"/>
              </a:rPr>
              <a:t>-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alanine</a:t>
            </a:r>
            <a:r>
              <a:rPr lang="en-US" altLang="zh-CN" sz="2600" dirty="0">
                <a:solidFill>
                  <a:srgbClr val="3333FF"/>
                </a:solidFill>
                <a:ea typeface="SimSun" pitchFamily="2" charset="-122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ea typeface="SimSun" pitchFamily="2" charset="-122"/>
              </a:rPr>
              <a:t>D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-glutamic acid</a:t>
            </a:r>
            <a:r>
              <a:rPr lang="en-US" altLang="zh-CN" sz="2600" dirty="0">
                <a:ea typeface="SimSun" pitchFamily="2" charset="-122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ea typeface="SimSun" pitchFamily="2" charset="-122"/>
              </a:rPr>
              <a:t>D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-alanine</a:t>
            </a:r>
            <a:r>
              <a:rPr lang="en-US" altLang="zh-CN" sz="2600" dirty="0">
                <a:solidFill>
                  <a:srgbClr val="3333FF"/>
                </a:solidFill>
                <a:ea typeface="SimSun" pitchFamily="2" charset="-122"/>
              </a:rPr>
              <a:t>, </a:t>
            </a:r>
            <a:r>
              <a:rPr lang="en-US" altLang="zh-CN" sz="2600" dirty="0">
                <a:ea typeface="SimSun" pitchFamily="2" charset="-122"/>
              </a:rPr>
              <a:t>and either</a:t>
            </a:r>
            <a:r>
              <a:rPr lang="en-US" altLang="zh-CN" sz="2600" b="1" dirty="0">
                <a:ea typeface="SimSun" pitchFamily="2" charset="-122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lysine</a:t>
            </a:r>
            <a:r>
              <a:rPr lang="en-US" altLang="zh-CN" sz="2600" dirty="0">
                <a:solidFill>
                  <a:srgbClr val="3333FF"/>
                </a:solidFill>
                <a:ea typeface="SimSun" pitchFamily="2" charset="-122"/>
              </a:rPr>
              <a:t> </a:t>
            </a:r>
            <a:r>
              <a:rPr lang="en-US" altLang="zh-CN" sz="2600" dirty="0">
                <a:solidFill>
                  <a:srgbClr val="002060"/>
                </a:solidFill>
                <a:ea typeface="SimSun" pitchFamily="2" charset="-122"/>
              </a:rPr>
              <a:t>or</a:t>
            </a:r>
            <a:r>
              <a:rPr lang="en-US" altLang="zh-CN" sz="2600" dirty="0">
                <a:solidFill>
                  <a:srgbClr val="3333FF"/>
                </a:solidFill>
                <a:ea typeface="SimSun" pitchFamily="2" charset="-122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ea typeface="SimSun" pitchFamily="2" charset="-122"/>
              </a:rPr>
              <a:t>diaminopimelic acid</a:t>
            </a:r>
            <a:r>
              <a:rPr lang="en-US" altLang="zh-CN" sz="2600" dirty="0">
                <a:ea typeface="SimSun" pitchFamily="2" charset="-122"/>
              </a:rPr>
              <a:t> (DAP) </a:t>
            </a:r>
            <a:endParaRPr lang="en-US" sz="2600" dirty="0"/>
          </a:p>
          <a:p>
            <a:pPr eaLnBrk="1" hangingPunct="1">
              <a:lnSpc>
                <a:spcPct val="115000"/>
              </a:lnSpc>
            </a:pPr>
            <a:endParaRPr lang="en-US" sz="2600" dirty="0"/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A1244E-D892-417D-AFF5-72E13105034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4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D922F7-0A4A-4587-B107-3B4ADC15837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4489" name="Rectangle 41"/>
          <p:cNvSpPr>
            <a:spLocks noChangeArrowheads="1"/>
          </p:cNvSpPr>
          <p:nvPr/>
        </p:nvSpPr>
        <p:spPr bwMode="auto">
          <a:xfrm>
            <a:off x="1371600" y="1066800"/>
            <a:ext cx="6629400" cy="4953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52928" dir="2901988" algn="ctr" rotWithShape="0">
              <a:schemeClr val="bg2">
                <a:alpha val="50000"/>
              </a:scheme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9639" name="Rectangle 12"/>
          <p:cNvSpPr>
            <a:spLocks noChangeArrowheads="1"/>
          </p:cNvSpPr>
          <p:nvPr/>
        </p:nvSpPr>
        <p:spPr bwMode="auto">
          <a:xfrm>
            <a:off x="2895600" y="3124100"/>
            <a:ext cx="3733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178"/>
            <a:r>
              <a:rPr lang="en-US" b="1" dirty="0" err="1">
                <a:latin typeface="Century Gothic" pitchFamily="34" charset="0"/>
                <a:cs typeface="Times New Roman" pitchFamily="18" charset="0"/>
              </a:rPr>
              <a:t>Diaminopimelic</a:t>
            </a:r>
            <a:r>
              <a:rPr lang="en-US" b="1" dirty="0">
                <a:latin typeface="Century Gothic" pitchFamily="34" charset="0"/>
                <a:cs typeface="Times New Roman" pitchFamily="18" charset="0"/>
              </a:rPr>
              <a:t> acid (DAP)	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69646" name="Rectangle 28"/>
          <p:cNvSpPr>
            <a:spLocks noChangeArrowheads="1"/>
          </p:cNvSpPr>
          <p:nvPr/>
        </p:nvSpPr>
        <p:spPr bwMode="auto">
          <a:xfrm>
            <a:off x="3505200" y="5105679"/>
            <a:ext cx="213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178"/>
            <a:r>
              <a:rPr lang="en-US" b="1" dirty="0">
                <a:latin typeface="Century Gothic" pitchFamily="34" charset="0"/>
                <a:cs typeface="Times New Roman" pitchFamily="18" charset="0"/>
              </a:rPr>
              <a:t>Lysine (Lys)	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2" y="1447805"/>
            <a:ext cx="3742907" cy="1416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7" y="2858126"/>
            <a:ext cx="2009839" cy="30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1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8A92-9EB6-42DC-AD4D-9A7BE52D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5BC6326A-016A-418D-A975-F07EC102A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0" y="1411655"/>
            <a:ext cx="7886700" cy="4328443"/>
          </a:xfrm>
        </p:spPr>
      </p:pic>
    </p:spTree>
    <p:extLst>
      <p:ext uri="{BB962C8B-B14F-4D97-AF65-F5344CB8AC3E}">
        <p14:creationId xmlns:p14="http://schemas.microsoft.com/office/powerpoint/2010/main" val="121361509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-5-UTM-201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Slide-5-UTM-2019</Template>
  <TotalTime>2242</TotalTime>
  <Words>1503</Words>
  <Application>Microsoft Office PowerPoint</Application>
  <PresentationFormat>On-screen Show (4:3)</PresentationFormat>
  <Paragraphs>325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SimSun</vt:lpstr>
      <vt:lpstr>Arial</vt:lpstr>
      <vt:lpstr>Arial Narrow</vt:lpstr>
      <vt:lpstr>Arial Rounded MT Bold</vt:lpstr>
      <vt:lpstr>Calibri</vt:lpstr>
      <vt:lpstr>Calibri Light</vt:lpstr>
      <vt:lpstr>Century Gothic</vt:lpstr>
      <vt:lpstr>Lora</vt:lpstr>
      <vt:lpstr>Open Sans</vt:lpstr>
      <vt:lpstr>Times New Roman</vt:lpstr>
      <vt:lpstr>Slide-5-UTM-2019</vt:lpstr>
      <vt:lpstr>CELL &amp; MOLECULAR BIOLOGY FOR BIOINFORMATICS SEBB 4173  Chapter 1 :  Cell Wall</vt:lpstr>
      <vt:lpstr>The Cell Wall of Prokaryotes</vt:lpstr>
      <vt:lpstr>Gram Negative and Gram Positive Bacteria</vt:lpstr>
      <vt:lpstr>PowerPoint Presentation</vt:lpstr>
      <vt:lpstr>PowerPoint Presentation</vt:lpstr>
      <vt:lpstr> Peptidoglycan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Differences between Gram(+) and Gram(-) and the Complexity</vt:lpstr>
      <vt:lpstr> Diversity in Peptidoglycan  </vt:lpstr>
      <vt:lpstr>PowerPoint Presentation</vt:lpstr>
      <vt:lpstr>PowerPoint Presentation</vt:lpstr>
      <vt:lpstr>PowerPoint Presentation</vt:lpstr>
      <vt:lpstr>PowerPoint Presentation</vt:lpstr>
      <vt:lpstr>Chemistry of the LPS Layer</vt:lpstr>
      <vt:lpstr>PowerPoint Presentation</vt:lpstr>
      <vt:lpstr>PowerPoint Presentation</vt:lpstr>
      <vt:lpstr>PowerPoint Presentation</vt:lpstr>
      <vt:lpstr>PowerPoint Presentation</vt:lpstr>
      <vt:lpstr>LPP: Lipoprotein</vt:lpstr>
      <vt:lpstr>PowerPoint Presentation</vt:lpstr>
      <vt:lpstr>End of Chapter 1!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Norhana Jusoh</dc:creator>
  <cp:lastModifiedBy>Noor Hidayah Zakaria</cp:lastModifiedBy>
  <cp:revision>28</cp:revision>
  <dcterms:created xsi:type="dcterms:W3CDTF">2021-03-16T09:16:09Z</dcterms:created>
  <dcterms:modified xsi:type="dcterms:W3CDTF">2024-10-15T01:41:31Z</dcterms:modified>
</cp:coreProperties>
</file>