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78"/>
  </p:notesMasterIdLst>
  <p:sldIdLst>
    <p:sldId id="376" r:id="rId2"/>
    <p:sldId id="257" r:id="rId3"/>
    <p:sldId id="272" r:id="rId4"/>
    <p:sldId id="258" r:id="rId5"/>
    <p:sldId id="358" r:id="rId6"/>
    <p:sldId id="259" r:id="rId7"/>
    <p:sldId id="359" r:id="rId8"/>
    <p:sldId id="260" r:id="rId9"/>
    <p:sldId id="360" r:id="rId10"/>
    <p:sldId id="261" r:id="rId11"/>
    <p:sldId id="263" r:id="rId12"/>
    <p:sldId id="268" r:id="rId13"/>
    <p:sldId id="361" r:id="rId14"/>
    <p:sldId id="270" r:id="rId15"/>
    <p:sldId id="363" r:id="rId16"/>
    <p:sldId id="362" r:id="rId17"/>
    <p:sldId id="271" r:id="rId18"/>
    <p:sldId id="364" r:id="rId19"/>
    <p:sldId id="305" r:id="rId20"/>
    <p:sldId id="306" r:id="rId21"/>
    <p:sldId id="310" r:id="rId22"/>
    <p:sldId id="303" r:id="rId23"/>
    <p:sldId id="314" r:id="rId24"/>
    <p:sldId id="315" r:id="rId25"/>
    <p:sldId id="394" r:id="rId26"/>
    <p:sldId id="283" r:id="rId27"/>
    <p:sldId id="284" r:id="rId28"/>
    <p:sldId id="285" r:id="rId29"/>
    <p:sldId id="287" r:id="rId30"/>
    <p:sldId id="286" r:id="rId31"/>
    <p:sldId id="288" r:id="rId32"/>
    <p:sldId id="350" r:id="rId33"/>
    <p:sldId id="291" r:id="rId34"/>
    <p:sldId id="296" r:id="rId35"/>
    <p:sldId id="373" r:id="rId36"/>
    <p:sldId id="313" r:id="rId37"/>
    <p:sldId id="292" r:id="rId38"/>
    <p:sldId id="374" r:id="rId39"/>
    <p:sldId id="317" r:id="rId40"/>
    <p:sldId id="319" r:id="rId41"/>
    <p:sldId id="300" r:id="rId42"/>
    <p:sldId id="320" r:id="rId43"/>
    <p:sldId id="299" r:id="rId44"/>
    <p:sldId id="321" r:id="rId45"/>
    <p:sldId id="323" r:id="rId46"/>
    <p:sldId id="324" r:id="rId47"/>
    <p:sldId id="325" r:id="rId48"/>
    <p:sldId id="382" r:id="rId49"/>
    <p:sldId id="396" r:id="rId50"/>
    <p:sldId id="328" r:id="rId51"/>
    <p:sldId id="329" r:id="rId52"/>
    <p:sldId id="327" r:id="rId53"/>
    <p:sldId id="326" r:id="rId54"/>
    <p:sldId id="377" r:id="rId55"/>
    <p:sldId id="378" r:id="rId56"/>
    <p:sldId id="379" r:id="rId57"/>
    <p:sldId id="380" r:id="rId58"/>
    <p:sldId id="335" r:id="rId59"/>
    <p:sldId id="337" r:id="rId60"/>
    <p:sldId id="352" r:id="rId61"/>
    <p:sldId id="338" r:id="rId62"/>
    <p:sldId id="339" r:id="rId63"/>
    <p:sldId id="340" r:id="rId64"/>
    <p:sldId id="341" r:id="rId65"/>
    <p:sldId id="311" r:id="rId66"/>
    <p:sldId id="342" r:id="rId67"/>
    <p:sldId id="351" r:id="rId68"/>
    <p:sldId id="343" r:id="rId69"/>
    <p:sldId id="344" r:id="rId70"/>
    <p:sldId id="349" r:id="rId71"/>
    <p:sldId id="345" r:id="rId72"/>
    <p:sldId id="346" r:id="rId73"/>
    <p:sldId id="348" r:id="rId74"/>
    <p:sldId id="353" r:id="rId75"/>
    <p:sldId id="347" r:id="rId76"/>
    <p:sldId id="391" r:id="rId7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CC"/>
    <a:srgbClr val="66FFFF"/>
    <a:srgbClr val="000000"/>
    <a:srgbClr val="00FF00"/>
    <a:srgbClr val="FF0000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A194EC-0367-4526-8086-7106F7EC61AD}" v="1" dt="2022-04-18T07:13:50.2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79229" autoAdjust="0"/>
  </p:normalViewPr>
  <p:slideViewPr>
    <p:cSldViewPr>
      <p:cViewPr varScale="1">
        <p:scale>
          <a:sx n="47" d="100"/>
          <a:sy n="47" d="100"/>
        </p:scale>
        <p:origin x="1191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5/10/relationships/revisionInfo" Target="revisionInfo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or Hidayah Zakaria" userId="2012cd112c08583f" providerId="LiveId" clId="{45A194EC-0367-4526-8086-7106F7EC61AD}"/>
    <pc:docChg chg="custSel addSld delSld modSld">
      <pc:chgData name="Noor Hidayah Zakaria" userId="2012cd112c08583f" providerId="LiveId" clId="{45A194EC-0367-4526-8086-7106F7EC61AD}" dt="2022-05-09T04:22:19.099" v="50" actId="478"/>
      <pc:docMkLst>
        <pc:docMk/>
      </pc:docMkLst>
      <pc:sldChg chg="delSp mod">
        <pc:chgData name="Noor Hidayah Zakaria" userId="2012cd112c08583f" providerId="LiveId" clId="{45A194EC-0367-4526-8086-7106F7EC61AD}" dt="2022-05-09T04:22:19.099" v="50" actId="478"/>
        <pc:sldMkLst>
          <pc:docMk/>
          <pc:sldMk cId="0" sldId="259"/>
        </pc:sldMkLst>
        <pc:spChg chg="del">
          <ac:chgData name="Noor Hidayah Zakaria" userId="2012cd112c08583f" providerId="LiveId" clId="{45A194EC-0367-4526-8086-7106F7EC61AD}" dt="2022-05-09T04:22:17.764" v="49" actId="478"/>
          <ac:spMkLst>
            <pc:docMk/>
            <pc:sldMk cId="0" sldId="259"/>
            <ac:spMk id="6148" creationId="{00000000-0000-0000-0000-000000000000}"/>
          </ac:spMkLst>
        </pc:spChg>
        <pc:spChg chg="del">
          <ac:chgData name="Noor Hidayah Zakaria" userId="2012cd112c08583f" providerId="LiveId" clId="{45A194EC-0367-4526-8086-7106F7EC61AD}" dt="2022-05-09T04:22:19.099" v="50" actId="478"/>
          <ac:spMkLst>
            <pc:docMk/>
            <pc:sldMk cId="0" sldId="259"/>
            <ac:spMk id="6149" creationId="{00000000-0000-0000-0000-000000000000}"/>
          </ac:spMkLst>
        </pc:spChg>
      </pc:sldChg>
      <pc:sldChg chg="new del">
        <pc:chgData name="Noor Hidayah Zakaria" userId="2012cd112c08583f" providerId="LiveId" clId="{45A194EC-0367-4526-8086-7106F7EC61AD}" dt="2022-04-18T07:13:52.495" v="48" actId="47"/>
        <pc:sldMkLst>
          <pc:docMk/>
          <pc:sldMk cId="1168441539" sldId="395"/>
        </pc:sldMkLst>
      </pc:sldChg>
      <pc:sldChg chg="modSp new mod">
        <pc:chgData name="Noor Hidayah Zakaria" userId="2012cd112c08583f" providerId="LiveId" clId="{45A194EC-0367-4526-8086-7106F7EC61AD}" dt="2022-04-18T07:13:50.231" v="47" actId="1076"/>
        <pc:sldMkLst>
          <pc:docMk/>
          <pc:sldMk cId="976141154" sldId="396"/>
        </pc:sldMkLst>
        <pc:spChg chg="mod">
          <ac:chgData name="Noor Hidayah Zakaria" userId="2012cd112c08583f" providerId="LiveId" clId="{45A194EC-0367-4526-8086-7106F7EC61AD}" dt="2022-04-18T07:13:50.231" v="47" actId="1076"/>
          <ac:spMkLst>
            <pc:docMk/>
            <pc:sldMk cId="976141154" sldId="396"/>
            <ac:spMk id="2" creationId="{8278DFDC-C28E-47FE-B8BD-4A6DF8DF274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A2FCF4A-E5A9-4740-B7E2-00FFACAFF6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17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SU_rRNA" TargetMode="External"/><Relationship Id="rId3" Type="http://schemas.openxmlformats.org/officeDocument/2006/relationships/hyperlink" Target="https://en.wikipedia.org/wiki/Svedberg" TargetMode="External"/><Relationship Id="rId7" Type="http://schemas.openxmlformats.org/officeDocument/2006/relationships/hyperlink" Target="https://en.wikipedia.org/wiki/Ribosome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Prokaryotic" TargetMode="External"/><Relationship Id="rId5" Type="http://schemas.openxmlformats.org/officeDocument/2006/relationships/hyperlink" Target="https://en.wikipedia.org/wiki/30S" TargetMode="External"/><Relationship Id="rId4" Type="http://schemas.openxmlformats.org/officeDocument/2006/relationships/hyperlink" Target="https://en.wikipedia.org/wiki/RRNA" TargetMode="External"/><Relationship Id="rId9" Type="http://schemas.openxmlformats.org/officeDocument/2006/relationships/hyperlink" Target="https://en.wikipedia.org/wiki/Shine-Dalgarno_sequenc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peptide bond is a chemical, covalent bond formed between the α-amino group of one amino acid and the α-carboxyl group of another. Once two amino acids are joined together via a peptide bond to form a dipeptide, there is still a free amino group at one end and a free carboxyl group at the other, each of which can in turn be linked to further amino acids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AB518-3F72-43A6-A3FC-5BB9B079F1C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25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length of polypeptides is commonly 100-1000 amino acids, but smaller and larger ones also can be found.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Chains containing only few amino acids residues: Oligopeptide Chains with many residues: Polypeptide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AB518-3F72-43A6-A3FC-5BB9B079F1C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32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tertiary and quaternary structures of a protein, and its properties, are determined by its primary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AB518-3F72-43A6-A3FC-5BB9B079F1C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50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Ribosomes are made from complexes of RNAs and proteins.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FCF4A-E5A9-4740-B7E2-00FFACAFF66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24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16</a:t>
            </a:r>
            <a:r>
              <a:rPr lang="en-US" b="1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Svedberg"/>
              </a:rPr>
              <a:t>S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ribosomal RNA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(or 16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Svedberg"/>
              </a:rPr>
              <a:t>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RRNA"/>
              </a:rPr>
              <a:t>rRNA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the RNA component of the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30S"/>
              </a:rPr>
              <a:t>30S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small subunit of a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Prokaryotic"/>
              </a:rPr>
              <a:t>prokaryotic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Ribosome"/>
              </a:rPr>
              <a:t>ribosome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SSU rRNA"/>
              </a:rPr>
              <a:t>SSU rRNA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). It binds to the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9" tooltip="Shine-Dalgarno sequence"/>
              </a:rPr>
              <a:t>Shine-Dalgarno sequence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provides most of the SSU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FCF4A-E5A9-4740-B7E2-00FFACAFF66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39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128CA-8A1E-4A19-B968-6C46021A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6B3E0-9FA0-41AC-8375-7E3B86D4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NAR 2009 Translation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6942E-88EA-4531-90D8-D6812330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74E578-9529-0546-A900-8A06663CCC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1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1CB4E-9C66-401F-A911-1E1E18E3B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3DC08-8D66-4A29-9D28-48B2AAD5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NAR 2009 Translation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9E1AB-C6F6-4804-B443-56089754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DDCC8-6859-3C4C-8F16-0C2C2935BA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6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1090D-3AF8-44AD-A27D-E66F8423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BD460-9849-4088-AF15-BF0EF5E6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NAR 2009 Translation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04339-2B65-4210-BBD3-80D62C18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93816-A8A5-D447-9D20-3249F14755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6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A0EEF-CDDB-477E-9D17-B57DC82F3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841A-8F28-4BA2-8079-77194D61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NAR 2009 Translation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9A57C-119E-4F98-BA80-D2F635F1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D7564D-F566-7A49-BBE6-E63E85E8BE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4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4140D-B2E2-42A4-BB73-30698A9D9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D9D35-C701-49FD-AD77-AF0F3D4F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NAR 2009 Translation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F0373-E26B-4264-B141-CB0AC3E3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B66D5-A000-8F44-A193-D99E166FD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3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5645AB-1B7A-4865-B527-385AF2D31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420C7FC-6DB7-4CBF-88C6-41468EA9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NAR 2009 Translation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4853013-79A1-444C-B60D-6F8D7DE3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65558D-205B-5549-B0A5-0D0BBD1A9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0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8DFA49E-C978-4888-84DF-9D8285BD1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97D3CF0-C14D-48F2-890F-029B8CAED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NAR 2009 Translation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FAEB91-2267-4C1C-BBA7-776DE768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0F1B4-7194-D149-B001-051CF78E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7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DFEE297-E91A-49D0-9BDD-788855F5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E7B5BED-ACD6-4014-ADE2-77DA339B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NAR 2009 Translation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B60A80-89DB-4B3E-A255-183C4D19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93695-0BC4-814B-B865-2D8719B9A7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6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19AECF1-307A-4F44-825F-97E0B301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208AB2E-ADBB-443B-BD49-37DD9F8A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NAR 2009 Translation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DD3B7F8-DE58-4A31-9739-310B6CAB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02B034-F705-1A47-8816-448087CB83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5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2AB51A-C2A6-4EAF-BDBF-584BC5B4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0281775-9128-4D5A-977B-BE64AAFB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NAR 2009 Translation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19481EB-AF5B-4A73-B36F-6A229FEB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7B9C3-A705-C741-AE46-E9AE79238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5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AC9A171-FB27-4B2D-9EE5-550B76733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11D8B41-1EF1-4B08-9FCC-516706633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NAR 2009 Translation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F8F0F94-ACA1-4EAC-87F9-1E833940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240D7B-76DD-1A44-B62E-DFC2D7F4B2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4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>
            <a:extLst>
              <a:ext uri="{FF2B5EF4-FFF2-40B4-BE49-F238E27FC236}">
                <a16:creationId xmlns:a16="http://schemas.microsoft.com/office/drawing/2014/main" id="{0C075052-F9DC-4FE4-BEC2-BCF727ADD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AA613F8-F4A3-43E3-808B-76A7128A2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B52F4919-3F9F-4754-901C-F56F06EC55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AD1C8-E588-488A-B62D-26ED3EA59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96C9C-5A24-46D2-9F80-64EBCA3A9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NAR 2009 Translation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F68EC-1202-43ED-84B4-208678035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0B07EF9-982D-9544-9DC0-E680BF564F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3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E06B77-D6C8-4273-BC38-4A2F773C0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609600"/>
            <a:ext cx="8991600" cy="3276600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CELLULAR AND MOLECULAR BIOLOGY </a:t>
            </a:r>
            <a:br>
              <a:rPr lang="en-US" sz="4800" b="1" dirty="0">
                <a:solidFill>
                  <a:schemeClr val="tx1"/>
                </a:solidFill>
              </a:rPr>
            </a:br>
            <a:r>
              <a:rPr lang="en-US" sz="4800" b="1" dirty="0">
                <a:solidFill>
                  <a:schemeClr val="tx1"/>
                </a:solidFill>
              </a:rPr>
              <a:t>( SEBB4173)</a:t>
            </a:r>
            <a:br>
              <a:rPr lang="en-US" sz="4800" b="1" dirty="0">
                <a:solidFill>
                  <a:schemeClr val="tx1"/>
                </a:solidFill>
              </a:rPr>
            </a:br>
            <a:br>
              <a:rPr lang="en-US" sz="4800" b="1" dirty="0">
                <a:solidFill>
                  <a:schemeClr val="tx1"/>
                </a:solidFill>
              </a:rPr>
            </a:br>
            <a:r>
              <a:rPr lang="en-US" sz="4400" b="1" dirty="0"/>
              <a:t>Chapter 4 : DNA TRANSLATION </a:t>
            </a:r>
            <a:br>
              <a:rPr lang="en-US" b="1" dirty="0"/>
            </a:b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EF2337A-1E2D-4BE3-857C-16E8EC2C5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4176712"/>
            <a:ext cx="7543800" cy="2362200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/>
              <a:t>Dr. Noor </a:t>
            </a:r>
            <a:r>
              <a:rPr lang="en-US" sz="3000" b="1" dirty="0" err="1"/>
              <a:t>Hidayah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03263-7C0B-470E-98BF-4FEEE876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20145F11-1F73-465D-9DC1-32933F577C5B}" type="slidenum">
              <a:rPr lang="en-US" altLang="en-US" sz="1000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1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97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38200"/>
            <a:ext cx="7848600" cy="5287963"/>
          </a:xfrm>
        </p:spPr>
        <p:txBody>
          <a:bodyPr/>
          <a:lstStyle/>
          <a:p>
            <a:pPr marL="0" indent="0" eaLnBrk="1" hangingPunct="1">
              <a:buClr>
                <a:schemeClr val="tx1"/>
              </a:buClr>
              <a:buNone/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Clr>
                <a:schemeClr val="tx1"/>
              </a:buClr>
              <a:buFontTx/>
              <a:buBlip>
                <a:blip r:embed="rId2"/>
              </a:buBlip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Clr>
                <a:schemeClr val="tx1"/>
              </a:buClr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The active site - produced by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folding up the polypeptide chain correctly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so that amino acid residues that were spread out now come together and will co-operate in the enzyme reaction.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8C8ADD-084C-1B46-B8C0-430EF0DAD507}" type="slidenum">
              <a:rPr lang="en-US"/>
              <a:pPr eaLnBrk="1" hangingPunct="1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172200"/>
            <a:ext cx="609600" cy="4762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693B57-A808-B04B-AD38-88521539D0F7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609725" y="1981200"/>
            <a:ext cx="6696075" cy="457200"/>
          </a:xfrm>
          <a:prstGeom prst="rect">
            <a:avLst/>
          </a:prstGeom>
          <a:gradFill rotWithShape="0">
            <a:gsLst>
              <a:gs pos="0">
                <a:srgbClr val="475E00"/>
              </a:gs>
              <a:gs pos="50000">
                <a:srgbClr val="99CC00"/>
              </a:gs>
              <a:gs pos="100000">
                <a:srgbClr val="475E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781800" y="1981200"/>
            <a:ext cx="609600" cy="457200"/>
          </a:xfrm>
          <a:prstGeom prst="rect">
            <a:avLst/>
          </a:prstGeom>
          <a:gradFill rotWithShape="0">
            <a:gsLst>
              <a:gs pos="0">
                <a:srgbClr val="3B003B"/>
              </a:gs>
              <a:gs pos="50000">
                <a:srgbClr val="800080"/>
              </a:gs>
              <a:gs pos="100000">
                <a:srgbClr val="3B003B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267200" y="1978025"/>
            <a:ext cx="609600" cy="460375"/>
          </a:xfrm>
          <a:prstGeom prst="rect">
            <a:avLst/>
          </a:prstGeom>
          <a:gradFill rotWithShape="0">
            <a:gsLst>
              <a:gs pos="0">
                <a:srgbClr val="000076"/>
              </a:gs>
              <a:gs pos="50000">
                <a:srgbClr val="0000FF"/>
              </a:gs>
              <a:gs pos="100000">
                <a:srgbClr val="0000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262" name="AutoShape 22"/>
          <p:cNvSpPr>
            <a:spLocks noChangeArrowheads="1"/>
          </p:cNvSpPr>
          <p:nvPr/>
        </p:nvSpPr>
        <p:spPr bwMode="auto">
          <a:xfrm>
            <a:off x="4114800" y="2574925"/>
            <a:ext cx="1062038" cy="1006475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FF6600">
                  <a:gamma/>
                  <a:shade val="46275"/>
                  <a:invGamma/>
                </a:srgbClr>
              </a:gs>
              <a:gs pos="50000">
                <a:srgbClr val="FF6600"/>
              </a:gs>
              <a:gs pos="100000">
                <a:srgbClr val="FF66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9224" name="Text Box 24"/>
          <p:cNvSpPr txBox="1">
            <a:spLocks noChangeArrowheads="1"/>
          </p:cNvSpPr>
          <p:nvPr/>
        </p:nvSpPr>
        <p:spPr bwMode="auto">
          <a:xfrm>
            <a:off x="5105400" y="5334000"/>
            <a:ext cx="1600200" cy="1524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entury Gothic" pitchFamily="34" charset="0"/>
                <a:ea typeface="+mn-ea"/>
              </a:rPr>
              <a:t>Pocket formed by active site residue</a:t>
            </a:r>
            <a:endParaRPr lang="en-US" dirty="0">
              <a:solidFill>
                <a:srgbClr val="000000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9234" name="Text Box 26"/>
          <p:cNvSpPr txBox="1">
            <a:spLocks noChangeArrowheads="1"/>
          </p:cNvSpPr>
          <p:nvPr/>
        </p:nvSpPr>
        <p:spPr bwMode="auto">
          <a:xfrm>
            <a:off x="1846263" y="2565400"/>
            <a:ext cx="16700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1">
                <a:solidFill>
                  <a:srgbClr val="000000"/>
                </a:solidFill>
                <a:latin typeface="Century Gothic" charset="0"/>
              </a:rPr>
              <a:t>Polypeptide chain</a:t>
            </a:r>
            <a:endParaRPr lang="en-US" sz="2000">
              <a:solidFill>
                <a:srgbClr val="000000"/>
              </a:solidFill>
              <a:latin typeface="Century Gothic" charset="0"/>
            </a:endParaRPr>
          </a:p>
        </p:txBody>
      </p:sp>
      <p:sp>
        <p:nvSpPr>
          <p:cNvPr id="9235" name="Line 28"/>
          <p:cNvSpPr>
            <a:spLocks noChangeShapeType="1"/>
          </p:cNvSpPr>
          <p:nvPr/>
        </p:nvSpPr>
        <p:spPr bwMode="auto">
          <a:xfrm flipH="1">
            <a:off x="2643188" y="1524000"/>
            <a:ext cx="633412" cy="4540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6" name="Line 29"/>
          <p:cNvSpPr>
            <a:spLocks noChangeShapeType="1"/>
          </p:cNvSpPr>
          <p:nvPr/>
        </p:nvSpPr>
        <p:spPr bwMode="auto">
          <a:xfrm>
            <a:off x="4191000" y="1509713"/>
            <a:ext cx="257175" cy="46831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7" name="Line 30"/>
          <p:cNvSpPr>
            <a:spLocks noChangeShapeType="1"/>
          </p:cNvSpPr>
          <p:nvPr/>
        </p:nvSpPr>
        <p:spPr bwMode="auto">
          <a:xfrm>
            <a:off x="5715000" y="1524000"/>
            <a:ext cx="1225550" cy="4286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Rectangle 32"/>
          <p:cNvSpPr>
            <a:spLocks noChangeArrowheads="1"/>
          </p:cNvSpPr>
          <p:nvPr/>
        </p:nvSpPr>
        <p:spPr bwMode="auto">
          <a:xfrm>
            <a:off x="2209800" y="1978025"/>
            <a:ext cx="609600" cy="460375"/>
          </a:xfrm>
          <a:prstGeom prst="rect">
            <a:avLst/>
          </a:prstGeom>
          <a:gradFill rotWithShape="0">
            <a:gsLst>
              <a:gs pos="0">
                <a:srgbClr val="760000"/>
              </a:gs>
              <a:gs pos="50000">
                <a:srgbClr val="FF0000"/>
              </a:gs>
              <a:gs pos="100000">
                <a:srgbClr val="76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9241" name="Text Box 23"/>
          <p:cNvSpPr txBox="1">
            <a:spLocks noChangeArrowheads="1"/>
          </p:cNvSpPr>
          <p:nvPr/>
        </p:nvSpPr>
        <p:spPr bwMode="auto">
          <a:xfrm>
            <a:off x="4940300" y="2738505"/>
            <a:ext cx="10795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entury Gothic" charset="0"/>
              </a:rPr>
              <a:t>folding</a:t>
            </a:r>
            <a:endParaRPr lang="en-US">
              <a:latin typeface="Century Gothic" charset="0"/>
            </a:endParaRPr>
          </a:p>
        </p:txBody>
      </p:sp>
      <p:sp>
        <p:nvSpPr>
          <p:cNvPr id="10273" name="Oval 33"/>
          <p:cNvSpPr>
            <a:spLocks noChangeArrowheads="1"/>
          </p:cNvSpPr>
          <p:nvPr/>
        </p:nvSpPr>
        <p:spPr bwMode="auto">
          <a:xfrm>
            <a:off x="7010400" y="3581400"/>
            <a:ext cx="387350" cy="652463"/>
          </a:xfrm>
          <a:prstGeom prst="ellipse">
            <a:avLst/>
          </a:prstGeom>
          <a:gradFill rotWithShape="0">
            <a:gsLst>
              <a:gs pos="0">
                <a:srgbClr val="00FFFF"/>
              </a:gs>
              <a:gs pos="100000">
                <a:srgbClr val="007676"/>
              </a:gs>
            </a:gsLst>
            <a:path path="rect">
              <a:fillToRect t="100000" r="10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9248" name="Freeform 35"/>
          <p:cNvSpPr>
            <a:spLocks/>
          </p:cNvSpPr>
          <p:nvPr/>
        </p:nvSpPr>
        <p:spPr bwMode="auto">
          <a:xfrm>
            <a:off x="2895600" y="3200400"/>
            <a:ext cx="4279900" cy="2362200"/>
          </a:xfrm>
          <a:custGeom>
            <a:avLst/>
            <a:gdLst>
              <a:gd name="T0" fmla="*/ 2147483647 w 2696"/>
              <a:gd name="T1" fmla="*/ 2147483647 h 1488"/>
              <a:gd name="T2" fmla="*/ 2147483647 w 2696"/>
              <a:gd name="T3" fmla="*/ 2147483647 h 1488"/>
              <a:gd name="T4" fmla="*/ 2147483647 w 2696"/>
              <a:gd name="T5" fmla="*/ 2147483647 h 1488"/>
              <a:gd name="T6" fmla="*/ 2147483647 w 2696"/>
              <a:gd name="T7" fmla="*/ 2147483647 h 1488"/>
              <a:gd name="T8" fmla="*/ 2147483647 w 2696"/>
              <a:gd name="T9" fmla="*/ 2147483647 h 1488"/>
              <a:gd name="T10" fmla="*/ 2147483647 w 2696"/>
              <a:gd name="T11" fmla="*/ 2147483647 h 1488"/>
              <a:gd name="T12" fmla="*/ 2147483647 w 2696"/>
              <a:gd name="T13" fmla="*/ 2147483647 h 1488"/>
              <a:gd name="T14" fmla="*/ 2147483647 w 2696"/>
              <a:gd name="T15" fmla="*/ 2147483647 h 1488"/>
              <a:gd name="T16" fmla="*/ 2147483647 w 2696"/>
              <a:gd name="T17" fmla="*/ 2147483647 h 1488"/>
              <a:gd name="T18" fmla="*/ 2147483647 w 2696"/>
              <a:gd name="T19" fmla="*/ 2147483647 h 148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696"/>
              <a:gd name="T31" fmla="*/ 0 h 1488"/>
              <a:gd name="T32" fmla="*/ 2696 w 2696"/>
              <a:gd name="T33" fmla="*/ 1488 h 148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696" h="1488">
                <a:moveTo>
                  <a:pt x="56" y="1368"/>
                </a:moveTo>
                <a:cubicBezTo>
                  <a:pt x="464" y="1332"/>
                  <a:pt x="872" y="1296"/>
                  <a:pt x="968" y="1080"/>
                </a:cubicBezTo>
                <a:cubicBezTo>
                  <a:pt x="1064" y="864"/>
                  <a:pt x="768" y="144"/>
                  <a:pt x="632" y="72"/>
                </a:cubicBezTo>
                <a:cubicBezTo>
                  <a:pt x="496" y="0"/>
                  <a:pt x="0" y="600"/>
                  <a:pt x="152" y="648"/>
                </a:cubicBezTo>
                <a:cubicBezTo>
                  <a:pt x="304" y="696"/>
                  <a:pt x="1384" y="360"/>
                  <a:pt x="1544" y="360"/>
                </a:cubicBezTo>
                <a:cubicBezTo>
                  <a:pt x="1704" y="360"/>
                  <a:pt x="1128" y="568"/>
                  <a:pt x="1112" y="648"/>
                </a:cubicBezTo>
                <a:cubicBezTo>
                  <a:pt x="1096" y="728"/>
                  <a:pt x="1328" y="832"/>
                  <a:pt x="1448" y="840"/>
                </a:cubicBezTo>
                <a:cubicBezTo>
                  <a:pt x="1568" y="848"/>
                  <a:pt x="1672" y="600"/>
                  <a:pt x="1832" y="696"/>
                </a:cubicBezTo>
                <a:cubicBezTo>
                  <a:pt x="1992" y="792"/>
                  <a:pt x="2264" y="1344"/>
                  <a:pt x="2408" y="1416"/>
                </a:cubicBezTo>
                <a:cubicBezTo>
                  <a:pt x="2552" y="1488"/>
                  <a:pt x="2648" y="1176"/>
                  <a:pt x="2696" y="1128"/>
                </a:cubicBezTo>
              </a:path>
            </a:pathLst>
          </a:custGeom>
          <a:noFill/>
          <a:ln w="184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9" name="Rectangle 7"/>
          <p:cNvSpPr>
            <a:spLocks noChangeArrowheads="1"/>
          </p:cNvSpPr>
          <p:nvPr/>
        </p:nvSpPr>
        <p:spPr bwMode="auto">
          <a:xfrm rot="7851218" flipV="1">
            <a:off x="4089401" y="4981575"/>
            <a:ext cx="476250" cy="161925"/>
          </a:xfrm>
          <a:prstGeom prst="rect">
            <a:avLst/>
          </a:prstGeom>
          <a:gradFill rotWithShape="0">
            <a:gsLst>
              <a:gs pos="0">
                <a:srgbClr val="760000"/>
              </a:gs>
              <a:gs pos="50000">
                <a:srgbClr val="FF0000"/>
              </a:gs>
              <a:gs pos="100000">
                <a:srgbClr val="76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0" name="Rectangle 9"/>
          <p:cNvSpPr>
            <a:spLocks noChangeArrowheads="1"/>
          </p:cNvSpPr>
          <p:nvPr/>
        </p:nvSpPr>
        <p:spPr bwMode="auto">
          <a:xfrm rot="-890708">
            <a:off x="4038600" y="3914775"/>
            <a:ext cx="512763" cy="182563"/>
          </a:xfrm>
          <a:prstGeom prst="rect">
            <a:avLst/>
          </a:prstGeom>
          <a:gradFill rotWithShape="0">
            <a:gsLst>
              <a:gs pos="0">
                <a:srgbClr val="000076"/>
              </a:gs>
              <a:gs pos="50000">
                <a:srgbClr val="0000FF"/>
              </a:gs>
              <a:gs pos="100000">
                <a:srgbClr val="0000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1" name="Rectangle 8"/>
          <p:cNvSpPr>
            <a:spLocks noChangeArrowheads="1"/>
          </p:cNvSpPr>
          <p:nvPr/>
        </p:nvSpPr>
        <p:spPr bwMode="auto">
          <a:xfrm rot="19768620" flipV="1">
            <a:off x="4724400" y="3886200"/>
            <a:ext cx="646113" cy="207963"/>
          </a:xfrm>
          <a:prstGeom prst="rect">
            <a:avLst/>
          </a:prstGeom>
          <a:gradFill rotWithShape="0">
            <a:gsLst>
              <a:gs pos="0">
                <a:srgbClr val="3B003B"/>
              </a:gs>
              <a:gs pos="50000">
                <a:srgbClr val="800080"/>
              </a:gs>
              <a:gs pos="100000">
                <a:srgbClr val="3B003B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1" name="Text Box 31"/>
          <p:cNvSpPr txBox="1">
            <a:spLocks noChangeArrowheads="1"/>
          </p:cNvSpPr>
          <p:nvPr/>
        </p:nvSpPr>
        <p:spPr bwMode="auto">
          <a:xfrm>
            <a:off x="7543800" y="4114800"/>
            <a:ext cx="115252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Arial Narrow" charset="0"/>
              </a:rPr>
              <a:t>substrate</a:t>
            </a:r>
            <a:endParaRPr lang="en-US" dirty="0"/>
          </a:p>
        </p:txBody>
      </p:sp>
      <p:sp>
        <p:nvSpPr>
          <p:cNvPr id="2" name="Line 25"/>
          <p:cNvSpPr>
            <a:spLocks noChangeShapeType="1"/>
          </p:cNvSpPr>
          <p:nvPr/>
        </p:nvSpPr>
        <p:spPr bwMode="auto">
          <a:xfrm rot="10800000">
            <a:off x="4648200" y="46482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Text Box 27"/>
          <p:cNvSpPr txBox="1">
            <a:spLocks noChangeArrowheads="1"/>
          </p:cNvSpPr>
          <p:nvPr/>
        </p:nvSpPr>
        <p:spPr bwMode="auto">
          <a:xfrm>
            <a:off x="3124200" y="1143000"/>
            <a:ext cx="26670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latin typeface="Century Gothic" pitchFamily="34" charset="0"/>
                <a:ea typeface="+mn-ea"/>
              </a:rPr>
              <a:t>Active site amino acid</a:t>
            </a:r>
            <a:endParaRPr lang="en-US" dirty="0">
              <a:solidFill>
                <a:srgbClr val="000000"/>
              </a:solidFill>
              <a:latin typeface="Century Gothic" pitchFamily="34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05254 C -0.0066 0.0831 -0.01702 0.11365 -0.03785 0.13032 C -0.05868 0.14699 -0.08368 0.15254 -0.12118 0.15254 C -0.15868 0.15254 -0.23785 0.13588 -0.26285 0.13032 C -0.28785 0.12476 -0.27952 0.12199 -0.27118 0.11921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3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153400" cy="4876800"/>
          </a:xfrm>
        </p:spPr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These proteins are not enzymes. 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But they bind other molecules and so need "active sites" to accommodate the molecules.</a:t>
            </a:r>
          </a:p>
          <a:p>
            <a:pPr eaLnBrk="1" hangingPunct="1">
              <a:buFontTx/>
              <a:buBlip>
                <a:blip r:embed="rId2"/>
              </a:buBlip>
            </a:pPr>
            <a:endParaRPr lang="en-US" altLang="zh-CN" sz="1000" b="1" dirty="0">
              <a:latin typeface="Century Gothic" charset="0"/>
              <a:ea typeface="SimSun" charset="0"/>
              <a:cs typeface="SimSun" charset="0"/>
            </a:endParaRPr>
          </a:p>
          <a:p>
            <a:pPr marL="0" indent="0" eaLnBrk="1" hangingPunct="1">
              <a:buNone/>
            </a:pPr>
            <a:endParaRPr lang="en-US" altLang="zh-CN" sz="1000" b="1" dirty="0">
              <a:latin typeface="Century Gothic" charset="0"/>
              <a:ea typeface="SimSun" charset="0"/>
              <a:cs typeface="SimSun" charset="0"/>
            </a:endParaRPr>
          </a:p>
          <a:p>
            <a:pPr marL="0" indent="0" eaLnBrk="1" hangingPunct="1">
              <a:buNone/>
            </a:pPr>
            <a:endParaRPr lang="en-US" altLang="zh-CN" sz="1000" b="1" dirty="0">
              <a:latin typeface="Century Gothic" charset="0"/>
              <a:ea typeface="SimSun" charset="0"/>
              <a:cs typeface="SimSun" charset="0"/>
            </a:endParaRPr>
          </a:p>
          <a:p>
            <a:pPr marL="0" indent="0" eaLnBrk="1" hangingPunct="1">
              <a:buNone/>
            </a:pPr>
            <a:endParaRPr lang="en-US" altLang="zh-CN" sz="1000" b="1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entury Gothic" charset="0"/>
                <a:ea typeface="SimSun" charset="0"/>
                <a:cs typeface="SimSun" charset="0"/>
              </a:rPr>
              <a:t>4.2.1 Regulatory proteins </a:t>
            </a:r>
            <a:endParaRPr lang="en-US" altLang="zh-CN" sz="2400" dirty="0">
              <a:solidFill>
                <a:srgbClr val="FF0000"/>
              </a:solidFill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Vary enormously. 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Many can bind both small signal molecules and DNA. 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The presence or absence of the signal molecule determines whether or not the gene is switched on. 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B8AE68B-81DE-224E-9D17-5E2E3DC9356C}" type="slidenum">
              <a:rPr lang="en-US"/>
              <a:pPr eaLnBrk="1" hangingPunct="1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514062"/>
            <a:ext cx="8305800" cy="5847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000000"/>
                </a:solidFill>
                <a:latin typeface="Century Gothic" pitchFamily="34" charset="0"/>
                <a:ea typeface="+mn-ea"/>
              </a:rPr>
              <a:t>4.2 Regulatory and Transport Proteins</a:t>
            </a:r>
            <a:endParaRPr lang="en-US" sz="3200" dirty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7564D-F566-7A49-BBE6-E63E85E8BEE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838200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spcBef>
                <a:spcPts val="0"/>
              </a:spcBef>
              <a:spcAft>
                <a:spcPts val="1800"/>
              </a:spcAft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entury Gothic" charset="0"/>
                <a:ea typeface="SimSun" charset="0"/>
                <a:cs typeface="SimSun" charset="0"/>
              </a:rPr>
              <a:t>4.2.2 Transport proteins </a:t>
            </a:r>
            <a:endParaRPr lang="en-US" altLang="zh-CN" sz="2400" dirty="0">
              <a:solidFill>
                <a:srgbClr val="FF0000"/>
              </a:solidFill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spcBef>
                <a:spcPts val="0"/>
              </a:spcBef>
              <a:spcAft>
                <a:spcPts val="1800"/>
              </a:spcAft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Found mostly in biological membranes, where they carry material from one side to the other. </a:t>
            </a:r>
          </a:p>
          <a:p>
            <a:pPr eaLnBrk="1" hangingPunct="1">
              <a:spcBef>
                <a:spcPts val="0"/>
              </a:spcBef>
              <a:spcAft>
                <a:spcPts val="1800"/>
              </a:spcAft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Nutrients, must be transported into cells of all organisms, while waste products are deported. </a:t>
            </a:r>
          </a:p>
          <a:p>
            <a:pPr eaLnBrk="1" hangingPunct="1">
              <a:spcBef>
                <a:spcPts val="0"/>
              </a:spcBef>
              <a:spcAft>
                <a:spcPts val="1800"/>
              </a:spcAft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Multicellular organisms have transport proteins to carry materials around the body, e.g.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hemoglobin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.</a:t>
            </a:r>
            <a:endParaRPr lang="en-US" sz="2400" dirty="0">
              <a:latin typeface="Century Gothic" charset="0"/>
              <a:cs typeface="Arial" charset="0"/>
            </a:endParaRPr>
          </a:p>
          <a:p>
            <a:pPr marL="0" indent="0" eaLnBrk="1" hangingPunct="1">
              <a:buNone/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191000"/>
            <a:ext cx="26924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54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762000"/>
            <a:ext cx="8001000" cy="5486400"/>
          </a:xfrm>
        </p:spPr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To function properly many proteins need extra components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(cofactors or prosthetic groups) 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which are not themselves proteins. 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Many proteins use single metal atoms as cofactors, others need more complex molecules.</a:t>
            </a:r>
          </a:p>
          <a:p>
            <a:pPr marL="0" indent="0" eaLnBrk="1" hangingPunct="1">
              <a:buNone/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marL="0" indent="0" eaLnBrk="1" hangingPunct="1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Prosthetic groups 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- fixed to the protein, </a:t>
            </a:r>
          </a:p>
          <a:p>
            <a:pPr marL="0" indent="0" eaLnBrk="1" hangingPunct="1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Cofactors</a:t>
            </a:r>
            <a:r>
              <a:rPr lang="en-US" altLang="zh-CN" sz="2400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 - 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free to wander around from protein to protein. </a:t>
            </a:r>
          </a:p>
          <a:p>
            <a:pPr marL="0" indent="0" eaLnBrk="1" hangingPunct="1">
              <a:buNone/>
            </a:pPr>
            <a:r>
              <a:rPr lang="en-US" altLang="zh-CN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Gothic" charset="0"/>
                <a:ea typeface="SimSun" charset="0"/>
                <a:cs typeface="SimSun" charset="0"/>
              </a:rPr>
              <a:t>These terms are often used loosely. </a:t>
            </a:r>
          </a:p>
          <a:p>
            <a:pPr marL="0" indent="0" eaLnBrk="1" hangingPunct="1">
              <a:buNone/>
            </a:pPr>
            <a:endParaRPr lang="en-US" altLang="zh-CN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A protein without its prosthetic group is called an </a:t>
            </a:r>
            <a:r>
              <a:rPr lang="en-US" altLang="zh-CN" sz="2400" b="1" dirty="0" err="1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apoprotein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.  </a:t>
            </a:r>
            <a:endParaRPr lang="en-US" sz="2400" dirty="0">
              <a:latin typeface="Century Gothic" charset="0"/>
              <a:ea typeface="SimSun" charset="0"/>
              <a:cs typeface="SimSun" charset="0"/>
            </a:endParaRP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FD457E-B8BA-9641-BB76-E07A951C773B}" type="slidenum">
              <a:rPr lang="en-US"/>
              <a:pPr eaLnBrk="1" hangingPunct="1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NAR 2009 Translation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7564D-F566-7A49-BBE6-E63E85E8BEE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3400" y="762000"/>
            <a:ext cx="8001000" cy="4800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zh-CN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Gothic" charset="0"/>
                <a:ea typeface="SimSun" charset="0"/>
                <a:cs typeface="SimSun" charset="0"/>
              </a:rPr>
              <a:t> Let’s consider hemoglobin as an example.</a:t>
            </a:r>
          </a:p>
          <a:p>
            <a:pPr eaLnBrk="1" hangingPunct="1">
              <a:buFontTx/>
              <a:buNone/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Oxygen carrier proteins such as hemoglobin have a ring-shaped cofactor with a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central iron atom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heme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). 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The 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heme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 is bound in the active site of the 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apoprotein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(globin), 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giving hemoglobin.  </a:t>
            </a:r>
            <a:endParaRPr lang="en-US" sz="2400" dirty="0">
              <a:latin typeface="Century Gothic" charset="0"/>
              <a:ea typeface="SimSun" charset="0"/>
              <a:cs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068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NAR 2009 Translation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7564D-F566-7A49-BBE6-E63E85E8BEE1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381000"/>
            <a:ext cx="8128000" cy="6096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8395" y="6477000"/>
            <a:ext cx="16466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gassama.myweb.uga.edu</a:t>
            </a:r>
            <a:r>
              <a:rPr lang="en-US" sz="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552736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1"/>
            <a:ext cx="8077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There are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20 different amino acids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used in making proteins. 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All have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central carbon atom (</a:t>
            </a:r>
            <a:r>
              <a:rPr lang="en-US" altLang="zh-CN" sz="2400" b="1" dirty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α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carbon) 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surrounded by the four features below… 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b="1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b="1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b="1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b="1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b="1" dirty="0">
              <a:latin typeface="Century Gothic" charset="0"/>
              <a:ea typeface="SimSun" charset="0"/>
              <a:cs typeface="SimSun" charset="0"/>
            </a:endParaRP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8DD502-CE0E-CD43-A58E-EF030E2A5125}" type="slidenum">
              <a:rPr lang="en-US"/>
              <a:pPr eaLnBrk="1" hangingPunct="1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6495" y="438448"/>
            <a:ext cx="7094610" cy="5847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rgbClr val="000000"/>
                </a:solidFill>
                <a:latin typeface="Century Gothic" pitchFamily="34" charset="0"/>
                <a:ea typeface="SimSun" pitchFamily="2" charset="-122"/>
              </a:rPr>
              <a:t>4.3 How Are Proteins Constructed?</a:t>
            </a:r>
            <a:endParaRPr lang="en-US" sz="3200" dirty="0">
              <a:solidFill>
                <a:srgbClr val="000000"/>
              </a:solidFill>
              <a:ea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501275"/>
            <a:ext cx="3805012" cy="22899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14388" y="3505200"/>
            <a:ext cx="1219200" cy="228600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724400" y="3505200"/>
            <a:ext cx="1676400" cy="2286000"/>
          </a:xfrm>
          <a:prstGeom prst="rect">
            <a:avLst/>
          </a:prstGeom>
          <a:noFill/>
          <a:ln w="571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15012" y="4208395"/>
            <a:ext cx="35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α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667000" y="5791200"/>
            <a:ext cx="412893" cy="58477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62400" y="5791200"/>
            <a:ext cx="412893" cy="58477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10200" y="5791200"/>
            <a:ext cx="412893" cy="58477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33800" y="3048000"/>
            <a:ext cx="412893" cy="58477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NAR 2009 Translation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7564D-F566-7A49-BBE6-E63E85E8BEE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762000"/>
            <a:ext cx="8077200" cy="5287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Century Gothic" charset="0"/>
                <a:ea typeface="SimSun" charset="0"/>
                <a:cs typeface="SimSun" charset="0"/>
              </a:rPr>
              <a:t>Formation of Polypeptide Chains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Amino acids are joined together by 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peptide bonds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to give a linear polymer called a 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polypeptide chain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.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The first amino acid in the chain retains its free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amino (NH</a:t>
            </a:r>
            <a:r>
              <a:rPr lang="en-US" altLang="zh-CN" sz="2400" b="1" baseline="-25000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2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) group</a:t>
            </a:r>
            <a:r>
              <a:rPr lang="en-US" altLang="zh-CN" sz="2400" b="1" dirty="0">
                <a:latin typeface="Century Gothic" charset="0"/>
                <a:ea typeface="SimSun" charset="0"/>
                <a:cs typeface="SimSun" charset="0"/>
              </a:rPr>
              <a:t> 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- called the</a:t>
            </a:r>
            <a:r>
              <a:rPr lang="en-US" altLang="zh-CN" sz="2400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 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amino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or </a:t>
            </a:r>
            <a:r>
              <a:rPr lang="en-US" altLang="zh-CN" sz="2400" b="1" i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N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-terminus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. </a:t>
            </a:r>
          </a:p>
          <a:p>
            <a:pPr eaLnBrk="1" hangingPunct="1">
              <a:lnSpc>
                <a:spcPct val="90000"/>
              </a:lnSpc>
              <a:buFontTx/>
              <a:buBlip>
                <a:blip r:embed="rId2"/>
              </a:buBlip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The last amino acid to be added is left with a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free carboxyl</a:t>
            </a:r>
            <a:r>
              <a:rPr lang="en-US" altLang="zh-CN" sz="2400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 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(COOH) group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- called the 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carboxyl</a:t>
            </a:r>
            <a:r>
              <a:rPr lang="en-US" altLang="zh-CN" sz="2400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 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or </a:t>
            </a:r>
            <a:r>
              <a:rPr lang="en-US" altLang="zh-CN" sz="2400" b="1" i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C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-terminus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. </a:t>
            </a:r>
            <a:endParaRPr lang="en-US" sz="2400" dirty="0">
              <a:latin typeface="Century Gothic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069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D90063-3A83-4A94-9F1A-331ADDDF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Peptide Bond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B27A12-8B69-40E1-B25E-521DC797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19E1-DD74-4C9B-8DD1-3F4E63D7512D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31A5A14C-2E64-4378-BD4F-05A4681AB99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17" r="38680"/>
          <a:stretch/>
        </p:blipFill>
        <p:spPr>
          <a:xfrm>
            <a:off x="137852" y="2083939"/>
            <a:ext cx="5555066" cy="45547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565DA7-C797-4F69-98C3-B9A3A29D03A6}"/>
              </a:ext>
            </a:extLst>
          </p:cNvPr>
          <p:cNvSpPr/>
          <p:nvPr/>
        </p:nvSpPr>
        <p:spPr>
          <a:xfrm>
            <a:off x="5850198" y="2228671"/>
            <a:ext cx="31559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covalent bond formed between the α-amino group of one amino acid and the α-carboxyl group of another.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 simple elimination of water molecule between carboxyl and amino group.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2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229600" cy="5059363"/>
          </a:xfrm>
        </p:spPr>
        <p:txBody>
          <a:bodyPr/>
          <a:lstStyle/>
          <a:p>
            <a:pPr marL="0" indent="0" eaLnBrk="1" hangingPunct="1">
              <a:buClr>
                <a:schemeClr val="tx1"/>
              </a:buClr>
              <a:buNone/>
            </a:pPr>
            <a:endParaRPr lang="en-US" altLang="zh-CN" sz="2400" b="1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Clr>
                <a:schemeClr val="tx1"/>
              </a:buClr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Proteins are biological polymers that carry out most of the cell's day-to-day functions. </a:t>
            </a:r>
          </a:p>
          <a:p>
            <a:pPr eaLnBrk="1" hangingPunct="1">
              <a:buClr>
                <a:schemeClr val="tx1"/>
              </a:buClr>
              <a:buFontTx/>
              <a:buBlip>
                <a:blip r:embed="rId2"/>
              </a:buBlip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Clr>
                <a:schemeClr val="tx1"/>
              </a:buClr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Some functions of proteins:</a:t>
            </a:r>
          </a:p>
          <a:p>
            <a:pPr eaLnBrk="1" hangingPunct="1">
              <a:buClr>
                <a:schemeClr val="tx1"/>
              </a:buClr>
              <a:buFontTx/>
              <a:buChar char="-"/>
            </a:pPr>
            <a:r>
              <a:rPr lang="en-US" altLang="zh-CN" sz="2400" dirty="0">
                <a:solidFill>
                  <a:srgbClr val="000000"/>
                </a:solidFill>
                <a:latin typeface="Century Gothic" charset="0"/>
                <a:ea typeface="SimSun" charset="0"/>
                <a:cs typeface="SimSun" charset="0"/>
              </a:rPr>
              <a:t>structural,</a:t>
            </a:r>
          </a:p>
          <a:p>
            <a:pPr eaLnBrk="1" hangingPunct="1">
              <a:buClr>
                <a:schemeClr val="tx1"/>
              </a:buClr>
              <a:buFontTx/>
              <a:buChar char="-"/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take part in cell movement, </a:t>
            </a:r>
          </a:p>
          <a:p>
            <a:pPr eaLnBrk="1" hangingPunct="1">
              <a:buClr>
                <a:schemeClr val="tx1"/>
              </a:buClr>
              <a:buFontTx/>
              <a:buChar char="-"/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help take up nutrients, </a:t>
            </a:r>
          </a:p>
          <a:p>
            <a:pPr eaLnBrk="1" hangingPunct="1">
              <a:buClr>
                <a:schemeClr val="tx1"/>
              </a:buClr>
              <a:buFontTx/>
              <a:buChar char="-"/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generate energy,</a:t>
            </a:r>
          </a:p>
          <a:p>
            <a:pPr eaLnBrk="1" hangingPunct="1">
              <a:buClr>
                <a:schemeClr val="tx1"/>
              </a:buClr>
              <a:buFontTx/>
              <a:buChar char="-"/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carry out biochemical reactions (e.g. the synthesis of nucleotides and their assembly into nucleic acids). </a:t>
            </a:r>
            <a:endParaRPr lang="en-US" sz="2400" dirty="0">
              <a:latin typeface="Century Gothic" charset="0"/>
              <a:cs typeface="Arial" charset="0"/>
            </a:endParaRPr>
          </a:p>
        </p:txBody>
      </p:sp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DF46F2-E8EF-5A41-B3A8-3A944F105BCD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774412"/>
            <a:ext cx="5412259" cy="58477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rgbClr val="000000"/>
                </a:solidFill>
                <a:latin typeface="Century Gothic" pitchFamily="34" charset="0"/>
                <a:ea typeface="SimSun" pitchFamily="2" charset="-122"/>
              </a:rPr>
              <a:t>4.1 Introduction to Proteins</a:t>
            </a:r>
            <a:endParaRPr lang="en-US" sz="3200" dirty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D67A5-B41F-4C03-A0A2-60BA4059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00"/>
                </a:solidFill>
                <a:latin typeface="Century Gothic" panose="020B0502020202020204" pitchFamily="34" charset="0"/>
                <a:ea typeface="SimSun" pitchFamily="2" charset="-122"/>
              </a:rPr>
              <a:t>4.4 P</a:t>
            </a:r>
            <a:r>
              <a:rPr lang="en-US" b="1" dirty="0">
                <a:latin typeface="Century Gothic" panose="020B0502020202020204" pitchFamily="34" charset="0"/>
              </a:rPr>
              <a:t>rotein 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561BD4-2CD9-4913-92C2-AB912F6D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19E1-DD74-4C9B-8DD1-3F4E63D7512D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9147E619-593E-4E0C-B7C8-5325D5678F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12"/>
          <a:stretch/>
        </p:blipFill>
        <p:spPr>
          <a:xfrm>
            <a:off x="118148" y="2381533"/>
            <a:ext cx="8839411" cy="394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16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6557-F4B5-44B8-A13F-8A00EBCA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26" y="675632"/>
            <a:ext cx="7144088" cy="108093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Primary Structure</a:t>
            </a:r>
            <a:br>
              <a:rPr lang="en-US" sz="3200" b="1" dirty="0">
                <a:latin typeface="+mn-lt"/>
              </a:rPr>
            </a:br>
            <a:endParaRPr lang="en-US" sz="2700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9FCE76-F45E-47E1-8825-2960862A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19E1-DD74-4C9B-8DD1-3F4E63D7512D}" type="slidenum">
              <a:rPr lang="en-US" smtClean="0"/>
              <a:t>21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5D9934-B430-40C0-A96A-12BB0C76074C}"/>
              </a:ext>
            </a:extLst>
          </p:cNvPr>
          <p:cNvSpPr/>
          <p:nvPr/>
        </p:nvSpPr>
        <p:spPr>
          <a:xfrm>
            <a:off x="190500" y="2119729"/>
            <a:ext cx="7429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7A1B63-A3FD-4075-9287-EE6AD35CC99C}"/>
              </a:ext>
            </a:extLst>
          </p:cNvPr>
          <p:cNvSpPr/>
          <p:nvPr/>
        </p:nvSpPr>
        <p:spPr>
          <a:xfrm>
            <a:off x="447953" y="1483249"/>
            <a:ext cx="7901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Verdana" panose="020B0604030504040204" pitchFamily="34" charset="0"/>
              </a:rPr>
              <a:t> 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4F3288-07C8-407A-B349-89610A5F0FF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94" y="2019005"/>
            <a:ext cx="5989008" cy="41633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D47F9C3-64B1-41A8-9812-622BD1A60133}"/>
              </a:ext>
            </a:extLst>
          </p:cNvPr>
          <p:cNvSpPr/>
          <p:nvPr/>
        </p:nvSpPr>
        <p:spPr>
          <a:xfrm>
            <a:off x="695878" y="6348792"/>
            <a:ext cx="8137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sequence of amino acids in a polypeptide or protein molecule.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2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534D-3F6F-4821-9A9B-0FBF5E1CC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753228"/>
            <a:ext cx="7138613" cy="1080938"/>
          </a:xfrm>
        </p:spPr>
        <p:txBody>
          <a:bodyPr>
            <a:normAutofit/>
          </a:bodyPr>
          <a:lstStyle/>
          <a:p>
            <a:r>
              <a:rPr lang="en-US" b="1" dirty="0"/>
              <a:t>Secondary Structure</a:t>
            </a:r>
            <a:br>
              <a:rPr lang="en-US" b="1" dirty="0"/>
            </a:br>
            <a:endParaRPr lang="en-US" sz="27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ACC3DD-2DEC-45A7-9A29-4816C1FEC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19E1-DD74-4C9B-8DD1-3F4E63D7512D}" type="slidenum">
              <a:rPr lang="en-US" smtClean="0"/>
              <a:t>22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E83C68-8D95-466C-9F53-6716A455BD45}"/>
              </a:ext>
            </a:extLst>
          </p:cNvPr>
          <p:cNvSpPr/>
          <p:nvPr/>
        </p:nvSpPr>
        <p:spPr>
          <a:xfrm>
            <a:off x="191906" y="2187386"/>
            <a:ext cx="818861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After synthesis, polypeptide chains are </a:t>
            </a:r>
            <a:r>
              <a:rPr lang="en-US" sz="2400" b="1" dirty="0"/>
              <a:t>folded</a:t>
            </a:r>
            <a:r>
              <a:rPr lang="en-US" sz="2400" dirty="0"/>
              <a:t> or </a:t>
            </a:r>
            <a:r>
              <a:rPr lang="en-US" sz="2400" b="1" dirty="0"/>
              <a:t>pleated</a:t>
            </a:r>
            <a:r>
              <a:rPr lang="en-US" sz="2400" dirty="0"/>
              <a:t> into different shapes: 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Alpha helix</a:t>
            </a:r>
            <a:r>
              <a:rPr lang="en-US" sz="2400" dirty="0"/>
              <a:t> (regular 3D shape)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Beta-pleated sheet </a:t>
            </a:r>
            <a:r>
              <a:rPr lang="en-US" sz="2400" dirty="0"/>
              <a:t>(twisted, pleated sheet)</a:t>
            </a:r>
          </a:p>
          <a:p>
            <a:pPr lvl="1"/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helix is hold by many </a:t>
            </a:r>
            <a:r>
              <a:rPr lang="en-US" sz="2400" b="1" dirty="0"/>
              <a:t>Hydrogen bonds</a:t>
            </a:r>
            <a:r>
              <a:rPr lang="en-US" sz="2400" dirty="0"/>
              <a:t> between amino acids at different places in the chain, giving the shape great stability.</a:t>
            </a:r>
            <a:endParaRPr lang="en-US" sz="2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1838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FB9678-1775-4DC5-B72E-461EEF62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19E1-DD74-4C9B-8DD1-3F4E63D7512D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5C603-E64E-40CD-891D-E9ABDADBC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2" y="346229"/>
            <a:ext cx="8937881" cy="5393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47FDA3-9CA8-432E-A971-55B389AA820E}"/>
              </a:ext>
            </a:extLst>
          </p:cNvPr>
          <p:cNvSpPr/>
          <p:nvPr/>
        </p:nvSpPr>
        <p:spPr>
          <a:xfrm>
            <a:off x="293086" y="5946502"/>
            <a:ext cx="91351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The way in which the primary structure of a polypeptide chain folds.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7165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B903-8397-4721-8BEC-F130C52D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Tertiary Structure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E73BB9-EC75-42DD-89A7-9AE6BC10E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145" y="1492158"/>
            <a:ext cx="3964605" cy="419713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3D3B4-7EA7-464B-8D8E-7EECD02A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19E1-DD74-4C9B-8DD1-3F4E63D7512D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6C0C31-DA91-41B2-B560-3B0669B6D7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63"/>
          <a:stretch/>
        </p:blipFill>
        <p:spPr>
          <a:xfrm>
            <a:off x="155693" y="1980978"/>
            <a:ext cx="4491370" cy="371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65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8E84C-FFD7-4AAD-85B3-2C095684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23" y="234116"/>
            <a:ext cx="7886700" cy="1325563"/>
          </a:xfrm>
        </p:spPr>
        <p:txBody>
          <a:bodyPr/>
          <a:lstStyle/>
          <a:p>
            <a:r>
              <a:rPr lang="en-US" b="1" dirty="0"/>
              <a:t>Quaternary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93A71-96DB-4504-8FE5-1358C0A42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033" y="1559679"/>
            <a:ext cx="4813949" cy="4672179"/>
          </a:xfrm>
        </p:spPr>
        <p:txBody>
          <a:bodyPr>
            <a:normAutofit/>
          </a:bodyPr>
          <a:lstStyle/>
          <a:p>
            <a:r>
              <a:rPr lang="en-US" sz="2400" b="1" dirty="0"/>
              <a:t>Quaternary structure:  ≥ 2 polypeptide chains join together to form a protein</a:t>
            </a:r>
          </a:p>
          <a:p>
            <a:r>
              <a:rPr lang="en-US" sz="2400" dirty="0"/>
              <a:t>some proteins are made up of multiple polypeptide chains</a:t>
            </a:r>
          </a:p>
          <a:p>
            <a:pPr lvl="1"/>
            <a:r>
              <a:rPr lang="en-US" dirty="0"/>
              <a:t> </a:t>
            </a:r>
            <a:r>
              <a:rPr lang="en-US" b="1" dirty="0"/>
              <a:t>inorganic </a:t>
            </a:r>
            <a:r>
              <a:rPr lang="en-US" dirty="0"/>
              <a:t>component (e.g. a </a:t>
            </a:r>
            <a:r>
              <a:rPr lang="en-US" dirty="0" err="1"/>
              <a:t>haem</a:t>
            </a:r>
            <a:r>
              <a:rPr lang="en-US" dirty="0"/>
              <a:t> group in </a:t>
            </a:r>
            <a:r>
              <a:rPr lang="en-US" dirty="0" err="1"/>
              <a:t>haemoglogin</a:t>
            </a:r>
            <a:r>
              <a:rPr lang="en-US" dirty="0"/>
              <a:t>) called a Prosthetic Group. </a:t>
            </a:r>
          </a:p>
          <a:p>
            <a:r>
              <a:rPr lang="en-US" sz="2400" dirty="0"/>
              <a:t>The polypeptide chains are held by the same type of bonds as in the </a:t>
            </a:r>
            <a:r>
              <a:rPr lang="en-US" sz="2400" b="1" dirty="0"/>
              <a:t>tertiary structure</a:t>
            </a:r>
            <a:r>
              <a:rPr lang="en-US" sz="2400" dirty="0"/>
              <a:t>.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9A4AC-E540-44D4-A8E0-891A93DD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19E1-DD74-4C9B-8DD1-3F4E63D7512D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3DDB34-5D17-4E8D-A7D6-24607C90A8CE}"/>
              </a:ext>
            </a:extLst>
          </p:cNvPr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</a:rPr>
              <a:t>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E06C9-6C35-4B7F-A97C-43AA4D61E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18" y="2818873"/>
            <a:ext cx="3574288" cy="289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56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1"/>
            <a:ext cx="8229600" cy="3429000"/>
          </a:xfrm>
        </p:spPr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There are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20 different AAs 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in proteins. 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This allows for a great variety of 3D structure and of chemical reactivity. </a:t>
            </a:r>
          </a:p>
          <a:p>
            <a:pPr eaLnBrk="1" hangingPunct="1">
              <a:buFontTx/>
              <a:buNone/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They may be represented by both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three-letter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and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one-letter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abbreviations. </a:t>
            </a:r>
          </a:p>
          <a:p>
            <a:pPr marL="0" indent="0" eaLnBrk="1" hangingPunct="1">
              <a:buNone/>
            </a:pPr>
            <a:r>
              <a:rPr lang="en-US" altLang="zh-CN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Gothic" charset="0"/>
                <a:ea typeface="SimSun" charset="0"/>
                <a:cs typeface="SimSun" charset="0"/>
              </a:rPr>
              <a:t>One-letter system is used when writing out protein sequences. 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90DDAC2-283B-2249-AB87-250E34C7EC62}" type="slidenum">
              <a:rPr lang="en-US"/>
              <a:pPr eaLnBrk="1" hangingPunct="1"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685800"/>
            <a:ext cx="5732058" cy="5847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000000"/>
                </a:solidFill>
                <a:latin typeface="Century Gothic" pitchFamily="34" charset="0"/>
                <a:ea typeface="SimSun" pitchFamily="2" charset="-122"/>
              </a:rPr>
              <a:t>4.5 20 Different Amino Acids</a:t>
            </a:r>
            <a:endParaRPr lang="en-US" sz="3200" dirty="0">
              <a:solidFill>
                <a:srgbClr val="000000"/>
              </a:solidFill>
              <a:ea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4688538"/>
            <a:ext cx="24384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8234943-05DD-8247-9616-6BDF437F3FB3}" type="slidenum">
              <a:rPr lang="en-US"/>
              <a:pPr eaLnBrk="1" hangingPunct="1"/>
              <a:t>27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100" y="228600"/>
            <a:ext cx="4522900" cy="60833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2000" y="624840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carolguze.com</a:t>
            </a:r>
            <a:r>
              <a:rPr lang="en-US" sz="800" dirty="0"/>
              <a:t>/text/102-3-biomolecules2.shtml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153400" cy="4419600"/>
          </a:xfrm>
        </p:spPr>
        <p:txBody>
          <a:bodyPr/>
          <a:lstStyle/>
          <a:p>
            <a:pPr marL="452438" indent="-452438"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Each protein is made using the genetic information stored on the chromosomes. The genetic information is transmitted in two stages. </a:t>
            </a:r>
          </a:p>
          <a:p>
            <a:pPr marL="452438" indent="-452438" eaLnBrk="1" hangingPunct="1">
              <a:buFontTx/>
              <a:buNone/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marL="452438" indent="-452438"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First, the information in the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DNA is transcribed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into mRNA.</a:t>
            </a:r>
          </a:p>
          <a:p>
            <a:pPr marL="452438" indent="-452438" eaLnBrk="1" hangingPunct="1">
              <a:buFontTx/>
              <a:buNone/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marL="452438" indent="-452438"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Second, the </a:t>
            </a:r>
            <a:r>
              <a:rPr lang="en-US" altLang="zh-CN" sz="25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information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 carried by the mRNA is used to give the sequence of amino acids 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making up a polypeptide chain.</a:t>
            </a:r>
          </a:p>
          <a:p>
            <a:pPr marL="452438" indent="-452438" eaLnBrk="1" hangingPunct="1">
              <a:buFontTx/>
              <a:buBlip>
                <a:blip r:embed="rId2"/>
              </a:buBlip>
            </a:pPr>
            <a:endParaRPr lang="en-US" altLang="zh-CN" sz="2400" b="1" dirty="0">
              <a:latin typeface="Century Gothic" charset="0"/>
              <a:ea typeface="SimSun" charset="0"/>
              <a:cs typeface="SimSun" charset="0"/>
            </a:endParaRP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C6422B1-B3D1-3C4A-97DC-E99B821BBEC3}" type="slidenum">
              <a:rPr lang="en-US"/>
              <a:pPr eaLnBrk="1" hangingPunct="1"/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405824"/>
            <a:ext cx="5691582" cy="5847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rgbClr val="000000"/>
                </a:solidFill>
                <a:latin typeface="Century Gothic" pitchFamily="34" charset="0"/>
                <a:ea typeface="SimSun" pitchFamily="2" charset="-122"/>
              </a:rPr>
              <a:t>4.6 How are Proteins Made?</a:t>
            </a:r>
            <a:endParaRPr lang="en-US" sz="3200" dirty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05800" cy="4754563"/>
          </a:xfrm>
        </p:spPr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This involves converting the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nucleic acid "language</a:t>
            </a:r>
            <a:r>
              <a:rPr lang="en-US" altLang="zh-CN" sz="2400" b="1" dirty="0">
                <a:latin typeface="Century Gothic" charset="0"/>
                <a:ea typeface="SimSun" charset="0"/>
                <a:cs typeface="SimSun" charset="0"/>
              </a:rPr>
              <a:t>”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to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protein "language</a:t>
            </a:r>
            <a:r>
              <a:rPr lang="en-US" altLang="zh-CN" sz="2400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”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 </a:t>
            </a:r>
            <a:r>
              <a:rPr lang="en-US" altLang="zh-CN" sz="2400" dirty="0"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TRANSLATION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.</a:t>
            </a:r>
          </a:p>
          <a:p>
            <a:pPr eaLnBrk="1" hangingPunct="1">
              <a:buFontTx/>
              <a:buNone/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marL="0" indent="0" eaLnBrk="1" hangingPunct="1">
              <a:buNone/>
            </a:pPr>
            <a:r>
              <a:rPr lang="en-US" altLang="zh-CN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Gothic" charset="0"/>
                <a:ea typeface="SimSun" charset="0"/>
                <a:cs typeface="SimSun" charset="0"/>
              </a:rPr>
              <a:t>An early rule of molecular biology stated that there is only one gene for each protein. This is generally true.</a:t>
            </a:r>
          </a:p>
          <a:p>
            <a:pPr marL="0" indent="0" eaLnBrk="1" hangingPunct="1">
              <a:buNone/>
            </a:pPr>
            <a:r>
              <a:rPr lang="en-US" altLang="zh-CN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Gothic" charset="0"/>
                <a:ea typeface="SimSun" charset="0"/>
                <a:cs typeface="SimSun" charset="0"/>
              </a:rPr>
              <a:t>But exceptions have also been found.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43CEB87-BCF2-A741-96B1-9AB34233E758}" type="slidenum">
              <a:rPr lang="en-US"/>
              <a:pPr eaLnBrk="1" hangingPunct="1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A820835-24C1-1147-8903-C309318A5158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26658" name="Rectangle 34"/>
          <p:cNvSpPr>
            <a:spLocks noChangeArrowheads="1"/>
          </p:cNvSpPr>
          <p:nvPr/>
        </p:nvSpPr>
        <p:spPr bwMode="auto">
          <a:xfrm>
            <a:off x="762000" y="13716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4102" name="Group 35"/>
          <p:cNvGrpSpPr>
            <a:grpSpLocks/>
          </p:cNvGrpSpPr>
          <p:nvPr/>
        </p:nvGrpSpPr>
        <p:grpSpPr bwMode="auto">
          <a:xfrm>
            <a:off x="305616" y="380908"/>
            <a:ext cx="8838482" cy="4441917"/>
            <a:chOff x="730" y="326"/>
            <a:chExt cx="4109" cy="1740"/>
          </a:xfrm>
        </p:grpSpPr>
        <p:sp>
          <p:nvSpPr>
            <p:cNvPr id="4103" name="Freeform 20"/>
            <p:cNvSpPr>
              <a:spLocks/>
            </p:cNvSpPr>
            <p:nvPr/>
          </p:nvSpPr>
          <p:spPr bwMode="auto">
            <a:xfrm>
              <a:off x="1339" y="1374"/>
              <a:ext cx="2115" cy="448"/>
            </a:xfrm>
            <a:custGeom>
              <a:avLst/>
              <a:gdLst>
                <a:gd name="T0" fmla="*/ 0 w 4860"/>
                <a:gd name="T1" fmla="*/ 0 h 1110"/>
                <a:gd name="T2" fmla="*/ 0 w 4860"/>
                <a:gd name="T3" fmla="*/ 0 h 1110"/>
                <a:gd name="T4" fmla="*/ 0 w 4860"/>
                <a:gd name="T5" fmla="*/ 0 h 1110"/>
                <a:gd name="T6" fmla="*/ 0 w 4860"/>
                <a:gd name="T7" fmla="*/ 0 h 1110"/>
                <a:gd name="T8" fmla="*/ 0 w 4860"/>
                <a:gd name="T9" fmla="*/ 0 h 1110"/>
                <a:gd name="T10" fmla="*/ 0 w 4860"/>
                <a:gd name="T11" fmla="*/ 0 h 1110"/>
                <a:gd name="T12" fmla="*/ 0 w 4860"/>
                <a:gd name="T13" fmla="*/ 0 h 1110"/>
                <a:gd name="T14" fmla="*/ 0 w 4860"/>
                <a:gd name="T15" fmla="*/ 0 h 1110"/>
                <a:gd name="T16" fmla="*/ 0 w 4860"/>
                <a:gd name="T17" fmla="*/ 0 h 1110"/>
                <a:gd name="T18" fmla="*/ 0 w 4860"/>
                <a:gd name="T19" fmla="*/ 0 h 1110"/>
                <a:gd name="T20" fmla="*/ 0 w 4860"/>
                <a:gd name="T21" fmla="*/ 0 h 1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860"/>
                <a:gd name="T34" fmla="*/ 0 h 1110"/>
                <a:gd name="T35" fmla="*/ 4860 w 4860"/>
                <a:gd name="T36" fmla="*/ 1110 h 1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860" h="1110">
                  <a:moveTo>
                    <a:pt x="0" y="30"/>
                  </a:moveTo>
                  <a:cubicBezTo>
                    <a:pt x="135" y="150"/>
                    <a:pt x="270" y="270"/>
                    <a:pt x="360" y="390"/>
                  </a:cubicBezTo>
                  <a:cubicBezTo>
                    <a:pt x="450" y="510"/>
                    <a:pt x="480" y="630"/>
                    <a:pt x="540" y="750"/>
                  </a:cubicBezTo>
                  <a:cubicBezTo>
                    <a:pt x="600" y="870"/>
                    <a:pt x="570" y="1110"/>
                    <a:pt x="720" y="1110"/>
                  </a:cubicBezTo>
                  <a:cubicBezTo>
                    <a:pt x="870" y="1110"/>
                    <a:pt x="1260" y="840"/>
                    <a:pt x="1440" y="750"/>
                  </a:cubicBezTo>
                  <a:cubicBezTo>
                    <a:pt x="1620" y="660"/>
                    <a:pt x="1650" y="570"/>
                    <a:pt x="1800" y="570"/>
                  </a:cubicBezTo>
                  <a:cubicBezTo>
                    <a:pt x="1950" y="570"/>
                    <a:pt x="2160" y="720"/>
                    <a:pt x="2340" y="750"/>
                  </a:cubicBezTo>
                  <a:cubicBezTo>
                    <a:pt x="2520" y="780"/>
                    <a:pt x="2670" y="810"/>
                    <a:pt x="2880" y="750"/>
                  </a:cubicBezTo>
                  <a:cubicBezTo>
                    <a:pt x="3090" y="690"/>
                    <a:pt x="3360" y="510"/>
                    <a:pt x="3600" y="390"/>
                  </a:cubicBezTo>
                  <a:cubicBezTo>
                    <a:pt x="3840" y="270"/>
                    <a:pt x="4110" y="60"/>
                    <a:pt x="4320" y="30"/>
                  </a:cubicBezTo>
                  <a:cubicBezTo>
                    <a:pt x="4530" y="0"/>
                    <a:pt x="4770" y="180"/>
                    <a:pt x="4860" y="21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" name="Freeform 30"/>
            <p:cNvSpPr>
              <a:spLocks/>
            </p:cNvSpPr>
            <p:nvPr/>
          </p:nvSpPr>
          <p:spPr bwMode="auto">
            <a:xfrm>
              <a:off x="3532" y="1511"/>
              <a:ext cx="627" cy="158"/>
            </a:xfrm>
            <a:custGeom>
              <a:avLst/>
              <a:gdLst>
                <a:gd name="T0" fmla="*/ 0 w 1440"/>
                <a:gd name="T1" fmla="*/ 0 h 390"/>
                <a:gd name="T2" fmla="*/ 0 w 1440"/>
                <a:gd name="T3" fmla="*/ 0 h 390"/>
                <a:gd name="T4" fmla="*/ 0 w 1440"/>
                <a:gd name="T5" fmla="*/ 0 h 390"/>
                <a:gd name="T6" fmla="*/ 0 w 1440"/>
                <a:gd name="T7" fmla="*/ 0 h 3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0"/>
                <a:gd name="T13" fmla="*/ 0 h 390"/>
                <a:gd name="T14" fmla="*/ 1440 w 1440"/>
                <a:gd name="T15" fmla="*/ 390 h 3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0" h="390">
                  <a:moveTo>
                    <a:pt x="0" y="0"/>
                  </a:moveTo>
                  <a:cubicBezTo>
                    <a:pt x="120" y="60"/>
                    <a:pt x="240" y="120"/>
                    <a:pt x="360" y="180"/>
                  </a:cubicBezTo>
                  <a:cubicBezTo>
                    <a:pt x="480" y="240"/>
                    <a:pt x="540" y="330"/>
                    <a:pt x="720" y="360"/>
                  </a:cubicBezTo>
                  <a:cubicBezTo>
                    <a:pt x="900" y="390"/>
                    <a:pt x="1320" y="360"/>
                    <a:pt x="1440" y="36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Oval 5"/>
            <p:cNvSpPr>
              <a:spLocks noChangeArrowheads="1"/>
            </p:cNvSpPr>
            <p:nvPr/>
          </p:nvSpPr>
          <p:spPr bwMode="auto">
            <a:xfrm>
              <a:off x="1261" y="1313"/>
              <a:ext cx="157" cy="145"/>
            </a:xfrm>
            <a:prstGeom prst="ellipse">
              <a:avLst/>
            </a:prstGeom>
            <a:gradFill rotWithShape="0">
              <a:gsLst>
                <a:gs pos="0">
                  <a:srgbClr val="FF9900"/>
                </a:gs>
                <a:gs pos="100000">
                  <a:srgbClr val="764700"/>
                </a:gs>
              </a:gsLst>
              <a:path path="rect">
                <a:fillToRect l="100000" b="100000"/>
              </a:path>
            </a:gradFill>
            <a:ln w="9525">
              <a:noFill/>
              <a:round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3" name="Oval 6"/>
            <p:cNvSpPr>
              <a:spLocks noChangeArrowheads="1"/>
            </p:cNvSpPr>
            <p:nvPr/>
          </p:nvSpPr>
          <p:spPr bwMode="auto">
            <a:xfrm>
              <a:off x="1418" y="1458"/>
              <a:ext cx="156" cy="146"/>
            </a:xfrm>
            <a:prstGeom prst="ellipse">
              <a:avLst/>
            </a:prstGeom>
            <a:gradFill rotWithShape="0">
              <a:gsLst>
                <a:gs pos="0">
                  <a:srgbClr val="33CCCC"/>
                </a:gs>
                <a:gs pos="100000">
                  <a:srgbClr val="185E5E"/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4106" name="Oval 7"/>
            <p:cNvSpPr>
              <a:spLocks noChangeArrowheads="1"/>
            </p:cNvSpPr>
            <p:nvPr/>
          </p:nvSpPr>
          <p:spPr bwMode="auto">
            <a:xfrm>
              <a:off x="1574" y="1750"/>
              <a:ext cx="157" cy="145"/>
            </a:xfrm>
            <a:prstGeom prst="ellipse">
              <a:avLst/>
            </a:prstGeom>
            <a:gradFill rotWithShape="0">
              <a:gsLst>
                <a:gs pos="0">
                  <a:srgbClr val="00FF00"/>
                </a:gs>
                <a:gs pos="100000">
                  <a:srgbClr val="007600"/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4107" name="Oval 8"/>
            <p:cNvSpPr>
              <a:spLocks noChangeArrowheads="1"/>
            </p:cNvSpPr>
            <p:nvPr/>
          </p:nvSpPr>
          <p:spPr bwMode="auto">
            <a:xfrm>
              <a:off x="1731" y="1677"/>
              <a:ext cx="157" cy="145"/>
            </a:xfrm>
            <a:prstGeom prst="ellipse">
              <a:avLst/>
            </a:prstGeom>
            <a:gradFill rotWithShape="0">
              <a:gsLst>
                <a:gs pos="0">
                  <a:srgbClr val="FF99CC"/>
                </a:gs>
                <a:gs pos="100000">
                  <a:srgbClr val="76475E"/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4108" name="Oval 9"/>
            <p:cNvSpPr>
              <a:spLocks noChangeArrowheads="1"/>
            </p:cNvSpPr>
            <p:nvPr/>
          </p:nvSpPr>
          <p:spPr bwMode="auto">
            <a:xfrm>
              <a:off x="2122" y="1531"/>
              <a:ext cx="157" cy="146"/>
            </a:xfrm>
            <a:prstGeom prst="ellipse">
              <a:avLst/>
            </a:prstGeom>
            <a:gradFill rotWithShape="0">
              <a:gsLst>
                <a:gs pos="0">
                  <a:srgbClr val="CCFFCC"/>
                </a:gs>
                <a:gs pos="100000">
                  <a:srgbClr val="5E765E"/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4109" name="Oval 10"/>
            <p:cNvSpPr>
              <a:spLocks noChangeArrowheads="1"/>
            </p:cNvSpPr>
            <p:nvPr/>
          </p:nvSpPr>
          <p:spPr bwMode="auto">
            <a:xfrm>
              <a:off x="1888" y="1604"/>
              <a:ext cx="156" cy="146"/>
            </a:xfrm>
            <a:prstGeom prst="ellipse">
              <a:avLst/>
            </a:prstGeom>
            <a:gradFill rotWithShape="0">
              <a:gsLst>
                <a:gs pos="0">
                  <a:srgbClr val="800000"/>
                </a:gs>
                <a:gs pos="100000">
                  <a:srgbClr val="3B0000"/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4110" name="Oval 11"/>
            <p:cNvSpPr>
              <a:spLocks noChangeArrowheads="1"/>
            </p:cNvSpPr>
            <p:nvPr/>
          </p:nvSpPr>
          <p:spPr bwMode="auto">
            <a:xfrm>
              <a:off x="2279" y="1604"/>
              <a:ext cx="157" cy="146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4111" name="Oval 12"/>
            <p:cNvSpPr>
              <a:spLocks noChangeArrowheads="1"/>
            </p:cNvSpPr>
            <p:nvPr/>
          </p:nvSpPr>
          <p:spPr bwMode="auto">
            <a:xfrm>
              <a:off x="2514" y="1604"/>
              <a:ext cx="157" cy="146"/>
            </a:xfrm>
            <a:prstGeom prst="ellipse">
              <a:avLst/>
            </a:prstGeom>
            <a:gradFill rotWithShape="0">
              <a:gsLst>
                <a:gs pos="0">
                  <a:srgbClr val="33CCCC"/>
                </a:gs>
                <a:gs pos="100000">
                  <a:srgbClr val="185E5E"/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4112" name="Oval 13"/>
            <p:cNvSpPr>
              <a:spLocks noChangeArrowheads="1"/>
            </p:cNvSpPr>
            <p:nvPr/>
          </p:nvSpPr>
          <p:spPr bwMode="auto">
            <a:xfrm>
              <a:off x="1496" y="1604"/>
              <a:ext cx="157" cy="146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760000"/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4113" name="Oval 14"/>
            <p:cNvSpPr>
              <a:spLocks noChangeArrowheads="1"/>
            </p:cNvSpPr>
            <p:nvPr/>
          </p:nvSpPr>
          <p:spPr bwMode="auto">
            <a:xfrm>
              <a:off x="2827" y="1458"/>
              <a:ext cx="157" cy="146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767600"/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4114" name="Oval 15"/>
            <p:cNvSpPr>
              <a:spLocks noChangeArrowheads="1"/>
            </p:cNvSpPr>
            <p:nvPr/>
          </p:nvSpPr>
          <p:spPr bwMode="auto">
            <a:xfrm>
              <a:off x="2671" y="1531"/>
              <a:ext cx="156" cy="146"/>
            </a:xfrm>
            <a:prstGeom prst="ellipse">
              <a:avLst/>
            </a:prstGeom>
            <a:gradFill rotWithShape="0">
              <a:gsLst>
                <a:gs pos="0">
                  <a:srgbClr val="666699"/>
                </a:gs>
                <a:gs pos="100000">
                  <a:srgbClr val="2F2F47"/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4138" name="Line 16"/>
            <p:cNvSpPr>
              <a:spLocks noChangeShapeType="1"/>
            </p:cNvSpPr>
            <p:nvPr/>
          </p:nvSpPr>
          <p:spPr bwMode="auto">
            <a:xfrm>
              <a:off x="1418" y="1458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6" name="Oval 17"/>
            <p:cNvSpPr>
              <a:spLocks noChangeArrowheads="1"/>
            </p:cNvSpPr>
            <p:nvPr/>
          </p:nvSpPr>
          <p:spPr bwMode="auto">
            <a:xfrm>
              <a:off x="2984" y="1386"/>
              <a:ext cx="157" cy="145"/>
            </a:xfrm>
            <a:prstGeom prst="ellipse">
              <a:avLst/>
            </a:prstGeom>
            <a:gradFill rotWithShape="0">
              <a:gsLst>
                <a:gs pos="0">
                  <a:srgbClr val="800000"/>
                </a:gs>
                <a:gs pos="100000">
                  <a:srgbClr val="3B0000"/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4117" name="Oval 18"/>
            <p:cNvSpPr>
              <a:spLocks noChangeArrowheads="1"/>
            </p:cNvSpPr>
            <p:nvPr/>
          </p:nvSpPr>
          <p:spPr bwMode="auto">
            <a:xfrm>
              <a:off x="3141" y="1313"/>
              <a:ext cx="156" cy="145"/>
            </a:xfrm>
            <a:prstGeom prst="ellipse">
              <a:avLst/>
            </a:prstGeom>
            <a:gradFill rotWithShape="0">
              <a:gsLst>
                <a:gs pos="0">
                  <a:srgbClr val="FF99CC"/>
                </a:gs>
                <a:gs pos="100000">
                  <a:srgbClr val="76475E"/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4118" name="Oval 19"/>
            <p:cNvSpPr>
              <a:spLocks noChangeArrowheads="1"/>
            </p:cNvSpPr>
            <p:nvPr/>
          </p:nvSpPr>
          <p:spPr bwMode="auto">
            <a:xfrm>
              <a:off x="3376" y="1386"/>
              <a:ext cx="156" cy="145"/>
            </a:xfrm>
            <a:prstGeom prst="ellipse">
              <a:avLst/>
            </a:prstGeom>
            <a:gradFill rotWithShape="0">
              <a:gsLst>
                <a:gs pos="0">
                  <a:srgbClr val="00FF00"/>
                </a:gs>
                <a:gs pos="100000">
                  <a:srgbClr val="007600"/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4119" name="Text Box 21"/>
            <p:cNvSpPr txBox="1">
              <a:spLocks noChangeArrowheads="1"/>
            </p:cNvSpPr>
            <p:nvPr/>
          </p:nvSpPr>
          <p:spPr bwMode="auto">
            <a:xfrm>
              <a:off x="1403" y="953"/>
              <a:ext cx="626" cy="3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/>
            <a:lstStyle/>
            <a:p>
              <a:pPr algn="ctr">
                <a:defRPr/>
              </a:pPr>
              <a:r>
                <a:rPr lang="en-US" b="1" dirty="0">
                  <a:latin typeface="Century Gothic" pitchFamily="34" charset="0"/>
                  <a:ea typeface="+mn-ea"/>
                </a:rPr>
                <a:t>Peptide bonds</a:t>
              </a:r>
              <a:endParaRPr lang="en-US" dirty="0">
                <a:latin typeface="Century Gothic" pitchFamily="34" charset="0"/>
                <a:ea typeface="+mn-ea"/>
              </a:endParaRPr>
            </a:p>
          </p:txBody>
        </p:sp>
        <p:sp>
          <p:nvSpPr>
            <p:cNvPr id="4149" name="Line 22"/>
            <p:cNvSpPr>
              <a:spLocks noChangeShapeType="1"/>
            </p:cNvSpPr>
            <p:nvPr/>
          </p:nvSpPr>
          <p:spPr bwMode="auto">
            <a:xfrm flipH="1">
              <a:off x="1418" y="1240"/>
              <a:ext cx="235" cy="21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Line 23"/>
            <p:cNvSpPr>
              <a:spLocks noChangeShapeType="1"/>
            </p:cNvSpPr>
            <p:nvPr/>
          </p:nvSpPr>
          <p:spPr bwMode="auto">
            <a:xfrm>
              <a:off x="1653" y="1240"/>
              <a:ext cx="391" cy="36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2" name="Text Box 24"/>
            <p:cNvSpPr txBox="1">
              <a:spLocks noChangeArrowheads="1"/>
            </p:cNvSpPr>
            <p:nvPr/>
          </p:nvSpPr>
          <p:spPr bwMode="auto">
            <a:xfrm>
              <a:off x="2430" y="1848"/>
              <a:ext cx="979" cy="2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/>
            <a:lstStyle/>
            <a:p>
              <a:pPr algn="ctr">
                <a:defRPr/>
              </a:pPr>
              <a:r>
                <a:rPr lang="en-US" b="1">
                  <a:latin typeface="Century Gothic" pitchFamily="34" charset="0"/>
                  <a:ea typeface="+mn-ea"/>
                </a:rPr>
                <a:t>Amino acids</a:t>
              </a:r>
              <a:endParaRPr lang="en-US">
                <a:latin typeface="Century Gothic" pitchFamily="34" charset="0"/>
                <a:ea typeface="+mn-ea"/>
              </a:endParaRPr>
            </a:p>
          </p:txBody>
        </p:sp>
        <p:sp>
          <p:nvSpPr>
            <p:cNvPr id="4152" name="Line 25"/>
            <p:cNvSpPr>
              <a:spLocks noChangeShapeType="1"/>
            </p:cNvSpPr>
            <p:nvPr/>
          </p:nvSpPr>
          <p:spPr bwMode="auto">
            <a:xfrm flipH="1" flipV="1">
              <a:off x="2749" y="1677"/>
              <a:ext cx="78" cy="21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Line 26"/>
            <p:cNvSpPr>
              <a:spLocks noChangeShapeType="1"/>
            </p:cNvSpPr>
            <p:nvPr/>
          </p:nvSpPr>
          <p:spPr bwMode="auto">
            <a:xfrm flipV="1">
              <a:off x="2827" y="1531"/>
              <a:ext cx="235" cy="36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5" name="Oval 27"/>
            <p:cNvSpPr>
              <a:spLocks noChangeArrowheads="1"/>
            </p:cNvSpPr>
            <p:nvPr/>
          </p:nvSpPr>
          <p:spPr bwMode="auto">
            <a:xfrm>
              <a:off x="3610" y="1511"/>
              <a:ext cx="157" cy="146"/>
            </a:xfrm>
            <a:prstGeom prst="ellipse">
              <a:avLst/>
            </a:prstGeom>
            <a:gradFill rotWithShape="0">
              <a:gsLst>
                <a:gs pos="0">
                  <a:srgbClr val="CCFFCC"/>
                </a:gs>
                <a:gs pos="100000">
                  <a:srgbClr val="5E765E"/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4126" name="Oval 28"/>
            <p:cNvSpPr>
              <a:spLocks noChangeArrowheads="1"/>
            </p:cNvSpPr>
            <p:nvPr/>
          </p:nvSpPr>
          <p:spPr bwMode="auto">
            <a:xfrm>
              <a:off x="3845" y="1584"/>
              <a:ext cx="157" cy="145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4127" name="Oval 29"/>
            <p:cNvSpPr>
              <a:spLocks noChangeArrowheads="1"/>
            </p:cNvSpPr>
            <p:nvPr/>
          </p:nvSpPr>
          <p:spPr bwMode="auto">
            <a:xfrm>
              <a:off x="4080" y="1584"/>
              <a:ext cx="157" cy="145"/>
            </a:xfrm>
            <a:prstGeom prst="ellipse">
              <a:avLst/>
            </a:prstGeom>
            <a:gradFill rotWithShape="0">
              <a:gsLst>
                <a:gs pos="0">
                  <a:srgbClr val="FF99CC"/>
                </a:gs>
                <a:gs pos="100000">
                  <a:srgbClr val="76475E"/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4163" name="Text Box 31"/>
            <p:cNvSpPr txBox="1">
              <a:spLocks noChangeArrowheads="1"/>
            </p:cNvSpPr>
            <p:nvPr/>
          </p:nvSpPr>
          <p:spPr bwMode="auto">
            <a:xfrm>
              <a:off x="730" y="326"/>
              <a:ext cx="410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800" dirty="0">
                  <a:latin typeface="Century Gothic" charset="0"/>
                </a:rPr>
                <a:t>If protein is like a string of beads…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19151E-9D76-564C-9B11-1DAC1430BBD6}" type="slidenum">
              <a:rPr lang="en-US"/>
              <a:pPr eaLnBrk="1" hangingPunct="1"/>
              <a:t>30</a:t>
            </a:fld>
            <a:endParaRPr lang="en-US"/>
          </a:p>
        </p:txBody>
      </p:sp>
      <p:grpSp>
        <p:nvGrpSpPr>
          <p:cNvPr id="33795" name="Group 18"/>
          <p:cNvGrpSpPr>
            <a:grpSpLocks/>
          </p:cNvGrpSpPr>
          <p:nvPr/>
        </p:nvGrpSpPr>
        <p:grpSpPr bwMode="auto">
          <a:xfrm>
            <a:off x="1447800" y="1219200"/>
            <a:ext cx="2286000" cy="4202113"/>
            <a:chOff x="1447800" y="1219200"/>
            <a:chExt cx="2286000" cy="4202113"/>
          </a:xfrm>
        </p:grpSpPr>
        <p:sp>
          <p:nvSpPr>
            <p:cNvPr id="33800" name="Text Box 5"/>
            <p:cNvSpPr txBox="1">
              <a:spLocks noChangeArrowheads="1"/>
            </p:cNvSpPr>
            <p:nvPr/>
          </p:nvSpPr>
          <p:spPr bwMode="auto">
            <a:xfrm>
              <a:off x="1600200" y="5029200"/>
              <a:ext cx="1600200" cy="392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 b="1" dirty="0">
                  <a:solidFill>
                    <a:srgbClr val="993300"/>
                  </a:solidFill>
                  <a:latin typeface="Century Gothic" charset="0"/>
                </a:rPr>
                <a:t>Protein</a:t>
              </a:r>
              <a:endParaRPr lang="en-US" sz="2400" dirty="0">
                <a:latin typeface="Century Gothic" charset="0"/>
              </a:endParaRPr>
            </a:p>
          </p:txBody>
        </p:sp>
        <p:sp>
          <p:nvSpPr>
            <p:cNvPr id="33801" name="Text Box 6"/>
            <p:cNvSpPr txBox="1">
              <a:spLocks noChangeArrowheads="1"/>
            </p:cNvSpPr>
            <p:nvPr/>
          </p:nvSpPr>
          <p:spPr bwMode="auto">
            <a:xfrm>
              <a:off x="2033588" y="2181225"/>
              <a:ext cx="1019175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solidFill>
                    <a:srgbClr val="0000FF"/>
                  </a:solidFill>
                  <a:latin typeface="Century Gothic" charset="0"/>
                </a:rPr>
                <a:t>DNA</a:t>
              </a:r>
              <a:endParaRPr lang="en-US" sz="2400">
                <a:latin typeface="Century Gothic" charset="0"/>
              </a:endParaRPr>
            </a:p>
          </p:txBody>
        </p:sp>
        <p:sp>
          <p:nvSpPr>
            <p:cNvPr id="3" name="Text Box 7"/>
            <p:cNvSpPr txBox="1">
              <a:spLocks noChangeArrowheads="1"/>
            </p:cNvSpPr>
            <p:nvPr/>
          </p:nvSpPr>
          <p:spPr bwMode="auto">
            <a:xfrm>
              <a:off x="1815568" y="3515975"/>
              <a:ext cx="12192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>
                <a:defRPr/>
              </a:pPr>
              <a:r>
                <a:rPr lang="en-US" sz="2400" b="1" dirty="0">
                  <a:ln w="11430"/>
                  <a:solidFill>
                    <a:srgbClr val="FF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Century Gothic" pitchFamily="34" charset="0"/>
                  <a:ea typeface="+mn-ea"/>
                </a:rPr>
                <a:t>RNA</a:t>
              </a:r>
            </a:p>
          </p:txBody>
        </p:sp>
        <p:sp>
          <p:nvSpPr>
            <p:cNvPr id="33803" name="AutoShape 8"/>
            <p:cNvSpPr>
              <a:spLocks noChangeArrowheads="1"/>
            </p:cNvSpPr>
            <p:nvPr/>
          </p:nvSpPr>
          <p:spPr bwMode="auto">
            <a:xfrm rot="5527473">
              <a:off x="2171700" y="1323975"/>
              <a:ext cx="538163" cy="1312863"/>
            </a:xfrm>
            <a:prstGeom prst="curvedRightArrow">
              <a:avLst>
                <a:gd name="adj1" fmla="val 48791"/>
                <a:gd name="adj2" fmla="val 97581"/>
                <a:gd name="adj3" fmla="val 33333"/>
              </a:avLst>
            </a:prstGeom>
            <a:gradFill rotWithShape="0">
              <a:gsLst>
                <a:gs pos="0">
                  <a:srgbClr val="CC99FF"/>
                </a:gs>
                <a:gs pos="50000">
                  <a:srgbClr val="5E4776"/>
                </a:gs>
                <a:gs pos="100000">
                  <a:srgbClr val="CC99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4" name="Text Box 9"/>
            <p:cNvSpPr txBox="1">
              <a:spLocks noChangeArrowheads="1"/>
            </p:cNvSpPr>
            <p:nvPr/>
          </p:nvSpPr>
          <p:spPr bwMode="auto">
            <a:xfrm>
              <a:off x="1752600" y="1219200"/>
              <a:ext cx="1905000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entury Gothic" charset="0"/>
                </a:rPr>
                <a:t>Replication</a:t>
              </a:r>
              <a:endParaRPr lang="en-US" sz="2400">
                <a:latin typeface="Century Gothic" charset="0"/>
              </a:endParaRPr>
            </a:p>
          </p:txBody>
        </p:sp>
        <p:sp>
          <p:nvSpPr>
            <p:cNvPr id="41994" name="AutoShape 10"/>
            <p:cNvSpPr>
              <a:spLocks noChangeArrowheads="1"/>
            </p:cNvSpPr>
            <p:nvPr/>
          </p:nvSpPr>
          <p:spPr bwMode="auto">
            <a:xfrm>
              <a:off x="2033588" y="2620963"/>
              <a:ext cx="728663" cy="914400"/>
            </a:xfrm>
            <a:prstGeom prst="downArrow">
              <a:avLst>
                <a:gd name="adj1" fmla="val 50000"/>
                <a:gd name="adj2" fmla="val 31373"/>
              </a:avLst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41995" name="AutoShape 11"/>
            <p:cNvSpPr>
              <a:spLocks noChangeArrowheads="1"/>
            </p:cNvSpPr>
            <p:nvPr/>
          </p:nvSpPr>
          <p:spPr bwMode="auto">
            <a:xfrm>
              <a:off x="2033588" y="4022725"/>
              <a:ext cx="728663" cy="850900"/>
            </a:xfrm>
            <a:prstGeom prst="downArrow">
              <a:avLst>
                <a:gd name="adj1" fmla="val 50000"/>
                <a:gd name="adj2" fmla="val 29194"/>
              </a:avLst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33811" name="Text Box 12"/>
            <p:cNvSpPr txBox="1">
              <a:spLocks noChangeArrowheads="1"/>
            </p:cNvSpPr>
            <p:nvPr/>
          </p:nvSpPr>
          <p:spPr bwMode="auto">
            <a:xfrm>
              <a:off x="1447800" y="2749550"/>
              <a:ext cx="2263775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b="1" dirty="0">
                  <a:latin typeface="Century Gothic" charset="0"/>
                </a:rPr>
                <a:t>TRANSCRIPTION</a:t>
              </a:r>
              <a:endParaRPr lang="en-US" sz="2000" dirty="0">
                <a:latin typeface="Century Gothic" charset="0"/>
              </a:endParaRPr>
            </a:p>
          </p:txBody>
        </p:sp>
        <p:sp>
          <p:nvSpPr>
            <p:cNvPr id="33812" name="Text Box 13"/>
            <p:cNvSpPr txBox="1">
              <a:spLocks noChangeArrowheads="1"/>
            </p:cNvSpPr>
            <p:nvPr/>
          </p:nvSpPr>
          <p:spPr bwMode="auto">
            <a:xfrm>
              <a:off x="1546225" y="4208463"/>
              <a:ext cx="218757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b="1" dirty="0">
                  <a:latin typeface="Century Gothic" charset="0"/>
                </a:rPr>
                <a:t>TRANSLATION</a:t>
              </a:r>
              <a:endParaRPr lang="en-US" sz="2000" dirty="0">
                <a:latin typeface="Century Gothic" charset="0"/>
              </a:endParaRPr>
            </a:p>
          </p:txBody>
        </p:sp>
      </p:grpSp>
      <p:sp>
        <p:nvSpPr>
          <p:cNvPr id="33796" name="Rectangle 20"/>
          <p:cNvSpPr>
            <a:spLocks noChangeArrowheads="1"/>
          </p:cNvSpPr>
          <p:nvPr/>
        </p:nvSpPr>
        <p:spPr bwMode="auto">
          <a:xfrm>
            <a:off x="4419600" y="2351190"/>
            <a:ext cx="3810000" cy="3245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dirty="0">
                <a:latin typeface="Century Gothic" charset="0"/>
                <a:ea typeface="SimSun" charset="0"/>
                <a:cs typeface="SimSun" charset="0"/>
              </a:rPr>
              <a:t>The overall flow of information in biological cells is known as </a:t>
            </a:r>
            <a:r>
              <a:rPr lang="en-US" altLang="zh-CN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CENTRAL DOGMA</a:t>
            </a:r>
            <a:r>
              <a:rPr lang="en-US" altLang="zh-CN" dirty="0">
                <a:latin typeface="Century Gothic" charset="0"/>
                <a:ea typeface="SimSun" charset="0"/>
                <a:cs typeface="SimSun" charset="0"/>
              </a:rPr>
              <a:t> of molecular biology (first formulated by Francis Crick).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endParaRPr lang="en-US" dirty="0">
              <a:latin typeface="Century Gothic" charset="0"/>
              <a:ea typeface="SimSun" charset="0"/>
              <a:cs typeface="SimSun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latin typeface="Century Gothic" charset="0"/>
                <a:ea typeface="SimSun" charset="0"/>
                <a:cs typeface="SimSun" charset="0"/>
              </a:rPr>
              <a:t>DOGMA = “</a:t>
            </a:r>
            <a:r>
              <a:rPr lang="en-US" dirty="0">
                <a:latin typeface="Century Gothic"/>
                <a:cs typeface="Century Gothic"/>
              </a:rPr>
              <a:t>a fixed, especially religious, belief or set of beliefs that people are expected to accept without any doubts.”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7200" y="258600"/>
            <a:ext cx="3545537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rgbClr val="000000"/>
                </a:solidFill>
                <a:latin typeface="Century Gothic" pitchFamily="34" charset="0"/>
                <a:ea typeface="SimSun" pitchFamily="2" charset="-122"/>
              </a:rPr>
              <a:t>The Central Dogma</a:t>
            </a:r>
            <a:endParaRPr lang="en-US" sz="2800" dirty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305800" cy="5410200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zh-CN" sz="10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During translation, the bases of mRNA are read off in </a:t>
            </a:r>
            <a:r>
              <a:rPr lang="en-US" altLang="zh-CN" sz="2400" dirty="0">
                <a:solidFill>
                  <a:srgbClr val="000000"/>
                </a:solidFill>
                <a:latin typeface="Century Gothic" charset="0"/>
                <a:ea typeface="SimSun" charset="0"/>
                <a:cs typeface="SimSun" charset="0"/>
              </a:rPr>
              <a:t>groups of three. </a:t>
            </a:r>
          </a:p>
          <a:p>
            <a:pPr marL="0" indent="0" eaLnBrk="1" hangingPunct="1">
              <a:buNone/>
            </a:pPr>
            <a:r>
              <a:rPr lang="en-US" altLang="zh-CN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Gothic" charset="0"/>
                <a:ea typeface="SimSun" charset="0"/>
                <a:cs typeface="SimSun" charset="0"/>
              </a:rPr>
              <a:t>These are known as </a:t>
            </a:r>
            <a:r>
              <a:rPr lang="en-US" altLang="zh-CN" sz="24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Gothic" charset="0"/>
                <a:ea typeface="SimSun" charset="0"/>
                <a:cs typeface="SimSun" charset="0"/>
              </a:rPr>
              <a:t>codon,</a:t>
            </a:r>
            <a:r>
              <a:rPr lang="en-US" altLang="zh-CN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Gothic" charset="0"/>
                <a:ea typeface="SimSun" charset="0"/>
                <a:cs typeface="SimSun" charset="0"/>
              </a:rPr>
              <a:t> representing a particular AA.  </a:t>
            </a:r>
          </a:p>
          <a:p>
            <a:pPr eaLnBrk="1" hangingPunct="1">
              <a:buFontTx/>
              <a:buNone/>
            </a:pPr>
            <a:endParaRPr lang="en-US" altLang="zh-CN" sz="10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There are four different bases (A, C, T/U, G), so there are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64</a:t>
            </a:r>
            <a:r>
              <a:rPr lang="en-US" altLang="zh-CN" sz="2400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 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possible </a:t>
            </a:r>
            <a:r>
              <a:rPr lang="en-US" altLang="zh-CN" sz="2400" dirty="0">
                <a:solidFill>
                  <a:srgbClr val="000000"/>
                </a:solidFill>
                <a:latin typeface="Century Gothic" charset="0"/>
                <a:ea typeface="SimSun" charset="0"/>
                <a:cs typeface="SimSun" charset="0"/>
              </a:rPr>
              <a:t>groups of three bases, i.e. 64 different codons. 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(4</a:t>
            </a:r>
            <a:r>
              <a:rPr lang="en-US" altLang="zh-CN" sz="2400" baseline="30000" dirty="0">
                <a:latin typeface="Century Gothic" charset="0"/>
                <a:ea typeface="SimSun" charset="0"/>
                <a:cs typeface="SimSun" charset="0"/>
              </a:rPr>
              <a:t>3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) = 64.</a:t>
            </a:r>
          </a:p>
          <a:p>
            <a:pPr marL="0" indent="0" eaLnBrk="1" hangingPunct="1">
              <a:buNone/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There are only 20 different AAs making up proteins.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entury Gothic" charset="0"/>
                <a:ea typeface="SimSun" charset="0"/>
                <a:cs typeface="SimSun" charset="0"/>
              </a:rPr>
              <a:t>This means some AAs are encoded by more than one codons. </a:t>
            </a:r>
            <a:endParaRPr lang="en-US" sz="2400" dirty="0">
              <a:solidFill>
                <a:srgbClr val="000000"/>
              </a:solidFill>
              <a:latin typeface="Century Gothic" charset="0"/>
              <a:cs typeface="Arial" charset="0"/>
            </a:endParaRP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4968A2C-5DFD-5C45-9A52-21175AF1F974}" type="slidenum">
              <a:rPr lang="en-US"/>
              <a:pPr eaLnBrk="1" hangingPunct="1"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457200"/>
            <a:ext cx="6528951" cy="5847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rgbClr val="000000"/>
                </a:solidFill>
                <a:latin typeface="Century Gothic" pitchFamily="34" charset="0"/>
                <a:ea typeface="SimSun" pitchFamily="2" charset="-122"/>
              </a:rPr>
              <a:t>4.7 Decoding the Genetic Code</a:t>
            </a:r>
            <a:endParaRPr lang="en-US" sz="3200" dirty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687C7A-08A9-6F41-B5A3-DE926E03A3AD}" type="slidenum">
              <a:rPr lang="en-US"/>
              <a:pPr eaLnBrk="1" hangingPunct="1"/>
              <a:t>32</a:t>
            </a:fld>
            <a:endParaRPr lang="en-US"/>
          </a:p>
        </p:txBody>
      </p:sp>
      <p:grpSp>
        <p:nvGrpSpPr>
          <p:cNvPr id="2" name="Group 100"/>
          <p:cNvGrpSpPr>
            <a:grpSpLocks/>
          </p:cNvGrpSpPr>
          <p:nvPr/>
        </p:nvGrpSpPr>
        <p:grpSpPr bwMode="auto">
          <a:xfrm>
            <a:off x="295275" y="3429000"/>
            <a:ext cx="8724900" cy="2071688"/>
            <a:chOff x="186" y="2160"/>
            <a:chExt cx="5496" cy="130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5890" name="Text Box 51"/>
            <p:cNvSpPr txBox="1">
              <a:spLocks noChangeArrowheads="1"/>
            </p:cNvSpPr>
            <p:nvPr/>
          </p:nvSpPr>
          <p:spPr bwMode="auto">
            <a:xfrm>
              <a:off x="186" y="2160"/>
              <a:ext cx="480" cy="954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>
                <a:lnSpc>
                  <a:spcPct val="40000"/>
                </a:lnSpc>
                <a:spcBef>
                  <a:spcPct val="50000"/>
                </a:spcBef>
                <a:defRPr/>
              </a:pPr>
              <a:endParaRPr lang="en-US" sz="1600">
                <a:solidFill>
                  <a:schemeClr val="bg1"/>
                </a:solidFill>
                <a:latin typeface="Century Gothic" pitchFamily="34" charset="0"/>
                <a:ea typeface="+mn-ea"/>
              </a:endParaRPr>
            </a:p>
            <a:p>
              <a:pPr>
                <a:lnSpc>
                  <a:spcPct val="4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T TA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T TG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CTA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CTG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CTC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CT T</a:t>
              </a:r>
            </a:p>
          </p:txBody>
        </p:sp>
        <p:sp>
          <p:nvSpPr>
            <p:cNvPr id="35891" name="Text Box 52"/>
            <p:cNvSpPr txBox="1">
              <a:spLocks noChangeArrowheads="1"/>
            </p:cNvSpPr>
            <p:nvPr/>
          </p:nvSpPr>
          <p:spPr bwMode="auto">
            <a:xfrm>
              <a:off x="765" y="2700"/>
              <a:ext cx="432" cy="39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>
                <a:lnSpc>
                  <a:spcPct val="40000"/>
                </a:lnSpc>
                <a:spcBef>
                  <a:spcPct val="50000"/>
                </a:spcBef>
                <a:defRPr/>
              </a:pPr>
              <a:endParaRPr lang="en-US" sz="1600">
                <a:solidFill>
                  <a:schemeClr val="bg1"/>
                </a:solidFill>
                <a:latin typeface="Century Gothic" pitchFamily="34" charset="0"/>
                <a:ea typeface="+mn-ea"/>
              </a:endParaRPr>
            </a:p>
            <a:p>
              <a:pPr>
                <a:lnSpc>
                  <a:spcPct val="4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AAA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AAG</a:t>
              </a:r>
            </a:p>
          </p:txBody>
        </p:sp>
        <p:sp>
          <p:nvSpPr>
            <p:cNvPr id="35892" name="Text Box 53"/>
            <p:cNvSpPr txBox="1">
              <a:spLocks noChangeArrowheads="1"/>
            </p:cNvSpPr>
            <p:nvPr/>
          </p:nvSpPr>
          <p:spPr bwMode="auto">
            <a:xfrm>
              <a:off x="1263" y="2901"/>
              <a:ext cx="390" cy="197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>
                <a:lnSpc>
                  <a:spcPct val="20000"/>
                </a:lnSpc>
                <a:spcBef>
                  <a:spcPct val="50000"/>
                </a:spcBef>
                <a:defRPr/>
              </a:pPr>
              <a:endParaRPr lang="en-US" sz="1600">
                <a:solidFill>
                  <a:schemeClr val="bg1"/>
                </a:solidFill>
                <a:latin typeface="Century Gothic" pitchFamily="34" charset="0"/>
                <a:ea typeface="+mn-ea"/>
              </a:endParaRPr>
            </a:p>
            <a:p>
              <a:pPr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ATG</a:t>
              </a:r>
            </a:p>
          </p:txBody>
        </p:sp>
        <p:sp>
          <p:nvSpPr>
            <p:cNvPr id="35893" name="Text Box 54"/>
            <p:cNvSpPr txBox="1">
              <a:spLocks noChangeArrowheads="1"/>
            </p:cNvSpPr>
            <p:nvPr/>
          </p:nvSpPr>
          <p:spPr bwMode="auto">
            <a:xfrm>
              <a:off x="1728" y="2793"/>
              <a:ext cx="381" cy="30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 algn="ctr">
                <a:lnSpc>
                  <a:spcPct val="20000"/>
                </a:lnSpc>
                <a:spcBef>
                  <a:spcPct val="50000"/>
                </a:spcBef>
                <a:defRPr/>
              </a:pPr>
              <a:endParaRPr lang="en-US" sz="1600">
                <a:solidFill>
                  <a:schemeClr val="bg1"/>
                </a:solidFill>
                <a:latin typeface="Century Gothic" pitchFamily="34" charset="0"/>
                <a:ea typeface="+mn-ea"/>
              </a:endParaRPr>
            </a:p>
            <a:p>
              <a:pPr algn="ctr"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T T T</a:t>
              </a:r>
            </a:p>
            <a:p>
              <a:pPr algn="ctr"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TTG</a:t>
              </a:r>
            </a:p>
          </p:txBody>
        </p:sp>
        <p:sp>
          <p:nvSpPr>
            <p:cNvPr id="35894" name="Text Box 55"/>
            <p:cNvSpPr txBox="1">
              <a:spLocks noChangeArrowheads="1"/>
            </p:cNvSpPr>
            <p:nvPr/>
          </p:nvSpPr>
          <p:spPr bwMode="auto">
            <a:xfrm>
              <a:off x="2169" y="2580"/>
              <a:ext cx="480" cy="52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>
                <a:lnSpc>
                  <a:spcPct val="20000"/>
                </a:lnSpc>
                <a:spcBef>
                  <a:spcPct val="50000"/>
                </a:spcBef>
                <a:defRPr/>
              </a:pPr>
              <a:endParaRPr lang="en-US" sz="1600">
                <a:solidFill>
                  <a:schemeClr val="bg1"/>
                </a:solidFill>
                <a:latin typeface="Century Gothic" pitchFamily="34" charset="0"/>
                <a:ea typeface="+mn-ea"/>
              </a:endParaRPr>
            </a:p>
            <a:p>
              <a:pPr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CCA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CCG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CCT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CCC</a:t>
              </a:r>
            </a:p>
          </p:txBody>
        </p:sp>
        <p:sp>
          <p:nvSpPr>
            <p:cNvPr id="35895" name="Text Box 56"/>
            <p:cNvSpPr txBox="1">
              <a:spLocks noChangeArrowheads="1"/>
            </p:cNvSpPr>
            <p:nvPr/>
          </p:nvSpPr>
          <p:spPr bwMode="auto">
            <a:xfrm>
              <a:off x="2715" y="2364"/>
              <a:ext cx="432" cy="737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>
                <a:lnSpc>
                  <a:spcPct val="20000"/>
                </a:lnSpc>
                <a:spcBef>
                  <a:spcPct val="50000"/>
                </a:spcBef>
                <a:defRPr/>
              </a:pPr>
              <a:endParaRPr lang="en-US" sz="1600">
                <a:solidFill>
                  <a:schemeClr val="bg1"/>
                </a:solidFill>
                <a:latin typeface="Century Gothic" pitchFamily="34" charset="0"/>
                <a:ea typeface="+mn-ea"/>
              </a:endParaRPr>
            </a:p>
            <a:p>
              <a:pPr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AGT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AGC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TCA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TCG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TCT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TCT</a:t>
              </a:r>
            </a:p>
          </p:txBody>
        </p:sp>
        <p:sp>
          <p:nvSpPr>
            <p:cNvPr id="35896" name="Text Box 57"/>
            <p:cNvSpPr txBox="1">
              <a:spLocks noChangeArrowheads="1"/>
            </p:cNvSpPr>
            <p:nvPr/>
          </p:nvSpPr>
          <p:spPr bwMode="auto">
            <a:xfrm>
              <a:off x="3696" y="2832"/>
              <a:ext cx="504" cy="26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>
                <a:lnSpc>
                  <a:spcPct val="40000"/>
                </a:lnSpc>
                <a:spcBef>
                  <a:spcPct val="50000"/>
                </a:spcBef>
                <a:defRPr/>
              </a:pPr>
              <a:endParaRPr lang="en-US" sz="1600" dirty="0">
                <a:solidFill>
                  <a:schemeClr val="bg1"/>
                </a:solidFill>
                <a:latin typeface="Century Gothic" pitchFamily="34" charset="0"/>
                <a:ea typeface="+mn-ea"/>
              </a:endParaRPr>
            </a:p>
            <a:p>
              <a:pPr algn="ctr">
                <a:lnSpc>
                  <a:spcPct val="40000"/>
                </a:lnSpc>
                <a:spcBef>
                  <a:spcPct val="50000"/>
                </a:spcBef>
                <a:defRPr/>
              </a:pPr>
              <a:r>
                <a:rPr lang="en-US" sz="1600" dirty="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TGG</a:t>
              </a:r>
            </a:p>
          </p:txBody>
        </p:sp>
        <p:sp>
          <p:nvSpPr>
            <p:cNvPr id="35897" name="Text Box 58"/>
            <p:cNvSpPr txBox="1">
              <a:spLocks noChangeArrowheads="1"/>
            </p:cNvSpPr>
            <p:nvPr/>
          </p:nvSpPr>
          <p:spPr bwMode="auto">
            <a:xfrm>
              <a:off x="5232" y="2574"/>
              <a:ext cx="384" cy="523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>
                <a:lnSpc>
                  <a:spcPct val="20000"/>
                </a:lnSpc>
                <a:spcBef>
                  <a:spcPct val="50000"/>
                </a:spcBef>
                <a:defRPr/>
              </a:pPr>
              <a:endParaRPr lang="en-US" sz="1600" dirty="0">
                <a:solidFill>
                  <a:schemeClr val="bg1"/>
                </a:solidFill>
                <a:latin typeface="Century Gothic" pitchFamily="34" charset="0"/>
                <a:ea typeface="+mn-ea"/>
              </a:endParaRPr>
            </a:p>
            <a:p>
              <a:pPr>
                <a:lnSpc>
                  <a:spcPct val="40000"/>
                </a:lnSpc>
                <a:spcBef>
                  <a:spcPct val="50000"/>
                </a:spcBef>
                <a:defRPr/>
              </a:pPr>
              <a:r>
                <a:rPr lang="en-US" sz="1600" dirty="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TAA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  <a:defRPr/>
              </a:pPr>
              <a:r>
                <a:rPr lang="en-US" sz="1600" dirty="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TAG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  <a:defRPr/>
              </a:pPr>
              <a:r>
                <a:rPr lang="en-US" sz="1600" dirty="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TGA</a:t>
              </a:r>
            </a:p>
          </p:txBody>
        </p:sp>
        <p:sp>
          <p:nvSpPr>
            <p:cNvPr id="35898" name="Text Box 59"/>
            <p:cNvSpPr txBox="1">
              <a:spLocks noChangeArrowheads="1"/>
            </p:cNvSpPr>
            <p:nvPr/>
          </p:nvSpPr>
          <p:spPr bwMode="auto">
            <a:xfrm>
              <a:off x="4248" y="2778"/>
              <a:ext cx="432" cy="30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>
                <a:lnSpc>
                  <a:spcPct val="20000"/>
                </a:lnSpc>
                <a:spcBef>
                  <a:spcPct val="50000"/>
                </a:spcBef>
                <a:defRPr/>
              </a:pPr>
              <a:endParaRPr lang="en-US" sz="1600">
                <a:solidFill>
                  <a:schemeClr val="bg1"/>
                </a:solidFill>
                <a:latin typeface="Century Gothic" pitchFamily="34" charset="0"/>
                <a:ea typeface="+mn-ea"/>
              </a:endParaRPr>
            </a:p>
            <a:p>
              <a:pPr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TAC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TAT</a:t>
              </a:r>
            </a:p>
          </p:txBody>
        </p:sp>
        <p:sp>
          <p:nvSpPr>
            <p:cNvPr id="35899" name="Text Box 60"/>
            <p:cNvSpPr txBox="1">
              <a:spLocks noChangeArrowheads="1"/>
            </p:cNvSpPr>
            <p:nvPr/>
          </p:nvSpPr>
          <p:spPr bwMode="auto">
            <a:xfrm>
              <a:off x="3222" y="2574"/>
              <a:ext cx="432" cy="52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>
                <a:lnSpc>
                  <a:spcPct val="20000"/>
                </a:lnSpc>
                <a:spcBef>
                  <a:spcPct val="50000"/>
                </a:spcBef>
                <a:defRPr/>
              </a:pPr>
              <a:endParaRPr lang="en-US" sz="1600">
                <a:solidFill>
                  <a:schemeClr val="bg1"/>
                </a:solidFill>
                <a:latin typeface="Century Gothic" pitchFamily="34" charset="0"/>
                <a:ea typeface="+mn-ea"/>
              </a:endParaRPr>
            </a:p>
            <a:p>
              <a:pPr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ACA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ACG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ACC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ACG</a:t>
              </a:r>
            </a:p>
          </p:txBody>
        </p:sp>
        <p:grpSp>
          <p:nvGrpSpPr>
            <p:cNvPr id="3" name="Group 61"/>
            <p:cNvGrpSpPr>
              <a:grpSpLocks/>
            </p:cNvGrpSpPr>
            <p:nvPr/>
          </p:nvGrpSpPr>
          <p:grpSpPr bwMode="auto">
            <a:xfrm>
              <a:off x="210" y="3216"/>
              <a:ext cx="480" cy="240"/>
              <a:chOff x="864" y="3792"/>
              <a:chExt cx="432" cy="240"/>
            </a:xfrm>
          </p:grpSpPr>
          <p:sp>
            <p:nvSpPr>
              <p:cNvPr id="35933" name="AutoShape 62"/>
              <p:cNvSpPr>
                <a:spLocks noChangeArrowheads="1"/>
              </p:cNvSpPr>
              <p:nvPr/>
            </p:nvSpPr>
            <p:spPr bwMode="auto">
              <a:xfrm>
                <a:off x="864" y="3792"/>
                <a:ext cx="432" cy="240"/>
              </a:xfrm>
              <a:prstGeom prst="chevron">
                <a:avLst>
                  <a:gd name="adj" fmla="val 45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35934" name="Text Box 63"/>
              <p:cNvSpPr txBox="1">
                <a:spLocks noChangeArrowheads="1"/>
              </p:cNvSpPr>
              <p:nvPr/>
            </p:nvSpPr>
            <p:spPr bwMode="auto">
              <a:xfrm>
                <a:off x="948" y="3804"/>
                <a:ext cx="30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1" dirty="0" err="1">
                    <a:latin typeface="Century Gothic" pitchFamily="34" charset="0"/>
                    <a:ea typeface="+mn-ea"/>
                  </a:rPr>
                  <a:t>Leu</a:t>
                </a:r>
                <a:endParaRPr lang="en-US" sz="1400" b="1" dirty="0">
                  <a:latin typeface="Century Gothic" pitchFamily="34" charset="0"/>
                  <a:ea typeface="+mn-ea"/>
                </a:endParaRPr>
              </a:p>
            </p:txBody>
          </p:sp>
        </p:grpSp>
        <p:grpSp>
          <p:nvGrpSpPr>
            <p:cNvPr id="4" name="Group 64"/>
            <p:cNvGrpSpPr>
              <a:grpSpLocks/>
            </p:cNvGrpSpPr>
            <p:nvPr/>
          </p:nvGrpSpPr>
          <p:grpSpPr bwMode="auto">
            <a:xfrm>
              <a:off x="762" y="3225"/>
              <a:ext cx="468" cy="240"/>
              <a:chOff x="1500" y="3828"/>
              <a:chExt cx="468" cy="240"/>
            </a:xfrm>
          </p:grpSpPr>
          <p:sp>
            <p:nvSpPr>
              <p:cNvPr id="35931" name="AutoShape 65"/>
              <p:cNvSpPr>
                <a:spLocks noChangeArrowheads="1"/>
              </p:cNvSpPr>
              <p:nvPr/>
            </p:nvSpPr>
            <p:spPr bwMode="auto">
              <a:xfrm>
                <a:off x="1500" y="3828"/>
                <a:ext cx="432" cy="240"/>
              </a:xfrm>
              <a:prstGeom prst="chevron">
                <a:avLst>
                  <a:gd name="adj" fmla="val 45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35932" name="Text Box 66"/>
              <p:cNvSpPr txBox="1">
                <a:spLocks noChangeArrowheads="1"/>
              </p:cNvSpPr>
              <p:nvPr/>
            </p:nvSpPr>
            <p:spPr bwMode="auto">
              <a:xfrm>
                <a:off x="1584" y="3840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1" dirty="0">
                    <a:latin typeface="Century Gothic" pitchFamily="34" charset="0"/>
                    <a:ea typeface="+mn-ea"/>
                  </a:rPr>
                  <a:t>Lys</a:t>
                </a:r>
              </a:p>
            </p:txBody>
          </p:sp>
        </p:grpSp>
        <p:grpSp>
          <p:nvGrpSpPr>
            <p:cNvPr id="5" name="Group 67"/>
            <p:cNvGrpSpPr>
              <a:grpSpLocks/>
            </p:cNvGrpSpPr>
            <p:nvPr/>
          </p:nvGrpSpPr>
          <p:grpSpPr bwMode="auto">
            <a:xfrm>
              <a:off x="1281" y="3219"/>
              <a:ext cx="468" cy="240"/>
              <a:chOff x="2028" y="3732"/>
              <a:chExt cx="468" cy="240"/>
            </a:xfrm>
          </p:grpSpPr>
          <p:sp>
            <p:nvSpPr>
              <p:cNvPr id="35929" name="AutoShape 68"/>
              <p:cNvSpPr>
                <a:spLocks noChangeArrowheads="1"/>
              </p:cNvSpPr>
              <p:nvPr/>
            </p:nvSpPr>
            <p:spPr bwMode="auto">
              <a:xfrm>
                <a:off x="2028" y="3732"/>
                <a:ext cx="432" cy="240"/>
              </a:xfrm>
              <a:prstGeom prst="chevron">
                <a:avLst>
                  <a:gd name="adj" fmla="val 45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35930" name="Text Box 69"/>
              <p:cNvSpPr txBox="1">
                <a:spLocks noChangeArrowheads="1"/>
              </p:cNvSpPr>
              <p:nvPr/>
            </p:nvSpPr>
            <p:spPr bwMode="auto">
              <a:xfrm>
                <a:off x="2112" y="3744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1" dirty="0">
                    <a:latin typeface="Century Gothic" pitchFamily="34" charset="0"/>
                    <a:ea typeface="+mn-ea"/>
                  </a:rPr>
                  <a:t>Met</a:t>
                </a:r>
              </a:p>
            </p:txBody>
          </p:sp>
        </p:grpSp>
        <p:grpSp>
          <p:nvGrpSpPr>
            <p:cNvPr id="6" name="Group 70"/>
            <p:cNvGrpSpPr>
              <a:grpSpLocks/>
            </p:cNvGrpSpPr>
            <p:nvPr/>
          </p:nvGrpSpPr>
          <p:grpSpPr bwMode="auto">
            <a:xfrm>
              <a:off x="1746" y="3216"/>
              <a:ext cx="468" cy="240"/>
              <a:chOff x="2592" y="3765"/>
              <a:chExt cx="468" cy="240"/>
            </a:xfrm>
          </p:grpSpPr>
          <p:sp>
            <p:nvSpPr>
              <p:cNvPr id="35927" name="AutoShape 71"/>
              <p:cNvSpPr>
                <a:spLocks noChangeArrowheads="1"/>
              </p:cNvSpPr>
              <p:nvPr/>
            </p:nvSpPr>
            <p:spPr bwMode="auto">
              <a:xfrm>
                <a:off x="2592" y="3765"/>
                <a:ext cx="432" cy="240"/>
              </a:xfrm>
              <a:prstGeom prst="chevron">
                <a:avLst>
                  <a:gd name="adj" fmla="val 45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35928" name="Text Box 72"/>
              <p:cNvSpPr txBox="1">
                <a:spLocks noChangeArrowheads="1"/>
              </p:cNvSpPr>
              <p:nvPr/>
            </p:nvSpPr>
            <p:spPr bwMode="auto">
              <a:xfrm>
                <a:off x="2676" y="3777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1" dirty="0" err="1">
                    <a:latin typeface="Century Gothic" pitchFamily="34" charset="0"/>
                    <a:ea typeface="+mn-ea"/>
                  </a:rPr>
                  <a:t>Phe</a:t>
                </a:r>
                <a:endParaRPr lang="en-US" sz="1400" b="1" dirty="0">
                  <a:latin typeface="Century Gothic" pitchFamily="34" charset="0"/>
                  <a:ea typeface="+mn-ea"/>
                </a:endParaRPr>
              </a:p>
            </p:txBody>
          </p:sp>
        </p:grpSp>
        <p:grpSp>
          <p:nvGrpSpPr>
            <p:cNvPr id="7" name="Group 73"/>
            <p:cNvGrpSpPr>
              <a:grpSpLocks/>
            </p:cNvGrpSpPr>
            <p:nvPr/>
          </p:nvGrpSpPr>
          <p:grpSpPr bwMode="auto">
            <a:xfrm>
              <a:off x="2187" y="3195"/>
              <a:ext cx="468" cy="240"/>
              <a:chOff x="2997" y="3744"/>
              <a:chExt cx="468" cy="240"/>
            </a:xfrm>
          </p:grpSpPr>
          <p:sp>
            <p:nvSpPr>
              <p:cNvPr id="35925" name="AutoShape 74"/>
              <p:cNvSpPr>
                <a:spLocks noChangeArrowheads="1"/>
              </p:cNvSpPr>
              <p:nvPr/>
            </p:nvSpPr>
            <p:spPr bwMode="auto">
              <a:xfrm>
                <a:off x="2997" y="3744"/>
                <a:ext cx="432" cy="240"/>
              </a:xfrm>
              <a:prstGeom prst="chevron">
                <a:avLst>
                  <a:gd name="adj" fmla="val 45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35926" name="Text Box 75"/>
              <p:cNvSpPr txBox="1">
                <a:spLocks noChangeArrowheads="1"/>
              </p:cNvSpPr>
              <p:nvPr/>
            </p:nvSpPr>
            <p:spPr bwMode="auto">
              <a:xfrm>
                <a:off x="3081" y="3756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1" dirty="0">
                    <a:latin typeface="Century Gothic" pitchFamily="34" charset="0"/>
                    <a:ea typeface="+mn-ea"/>
                  </a:rPr>
                  <a:t>Pro</a:t>
                </a:r>
              </a:p>
            </p:txBody>
          </p:sp>
        </p:grpSp>
        <p:grpSp>
          <p:nvGrpSpPr>
            <p:cNvPr id="8" name="Group 76"/>
            <p:cNvGrpSpPr>
              <a:grpSpLocks/>
            </p:cNvGrpSpPr>
            <p:nvPr/>
          </p:nvGrpSpPr>
          <p:grpSpPr bwMode="auto">
            <a:xfrm>
              <a:off x="2715" y="3210"/>
              <a:ext cx="468" cy="240"/>
              <a:chOff x="3516" y="3759"/>
              <a:chExt cx="468" cy="240"/>
            </a:xfrm>
          </p:grpSpPr>
          <p:sp>
            <p:nvSpPr>
              <p:cNvPr id="35923" name="AutoShape 77"/>
              <p:cNvSpPr>
                <a:spLocks noChangeArrowheads="1"/>
              </p:cNvSpPr>
              <p:nvPr/>
            </p:nvSpPr>
            <p:spPr bwMode="auto">
              <a:xfrm>
                <a:off x="3516" y="3759"/>
                <a:ext cx="432" cy="240"/>
              </a:xfrm>
              <a:prstGeom prst="chevron">
                <a:avLst>
                  <a:gd name="adj" fmla="val 45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35924" name="Text Box 78"/>
              <p:cNvSpPr txBox="1">
                <a:spLocks noChangeArrowheads="1"/>
              </p:cNvSpPr>
              <p:nvPr/>
            </p:nvSpPr>
            <p:spPr bwMode="auto">
              <a:xfrm>
                <a:off x="3600" y="3771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1" dirty="0">
                    <a:latin typeface="Century Gothic" pitchFamily="34" charset="0"/>
                    <a:ea typeface="+mn-ea"/>
                  </a:rPr>
                  <a:t>Ser</a:t>
                </a:r>
              </a:p>
            </p:txBody>
          </p:sp>
        </p:grpSp>
        <p:grpSp>
          <p:nvGrpSpPr>
            <p:cNvPr id="9" name="Group 79"/>
            <p:cNvGrpSpPr>
              <a:grpSpLocks/>
            </p:cNvGrpSpPr>
            <p:nvPr/>
          </p:nvGrpSpPr>
          <p:grpSpPr bwMode="auto">
            <a:xfrm>
              <a:off x="3225" y="3198"/>
              <a:ext cx="468" cy="240"/>
              <a:chOff x="3972" y="3747"/>
              <a:chExt cx="468" cy="240"/>
            </a:xfrm>
          </p:grpSpPr>
          <p:sp>
            <p:nvSpPr>
              <p:cNvPr id="35921" name="AutoShape 80"/>
              <p:cNvSpPr>
                <a:spLocks noChangeArrowheads="1"/>
              </p:cNvSpPr>
              <p:nvPr/>
            </p:nvSpPr>
            <p:spPr bwMode="auto">
              <a:xfrm>
                <a:off x="3972" y="3747"/>
                <a:ext cx="432" cy="240"/>
              </a:xfrm>
              <a:prstGeom prst="chevron">
                <a:avLst>
                  <a:gd name="adj" fmla="val 45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35922" name="Text Box 81"/>
              <p:cNvSpPr txBox="1">
                <a:spLocks noChangeArrowheads="1"/>
              </p:cNvSpPr>
              <p:nvPr/>
            </p:nvSpPr>
            <p:spPr bwMode="auto">
              <a:xfrm>
                <a:off x="4056" y="3759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1" dirty="0" err="1">
                    <a:latin typeface="Century Gothic" pitchFamily="34" charset="0"/>
                    <a:ea typeface="+mn-ea"/>
                  </a:rPr>
                  <a:t>Thr</a:t>
                </a:r>
                <a:endParaRPr lang="en-US" sz="1400" b="1" dirty="0">
                  <a:latin typeface="Century Gothic" pitchFamily="34" charset="0"/>
                  <a:ea typeface="+mn-ea"/>
                </a:endParaRPr>
              </a:p>
            </p:txBody>
          </p:sp>
        </p:grpSp>
        <p:grpSp>
          <p:nvGrpSpPr>
            <p:cNvPr id="10" name="Group 82"/>
            <p:cNvGrpSpPr>
              <a:grpSpLocks/>
            </p:cNvGrpSpPr>
            <p:nvPr/>
          </p:nvGrpSpPr>
          <p:grpSpPr bwMode="auto">
            <a:xfrm>
              <a:off x="3735" y="3186"/>
              <a:ext cx="468" cy="240"/>
              <a:chOff x="4536" y="3816"/>
              <a:chExt cx="468" cy="240"/>
            </a:xfrm>
          </p:grpSpPr>
          <p:sp>
            <p:nvSpPr>
              <p:cNvPr id="35919" name="AutoShape 83"/>
              <p:cNvSpPr>
                <a:spLocks noChangeArrowheads="1"/>
              </p:cNvSpPr>
              <p:nvPr/>
            </p:nvSpPr>
            <p:spPr bwMode="auto">
              <a:xfrm>
                <a:off x="4536" y="3816"/>
                <a:ext cx="432" cy="240"/>
              </a:xfrm>
              <a:prstGeom prst="chevron">
                <a:avLst>
                  <a:gd name="adj" fmla="val 45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35920" name="Text Box 84"/>
              <p:cNvSpPr txBox="1">
                <a:spLocks noChangeArrowheads="1"/>
              </p:cNvSpPr>
              <p:nvPr/>
            </p:nvSpPr>
            <p:spPr bwMode="auto">
              <a:xfrm>
                <a:off x="4620" y="3828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1" dirty="0" err="1">
                    <a:latin typeface="Century Gothic" pitchFamily="34" charset="0"/>
                    <a:ea typeface="+mn-ea"/>
                  </a:rPr>
                  <a:t>Trp</a:t>
                </a:r>
                <a:endParaRPr lang="en-US" sz="1400" b="1" dirty="0">
                  <a:latin typeface="Century Gothic" pitchFamily="34" charset="0"/>
                  <a:ea typeface="+mn-ea"/>
                </a:endParaRPr>
              </a:p>
            </p:txBody>
          </p:sp>
        </p:grpSp>
        <p:grpSp>
          <p:nvGrpSpPr>
            <p:cNvPr id="11" name="Group 85"/>
            <p:cNvGrpSpPr>
              <a:grpSpLocks/>
            </p:cNvGrpSpPr>
            <p:nvPr/>
          </p:nvGrpSpPr>
          <p:grpSpPr bwMode="auto">
            <a:xfrm>
              <a:off x="4239" y="3168"/>
              <a:ext cx="468" cy="240"/>
              <a:chOff x="5022" y="3798"/>
              <a:chExt cx="468" cy="240"/>
            </a:xfrm>
          </p:grpSpPr>
          <p:sp>
            <p:nvSpPr>
              <p:cNvPr id="35917" name="AutoShape 86"/>
              <p:cNvSpPr>
                <a:spLocks noChangeArrowheads="1"/>
              </p:cNvSpPr>
              <p:nvPr/>
            </p:nvSpPr>
            <p:spPr bwMode="auto">
              <a:xfrm>
                <a:off x="5022" y="3798"/>
                <a:ext cx="432" cy="240"/>
              </a:xfrm>
              <a:prstGeom prst="chevron">
                <a:avLst>
                  <a:gd name="adj" fmla="val 45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35918" name="Text Box 87"/>
              <p:cNvSpPr txBox="1">
                <a:spLocks noChangeArrowheads="1"/>
              </p:cNvSpPr>
              <p:nvPr/>
            </p:nvSpPr>
            <p:spPr bwMode="auto">
              <a:xfrm>
                <a:off x="5106" y="3810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1" dirty="0">
                    <a:latin typeface="Century Gothic" pitchFamily="34" charset="0"/>
                    <a:ea typeface="+mn-ea"/>
                  </a:rPr>
                  <a:t>Tyr</a:t>
                </a:r>
              </a:p>
            </p:txBody>
          </p:sp>
        </p:grpSp>
        <p:grpSp>
          <p:nvGrpSpPr>
            <p:cNvPr id="12" name="Group 88"/>
            <p:cNvGrpSpPr>
              <a:grpSpLocks/>
            </p:cNvGrpSpPr>
            <p:nvPr/>
          </p:nvGrpSpPr>
          <p:grpSpPr bwMode="auto">
            <a:xfrm>
              <a:off x="4734" y="3177"/>
              <a:ext cx="468" cy="240"/>
              <a:chOff x="6066" y="3843"/>
              <a:chExt cx="468" cy="240"/>
            </a:xfrm>
          </p:grpSpPr>
          <p:sp>
            <p:nvSpPr>
              <p:cNvPr id="35915" name="AutoShape 89"/>
              <p:cNvSpPr>
                <a:spLocks noChangeArrowheads="1"/>
              </p:cNvSpPr>
              <p:nvPr/>
            </p:nvSpPr>
            <p:spPr bwMode="auto">
              <a:xfrm>
                <a:off x="6066" y="3843"/>
                <a:ext cx="432" cy="240"/>
              </a:xfrm>
              <a:prstGeom prst="chevron">
                <a:avLst>
                  <a:gd name="adj" fmla="val 45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35916" name="Text Box 90"/>
              <p:cNvSpPr txBox="1">
                <a:spLocks noChangeArrowheads="1"/>
              </p:cNvSpPr>
              <p:nvPr/>
            </p:nvSpPr>
            <p:spPr bwMode="auto">
              <a:xfrm>
                <a:off x="6150" y="3855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1" dirty="0">
                    <a:latin typeface="Century Gothic" pitchFamily="34" charset="0"/>
                    <a:ea typeface="+mn-ea"/>
                  </a:rPr>
                  <a:t>Val</a:t>
                </a:r>
              </a:p>
            </p:txBody>
          </p:sp>
        </p:grpSp>
        <p:sp>
          <p:nvSpPr>
            <p:cNvPr id="35910" name="AutoShape 94"/>
            <p:cNvSpPr>
              <a:spLocks noChangeArrowheads="1"/>
            </p:cNvSpPr>
            <p:nvPr/>
          </p:nvSpPr>
          <p:spPr bwMode="auto">
            <a:xfrm>
              <a:off x="1269" y="2400"/>
              <a:ext cx="384" cy="480"/>
            </a:xfrm>
            <a:prstGeom prst="rightArrow">
              <a:avLst>
                <a:gd name="adj1" fmla="val 50000"/>
                <a:gd name="adj2" fmla="val 25000"/>
              </a:avLst>
            </a:prstGeom>
            <a:gradFill rotWithShape="1">
              <a:gsLst>
                <a:gs pos="0">
                  <a:srgbClr val="007600"/>
                </a:gs>
                <a:gs pos="50000">
                  <a:srgbClr val="00FF00"/>
                </a:gs>
                <a:gs pos="100000">
                  <a:srgbClr val="0076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35911" name="Text Box 95"/>
            <p:cNvSpPr txBox="1">
              <a:spLocks noChangeArrowheads="1"/>
            </p:cNvSpPr>
            <p:nvPr/>
          </p:nvSpPr>
          <p:spPr bwMode="auto">
            <a:xfrm>
              <a:off x="1232" y="253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1" dirty="0">
                  <a:latin typeface="Arial Black" pitchFamily="34" charset="0"/>
                  <a:ea typeface="+mn-ea"/>
                </a:rPr>
                <a:t>Start</a:t>
              </a:r>
            </a:p>
          </p:txBody>
        </p:sp>
        <p:sp>
          <p:nvSpPr>
            <p:cNvPr id="35912" name="AutoShape 92"/>
            <p:cNvSpPr>
              <a:spLocks noChangeArrowheads="1"/>
            </p:cNvSpPr>
            <p:nvPr/>
          </p:nvSpPr>
          <p:spPr bwMode="auto">
            <a:xfrm>
              <a:off x="5280" y="3126"/>
              <a:ext cx="336" cy="336"/>
            </a:xfrm>
            <a:prstGeom prst="octagon">
              <a:avLst>
                <a:gd name="adj" fmla="val 29287"/>
              </a:avLst>
            </a:prstGeom>
            <a:gradFill rotWithShape="1">
              <a:gsLst>
                <a:gs pos="0">
                  <a:srgbClr val="FF0000"/>
                </a:gs>
                <a:gs pos="100000">
                  <a:srgbClr val="760000"/>
                </a:gs>
              </a:gsLst>
              <a:path path="rect">
                <a:fillToRect l="100000" t="100000"/>
              </a:path>
            </a:gra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>
                <a:defRPr/>
              </a:pPr>
              <a:endParaRPr lang="en-US" b="1" dirty="0">
                <a:ea typeface="+mn-ea"/>
              </a:endParaRPr>
            </a:p>
          </p:txBody>
        </p:sp>
        <p:sp>
          <p:nvSpPr>
            <p:cNvPr id="35913" name="Text Box 97"/>
            <p:cNvSpPr txBox="1">
              <a:spLocks noChangeArrowheads="1"/>
            </p:cNvSpPr>
            <p:nvPr/>
          </p:nvSpPr>
          <p:spPr bwMode="auto">
            <a:xfrm>
              <a:off x="5250" y="3195"/>
              <a:ext cx="43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1">
                  <a:solidFill>
                    <a:schemeClr val="bg1"/>
                  </a:solidFill>
                  <a:ea typeface="+mn-ea"/>
                </a:rPr>
                <a:t>STOP</a:t>
              </a:r>
            </a:p>
          </p:txBody>
        </p:sp>
        <p:sp>
          <p:nvSpPr>
            <p:cNvPr id="35914" name="Text Box 99"/>
            <p:cNvSpPr txBox="1">
              <a:spLocks noChangeArrowheads="1"/>
            </p:cNvSpPr>
            <p:nvPr/>
          </p:nvSpPr>
          <p:spPr bwMode="auto">
            <a:xfrm>
              <a:off x="4731" y="2409"/>
              <a:ext cx="453" cy="676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>
                <a:lnSpc>
                  <a:spcPct val="40000"/>
                </a:lnSpc>
                <a:spcBef>
                  <a:spcPct val="50000"/>
                </a:spcBef>
                <a:defRPr/>
              </a:pPr>
              <a:endParaRPr lang="en-US" sz="1600">
                <a:solidFill>
                  <a:schemeClr val="bg1"/>
                </a:solidFill>
                <a:latin typeface="Century Gothic" pitchFamily="34" charset="0"/>
                <a:ea typeface="+mn-ea"/>
              </a:endParaRPr>
            </a:p>
            <a:p>
              <a:pPr>
                <a:lnSpc>
                  <a:spcPct val="4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GTA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GTG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GT T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GTC</a:t>
              </a:r>
            </a:p>
          </p:txBody>
        </p:sp>
      </p:grpSp>
      <p:grpSp>
        <p:nvGrpSpPr>
          <p:cNvPr id="13" name="Group 104"/>
          <p:cNvGrpSpPr>
            <a:grpSpLocks/>
          </p:cNvGrpSpPr>
          <p:nvPr/>
        </p:nvGrpSpPr>
        <p:grpSpPr bwMode="auto">
          <a:xfrm>
            <a:off x="98654" y="781050"/>
            <a:ext cx="9045575" cy="2081213"/>
            <a:chOff x="117" y="492"/>
            <a:chExt cx="5698" cy="1311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5847" name="Text Box 10"/>
            <p:cNvSpPr txBox="1">
              <a:spLocks noChangeArrowheads="1"/>
            </p:cNvSpPr>
            <p:nvPr/>
          </p:nvSpPr>
          <p:spPr bwMode="auto">
            <a:xfrm>
              <a:off x="117" y="768"/>
              <a:ext cx="480" cy="676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>
                <a:lnSpc>
                  <a:spcPct val="40000"/>
                </a:lnSpc>
                <a:spcBef>
                  <a:spcPct val="50000"/>
                </a:spcBef>
                <a:defRPr/>
              </a:pPr>
              <a:endParaRPr lang="en-US" sz="1600">
                <a:solidFill>
                  <a:schemeClr val="bg1"/>
                </a:solidFill>
                <a:latin typeface="Century Gothic" pitchFamily="34" charset="0"/>
                <a:ea typeface="+mn-ea"/>
              </a:endParaRPr>
            </a:p>
            <a:p>
              <a:pPr>
                <a:lnSpc>
                  <a:spcPct val="4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GCA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GCG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GCT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GCC</a:t>
              </a:r>
            </a:p>
          </p:txBody>
        </p:sp>
        <p:sp>
          <p:nvSpPr>
            <p:cNvPr id="35848" name="Text Box 11"/>
            <p:cNvSpPr txBox="1">
              <a:spLocks noChangeArrowheads="1"/>
            </p:cNvSpPr>
            <p:nvPr/>
          </p:nvSpPr>
          <p:spPr bwMode="auto">
            <a:xfrm>
              <a:off x="690" y="492"/>
              <a:ext cx="480" cy="954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>
                <a:lnSpc>
                  <a:spcPct val="40000"/>
                </a:lnSpc>
                <a:spcBef>
                  <a:spcPct val="50000"/>
                </a:spcBef>
                <a:defRPr/>
              </a:pPr>
              <a:endParaRPr lang="en-US" sz="1600">
                <a:solidFill>
                  <a:schemeClr val="bg1"/>
                </a:solidFill>
                <a:latin typeface="Century Gothic" pitchFamily="34" charset="0"/>
                <a:ea typeface="+mn-ea"/>
              </a:endParaRPr>
            </a:p>
            <a:p>
              <a:pPr>
                <a:lnSpc>
                  <a:spcPct val="4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AGA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AGG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CGA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CGG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CGT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CGC</a:t>
              </a:r>
            </a:p>
          </p:txBody>
        </p:sp>
        <p:sp>
          <p:nvSpPr>
            <p:cNvPr id="35849" name="Text Box 12"/>
            <p:cNvSpPr txBox="1">
              <a:spLocks noChangeArrowheads="1"/>
            </p:cNvSpPr>
            <p:nvPr/>
          </p:nvSpPr>
          <p:spPr bwMode="auto">
            <a:xfrm>
              <a:off x="1257" y="1131"/>
              <a:ext cx="432" cy="30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>
                <a:lnSpc>
                  <a:spcPct val="20000"/>
                </a:lnSpc>
                <a:spcBef>
                  <a:spcPct val="50000"/>
                </a:spcBef>
                <a:defRPr/>
              </a:pPr>
              <a:endParaRPr lang="en-US" sz="1600">
                <a:solidFill>
                  <a:schemeClr val="bg1"/>
                </a:solidFill>
                <a:latin typeface="Century Gothic" pitchFamily="34" charset="0"/>
                <a:ea typeface="+mn-ea"/>
              </a:endParaRPr>
            </a:p>
            <a:p>
              <a:pPr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GAT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GAC</a:t>
              </a:r>
            </a:p>
          </p:txBody>
        </p:sp>
        <p:sp>
          <p:nvSpPr>
            <p:cNvPr id="35850" name="Text Box 13"/>
            <p:cNvSpPr txBox="1">
              <a:spLocks noChangeArrowheads="1"/>
            </p:cNvSpPr>
            <p:nvPr/>
          </p:nvSpPr>
          <p:spPr bwMode="auto">
            <a:xfrm>
              <a:off x="1785" y="1128"/>
              <a:ext cx="432" cy="30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>
                <a:lnSpc>
                  <a:spcPct val="20000"/>
                </a:lnSpc>
                <a:spcBef>
                  <a:spcPct val="50000"/>
                </a:spcBef>
                <a:defRPr/>
              </a:pPr>
              <a:endParaRPr lang="en-US" sz="1600">
                <a:solidFill>
                  <a:schemeClr val="bg1"/>
                </a:solidFill>
                <a:latin typeface="Century Gothic" pitchFamily="34" charset="0"/>
                <a:ea typeface="+mn-ea"/>
              </a:endParaRPr>
            </a:p>
            <a:p>
              <a:pPr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AAT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AAC</a:t>
              </a:r>
            </a:p>
          </p:txBody>
        </p:sp>
        <p:sp>
          <p:nvSpPr>
            <p:cNvPr id="35851" name="Text Box 14"/>
            <p:cNvSpPr txBox="1">
              <a:spLocks noChangeArrowheads="1"/>
            </p:cNvSpPr>
            <p:nvPr/>
          </p:nvSpPr>
          <p:spPr bwMode="auto">
            <a:xfrm>
              <a:off x="2292" y="1119"/>
              <a:ext cx="432" cy="30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>
                <a:lnSpc>
                  <a:spcPct val="20000"/>
                </a:lnSpc>
                <a:spcBef>
                  <a:spcPct val="50000"/>
                </a:spcBef>
                <a:defRPr/>
              </a:pPr>
              <a:endParaRPr lang="en-US" sz="1600">
                <a:solidFill>
                  <a:schemeClr val="bg1"/>
                </a:solidFill>
                <a:latin typeface="Century Gothic" pitchFamily="34" charset="0"/>
                <a:ea typeface="+mn-ea"/>
              </a:endParaRPr>
            </a:p>
            <a:p>
              <a:pPr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TGT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TGC</a:t>
              </a:r>
            </a:p>
          </p:txBody>
        </p:sp>
        <p:sp>
          <p:nvSpPr>
            <p:cNvPr id="35852" name="Text Box 15"/>
            <p:cNvSpPr txBox="1">
              <a:spLocks noChangeArrowheads="1"/>
            </p:cNvSpPr>
            <p:nvPr/>
          </p:nvSpPr>
          <p:spPr bwMode="auto">
            <a:xfrm>
              <a:off x="2790" y="1107"/>
              <a:ext cx="480" cy="30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>
                <a:lnSpc>
                  <a:spcPct val="20000"/>
                </a:lnSpc>
                <a:spcBef>
                  <a:spcPct val="50000"/>
                </a:spcBef>
                <a:defRPr/>
              </a:pPr>
              <a:endParaRPr lang="en-US" sz="1600">
                <a:solidFill>
                  <a:schemeClr val="bg1"/>
                </a:solidFill>
                <a:latin typeface="Century Gothic" pitchFamily="34" charset="0"/>
                <a:ea typeface="+mn-ea"/>
              </a:endParaRPr>
            </a:p>
            <a:p>
              <a:pPr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GAA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GAG</a:t>
              </a:r>
            </a:p>
          </p:txBody>
        </p:sp>
        <p:sp>
          <p:nvSpPr>
            <p:cNvPr id="35853" name="Text Box 16"/>
            <p:cNvSpPr txBox="1">
              <a:spLocks noChangeArrowheads="1"/>
            </p:cNvSpPr>
            <p:nvPr/>
          </p:nvSpPr>
          <p:spPr bwMode="auto">
            <a:xfrm>
              <a:off x="3813" y="717"/>
              <a:ext cx="453" cy="676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>
                <a:lnSpc>
                  <a:spcPct val="40000"/>
                </a:lnSpc>
                <a:spcBef>
                  <a:spcPct val="50000"/>
                </a:spcBef>
                <a:defRPr/>
              </a:pPr>
              <a:endParaRPr lang="en-US" sz="1600">
                <a:solidFill>
                  <a:schemeClr val="bg1"/>
                </a:solidFill>
                <a:latin typeface="Century Gothic" pitchFamily="34" charset="0"/>
                <a:ea typeface="+mn-ea"/>
              </a:endParaRPr>
            </a:p>
            <a:p>
              <a:pPr>
                <a:lnSpc>
                  <a:spcPct val="4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GGA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GGG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GGT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GGC</a:t>
              </a:r>
            </a:p>
          </p:txBody>
        </p:sp>
        <p:sp>
          <p:nvSpPr>
            <p:cNvPr id="35854" name="Text Box 17"/>
            <p:cNvSpPr txBox="1">
              <a:spLocks noChangeArrowheads="1"/>
            </p:cNvSpPr>
            <p:nvPr/>
          </p:nvSpPr>
          <p:spPr bwMode="auto">
            <a:xfrm>
              <a:off x="4836" y="864"/>
              <a:ext cx="384" cy="506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>
                <a:lnSpc>
                  <a:spcPct val="20000"/>
                </a:lnSpc>
                <a:spcBef>
                  <a:spcPct val="50000"/>
                </a:spcBef>
                <a:defRPr/>
              </a:pPr>
              <a:endParaRPr lang="en-US" sz="1600">
                <a:solidFill>
                  <a:schemeClr val="bg1"/>
                </a:solidFill>
                <a:latin typeface="Century Gothic" pitchFamily="34" charset="0"/>
                <a:ea typeface="+mn-ea"/>
              </a:endParaRPr>
            </a:p>
            <a:p>
              <a:pPr>
                <a:lnSpc>
                  <a:spcPct val="4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ATA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AT T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ATC</a:t>
              </a:r>
            </a:p>
          </p:txBody>
        </p:sp>
        <p:sp>
          <p:nvSpPr>
            <p:cNvPr id="35855" name="Text Box 18"/>
            <p:cNvSpPr txBox="1">
              <a:spLocks noChangeArrowheads="1"/>
            </p:cNvSpPr>
            <p:nvPr/>
          </p:nvSpPr>
          <p:spPr bwMode="auto">
            <a:xfrm>
              <a:off x="4332" y="1080"/>
              <a:ext cx="432" cy="30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>
                <a:lnSpc>
                  <a:spcPct val="20000"/>
                </a:lnSpc>
                <a:spcBef>
                  <a:spcPct val="50000"/>
                </a:spcBef>
                <a:defRPr/>
              </a:pPr>
              <a:endParaRPr lang="en-US" sz="1600">
                <a:solidFill>
                  <a:schemeClr val="bg1"/>
                </a:solidFill>
                <a:latin typeface="Century Gothic" pitchFamily="34" charset="0"/>
                <a:ea typeface="+mn-ea"/>
              </a:endParaRPr>
            </a:p>
            <a:p>
              <a:pPr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CAT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CAC</a:t>
              </a:r>
            </a:p>
          </p:txBody>
        </p:sp>
        <p:sp>
          <p:nvSpPr>
            <p:cNvPr id="35856" name="Text Box 19"/>
            <p:cNvSpPr txBox="1">
              <a:spLocks noChangeArrowheads="1"/>
            </p:cNvSpPr>
            <p:nvPr/>
          </p:nvSpPr>
          <p:spPr bwMode="auto">
            <a:xfrm>
              <a:off x="3315" y="1098"/>
              <a:ext cx="432" cy="30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>
                <a:lnSpc>
                  <a:spcPct val="20000"/>
                </a:lnSpc>
                <a:spcBef>
                  <a:spcPct val="50000"/>
                </a:spcBef>
                <a:defRPr/>
              </a:pPr>
              <a:endParaRPr lang="en-US" sz="1600">
                <a:solidFill>
                  <a:schemeClr val="bg1"/>
                </a:solidFill>
                <a:latin typeface="Century Gothic" pitchFamily="34" charset="0"/>
                <a:ea typeface="+mn-ea"/>
              </a:endParaRPr>
            </a:p>
            <a:p>
              <a:pPr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CAA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lang="en-US" sz="1600">
                  <a:solidFill>
                    <a:schemeClr val="bg1"/>
                  </a:solidFill>
                  <a:latin typeface="Century Gothic" pitchFamily="34" charset="0"/>
                  <a:ea typeface="+mn-ea"/>
                </a:rPr>
                <a:t>CAG</a:t>
              </a:r>
            </a:p>
          </p:txBody>
        </p:sp>
        <p:grpSp>
          <p:nvGrpSpPr>
            <p:cNvPr id="14" name="Group 20"/>
            <p:cNvGrpSpPr>
              <a:grpSpLocks/>
            </p:cNvGrpSpPr>
            <p:nvPr/>
          </p:nvGrpSpPr>
          <p:grpSpPr bwMode="auto">
            <a:xfrm>
              <a:off x="183" y="1563"/>
              <a:ext cx="432" cy="240"/>
              <a:chOff x="864" y="3792"/>
              <a:chExt cx="432" cy="240"/>
            </a:xfrm>
          </p:grpSpPr>
          <p:sp>
            <p:nvSpPr>
              <p:cNvPr id="35887" name="AutoShape 21"/>
              <p:cNvSpPr>
                <a:spLocks noChangeArrowheads="1"/>
              </p:cNvSpPr>
              <p:nvPr/>
            </p:nvSpPr>
            <p:spPr bwMode="auto">
              <a:xfrm>
                <a:off x="864" y="3792"/>
                <a:ext cx="432" cy="240"/>
              </a:xfrm>
              <a:prstGeom prst="chevron">
                <a:avLst>
                  <a:gd name="adj" fmla="val 45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35888" name="Text Box 22"/>
              <p:cNvSpPr txBox="1">
                <a:spLocks noChangeArrowheads="1"/>
              </p:cNvSpPr>
              <p:nvPr/>
            </p:nvSpPr>
            <p:spPr bwMode="auto">
              <a:xfrm>
                <a:off x="948" y="3804"/>
                <a:ext cx="30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1" dirty="0">
                    <a:latin typeface="Century Gothic" pitchFamily="34" charset="0"/>
                    <a:ea typeface="+mn-ea"/>
                  </a:rPr>
                  <a:t>Ala</a:t>
                </a:r>
              </a:p>
            </p:txBody>
          </p:sp>
        </p:grp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718" y="1563"/>
              <a:ext cx="459" cy="240"/>
              <a:chOff x="1399" y="3828"/>
              <a:chExt cx="459" cy="240"/>
            </a:xfrm>
          </p:grpSpPr>
          <p:sp>
            <p:nvSpPr>
              <p:cNvPr id="35885" name="AutoShape 24"/>
              <p:cNvSpPr>
                <a:spLocks noChangeArrowheads="1"/>
              </p:cNvSpPr>
              <p:nvPr/>
            </p:nvSpPr>
            <p:spPr bwMode="auto">
              <a:xfrm>
                <a:off x="1399" y="3828"/>
                <a:ext cx="432" cy="240"/>
              </a:xfrm>
              <a:prstGeom prst="chevron">
                <a:avLst>
                  <a:gd name="adj" fmla="val 45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35886" name="Text Box 25"/>
              <p:cNvSpPr txBox="1">
                <a:spLocks noChangeArrowheads="1"/>
              </p:cNvSpPr>
              <p:nvPr/>
            </p:nvSpPr>
            <p:spPr bwMode="auto">
              <a:xfrm>
                <a:off x="1474" y="3840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1" dirty="0" err="1">
                    <a:latin typeface="Century Gothic" pitchFamily="34" charset="0"/>
                    <a:ea typeface="+mn-ea"/>
                  </a:rPr>
                  <a:t>Arg</a:t>
                </a:r>
                <a:endParaRPr lang="en-US" sz="1400" b="1" dirty="0">
                  <a:latin typeface="Century Gothic" pitchFamily="34" charset="0"/>
                  <a:ea typeface="+mn-ea"/>
                </a:endParaRPr>
              </a:p>
            </p:txBody>
          </p:sp>
        </p:grpSp>
        <p:grpSp>
          <p:nvGrpSpPr>
            <p:cNvPr id="16" name="Group 26"/>
            <p:cNvGrpSpPr>
              <a:grpSpLocks/>
            </p:cNvGrpSpPr>
            <p:nvPr/>
          </p:nvGrpSpPr>
          <p:grpSpPr bwMode="auto">
            <a:xfrm>
              <a:off x="1246" y="1557"/>
              <a:ext cx="432" cy="240"/>
              <a:chOff x="1927" y="3732"/>
              <a:chExt cx="432" cy="240"/>
            </a:xfrm>
          </p:grpSpPr>
          <p:sp>
            <p:nvSpPr>
              <p:cNvPr id="35883" name="AutoShape 27"/>
              <p:cNvSpPr>
                <a:spLocks noChangeArrowheads="1"/>
              </p:cNvSpPr>
              <p:nvPr/>
            </p:nvSpPr>
            <p:spPr bwMode="auto">
              <a:xfrm>
                <a:off x="1927" y="3732"/>
                <a:ext cx="432" cy="240"/>
              </a:xfrm>
              <a:prstGeom prst="chevron">
                <a:avLst>
                  <a:gd name="adj" fmla="val 45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35884" name="Text Box 28"/>
              <p:cNvSpPr txBox="1">
                <a:spLocks noChangeArrowheads="1"/>
              </p:cNvSpPr>
              <p:nvPr/>
            </p:nvSpPr>
            <p:spPr bwMode="auto">
              <a:xfrm>
                <a:off x="1966" y="3744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1" dirty="0">
                    <a:latin typeface="Century Gothic" pitchFamily="34" charset="0"/>
                    <a:ea typeface="+mn-ea"/>
                  </a:rPr>
                  <a:t>Asp</a:t>
                </a:r>
              </a:p>
            </p:txBody>
          </p:sp>
        </p:grpSp>
        <p:grpSp>
          <p:nvGrpSpPr>
            <p:cNvPr id="17" name="Group 29"/>
            <p:cNvGrpSpPr>
              <a:grpSpLocks/>
            </p:cNvGrpSpPr>
            <p:nvPr/>
          </p:nvGrpSpPr>
          <p:grpSpPr bwMode="auto">
            <a:xfrm>
              <a:off x="1783" y="1536"/>
              <a:ext cx="480" cy="249"/>
              <a:chOff x="2491" y="3756"/>
              <a:chExt cx="480" cy="249"/>
            </a:xfrm>
          </p:grpSpPr>
          <p:sp>
            <p:nvSpPr>
              <p:cNvPr id="35881" name="AutoShape 30"/>
              <p:cNvSpPr>
                <a:spLocks noChangeArrowheads="1"/>
              </p:cNvSpPr>
              <p:nvPr/>
            </p:nvSpPr>
            <p:spPr bwMode="auto">
              <a:xfrm>
                <a:off x="2491" y="3765"/>
                <a:ext cx="432" cy="240"/>
              </a:xfrm>
              <a:prstGeom prst="chevron">
                <a:avLst>
                  <a:gd name="adj" fmla="val 45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35882" name="Text Box 31"/>
              <p:cNvSpPr txBox="1">
                <a:spLocks noChangeArrowheads="1"/>
              </p:cNvSpPr>
              <p:nvPr/>
            </p:nvSpPr>
            <p:spPr bwMode="auto">
              <a:xfrm>
                <a:off x="2587" y="3756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1" dirty="0" err="1">
                    <a:latin typeface="Century Gothic" pitchFamily="34" charset="0"/>
                    <a:ea typeface="+mn-ea"/>
                  </a:rPr>
                  <a:t>Asn</a:t>
                </a:r>
                <a:endParaRPr lang="en-US" sz="1400" b="1" dirty="0">
                  <a:latin typeface="Century Gothic" pitchFamily="34" charset="0"/>
                  <a:ea typeface="+mn-ea"/>
                </a:endParaRPr>
              </a:p>
            </p:txBody>
          </p:sp>
        </p:grpSp>
        <p:grpSp>
          <p:nvGrpSpPr>
            <p:cNvPr id="18" name="Group 32"/>
            <p:cNvGrpSpPr>
              <a:grpSpLocks/>
            </p:cNvGrpSpPr>
            <p:nvPr/>
          </p:nvGrpSpPr>
          <p:grpSpPr bwMode="auto">
            <a:xfrm>
              <a:off x="2352" y="1542"/>
              <a:ext cx="468" cy="240"/>
              <a:chOff x="2997" y="3744"/>
              <a:chExt cx="468" cy="240"/>
            </a:xfrm>
          </p:grpSpPr>
          <p:sp>
            <p:nvSpPr>
              <p:cNvPr id="35879" name="AutoShape 33"/>
              <p:cNvSpPr>
                <a:spLocks noChangeArrowheads="1"/>
              </p:cNvSpPr>
              <p:nvPr/>
            </p:nvSpPr>
            <p:spPr bwMode="auto">
              <a:xfrm>
                <a:off x="2997" y="3744"/>
                <a:ext cx="432" cy="240"/>
              </a:xfrm>
              <a:prstGeom prst="chevron">
                <a:avLst>
                  <a:gd name="adj" fmla="val 45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35880" name="Text Box 34"/>
              <p:cNvSpPr txBox="1">
                <a:spLocks noChangeArrowheads="1"/>
              </p:cNvSpPr>
              <p:nvPr/>
            </p:nvSpPr>
            <p:spPr bwMode="auto">
              <a:xfrm>
                <a:off x="3081" y="3756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1" dirty="0" err="1">
                    <a:latin typeface="Century Gothic" pitchFamily="34" charset="0"/>
                    <a:ea typeface="+mn-ea"/>
                  </a:rPr>
                  <a:t>Cys</a:t>
                </a:r>
                <a:endParaRPr lang="en-US" sz="1400" b="1" dirty="0">
                  <a:latin typeface="Century Gothic" pitchFamily="34" charset="0"/>
                  <a:ea typeface="+mn-ea"/>
                </a:endParaRPr>
              </a:p>
            </p:txBody>
          </p:sp>
        </p:grpSp>
        <p:grpSp>
          <p:nvGrpSpPr>
            <p:cNvPr id="19" name="Group 35"/>
            <p:cNvGrpSpPr>
              <a:grpSpLocks/>
            </p:cNvGrpSpPr>
            <p:nvPr/>
          </p:nvGrpSpPr>
          <p:grpSpPr bwMode="auto">
            <a:xfrm>
              <a:off x="2826" y="1521"/>
              <a:ext cx="468" cy="240"/>
              <a:chOff x="3516" y="3759"/>
              <a:chExt cx="468" cy="240"/>
            </a:xfrm>
          </p:grpSpPr>
          <p:sp>
            <p:nvSpPr>
              <p:cNvPr id="35877" name="AutoShape 36"/>
              <p:cNvSpPr>
                <a:spLocks noChangeArrowheads="1"/>
              </p:cNvSpPr>
              <p:nvPr/>
            </p:nvSpPr>
            <p:spPr bwMode="auto">
              <a:xfrm>
                <a:off x="3516" y="3759"/>
                <a:ext cx="432" cy="240"/>
              </a:xfrm>
              <a:prstGeom prst="chevron">
                <a:avLst>
                  <a:gd name="adj" fmla="val 45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35878" name="Text Box 37"/>
              <p:cNvSpPr txBox="1">
                <a:spLocks noChangeArrowheads="1"/>
              </p:cNvSpPr>
              <p:nvPr/>
            </p:nvSpPr>
            <p:spPr bwMode="auto">
              <a:xfrm>
                <a:off x="3600" y="3771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1" dirty="0" err="1">
                    <a:latin typeface="Century Gothic" pitchFamily="34" charset="0"/>
                    <a:ea typeface="+mn-ea"/>
                  </a:rPr>
                  <a:t>Glu</a:t>
                </a:r>
                <a:endParaRPr lang="en-US" sz="1400" b="1" dirty="0">
                  <a:latin typeface="Century Gothic" pitchFamily="34" charset="0"/>
                  <a:ea typeface="+mn-ea"/>
                </a:endParaRPr>
              </a:p>
            </p:txBody>
          </p:sp>
        </p:grpSp>
        <p:grpSp>
          <p:nvGrpSpPr>
            <p:cNvPr id="20" name="Group 38"/>
            <p:cNvGrpSpPr>
              <a:grpSpLocks/>
            </p:cNvGrpSpPr>
            <p:nvPr/>
          </p:nvGrpSpPr>
          <p:grpSpPr bwMode="auto">
            <a:xfrm>
              <a:off x="3354" y="1518"/>
              <a:ext cx="468" cy="240"/>
              <a:chOff x="3972" y="3747"/>
              <a:chExt cx="468" cy="240"/>
            </a:xfrm>
          </p:grpSpPr>
          <p:sp>
            <p:nvSpPr>
              <p:cNvPr id="35875" name="AutoShape 39"/>
              <p:cNvSpPr>
                <a:spLocks noChangeArrowheads="1"/>
              </p:cNvSpPr>
              <p:nvPr/>
            </p:nvSpPr>
            <p:spPr bwMode="auto">
              <a:xfrm>
                <a:off x="3972" y="3747"/>
                <a:ext cx="432" cy="240"/>
              </a:xfrm>
              <a:prstGeom prst="chevron">
                <a:avLst>
                  <a:gd name="adj" fmla="val 45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35876" name="Text Box 40"/>
              <p:cNvSpPr txBox="1">
                <a:spLocks noChangeArrowheads="1"/>
              </p:cNvSpPr>
              <p:nvPr/>
            </p:nvSpPr>
            <p:spPr bwMode="auto">
              <a:xfrm>
                <a:off x="4056" y="3759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1" dirty="0" err="1">
                    <a:latin typeface="Century Gothic" pitchFamily="34" charset="0"/>
                    <a:ea typeface="+mn-ea"/>
                  </a:rPr>
                  <a:t>Gln</a:t>
                </a:r>
                <a:endParaRPr lang="en-US" sz="1400" b="1" dirty="0">
                  <a:latin typeface="Century Gothic" pitchFamily="34" charset="0"/>
                  <a:ea typeface="+mn-ea"/>
                </a:endParaRPr>
              </a:p>
            </p:txBody>
          </p:sp>
        </p:grpSp>
        <p:grpSp>
          <p:nvGrpSpPr>
            <p:cNvPr id="21" name="Group 41"/>
            <p:cNvGrpSpPr>
              <a:grpSpLocks/>
            </p:cNvGrpSpPr>
            <p:nvPr/>
          </p:nvGrpSpPr>
          <p:grpSpPr bwMode="auto">
            <a:xfrm>
              <a:off x="3855" y="1506"/>
              <a:ext cx="468" cy="240"/>
              <a:chOff x="4536" y="3816"/>
              <a:chExt cx="468" cy="240"/>
            </a:xfrm>
          </p:grpSpPr>
          <p:sp>
            <p:nvSpPr>
              <p:cNvPr id="35873" name="AutoShape 42"/>
              <p:cNvSpPr>
                <a:spLocks noChangeArrowheads="1"/>
              </p:cNvSpPr>
              <p:nvPr/>
            </p:nvSpPr>
            <p:spPr bwMode="auto">
              <a:xfrm>
                <a:off x="4536" y="3816"/>
                <a:ext cx="432" cy="240"/>
              </a:xfrm>
              <a:prstGeom prst="chevron">
                <a:avLst>
                  <a:gd name="adj" fmla="val 45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35874" name="Text Box 43"/>
              <p:cNvSpPr txBox="1">
                <a:spLocks noChangeArrowheads="1"/>
              </p:cNvSpPr>
              <p:nvPr/>
            </p:nvSpPr>
            <p:spPr bwMode="auto">
              <a:xfrm>
                <a:off x="4620" y="3828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1" dirty="0" err="1">
                    <a:latin typeface="Century Gothic" pitchFamily="34" charset="0"/>
                    <a:ea typeface="+mn-ea"/>
                  </a:rPr>
                  <a:t>Gly</a:t>
                </a:r>
                <a:endParaRPr lang="en-US" sz="1400" b="1" dirty="0">
                  <a:latin typeface="Century Gothic" pitchFamily="34" charset="0"/>
                  <a:ea typeface="+mn-ea"/>
                </a:endParaRPr>
              </a:p>
            </p:txBody>
          </p:sp>
        </p:grpSp>
        <p:grpSp>
          <p:nvGrpSpPr>
            <p:cNvPr id="22" name="Group 44"/>
            <p:cNvGrpSpPr>
              <a:grpSpLocks/>
            </p:cNvGrpSpPr>
            <p:nvPr/>
          </p:nvGrpSpPr>
          <p:grpSpPr bwMode="auto">
            <a:xfrm>
              <a:off x="4332" y="1515"/>
              <a:ext cx="468" cy="240"/>
              <a:chOff x="5022" y="3798"/>
              <a:chExt cx="468" cy="240"/>
            </a:xfrm>
          </p:grpSpPr>
          <p:sp>
            <p:nvSpPr>
              <p:cNvPr id="35871" name="AutoShape 45"/>
              <p:cNvSpPr>
                <a:spLocks noChangeArrowheads="1"/>
              </p:cNvSpPr>
              <p:nvPr/>
            </p:nvSpPr>
            <p:spPr bwMode="auto">
              <a:xfrm>
                <a:off x="5022" y="3798"/>
                <a:ext cx="432" cy="240"/>
              </a:xfrm>
              <a:prstGeom prst="chevron">
                <a:avLst>
                  <a:gd name="adj" fmla="val 45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35872" name="Text Box 46"/>
              <p:cNvSpPr txBox="1">
                <a:spLocks noChangeArrowheads="1"/>
              </p:cNvSpPr>
              <p:nvPr/>
            </p:nvSpPr>
            <p:spPr bwMode="auto">
              <a:xfrm>
                <a:off x="5106" y="3810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1" dirty="0">
                    <a:latin typeface="Century Gothic" pitchFamily="34" charset="0"/>
                    <a:ea typeface="+mn-ea"/>
                  </a:rPr>
                  <a:t>His</a:t>
                </a:r>
              </a:p>
            </p:txBody>
          </p:sp>
        </p:grpSp>
        <p:grpSp>
          <p:nvGrpSpPr>
            <p:cNvPr id="23" name="Group 47"/>
            <p:cNvGrpSpPr>
              <a:grpSpLocks/>
            </p:cNvGrpSpPr>
            <p:nvPr/>
          </p:nvGrpSpPr>
          <p:grpSpPr bwMode="auto">
            <a:xfrm>
              <a:off x="4800" y="1509"/>
              <a:ext cx="468" cy="240"/>
              <a:chOff x="6066" y="3843"/>
              <a:chExt cx="468" cy="240"/>
            </a:xfrm>
          </p:grpSpPr>
          <p:sp>
            <p:nvSpPr>
              <p:cNvPr id="35869" name="AutoShape 48"/>
              <p:cNvSpPr>
                <a:spLocks noChangeArrowheads="1"/>
              </p:cNvSpPr>
              <p:nvPr/>
            </p:nvSpPr>
            <p:spPr bwMode="auto">
              <a:xfrm>
                <a:off x="6066" y="3843"/>
                <a:ext cx="432" cy="240"/>
              </a:xfrm>
              <a:prstGeom prst="chevron">
                <a:avLst>
                  <a:gd name="adj" fmla="val 45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35870" name="Text Box 49"/>
              <p:cNvSpPr txBox="1">
                <a:spLocks noChangeArrowheads="1"/>
              </p:cNvSpPr>
              <p:nvPr/>
            </p:nvSpPr>
            <p:spPr bwMode="auto">
              <a:xfrm>
                <a:off x="6150" y="3855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1" dirty="0">
                    <a:latin typeface="Century Gothic" pitchFamily="34" charset="0"/>
                    <a:ea typeface="+mn-ea"/>
                  </a:rPr>
                  <a:t>Ile</a:t>
                </a:r>
              </a:p>
            </p:txBody>
          </p:sp>
        </p:grpSp>
        <p:sp>
          <p:nvSpPr>
            <p:cNvPr id="35867" name="Text Box 102"/>
            <p:cNvSpPr txBox="1">
              <a:spLocks noChangeArrowheads="1"/>
            </p:cNvSpPr>
            <p:nvPr/>
          </p:nvSpPr>
          <p:spPr bwMode="auto">
            <a:xfrm>
              <a:off x="5280" y="912"/>
              <a:ext cx="535" cy="33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b="1" dirty="0">
                  <a:latin typeface="Century Gothic" pitchFamily="34" charset="0"/>
                  <a:ea typeface="+mn-ea"/>
                </a:rPr>
                <a:t>DNA </a:t>
              </a:r>
              <a:r>
                <a:rPr lang="en-US" sz="1400" b="1" dirty="0" err="1">
                  <a:latin typeface="Century Gothic" pitchFamily="34" charset="0"/>
                  <a:ea typeface="+mn-ea"/>
                </a:rPr>
                <a:t>Codon</a:t>
              </a:r>
              <a:endParaRPr lang="en-US" sz="1400" b="1" dirty="0">
                <a:latin typeface="Century Gothic" pitchFamily="34" charset="0"/>
                <a:ea typeface="+mn-ea"/>
              </a:endParaRPr>
            </a:p>
          </p:txBody>
        </p:sp>
        <p:sp>
          <p:nvSpPr>
            <p:cNvPr id="35868" name="Text Box 103"/>
            <p:cNvSpPr txBox="1">
              <a:spLocks noChangeArrowheads="1"/>
            </p:cNvSpPr>
            <p:nvPr/>
          </p:nvSpPr>
          <p:spPr bwMode="auto">
            <a:xfrm>
              <a:off x="5280" y="1392"/>
              <a:ext cx="535" cy="33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b="1">
                  <a:latin typeface="Century Gothic" pitchFamily="34" charset="0"/>
                  <a:ea typeface="+mn-ea"/>
                </a:rPr>
                <a:t>Amino Acid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382000" cy="4191000"/>
          </a:xfrm>
        </p:spPr>
        <p:txBody>
          <a:bodyPr/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The decoding process is carried out by 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ribosome.</a:t>
            </a:r>
          </a:p>
          <a:p>
            <a:pPr eaLnBrk="1" hangingPunct="1"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000000"/>
                </a:solidFill>
                <a:latin typeface="Century Gothic" charset="0"/>
                <a:ea typeface="SimSun" charset="0"/>
                <a:cs typeface="SimSun" charset="0"/>
              </a:rPr>
              <a:t>Ribosome</a:t>
            </a:r>
            <a:r>
              <a:rPr lang="en-US" altLang="zh-CN" sz="2400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 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binds mRNA and translates it, 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synthesising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a polypeptide chain. </a:t>
            </a:r>
          </a:p>
          <a:p>
            <a:pPr marL="0" indent="0" eaLnBrk="1" hangingPunct="1">
              <a:buNone/>
            </a:pPr>
            <a:r>
              <a:rPr lang="en-US" altLang="zh-CN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Gothic" charset="0"/>
                <a:ea typeface="SimSun" charset="0"/>
                <a:cs typeface="SimSun" charset="0"/>
              </a:rPr>
              <a:t>In this chapter we'll discuss about protein synthesis in </a:t>
            </a:r>
            <a:r>
              <a:rPr lang="en-US" altLang="zh-CN" sz="24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Gothic" charset="0"/>
                <a:ea typeface="SimSun" charset="0"/>
                <a:cs typeface="SimSun" charset="0"/>
              </a:rPr>
              <a:t>bacteria</a:t>
            </a:r>
            <a:r>
              <a:rPr lang="en-US" altLang="zh-CN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Gothic" charset="0"/>
                <a:ea typeface="SimSun" charset="0"/>
                <a:cs typeface="SimSun" charset="0"/>
              </a:rPr>
              <a:t>. (The details of protein synthesis differ between bacteria and higher organisms). </a:t>
            </a:r>
          </a:p>
          <a:p>
            <a:pPr eaLnBrk="1" hangingPunct="1">
              <a:buFontTx/>
              <a:buBlip>
                <a:blip r:embed="rId3"/>
              </a:buBlip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000000"/>
                </a:solidFill>
                <a:latin typeface="Century Gothic" charset="0"/>
                <a:ea typeface="SimSun" charset="0"/>
                <a:cs typeface="SimSun" charset="0"/>
              </a:rPr>
              <a:t>Bacterial ribosome 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consists of two subunits,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large (50S)</a:t>
            </a:r>
            <a:r>
              <a:rPr lang="en-US" altLang="zh-CN" sz="2400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 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and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small (30S)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.</a:t>
            </a:r>
          </a:p>
          <a:p>
            <a:pPr marL="0" indent="0" eaLnBrk="1" hangingPunct="1">
              <a:buNone/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4AE050-D5A3-204C-8DE6-F3CDA855D5AE}" type="slidenum">
              <a:rPr lang="en-US"/>
              <a:pPr eaLnBrk="1" hangingPunct="1"/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152400"/>
            <a:ext cx="8077200" cy="10772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rgbClr val="000000"/>
                </a:solidFill>
                <a:latin typeface="Century Gothic" pitchFamily="34" charset="0"/>
                <a:ea typeface="SimSun" pitchFamily="2" charset="-122"/>
              </a:rPr>
              <a:t>4.8 Ribosome - The Cell's Decoding Machine</a:t>
            </a:r>
            <a:endParaRPr lang="en-US" sz="3200" dirty="0">
              <a:solidFill>
                <a:srgbClr val="000000"/>
              </a:solidFill>
              <a:ea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4648200"/>
            <a:ext cx="1944094" cy="20701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2DF6DE-98EB-954B-A8B7-6027DA577EEC}" type="slidenum">
              <a:rPr lang="en-US"/>
              <a:pPr eaLnBrk="1" hangingPunct="1"/>
              <a:t>34</a:t>
            </a:fld>
            <a:endParaRPr lang="en-US"/>
          </a:p>
        </p:txBody>
      </p:sp>
      <p:pic>
        <p:nvPicPr>
          <p:cNvPr id="39940" name="Picture 5" descr="figure9b"/>
          <p:cNvPicPr>
            <a:picLocks noChangeAspect="1" noChangeArrowheads="1"/>
          </p:cNvPicPr>
          <p:nvPr/>
        </p:nvPicPr>
        <p:blipFill>
          <a:blip r:embed="rId2">
            <a:lum bright="6000" contrast="18000"/>
          </a:blip>
          <a:srcRect/>
          <a:stretch>
            <a:fillRect/>
          </a:stretch>
        </p:blipFill>
        <p:spPr bwMode="auto">
          <a:xfrm>
            <a:off x="685800" y="228600"/>
            <a:ext cx="7802563" cy="487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533400" y="5332412"/>
            <a:ext cx="7848600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solidFill>
                  <a:srgbClr val="000000"/>
                </a:solidFill>
                <a:ea typeface="+mn-ea"/>
              </a:rPr>
              <a:t>Structure of the Ribosome</a:t>
            </a:r>
            <a:r>
              <a:rPr lang="en-US" sz="2400" dirty="0">
                <a:solidFill>
                  <a:srgbClr val="000000"/>
                </a:solidFill>
                <a:ea typeface="+mn-ea"/>
              </a:rPr>
              <a:t>. The ribosome, especially when it has an mRNA and a growing polypeptide chain attached is easily visible with the electron microscope.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2239"/>
          <a:stretch/>
        </p:blipFill>
        <p:spPr>
          <a:xfrm>
            <a:off x="1863438" y="1752600"/>
            <a:ext cx="6747162" cy="444107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B034-F705-1A47-8816-448087CB83E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52400"/>
            <a:ext cx="8382000" cy="2133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buNone/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3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After binding to the mRNA, the ribosome moves along it, adding a few AAs to the growing polypeptide chain each time it reads a codon from the message.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0" y="609600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www.southtexascollege.edu</a:t>
            </a:r>
            <a:r>
              <a:rPr lang="en-US" sz="800" dirty="0"/>
              <a:t>/</a:t>
            </a:r>
            <a:r>
              <a:rPr lang="en-US" sz="800" dirty="0" err="1"/>
              <a:t>nilsson</a:t>
            </a:r>
            <a:r>
              <a:rPr lang="en-US" sz="800" dirty="0"/>
              <a:t>/4_gb_lecturenotes_f/4_gb_11_dna_spr2003.html</a:t>
            </a:r>
          </a:p>
        </p:txBody>
      </p:sp>
    </p:spTree>
    <p:extLst>
      <p:ext uri="{BB962C8B-B14F-4D97-AF65-F5344CB8AC3E}">
        <p14:creationId xmlns:p14="http://schemas.microsoft.com/office/powerpoint/2010/main" val="3329551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4572000"/>
          </a:xfrm>
        </p:spPr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To read the codon, we need a set of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adapter molecules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that 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recognise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 the codon on the mRNA at one end, and carry the corresponding AA attached to their other end.  </a:t>
            </a:r>
          </a:p>
          <a:p>
            <a:pPr marL="0" indent="0" eaLnBrk="1" hangingPunct="1">
              <a:buNone/>
            </a:pPr>
            <a:r>
              <a:rPr lang="en-US" altLang="zh-CN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Gothic" charset="0"/>
                <a:ea typeface="SimSun" charset="0"/>
                <a:cs typeface="SimSun" charset="0"/>
              </a:rPr>
              <a:t>These adapters are </a:t>
            </a:r>
            <a:r>
              <a:rPr lang="en-US" altLang="zh-CN" sz="24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Gothic" charset="0"/>
                <a:ea typeface="SimSun" charset="0"/>
                <a:cs typeface="SimSun" charset="0"/>
              </a:rPr>
              <a:t>transfer RNA </a:t>
            </a:r>
            <a:r>
              <a:rPr lang="en-US" altLang="zh-CN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Gothic" charset="0"/>
                <a:ea typeface="SimSun" charset="0"/>
                <a:cs typeface="SimSun" charset="0"/>
              </a:rPr>
              <a:t>or </a:t>
            </a:r>
            <a:r>
              <a:rPr lang="en-US" altLang="zh-CN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Gothic" charset="0"/>
                <a:ea typeface="SimSun" charset="0"/>
                <a:cs typeface="SimSun" charset="0"/>
              </a:rPr>
              <a:t>tRNA</a:t>
            </a:r>
            <a:r>
              <a:rPr lang="en-US" altLang="zh-CN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Gothic" charset="0"/>
                <a:ea typeface="SimSun" charset="0"/>
                <a:cs typeface="SimSun" charset="0"/>
              </a:rPr>
              <a:t>. 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entury Gothic" charset="0"/>
              <a:cs typeface="Arial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endParaRPr lang="en-US" altLang="zh-CN" sz="1000" b="1" dirty="0">
              <a:latin typeface="Century Gothic" charset="0"/>
              <a:ea typeface="SimSun" charset="0"/>
              <a:cs typeface="SimSun" charset="0"/>
            </a:endParaRPr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8B9E62-B879-B944-B059-8EB96ED51198}" type="slidenum">
              <a:rPr lang="en-US"/>
              <a:pPr eaLnBrk="1" hangingPunct="1"/>
              <a:t>36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141982"/>
            <a:ext cx="8077200" cy="5847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rgbClr val="000000"/>
                </a:solidFill>
                <a:latin typeface="Century Gothic" pitchFamily="34" charset="0"/>
                <a:ea typeface="SimSun" pitchFamily="2" charset="-122"/>
              </a:rPr>
              <a:t>4.9 transfer RNA (</a:t>
            </a:r>
            <a:r>
              <a:rPr lang="en-US" altLang="zh-CN" sz="3200" b="1" dirty="0" err="1">
                <a:solidFill>
                  <a:srgbClr val="000000"/>
                </a:solidFill>
                <a:latin typeface="Century Gothic" pitchFamily="34" charset="0"/>
                <a:ea typeface="SimSun" pitchFamily="2" charset="-122"/>
              </a:rPr>
              <a:t>tRNA</a:t>
            </a:r>
            <a:r>
              <a:rPr lang="en-US" altLang="zh-CN" sz="3200" b="1" dirty="0">
                <a:solidFill>
                  <a:srgbClr val="000000"/>
                </a:solidFill>
                <a:latin typeface="Century Gothic" pitchFamily="34" charset="0"/>
                <a:ea typeface="SimSun" pitchFamily="2" charset="-122"/>
              </a:rPr>
              <a:t>)</a:t>
            </a:r>
            <a:endParaRPr lang="en-US" sz="3200" dirty="0">
              <a:solidFill>
                <a:srgbClr val="000000"/>
              </a:solidFill>
              <a:ea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189" y="3200400"/>
            <a:ext cx="4385411" cy="3352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71600" y="649015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www.biologyreference.com</a:t>
            </a:r>
            <a:r>
              <a:rPr lang="en-US" sz="800" dirty="0"/>
              <a:t>/Ta-</a:t>
            </a:r>
            <a:r>
              <a:rPr lang="en-US" sz="800" dirty="0" err="1"/>
              <a:t>Va</a:t>
            </a:r>
            <a:r>
              <a:rPr lang="en-US" sz="800" dirty="0"/>
              <a:t>/</a:t>
            </a:r>
            <a:r>
              <a:rPr lang="en-US" sz="800" dirty="0" err="1"/>
              <a:t>Transfer-RNA.html#b</a:t>
            </a:r>
            <a:endParaRPr lang="en-US" sz="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7924800" cy="4876799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2400"/>
              </a:spcAft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At one end, the 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tRNA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has an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anticodon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consisting of three bases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complementary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to the three bases of the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codon on the mRNA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. </a:t>
            </a:r>
          </a:p>
          <a:p>
            <a:pPr eaLnBrk="1" hangingPunct="1">
              <a:spcBef>
                <a:spcPts val="0"/>
              </a:spcBef>
              <a:spcAft>
                <a:spcPts val="2400"/>
              </a:spcAft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The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codon and anticodon </a:t>
            </a:r>
            <a:r>
              <a:rPr lang="en-US" altLang="zh-CN" sz="2400" b="1" dirty="0" err="1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recognise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 each other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by base pairing and are held together by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hydrogen bonds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. </a:t>
            </a:r>
          </a:p>
          <a:p>
            <a:pPr eaLnBrk="1" hangingPunct="1">
              <a:spcBef>
                <a:spcPts val="0"/>
              </a:spcBef>
              <a:spcAft>
                <a:spcPts val="2400"/>
              </a:spcAft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At its other end, each 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tRNA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carries the AA corresponding to the codon it 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recognises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.</a:t>
            </a:r>
          </a:p>
          <a:p>
            <a:pPr marL="0" indent="0" eaLnBrk="1" hangingPunct="1">
              <a:spcBef>
                <a:spcPts val="0"/>
              </a:spcBef>
              <a:spcAft>
                <a:spcPts val="2400"/>
              </a:spcAft>
              <a:buNone/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 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2400" b="1" dirty="0">
                <a:latin typeface="Century Gothic" charset="0"/>
                <a:ea typeface="SimSun" charset="0"/>
                <a:cs typeface="SimSun" charset="0"/>
              </a:rPr>
              <a:t>Remember the codon table?</a:t>
            </a:r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E05737-6D0D-2240-B024-C9FD5B0039B7}" type="slidenum">
              <a:rPr lang="en-US"/>
              <a:pPr eaLnBrk="1" hangingPunct="1"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7564D-F566-7A49-BBE6-E63E85E8BEE1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3400" y="685800"/>
            <a:ext cx="8077200" cy="5257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FontTx/>
              <a:buBlip>
                <a:blip r:embed="rId2"/>
              </a:buBlip>
            </a:pPr>
            <a:endParaRPr lang="en-US" altLang="zh-CN" sz="10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Each 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tRNA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carries only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a single AA 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so we need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at least 20 different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tRNAs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because there are 20 different AAs. 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There are 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64 codons to be </a:t>
            </a:r>
            <a:r>
              <a:rPr lang="en-US" altLang="zh-CN" sz="2400" b="1" dirty="0" err="1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recognised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as some AAs have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more than one codon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. </a:t>
            </a:r>
          </a:p>
          <a:p>
            <a:pPr eaLnBrk="1" hangingPunct="1">
              <a:buFontTx/>
              <a:buBlip>
                <a:blip r:embed="rId2"/>
              </a:buBlip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In practice, the </a:t>
            </a:r>
            <a:r>
              <a:rPr lang="en-US" altLang="zh-CN" sz="2400" dirty="0">
                <a:solidFill>
                  <a:srgbClr val="000000"/>
                </a:solidFill>
                <a:latin typeface="Century Gothic" charset="0"/>
                <a:ea typeface="SimSun" charset="0"/>
                <a:cs typeface="SimSun" charset="0"/>
              </a:rPr>
              <a:t>number of different </a:t>
            </a:r>
            <a:r>
              <a:rPr lang="en-US" altLang="zh-CN" sz="2400" dirty="0" err="1">
                <a:solidFill>
                  <a:srgbClr val="000000"/>
                </a:solidFill>
                <a:latin typeface="Century Gothic" charset="0"/>
                <a:ea typeface="SimSun" charset="0"/>
                <a:cs typeface="SimSun" charset="0"/>
              </a:rPr>
              <a:t>tRNA</a:t>
            </a:r>
            <a:r>
              <a:rPr lang="en-US" altLang="zh-CN" sz="2400" dirty="0">
                <a:solidFill>
                  <a:srgbClr val="000000"/>
                </a:solidFill>
                <a:latin typeface="Century Gothic" charset="0"/>
                <a:ea typeface="SimSun" charset="0"/>
                <a:cs typeface="SimSun" charset="0"/>
              </a:rPr>
              <a:t> 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molecules is somewhere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between 20 and 64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. </a:t>
            </a:r>
          </a:p>
          <a:p>
            <a:pPr marL="0" indent="0" eaLnBrk="1" hangingPunct="1">
              <a:buNone/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Some 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tRNAs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can read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more than one codon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, but these</a:t>
            </a:r>
            <a:r>
              <a:rPr lang="en-US" altLang="zh-CN" sz="2400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 </a:t>
            </a:r>
            <a:r>
              <a:rPr lang="en-US" altLang="zh-CN" sz="2400" dirty="0">
                <a:solidFill>
                  <a:srgbClr val="000000"/>
                </a:solidFill>
                <a:latin typeface="Century Gothic" charset="0"/>
                <a:ea typeface="SimSun" charset="0"/>
                <a:cs typeface="SimSun" charset="0"/>
              </a:rPr>
              <a:t>must all code for the same amino acid. </a:t>
            </a:r>
            <a:endParaRPr lang="en-US" sz="2400" dirty="0">
              <a:solidFill>
                <a:srgbClr val="000000"/>
              </a:solidFill>
              <a:latin typeface="Century Gothic" charset="0"/>
              <a:ea typeface="SimSun" charset="0"/>
              <a:cs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499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17637"/>
            <a:ext cx="8229600" cy="4525963"/>
          </a:xfrm>
        </p:spPr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For each 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tRNA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, there is a specific enzyme that 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recognises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both the 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tRNA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and the corresponding AA. </a:t>
            </a:r>
          </a:p>
          <a:p>
            <a:pPr eaLnBrk="1" hangingPunct="1">
              <a:buFontTx/>
              <a:buNone/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The enzymes, known as </a:t>
            </a:r>
            <a:r>
              <a:rPr lang="en-US" altLang="zh-CN" sz="2400" b="1" dirty="0" err="1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aminoacyl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tRNA</a:t>
            </a:r>
            <a:r>
              <a:rPr lang="en-US" altLang="zh-CN" sz="2400" b="1" dirty="0">
                <a:latin typeface="Century Gothic" charset="0"/>
                <a:ea typeface="SimSun" charset="0"/>
                <a:cs typeface="SimSun" charset="0"/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synthetases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 attach the AA to the 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tRNA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.  </a:t>
            </a:r>
          </a:p>
          <a:p>
            <a:pPr eaLnBrk="1" hangingPunct="1">
              <a:buFontTx/>
              <a:buNone/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This is called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charging the </a:t>
            </a:r>
            <a:r>
              <a:rPr lang="en-US" altLang="zh-CN" sz="2400" b="1" dirty="0" err="1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tRNA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. 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Empty 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tRNA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is known as </a:t>
            </a:r>
            <a:r>
              <a:rPr lang="en-US" altLang="zh-CN" sz="2400" u="sng" dirty="0">
                <a:latin typeface="Century Gothic" charset="0"/>
                <a:ea typeface="SimSun" charset="0"/>
                <a:cs typeface="SimSun" charset="0"/>
              </a:rPr>
              <a:t>uncharged </a:t>
            </a:r>
            <a:r>
              <a:rPr lang="en-US" altLang="zh-CN" sz="2400" u="sng" dirty="0" err="1">
                <a:latin typeface="Century Gothic" charset="0"/>
                <a:ea typeface="SimSun" charset="0"/>
                <a:cs typeface="SimSun" charset="0"/>
              </a:rPr>
              <a:t>tRNA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, while 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tRNA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with its AA is </a:t>
            </a:r>
            <a:r>
              <a:rPr lang="en-US" altLang="zh-CN" sz="2400" u="sng" dirty="0">
                <a:latin typeface="Century Gothic" charset="0"/>
                <a:ea typeface="SimSun" charset="0"/>
                <a:cs typeface="SimSun" charset="0"/>
              </a:rPr>
              <a:t>charged </a:t>
            </a:r>
            <a:r>
              <a:rPr lang="en-US" altLang="zh-CN" sz="2400" u="sng" dirty="0" err="1">
                <a:latin typeface="Century Gothic" charset="0"/>
                <a:ea typeface="SimSun" charset="0"/>
                <a:cs typeface="SimSun" charset="0"/>
              </a:rPr>
              <a:t>tRNA</a:t>
            </a:r>
            <a:r>
              <a:rPr lang="en-US" altLang="zh-CN" sz="2400" u="sng" dirty="0">
                <a:latin typeface="Century Gothic" charset="0"/>
                <a:ea typeface="SimSun" charset="0"/>
                <a:cs typeface="SimSun" charset="0"/>
              </a:rPr>
              <a:t>.</a:t>
            </a:r>
            <a:endParaRPr lang="en-US" sz="2400" u="sng" dirty="0">
              <a:latin typeface="Century Gothic" charset="0"/>
              <a:cs typeface="Arial" charset="0"/>
            </a:endParaRPr>
          </a:p>
        </p:txBody>
      </p:sp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331C466-ACA6-0441-BDD8-557E1F1BD71A}" type="slidenum">
              <a:rPr lang="en-US"/>
              <a:pPr eaLnBrk="1" hangingPunct="1"/>
              <a:t>39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304800"/>
            <a:ext cx="8077200" cy="107721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Century Gothic" charset="0"/>
                <a:ea typeface="SimSun" charset="0"/>
                <a:cs typeface="SimSun" charset="0"/>
              </a:rPr>
              <a:t>4.10 How Does the </a:t>
            </a:r>
            <a:r>
              <a:rPr lang="en-US" altLang="zh-CN" sz="3200" b="1" dirty="0" err="1">
                <a:solidFill>
                  <a:srgbClr val="000000"/>
                </a:solidFill>
                <a:latin typeface="Century Gothic" charset="0"/>
                <a:ea typeface="SimSun" charset="0"/>
                <a:cs typeface="SimSun" charset="0"/>
              </a:rPr>
              <a:t>tRNA</a:t>
            </a:r>
            <a:r>
              <a:rPr lang="en-US" altLang="zh-CN" sz="3200" b="1" dirty="0">
                <a:solidFill>
                  <a:srgbClr val="000000"/>
                </a:solidFill>
                <a:latin typeface="Century Gothic" charset="0"/>
                <a:ea typeface="SimSun" charset="0"/>
                <a:cs typeface="SimSun" charset="0"/>
              </a:rPr>
              <a:t> get its Amino Acid?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32766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Molecules whose primary role is to carry information (e.g.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DNA</a:t>
            </a:r>
            <a:r>
              <a:rPr lang="en-US" altLang="zh-CN" sz="2400" b="1" dirty="0">
                <a:latin typeface="Century Gothic" charset="0"/>
                <a:ea typeface="SimSun" charset="0"/>
                <a:cs typeface="SimSun" charset="0"/>
              </a:rPr>
              <a:t> 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and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mRNA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) -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linear molecules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with a regular repeating structure.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Clr>
                <a:schemeClr val="tx1"/>
              </a:buClr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Molecules that form cellular structures or have active roles carrying out reactions - normally folded into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3D structures</a:t>
            </a:r>
            <a:r>
              <a:rPr lang="en-US" altLang="zh-CN" sz="2400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 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(e.g.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proteins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,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rRNA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 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and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tRNA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).</a:t>
            </a:r>
          </a:p>
          <a:p>
            <a:pPr marL="0" indent="0" eaLnBrk="1" hangingPunct="1">
              <a:buClr>
                <a:schemeClr val="tx1"/>
              </a:buClr>
              <a:buNone/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74BB956-521C-CC4F-B7D3-D5D9AC648A8B}" type="slidenum">
              <a:rPr lang="en-US"/>
              <a:pPr eaLnBrk="1" hangingPunct="1"/>
              <a:t>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343400"/>
            <a:ext cx="1949843" cy="1460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3962400"/>
            <a:ext cx="2242890" cy="2222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3581400"/>
            <a:ext cx="2032000" cy="2032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A4A185-87E6-394B-9777-31EC82659D5F}" type="slidenum">
              <a:rPr lang="en-US"/>
              <a:pPr eaLnBrk="1" hangingPunct="1"/>
              <a:t>40</a:t>
            </a:fld>
            <a:endParaRPr lang="en-US"/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3543300" y="1524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600" b="1">
                <a:latin typeface="Arial Narrow" charset="0"/>
                <a:ea typeface="SimSun" charset="0"/>
                <a:cs typeface="SimSun" charset="0"/>
              </a:rPr>
              <a:t>tRNA</a:t>
            </a:r>
            <a:endParaRPr lang="en-US" sz="1600"/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4419600" y="1371600"/>
            <a:ext cx="10287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b="1">
                <a:latin typeface="Arial Narrow" charset="0"/>
                <a:ea typeface="SimSun" charset="0"/>
                <a:cs typeface="SimSun" charset="0"/>
              </a:rPr>
              <a:t>Acceptor stem</a:t>
            </a:r>
            <a:endParaRPr lang="en-US"/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1600200" y="1524000"/>
            <a:ext cx="1638300" cy="6858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altLang="zh-CN" b="1" dirty="0">
                <a:latin typeface="Arial Narrow" pitchFamily="34" charset="0"/>
                <a:ea typeface="SimSun" pitchFamily="2" charset="-122"/>
              </a:rPr>
              <a:t>Uncharged </a:t>
            </a:r>
            <a:r>
              <a:rPr lang="en-US" altLang="zh-CN" b="1" dirty="0" err="1">
                <a:latin typeface="Arial Narrow" pitchFamily="34" charset="0"/>
                <a:ea typeface="SimSun" pitchFamily="2" charset="-122"/>
              </a:rPr>
              <a:t>tRNA</a:t>
            </a:r>
            <a:endParaRPr lang="en-US" dirty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419600" y="3505200"/>
            <a:ext cx="2579688" cy="1257300"/>
            <a:chOff x="2880" y="2208"/>
            <a:chExt cx="1625" cy="79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76808" name="Oval 8"/>
            <p:cNvSpPr>
              <a:spLocks noChangeArrowheads="1"/>
            </p:cNvSpPr>
            <p:nvPr/>
          </p:nvSpPr>
          <p:spPr bwMode="auto">
            <a:xfrm>
              <a:off x="2880" y="2208"/>
              <a:ext cx="1512" cy="792"/>
            </a:xfrm>
            <a:prstGeom prst="ellipse">
              <a:avLst/>
            </a:prstGeom>
            <a:gradFill rotWithShape="0">
              <a:gsLst>
                <a:gs pos="0">
                  <a:srgbClr val="FFFF99"/>
                </a:gs>
                <a:gs pos="100000">
                  <a:srgbClr val="FFFF99">
                    <a:gamma/>
                    <a:shade val="46275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sz="2000">
                <a:ea typeface="+mn-ea"/>
              </a:endParaRPr>
            </a:p>
          </p:txBody>
        </p:sp>
        <p:sp>
          <p:nvSpPr>
            <p:cNvPr id="51228" name="Text Box 9"/>
            <p:cNvSpPr txBox="1">
              <a:spLocks noChangeArrowheads="1"/>
            </p:cNvSpPr>
            <p:nvPr/>
          </p:nvSpPr>
          <p:spPr bwMode="auto">
            <a:xfrm>
              <a:off x="2921" y="2414"/>
              <a:ext cx="15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rgbClr val="FFFFFF"/>
                  </a:solidFill>
                  <a:latin typeface="Arial Narrow" pitchFamily="34" charset="0"/>
                  <a:ea typeface="SimSun" pitchFamily="2" charset="-122"/>
                </a:rPr>
                <a:t>Amino </a:t>
              </a:r>
              <a:r>
                <a:rPr lang="en-US" altLang="zh-CN" sz="2000" b="1" dirty="0" err="1">
                  <a:solidFill>
                    <a:srgbClr val="FFFFFF"/>
                  </a:solidFill>
                  <a:latin typeface="Arial Narrow" pitchFamily="34" charset="0"/>
                  <a:ea typeface="SimSun" pitchFamily="2" charset="-122"/>
                </a:rPr>
                <a:t>acyl</a:t>
              </a:r>
              <a:r>
                <a:rPr lang="en-US" altLang="zh-CN" sz="2000" b="1" dirty="0">
                  <a:solidFill>
                    <a:srgbClr val="FFFFFF"/>
                  </a:solidFill>
                  <a:latin typeface="Arial Narrow" pitchFamily="34" charset="0"/>
                  <a:ea typeface="SimSun" pitchFamily="2" charset="-122"/>
                </a:rPr>
                <a:t> </a:t>
              </a:r>
              <a:r>
                <a:rPr lang="en-US" altLang="zh-CN" sz="2000" b="1" dirty="0" err="1">
                  <a:solidFill>
                    <a:srgbClr val="FFFFFF"/>
                  </a:solidFill>
                  <a:latin typeface="Arial Narrow" pitchFamily="34" charset="0"/>
                  <a:ea typeface="SimSun" pitchFamily="2" charset="-122"/>
                </a:rPr>
                <a:t>tRNA</a:t>
              </a:r>
              <a:r>
                <a:rPr lang="en-US" altLang="zh-CN" sz="2000" b="1" dirty="0">
                  <a:solidFill>
                    <a:srgbClr val="FFFFFF"/>
                  </a:solidFill>
                  <a:latin typeface="Arial Narrow" pitchFamily="34" charset="0"/>
                  <a:ea typeface="SimSun" pitchFamily="2" charset="-122"/>
                </a:rPr>
                <a:t> </a:t>
              </a:r>
              <a:r>
                <a:rPr lang="en-US" altLang="zh-CN" sz="2000" b="1" dirty="0" err="1">
                  <a:solidFill>
                    <a:srgbClr val="FFFFFF"/>
                  </a:solidFill>
                  <a:latin typeface="Arial Narrow" pitchFamily="34" charset="0"/>
                  <a:ea typeface="SimSun" pitchFamily="2" charset="-122"/>
                </a:rPr>
                <a:t>synthetase</a:t>
              </a:r>
              <a:endParaRPr lang="en-US" sz="2000" dirty="0">
                <a:ea typeface="+mn-ea"/>
              </a:endParaRPr>
            </a:p>
          </p:txBody>
        </p:sp>
      </p:grpSp>
      <p:sp>
        <p:nvSpPr>
          <p:cNvPr id="51209" name="Text Box 10"/>
          <p:cNvSpPr txBox="1">
            <a:spLocks noChangeArrowheads="1"/>
          </p:cNvSpPr>
          <p:nvPr/>
        </p:nvSpPr>
        <p:spPr bwMode="auto">
          <a:xfrm>
            <a:off x="2514600" y="3419475"/>
            <a:ext cx="10287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b="1">
                <a:latin typeface="Arial Narrow" charset="0"/>
                <a:ea typeface="SimSun" charset="0"/>
                <a:cs typeface="SimSun" charset="0"/>
              </a:rPr>
              <a:t>Anti codon</a:t>
            </a:r>
            <a:endParaRPr lang="en-US"/>
          </a:p>
        </p:txBody>
      </p:sp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1600200" y="4191000"/>
            <a:ext cx="1257300" cy="6858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altLang="zh-CN" sz="2000" b="1" dirty="0">
                <a:latin typeface="Arial Narrow" pitchFamily="34" charset="0"/>
                <a:ea typeface="SimSun" pitchFamily="2" charset="-122"/>
              </a:rPr>
              <a:t>Charged </a:t>
            </a:r>
            <a:r>
              <a:rPr lang="en-US" altLang="zh-CN" sz="2000" b="1" dirty="0" err="1">
                <a:latin typeface="Arial Narrow" pitchFamily="34" charset="0"/>
                <a:ea typeface="SimSun" pitchFamily="2" charset="-122"/>
              </a:rPr>
              <a:t>tRNA</a:t>
            </a:r>
            <a:endParaRPr lang="en-US" sz="2000" dirty="0"/>
          </a:p>
        </p:txBody>
      </p:sp>
      <p:sp>
        <p:nvSpPr>
          <p:cNvPr id="51213" name="Line 12"/>
          <p:cNvSpPr>
            <a:spLocks noChangeShapeType="1"/>
          </p:cNvSpPr>
          <p:nvPr/>
        </p:nvSpPr>
        <p:spPr bwMode="auto">
          <a:xfrm>
            <a:off x="3886200" y="1866900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4" name="Line 13"/>
          <p:cNvSpPr>
            <a:spLocks noChangeShapeType="1"/>
          </p:cNvSpPr>
          <p:nvPr/>
        </p:nvSpPr>
        <p:spPr bwMode="auto">
          <a:xfrm flipH="1">
            <a:off x="4457700" y="1981200"/>
            <a:ext cx="11430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5" name="Line 14"/>
          <p:cNvSpPr>
            <a:spLocks noChangeShapeType="1"/>
          </p:cNvSpPr>
          <p:nvPr/>
        </p:nvSpPr>
        <p:spPr bwMode="auto">
          <a:xfrm flipV="1">
            <a:off x="3314700" y="3467100"/>
            <a:ext cx="342900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6" name="Rectangle 15"/>
          <p:cNvSpPr>
            <a:spLocks noChangeArrowheads="1"/>
          </p:cNvSpPr>
          <p:nvPr/>
        </p:nvSpPr>
        <p:spPr bwMode="auto">
          <a:xfrm>
            <a:off x="3448050" y="3305175"/>
            <a:ext cx="342900" cy="114300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7" name="Oval 16"/>
          <p:cNvSpPr>
            <a:spLocks noChangeArrowheads="1"/>
          </p:cNvSpPr>
          <p:nvPr/>
        </p:nvSpPr>
        <p:spPr bwMode="auto">
          <a:xfrm>
            <a:off x="3248025" y="2095500"/>
            <a:ext cx="400050" cy="457200"/>
          </a:xfrm>
          <a:prstGeom prst="ellipse">
            <a:avLst/>
          </a:pr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Oval 20"/>
          <p:cNvSpPr>
            <a:spLocks noChangeArrowheads="1"/>
          </p:cNvSpPr>
          <p:nvPr/>
        </p:nvSpPr>
        <p:spPr bwMode="auto">
          <a:xfrm>
            <a:off x="3314700" y="2095500"/>
            <a:ext cx="457200" cy="457200"/>
          </a:xfrm>
          <a:prstGeom prst="ellipse">
            <a:avLst/>
          </a:prstGeom>
          <a:gradFill rotWithShape="0">
            <a:gsLst>
              <a:gs pos="0">
                <a:srgbClr val="FF00FF"/>
              </a:gs>
              <a:gs pos="100000">
                <a:srgbClr val="760076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4" name="Rectangle 21"/>
          <p:cNvSpPr>
            <a:spLocks noChangeArrowheads="1"/>
          </p:cNvSpPr>
          <p:nvPr/>
        </p:nvSpPr>
        <p:spPr bwMode="auto">
          <a:xfrm>
            <a:off x="3657600" y="2095500"/>
            <a:ext cx="457200" cy="571500"/>
          </a:xfrm>
          <a:prstGeom prst="rect">
            <a:avLst/>
          </a:prstGeom>
          <a:gradFill rotWithShape="0">
            <a:gsLst>
              <a:gs pos="0">
                <a:srgbClr val="FF99CC"/>
              </a:gs>
              <a:gs pos="100000">
                <a:srgbClr val="76475E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4114800" y="2324100"/>
            <a:ext cx="800100" cy="200025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51222" name="Rectangle 26"/>
          <p:cNvSpPr>
            <a:spLocks noChangeArrowheads="1"/>
          </p:cNvSpPr>
          <p:nvPr/>
        </p:nvSpPr>
        <p:spPr bwMode="auto">
          <a:xfrm>
            <a:off x="3514725" y="2438400"/>
            <a:ext cx="228600" cy="914400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76827" name="AutoShape 27"/>
          <p:cNvSpPr>
            <a:spLocks noChangeArrowheads="1"/>
          </p:cNvSpPr>
          <p:nvPr/>
        </p:nvSpPr>
        <p:spPr bwMode="auto">
          <a:xfrm rot="880154">
            <a:off x="6172200" y="1981200"/>
            <a:ext cx="457200" cy="571500"/>
          </a:xfrm>
          <a:custGeom>
            <a:avLst/>
            <a:gdLst>
              <a:gd name="G0" fmla="+- 5400 0 0"/>
              <a:gd name="G1" fmla="+- 8100 0 0"/>
              <a:gd name="G2" fmla="+- 2700 0 0"/>
              <a:gd name="G3" fmla="+- 9450 0 0"/>
              <a:gd name="G4" fmla="+- 21600 0 8100"/>
              <a:gd name="G5" fmla="+- 21600 0 9450"/>
              <a:gd name="G6" fmla="+- 5400 21600 0"/>
              <a:gd name="G7" fmla="*/ G6 1 2"/>
              <a:gd name="G8" fmla="+- 21600 0 5400"/>
              <a:gd name="G9" fmla="+- 21600 0 2700"/>
              <a:gd name="T0" fmla="*/ G0 w 21600"/>
              <a:gd name="T1" fmla="*/ G0 h 21600"/>
              <a:gd name="T2" fmla="*/ G8 w 21600"/>
              <a:gd name="T3" fmla="*/ G8 h 2160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T0" t="T1" r="T2" b="T3"/>
            <a:pathLst>
              <a:path w="21600" h="21600">
                <a:moveTo>
                  <a:pt x="5400" y="5400"/>
                </a:moveTo>
                <a:lnTo>
                  <a:pt x="9450" y="5400"/>
                </a:lnTo>
                <a:lnTo>
                  <a:pt x="9450" y="2700"/>
                </a:lnTo>
                <a:lnTo>
                  <a:pt x="8100" y="2700"/>
                </a:lnTo>
                <a:lnTo>
                  <a:pt x="10800" y="0"/>
                </a:lnTo>
                <a:lnTo>
                  <a:pt x="13500" y="2700"/>
                </a:lnTo>
                <a:lnTo>
                  <a:pt x="12150" y="2700"/>
                </a:lnTo>
                <a:lnTo>
                  <a:pt x="12150" y="5400"/>
                </a:lnTo>
                <a:lnTo>
                  <a:pt x="16200" y="5400"/>
                </a:lnTo>
                <a:lnTo>
                  <a:pt x="16200" y="9450"/>
                </a:lnTo>
                <a:lnTo>
                  <a:pt x="18900" y="9450"/>
                </a:lnTo>
                <a:lnTo>
                  <a:pt x="18900" y="8100"/>
                </a:lnTo>
                <a:lnTo>
                  <a:pt x="21600" y="10800"/>
                </a:lnTo>
                <a:lnTo>
                  <a:pt x="18900" y="13500"/>
                </a:lnTo>
                <a:lnTo>
                  <a:pt x="18900" y="12150"/>
                </a:lnTo>
                <a:lnTo>
                  <a:pt x="16200" y="12150"/>
                </a:lnTo>
                <a:lnTo>
                  <a:pt x="16200" y="16200"/>
                </a:lnTo>
                <a:lnTo>
                  <a:pt x="12150" y="16200"/>
                </a:lnTo>
                <a:lnTo>
                  <a:pt x="12150" y="18900"/>
                </a:lnTo>
                <a:lnTo>
                  <a:pt x="13500" y="18900"/>
                </a:lnTo>
                <a:lnTo>
                  <a:pt x="10800" y="21600"/>
                </a:lnTo>
                <a:lnTo>
                  <a:pt x="8100" y="18900"/>
                </a:lnTo>
                <a:lnTo>
                  <a:pt x="9450" y="18900"/>
                </a:lnTo>
                <a:lnTo>
                  <a:pt x="9450" y="16200"/>
                </a:lnTo>
                <a:lnTo>
                  <a:pt x="5400" y="16200"/>
                </a:lnTo>
                <a:lnTo>
                  <a:pt x="5400" y="12150"/>
                </a:lnTo>
                <a:lnTo>
                  <a:pt x="2700" y="12150"/>
                </a:lnTo>
                <a:lnTo>
                  <a:pt x="2700" y="13500"/>
                </a:lnTo>
                <a:lnTo>
                  <a:pt x="0" y="10800"/>
                </a:lnTo>
                <a:lnTo>
                  <a:pt x="2700" y="8100"/>
                </a:lnTo>
                <a:lnTo>
                  <a:pt x="2700" y="9450"/>
                </a:lnTo>
                <a:lnTo>
                  <a:pt x="5400" y="9450"/>
                </a:lnTo>
                <a:close/>
              </a:path>
            </a:pathLst>
          </a:custGeom>
          <a:gradFill rotWithShape="0">
            <a:gsLst>
              <a:gs pos="0">
                <a:srgbClr val="3366FF">
                  <a:gamma/>
                  <a:shade val="46275"/>
                  <a:invGamma/>
                </a:srgbClr>
              </a:gs>
              <a:gs pos="100000">
                <a:srgbClr val="3366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51237" name="Text Box 28"/>
          <p:cNvSpPr txBox="1">
            <a:spLocks noChangeArrowheads="1"/>
          </p:cNvSpPr>
          <p:nvPr/>
        </p:nvSpPr>
        <p:spPr bwMode="auto">
          <a:xfrm>
            <a:off x="6019800" y="15240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Amino acid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32822"/>
            <a:ext cx="18937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22222E-6 L -0.18125 -0.2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-1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4.44444E-6 L -0.15 0.0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68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125 -0.20278 L 0.01041 0.00833 " pathEditMode="relative" ptsTypes="AA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59E62B-FC9E-1D44-8906-B3AC9B9CD46B}" type="slidenum">
              <a:rPr lang="en-US"/>
              <a:pPr eaLnBrk="1" hangingPunct="1"/>
              <a:t>41</a:t>
            </a:fld>
            <a:endParaRPr lang="en-US"/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 cstate="email">
            <a:lum bright="-8000" contrast="14000"/>
          </a:blip>
          <a:srcRect/>
          <a:stretch>
            <a:fillRect/>
          </a:stretch>
        </p:blipFill>
        <p:spPr bwMode="auto">
          <a:xfrm>
            <a:off x="1447800" y="1546225"/>
            <a:ext cx="67056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</p:pic>
      <p:sp>
        <p:nvSpPr>
          <p:cNvPr id="2" name="TextBox 1"/>
          <p:cNvSpPr txBox="1"/>
          <p:nvPr/>
        </p:nvSpPr>
        <p:spPr>
          <a:xfrm>
            <a:off x="804885" y="609600"/>
            <a:ext cx="80005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Charging the </a:t>
            </a:r>
            <a:r>
              <a:rPr lang="en-US" sz="3200" dirty="0" err="1"/>
              <a:t>tRNA</a:t>
            </a:r>
            <a:r>
              <a:rPr lang="en-US" sz="3200" dirty="0"/>
              <a:t>: The Chemical Scheme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153400" cy="5211763"/>
          </a:xfrm>
        </p:spPr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A typical RNA has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four short base-paired stems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and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three loops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. 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Cloverleaf structure- to show details of base-pairing, and shows the 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tRNA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spreads out. The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amino acid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is bound at the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free end of the acceptor stem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.</a:t>
            </a:r>
          </a:p>
          <a:p>
            <a:pPr marL="0" indent="0" eaLnBrk="1" hangingPunct="1">
              <a:buNone/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marL="0" indent="0" eaLnBrk="1" hangingPunct="1">
              <a:buNone/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The</a:t>
            </a:r>
            <a:r>
              <a:rPr lang="en-US" altLang="zh-CN" sz="2400" b="1" dirty="0">
                <a:latin typeface="Century Gothic" charset="0"/>
                <a:ea typeface="SimSun" charset="0"/>
                <a:cs typeface="SimSun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anticodon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is at the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opposite end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in the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anticodon loop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. The other two 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Ioops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of 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tRNA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 are named after modified bases. The 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T</a:t>
            </a:r>
            <a:r>
              <a:rPr lang="en-US" altLang="zh-CN" sz="2400" dirty="0" err="1">
                <a:latin typeface="Lucida Grande"/>
                <a:ea typeface="Lucida Grande"/>
                <a:cs typeface="Lucida Grande"/>
              </a:rPr>
              <a:t>ψ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C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loop contains “</a:t>
            </a:r>
            <a:r>
              <a:rPr lang="en-US" altLang="zh-CN" sz="2400" dirty="0" err="1">
                <a:latin typeface="Lucida Grande"/>
                <a:ea typeface="Lucida Grande"/>
                <a:cs typeface="Lucida Grande"/>
              </a:rPr>
              <a:t>ψ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” which stands for </a:t>
            </a:r>
            <a:r>
              <a:rPr lang="en-US" altLang="zh-CN" sz="2400" b="1" dirty="0" err="1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pseudouracil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and the D-loop has “D” for </a:t>
            </a:r>
            <a:r>
              <a:rPr lang="en-US" altLang="zh-CN" sz="2400" b="1" dirty="0" err="1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dihydrouracil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. </a:t>
            </a:r>
          </a:p>
          <a:p>
            <a:pPr eaLnBrk="1" hangingPunct="1">
              <a:buFontTx/>
              <a:buBlip>
                <a:blip r:embed="rId2"/>
              </a:buBlip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</p:txBody>
      </p:sp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7C1A392-C708-AD47-8278-0144021F6F61}" type="slidenum">
              <a:rPr lang="en-US"/>
              <a:pPr eaLnBrk="1" hangingPunct="1"/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228600"/>
            <a:ext cx="8077200" cy="58477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Century Gothic" charset="0"/>
                <a:ea typeface="SimSun" charset="0"/>
                <a:cs typeface="SimSun" charset="0"/>
              </a:rPr>
              <a:t>4.11 Structure of </a:t>
            </a:r>
            <a:r>
              <a:rPr lang="en-US" altLang="zh-CN" sz="3200" b="1" dirty="0" err="1">
                <a:solidFill>
                  <a:srgbClr val="000000"/>
                </a:solidFill>
                <a:latin typeface="Century Gothic" charset="0"/>
                <a:ea typeface="SimSun" charset="0"/>
                <a:cs typeface="SimSun" charset="0"/>
              </a:rPr>
              <a:t>tRNA</a:t>
            </a:r>
            <a:r>
              <a:rPr lang="en-US" altLang="zh-CN" sz="3200" b="1" dirty="0">
                <a:solidFill>
                  <a:srgbClr val="000000"/>
                </a:solidFill>
                <a:latin typeface="Century Gothic" charset="0"/>
                <a:ea typeface="SimSun" charset="0"/>
                <a:cs typeface="SimSun" charset="0"/>
              </a:rPr>
              <a:t> </a:t>
            </a:r>
            <a:endParaRPr lang="en-US" sz="3200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3276600"/>
            <a:ext cx="1148826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BBD586-76B3-0D42-A4D4-FFA272752896}" type="slidenum">
              <a:rPr lang="en-US"/>
              <a:pPr eaLnBrk="1" hangingPunct="1"/>
              <a:t>43</a:t>
            </a:fld>
            <a:endParaRPr lang="en-US"/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954588" y="709106"/>
            <a:ext cx="3808412" cy="5082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6169152" y="5357812"/>
            <a:ext cx="1371600" cy="30777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 dirty="0">
                <a:latin typeface="Century Gothic" pitchFamily="34" charset="0"/>
                <a:ea typeface="+mn-ea"/>
              </a:rPr>
              <a:t>   </a:t>
            </a:r>
            <a:r>
              <a:rPr lang="en-US" sz="1400" b="1" dirty="0" err="1">
                <a:latin typeface="Century Gothic" pitchFamily="34" charset="0"/>
                <a:ea typeface="+mn-ea"/>
              </a:rPr>
              <a:t>anticodon</a:t>
            </a:r>
            <a:endParaRPr lang="en-US" sz="1400" b="1" dirty="0">
              <a:latin typeface="Century Gothic" pitchFamily="34" charset="0"/>
              <a:ea typeface="+mn-ea"/>
            </a:endParaRP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5090160" y="709612"/>
            <a:ext cx="1524000" cy="52322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 dirty="0">
                <a:latin typeface="Century Gothic" pitchFamily="34" charset="0"/>
                <a:ea typeface="+mn-ea"/>
              </a:rPr>
              <a:t>Amino acid attaches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64" y="1676400"/>
            <a:ext cx="4392558" cy="3358264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 err="1">
                <a:latin typeface="Lucida Grande"/>
                <a:ea typeface="Lucida Grande"/>
                <a:cs typeface="Lucida Grande"/>
              </a:rPr>
              <a:t>ψ</a:t>
            </a:r>
            <a:r>
              <a:rPr lang="en-US" altLang="zh-CN" sz="2400" dirty="0">
                <a:latin typeface="Lucida Grande"/>
                <a:ea typeface="Lucida Grande"/>
                <a:cs typeface="Lucida Grande"/>
              </a:rPr>
              <a:t> </a:t>
            </a:r>
            <a:r>
              <a:rPr lang="en-US" altLang="zh-CN" sz="2400" dirty="0">
                <a:latin typeface="Century Gothic"/>
                <a:ea typeface="Lucida Grande"/>
                <a:cs typeface="Century Gothic"/>
              </a:rPr>
              <a:t>and D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are required for proper folding and operation of the 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tRNA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. 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The 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T</a:t>
            </a:r>
            <a:r>
              <a:rPr lang="en-US" altLang="zh-CN" sz="2400" dirty="0" err="1">
                <a:latin typeface="Lucida Grande"/>
                <a:ea typeface="Lucida Grande"/>
                <a:cs typeface="Lucida Grande"/>
              </a:rPr>
              <a:t>ψ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C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Ioop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and the D-loop are needed for 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binding to the ribosome 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and for </a:t>
            </a:r>
            <a:r>
              <a:rPr lang="en-US" altLang="zh-CN" sz="2400" b="1" dirty="0" err="1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recognising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 the enzyme </a:t>
            </a:r>
            <a:r>
              <a:rPr lang="en-US" altLang="zh-CN" sz="2400" b="1" dirty="0" err="1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aminoacyl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tRNA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synthetase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.</a:t>
            </a: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marL="0" indent="0" eaLnBrk="1" hangingPunct="1">
              <a:buNone/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In real life the 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tRNA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cloverleaf is folded up further. The 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T</a:t>
            </a:r>
            <a:r>
              <a:rPr lang="en-US" altLang="zh-CN" sz="2400" dirty="0" err="1">
                <a:latin typeface="Lucida Grande"/>
                <a:ea typeface="Lucida Grande"/>
                <a:cs typeface="Lucida Grande"/>
              </a:rPr>
              <a:t>ψ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C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loop and D-loops are pushed together and the molecule is bent into an L-shape.</a:t>
            </a:r>
            <a:endParaRPr lang="en-US" sz="2400" dirty="0">
              <a:latin typeface="Century Gothic" charset="0"/>
              <a:cs typeface="Arial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endParaRPr lang="en-US" sz="2400" dirty="0">
              <a:latin typeface="Century Gothic" charset="0"/>
              <a:cs typeface="Arial" charset="0"/>
            </a:endParaRPr>
          </a:p>
        </p:txBody>
      </p:sp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76E0C0-DC07-1E43-A3A9-2AA3F12E03BF}" type="slidenum">
              <a:rPr lang="en-US"/>
              <a:pPr eaLnBrk="1" hangingPunct="1"/>
              <a:t>44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0529" t="6949" r="3026" b="10592"/>
          <a:stretch/>
        </p:blipFill>
        <p:spPr>
          <a:xfrm>
            <a:off x="6705600" y="4419600"/>
            <a:ext cx="1504400" cy="2042073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685800"/>
            <a:ext cx="8229600" cy="5181600"/>
          </a:xfrm>
        </p:spPr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The bases of mRNA are read in groups of three, starting at the 5' end. We always begin with the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start codon</a:t>
            </a:r>
            <a:r>
              <a:rPr lang="en-US" altLang="zh-CN" sz="2400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,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AUG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. </a:t>
            </a:r>
          </a:p>
          <a:p>
            <a:pPr marL="0" indent="0" eaLnBrk="1" hangingPunct="1">
              <a:buNone/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Consider the following message: </a:t>
            </a:r>
          </a:p>
          <a:p>
            <a:pPr eaLnBrk="1" hangingPunct="1">
              <a:buFontTx/>
              <a:buBlip>
                <a:blip r:embed="rId2"/>
              </a:buBlip>
            </a:pPr>
            <a:endParaRPr lang="en-US" altLang="zh-CN" sz="2400" b="1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>
                <a:latin typeface="Century Gothic" charset="0"/>
                <a:ea typeface="SimSun" charset="0"/>
                <a:cs typeface="SimSun" charset="0"/>
              </a:rPr>
              <a:t>    </a:t>
            </a:r>
            <a:endParaRPr lang="en-US" altLang="zh-CN" sz="2000" baseline="300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We have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three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possible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start codons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(underlined). Each of these starts at a slightly different point. </a:t>
            </a:r>
          </a:p>
          <a:p>
            <a:pPr marL="0" indent="0" eaLnBrk="1" hangingPunct="1">
              <a:buNone/>
            </a:pPr>
            <a:r>
              <a:rPr lang="en-US" altLang="zh-CN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Gothic" charset="0"/>
                <a:ea typeface="SimSun" charset="0"/>
                <a:cs typeface="SimSun" charset="0"/>
              </a:rPr>
              <a:t>Each of the three leads us to take quite different groups of three bases. 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entury Gothic" charset="0"/>
              <a:cs typeface="Arial" charset="0"/>
            </a:endParaRPr>
          </a:p>
        </p:txBody>
      </p:sp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9063A81-A7B8-8C43-B0AB-FF96A1FEC8B8}" type="slidenum">
              <a:rPr lang="en-US"/>
              <a:pPr eaLnBrk="1" hangingPunct="1"/>
              <a:t>45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19200" y="3429000"/>
            <a:ext cx="7162800" cy="1174750"/>
            <a:chOff x="838200" y="2895600"/>
            <a:chExt cx="7162800" cy="1174750"/>
          </a:xfrm>
        </p:grpSpPr>
        <p:sp>
          <p:nvSpPr>
            <p:cNvPr id="57348" name="Text Box 5"/>
            <p:cNvSpPr txBox="1">
              <a:spLocks noChangeArrowheads="1"/>
            </p:cNvSpPr>
            <p:nvPr/>
          </p:nvSpPr>
          <p:spPr bwMode="auto">
            <a:xfrm>
              <a:off x="838200" y="3276600"/>
              <a:ext cx="7162800" cy="79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zh-CN" sz="2000" b="1" baseline="30000" dirty="0">
                  <a:ea typeface="SimSun" charset="0"/>
                  <a:cs typeface="SimSun" charset="0"/>
                </a:rPr>
                <a:t>5’</a:t>
              </a:r>
              <a:r>
                <a:rPr lang="en-US" altLang="zh-CN" sz="2000" b="1" dirty="0">
                  <a:ea typeface="SimSun" charset="0"/>
                  <a:cs typeface="SimSun" charset="0"/>
                </a:rPr>
                <a:t>GAA</a:t>
              </a:r>
              <a:r>
                <a:rPr lang="en-US" altLang="zh-CN" sz="2000" b="1" u="sng" dirty="0">
                  <a:solidFill>
                    <a:srgbClr val="FF0000"/>
                  </a:solidFill>
                  <a:ea typeface="SimSun" charset="0"/>
                  <a:cs typeface="SimSun" charset="0"/>
                </a:rPr>
                <a:t>AUG</a:t>
              </a:r>
              <a:r>
                <a:rPr lang="en-US" altLang="zh-CN" sz="2000" b="1" dirty="0">
                  <a:ea typeface="SimSun" charset="0"/>
                  <a:cs typeface="SimSun" charset="0"/>
                </a:rPr>
                <a:t>U</a:t>
              </a:r>
              <a:r>
                <a:rPr lang="en-US" altLang="zh-CN" sz="2000" b="1" u="sng" dirty="0">
                  <a:solidFill>
                    <a:srgbClr val="00B050"/>
                  </a:solidFill>
                  <a:ea typeface="SimSun" charset="0"/>
                  <a:cs typeface="SimSun" charset="0"/>
                </a:rPr>
                <a:t>AUG</a:t>
              </a:r>
              <a:r>
                <a:rPr lang="en-US" altLang="zh-CN" sz="2000" b="1" dirty="0">
                  <a:ea typeface="SimSun" charset="0"/>
                  <a:cs typeface="SimSun" charset="0"/>
                </a:rPr>
                <a:t>C</a:t>
              </a:r>
              <a:r>
                <a:rPr lang="en-US" altLang="zh-CN" sz="2000" b="1" u="sng" dirty="0">
                  <a:solidFill>
                    <a:srgbClr val="0000FF"/>
                  </a:solidFill>
                  <a:ea typeface="SimSun" charset="0"/>
                  <a:cs typeface="SimSun" charset="0"/>
                </a:rPr>
                <a:t>AUG</a:t>
              </a:r>
              <a:r>
                <a:rPr lang="en-US" altLang="zh-CN" sz="2000" b="1" dirty="0">
                  <a:ea typeface="SimSun" charset="0"/>
                  <a:cs typeface="SimSun" charset="0"/>
                </a:rPr>
                <a:t>CCAAAGGAGGCAUCUAAGGA</a:t>
              </a:r>
              <a:r>
                <a:rPr lang="en-US" altLang="zh-CN" sz="2000" b="1" baseline="30000" dirty="0">
                  <a:ea typeface="SimSun" charset="0"/>
                  <a:cs typeface="SimSun" charset="0"/>
                </a:rPr>
                <a:t>3’</a:t>
              </a:r>
            </a:p>
            <a:p>
              <a:pPr eaLnBrk="1" hangingPunct="1">
                <a:spcBef>
                  <a:spcPct val="50000"/>
                </a:spcBef>
              </a:pPr>
              <a:endParaRPr lang="en-US" sz="2000" dirty="0"/>
            </a:p>
          </p:txBody>
        </p:sp>
        <p:grpSp>
          <p:nvGrpSpPr>
            <p:cNvPr id="2" name="Group 8"/>
            <p:cNvGrpSpPr>
              <a:grpSpLocks/>
            </p:cNvGrpSpPr>
            <p:nvPr/>
          </p:nvGrpSpPr>
          <p:grpSpPr bwMode="auto">
            <a:xfrm>
              <a:off x="1676400" y="2900363"/>
              <a:ext cx="381000" cy="366712"/>
              <a:chOff x="816" y="3714"/>
              <a:chExt cx="240" cy="231"/>
            </a:xfrm>
          </p:grpSpPr>
          <p:sp>
            <p:nvSpPr>
              <p:cNvPr id="57359" name="Oval 6"/>
              <p:cNvSpPr>
                <a:spLocks noChangeArrowheads="1"/>
              </p:cNvSpPr>
              <p:nvPr/>
            </p:nvSpPr>
            <p:spPr bwMode="auto">
              <a:xfrm>
                <a:off x="816" y="3744"/>
                <a:ext cx="240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0" name="Text Box 7"/>
              <p:cNvSpPr txBox="1">
                <a:spLocks noChangeArrowheads="1"/>
              </p:cNvSpPr>
              <p:nvPr/>
            </p:nvSpPr>
            <p:spPr bwMode="auto">
              <a:xfrm>
                <a:off x="816" y="371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/>
                  <a:t>1</a:t>
                </a:r>
              </a:p>
            </p:txBody>
          </p:sp>
        </p:grp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2495550" y="2900363"/>
              <a:ext cx="381000" cy="366712"/>
              <a:chOff x="816" y="3714"/>
              <a:chExt cx="240" cy="231"/>
            </a:xfrm>
          </p:grpSpPr>
          <p:sp>
            <p:nvSpPr>
              <p:cNvPr id="57357" name="Oval 10"/>
              <p:cNvSpPr>
                <a:spLocks noChangeArrowheads="1"/>
              </p:cNvSpPr>
              <p:nvPr/>
            </p:nvSpPr>
            <p:spPr bwMode="auto">
              <a:xfrm>
                <a:off x="816" y="3744"/>
                <a:ext cx="240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8" name="Text Box 11"/>
              <p:cNvSpPr txBox="1">
                <a:spLocks noChangeArrowheads="1"/>
              </p:cNvSpPr>
              <p:nvPr/>
            </p:nvSpPr>
            <p:spPr bwMode="auto">
              <a:xfrm>
                <a:off x="816" y="371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/>
                  <a:t>2</a:t>
                </a:r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3276600" y="2895600"/>
              <a:ext cx="381000" cy="366713"/>
              <a:chOff x="816" y="3714"/>
              <a:chExt cx="240" cy="231"/>
            </a:xfrm>
          </p:grpSpPr>
          <p:sp>
            <p:nvSpPr>
              <p:cNvPr id="57355" name="Oval 13"/>
              <p:cNvSpPr>
                <a:spLocks noChangeArrowheads="1"/>
              </p:cNvSpPr>
              <p:nvPr/>
            </p:nvSpPr>
            <p:spPr bwMode="auto">
              <a:xfrm>
                <a:off x="816" y="3744"/>
                <a:ext cx="240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6" name="Text Box 14"/>
              <p:cNvSpPr txBox="1">
                <a:spLocks noChangeArrowheads="1"/>
              </p:cNvSpPr>
              <p:nvPr/>
            </p:nvSpPr>
            <p:spPr bwMode="auto">
              <a:xfrm>
                <a:off x="816" y="371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dirty="0"/>
                  <a:t>3</a:t>
                </a:r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533400" y="228600"/>
            <a:ext cx="8077200" cy="58477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rgbClr val="000000"/>
                </a:solidFill>
                <a:latin typeface="Century Gothic" pitchFamily="34" charset="0"/>
                <a:ea typeface="SimSun" pitchFamily="2" charset="-122"/>
              </a:rPr>
              <a:t>4.12 Reading Frames</a:t>
            </a:r>
            <a:endParaRPr lang="en-US" sz="3200" dirty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8229600" cy="5135563"/>
          </a:xfrm>
        </p:spPr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The three alternatives are illustrated in the next slide.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These three possibilities are known as </a:t>
            </a:r>
            <a:r>
              <a:rPr lang="en-US" altLang="zh-CN" sz="2400" b="1" dirty="0">
                <a:latin typeface="Century Gothic" charset="0"/>
                <a:ea typeface="SimSun" charset="0"/>
                <a:cs typeface="SimSun" charset="0"/>
              </a:rPr>
              <a:t>“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reading frames</a:t>
            </a:r>
            <a:r>
              <a:rPr lang="en-US" altLang="zh-CN" sz="2400" b="1" dirty="0">
                <a:latin typeface="Century Gothic" charset="0"/>
                <a:ea typeface="SimSun" charset="0"/>
                <a:cs typeface="SimSun" charset="0"/>
              </a:rPr>
              <a:t>”.</a:t>
            </a:r>
          </a:p>
          <a:p>
            <a:pPr eaLnBrk="1" hangingPunct="1">
              <a:buFontTx/>
              <a:buBlip>
                <a:blip r:embed="rId2"/>
              </a:buBlip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marL="0" indent="0" eaLnBrk="1" hangingPunct="1">
              <a:buNone/>
            </a:pPr>
            <a:r>
              <a:rPr lang="en-US" altLang="zh-CN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Gothic" charset="0"/>
                <a:ea typeface="SimSun" charset="0"/>
                <a:cs typeface="SimSun" charset="0"/>
              </a:rPr>
              <a:t>As there are three bases in a codon, changing the reading frame by three or (a multiple of three) gets you back to where you started.</a:t>
            </a:r>
          </a:p>
        </p:txBody>
      </p:sp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03D833B-75CA-BB44-8B3E-3A875257E0FA}" type="slidenum">
              <a:rPr lang="en-US"/>
              <a:pPr eaLnBrk="1" hangingPunct="1"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54DD5AD-2276-3E48-8533-2649F9B9C579}" type="slidenum">
              <a:rPr lang="en-US"/>
              <a:pPr eaLnBrk="1" hangingPunct="1"/>
              <a:t>47</a:t>
            </a:fld>
            <a:endParaRPr lang="en-US"/>
          </a:p>
        </p:txBody>
      </p:sp>
      <p:grpSp>
        <p:nvGrpSpPr>
          <p:cNvPr id="59395" name="Group 10"/>
          <p:cNvGrpSpPr>
            <a:grpSpLocks/>
          </p:cNvGrpSpPr>
          <p:nvPr/>
        </p:nvGrpSpPr>
        <p:grpSpPr bwMode="auto">
          <a:xfrm>
            <a:off x="557213" y="1176338"/>
            <a:ext cx="7620000" cy="1631950"/>
            <a:chOff x="306" y="1488"/>
            <a:chExt cx="4800" cy="1028"/>
          </a:xfrm>
        </p:grpSpPr>
        <p:sp>
          <p:nvSpPr>
            <p:cNvPr id="59472" name="Text Box 4"/>
            <p:cNvSpPr txBox="1">
              <a:spLocks noChangeArrowheads="1"/>
            </p:cNvSpPr>
            <p:nvPr/>
          </p:nvSpPr>
          <p:spPr bwMode="auto">
            <a:xfrm>
              <a:off x="306" y="1488"/>
              <a:ext cx="480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just" eaLnBrk="1" hangingPunct="1"/>
              <a:r>
                <a:rPr lang="en-US" sz="1600" b="1">
                  <a:latin typeface="Century Gothic" charset="0"/>
                </a:rPr>
                <a:t>G A A </a:t>
              </a:r>
              <a:r>
                <a:rPr lang="en-US" sz="1600" b="1" u="sng">
                  <a:solidFill>
                    <a:srgbClr val="FF0000"/>
                  </a:solidFill>
                  <a:latin typeface="Century Gothic" charset="0"/>
                </a:rPr>
                <a:t>A U G</a:t>
              </a:r>
              <a:r>
                <a:rPr lang="en-US" sz="1600" b="1">
                  <a:latin typeface="Century Gothic" charset="0"/>
                </a:rPr>
                <a:t> U </a:t>
              </a:r>
              <a:r>
                <a:rPr lang="en-US" sz="1600" b="1" u="sng">
                  <a:solidFill>
                    <a:srgbClr val="0000FF"/>
                  </a:solidFill>
                  <a:latin typeface="Century Gothic" charset="0"/>
                </a:rPr>
                <a:t>A U G</a:t>
              </a:r>
              <a:r>
                <a:rPr lang="en-US" sz="1600" b="1">
                  <a:latin typeface="Century Gothic" charset="0"/>
                </a:rPr>
                <a:t> C </a:t>
              </a:r>
              <a:r>
                <a:rPr lang="en-US" sz="1600" b="1" u="sng">
                  <a:solidFill>
                    <a:srgbClr val="00FF00"/>
                  </a:solidFill>
                  <a:latin typeface="Century Gothic" charset="0"/>
                </a:rPr>
                <a:t>A U G</a:t>
              </a:r>
              <a:r>
                <a:rPr lang="en-US" sz="1600" b="1">
                  <a:latin typeface="Century Gothic" charset="0"/>
                </a:rPr>
                <a:t> C C A A A G G A G G C A U C U A A G G A</a:t>
              </a:r>
            </a:p>
            <a:p>
              <a:pPr eaLnBrk="1" hangingPunct="1"/>
              <a:endParaRPr lang="en-US" sz="1600">
                <a:latin typeface="Century Gothic" charset="0"/>
              </a:endParaRPr>
            </a:p>
          </p:txBody>
        </p:sp>
        <p:sp>
          <p:nvSpPr>
            <p:cNvPr id="59473" name="Text Box 7"/>
            <p:cNvSpPr txBox="1">
              <a:spLocks noChangeArrowheads="1"/>
            </p:cNvSpPr>
            <p:nvPr/>
          </p:nvSpPr>
          <p:spPr bwMode="auto">
            <a:xfrm>
              <a:off x="1152" y="2016"/>
              <a:ext cx="33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>
                  <a:latin typeface="Century Gothic" charset="0"/>
                  <a:ea typeface="SimSun" charset="0"/>
                  <a:cs typeface="SimSun" charset="0"/>
                </a:rPr>
                <a:t> </a:t>
              </a:r>
              <a:r>
                <a:rPr lang="en-US" altLang="zh-CN" sz="1600" b="1">
                  <a:latin typeface="Century Gothic" charset="0"/>
                  <a:ea typeface="SimSun" charset="0"/>
                  <a:cs typeface="SimSun" charset="0"/>
                </a:rPr>
                <a:t>1  1  1  2  2 2  3 3  3 4  4  4 5  5  5 6  6  6  7  7 7 8 8 8</a:t>
              </a:r>
              <a:r>
                <a:rPr lang="en-US" altLang="zh-CN" sz="1600">
                  <a:latin typeface="Century Gothic" charset="0"/>
                  <a:ea typeface="SimSun" charset="0"/>
                  <a:cs typeface="SimSun" charset="0"/>
                </a:rPr>
                <a:t> </a:t>
              </a:r>
              <a:endParaRPr lang="en-US" sz="1600">
                <a:latin typeface="Century Gothic" charset="0"/>
              </a:endParaRPr>
            </a:p>
          </p:txBody>
        </p:sp>
        <p:sp>
          <p:nvSpPr>
            <p:cNvPr id="59474" name="Text Box 8"/>
            <p:cNvSpPr txBox="1">
              <a:spLocks noChangeArrowheads="1"/>
            </p:cNvSpPr>
            <p:nvPr/>
          </p:nvSpPr>
          <p:spPr bwMode="auto">
            <a:xfrm>
              <a:off x="672" y="1776"/>
              <a:ext cx="36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>
                  <a:latin typeface="Century Gothic" charset="0"/>
                  <a:ea typeface="SimSun" charset="0"/>
                  <a:cs typeface="SimSun" charset="0"/>
                </a:rPr>
                <a:t> </a:t>
              </a:r>
              <a:r>
                <a:rPr lang="en-US" altLang="zh-CN" sz="1600" b="1">
                  <a:latin typeface="Century Gothic" charset="0"/>
                  <a:ea typeface="SimSun" charset="0"/>
                  <a:cs typeface="SimSun" charset="0"/>
                </a:rPr>
                <a:t>1  1  1  2  2  2  3  3  3  4  4  4 5  5  5 6  6  6  7  7 7 8  8  8</a:t>
              </a:r>
              <a:r>
                <a:rPr lang="en-US" altLang="zh-CN" sz="1600">
                  <a:latin typeface="Century Gothic" charset="0"/>
                  <a:ea typeface="SimSun" charset="0"/>
                  <a:cs typeface="SimSun" charset="0"/>
                </a:rPr>
                <a:t> </a:t>
              </a:r>
              <a:endParaRPr lang="en-US" sz="1600">
                <a:latin typeface="Century Gothic" charset="0"/>
              </a:endParaRPr>
            </a:p>
          </p:txBody>
        </p:sp>
        <p:sp>
          <p:nvSpPr>
            <p:cNvPr id="59475" name="Text Box 9"/>
            <p:cNvSpPr txBox="1">
              <a:spLocks noChangeArrowheads="1"/>
            </p:cNvSpPr>
            <p:nvPr/>
          </p:nvSpPr>
          <p:spPr bwMode="auto">
            <a:xfrm>
              <a:off x="1728" y="2304"/>
              <a:ext cx="33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>
                  <a:latin typeface="Century Gothic" charset="0"/>
                  <a:ea typeface="SimSun" charset="0"/>
                  <a:cs typeface="SimSun" charset="0"/>
                </a:rPr>
                <a:t> </a:t>
              </a:r>
              <a:r>
                <a:rPr lang="en-US" altLang="zh-CN" sz="1600" b="1">
                  <a:latin typeface="Century Gothic" charset="0"/>
                  <a:ea typeface="SimSun" charset="0"/>
                  <a:cs typeface="SimSun" charset="0"/>
                </a:rPr>
                <a:t>1  1  1  2  2  2 3 3  3  4  4  4 5  5  5 6  6  6  7  7 7 8 8 8</a:t>
              </a:r>
              <a:r>
                <a:rPr lang="en-US" altLang="zh-CN" sz="1600">
                  <a:latin typeface="Century Gothic" charset="0"/>
                  <a:ea typeface="SimSun" charset="0"/>
                  <a:cs typeface="SimSun" charset="0"/>
                </a:rPr>
                <a:t> </a:t>
              </a:r>
              <a:endParaRPr lang="en-US" sz="1600">
                <a:latin typeface="Century Gothic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143000" y="3048000"/>
            <a:ext cx="6902270" cy="3276600"/>
            <a:chOff x="1143000" y="3048000"/>
            <a:chExt cx="6902270" cy="3276600"/>
          </a:xfrm>
        </p:grpSpPr>
        <p:sp>
          <p:nvSpPr>
            <p:cNvPr id="59397" name="Rectangle 12"/>
            <p:cNvSpPr>
              <a:spLocks noChangeArrowheads="1"/>
            </p:cNvSpPr>
            <p:nvPr/>
          </p:nvSpPr>
          <p:spPr bwMode="auto">
            <a:xfrm>
              <a:off x="1143000" y="3048000"/>
              <a:ext cx="6386513" cy="3276600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3" name="Group 50"/>
            <p:cNvGrpSpPr>
              <a:grpSpLocks/>
            </p:cNvGrpSpPr>
            <p:nvPr/>
          </p:nvGrpSpPr>
          <p:grpSpPr bwMode="auto">
            <a:xfrm>
              <a:off x="3331983" y="3886200"/>
              <a:ext cx="3813876" cy="336550"/>
              <a:chOff x="3635688" y="3815140"/>
              <a:chExt cx="3813791" cy="335896"/>
            </a:xfrm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59425" name="AutoShape 13"/>
              <p:cNvSpPr>
                <a:spLocks noChangeArrowheads="1"/>
              </p:cNvSpPr>
              <p:nvPr/>
            </p:nvSpPr>
            <p:spPr bwMode="auto">
              <a:xfrm>
                <a:off x="3658208" y="3815140"/>
                <a:ext cx="532161" cy="299055"/>
              </a:xfrm>
              <a:prstGeom prst="homePlate">
                <a:avLst>
                  <a:gd name="adj" fmla="val 52173"/>
                </a:avLst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59426" name="Text Box 14"/>
              <p:cNvSpPr txBox="1">
                <a:spLocks noChangeArrowheads="1"/>
              </p:cNvSpPr>
              <p:nvPr/>
            </p:nvSpPr>
            <p:spPr bwMode="auto">
              <a:xfrm>
                <a:off x="3635688" y="3815140"/>
                <a:ext cx="532160" cy="299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/>
              <a:lstStyle/>
              <a:p>
                <a:pPr>
                  <a:defRPr/>
                </a:pPr>
                <a:r>
                  <a:rPr lang="en-US" sz="1400" b="1" dirty="0">
                    <a:latin typeface="Arial Narrow" pitchFamily="34" charset="0"/>
                    <a:ea typeface="+mn-ea"/>
                  </a:rPr>
                  <a:t>Met</a:t>
                </a:r>
                <a:endParaRPr lang="en-US" sz="1400" b="1" dirty="0">
                  <a:ea typeface="+mn-ea"/>
                </a:endParaRPr>
              </a:p>
            </p:txBody>
          </p:sp>
          <p:sp>
            <p:nvSpPr>
              <p:cNvPr id="59427" name="AutoShape 15"/>
              <p:cNvSpPr>
                <a:spLocks noChangeArrowheads="1"/>
              </p:cNvSpPr>
              <p:nvPr/>
            </p:nvSpPr>
            <p:spPr bwMode="auto">
              <a:xfrm>
                <a:off x="4184782" y="3815140"/>
                <a:ext cx="532160" cy="296888"/>
              </a:xfrm>
              <a:prstGeom prst="homePlate">
                <a:avLst>
                  <a:gd name="adj" fmla="val 52554"/>
                </a:avLst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59428" name="Text Box 16"/>
              <p:cNvSpPr txBox="1">
                <a:spLocks noChangeArrowheads="1"/>
              </p:cNvSpPr>
              <p:nvPr/>
            </p:nvSpPr>
            <p:spPr bwMode="auto">
              <a:xfrm>
                <a:off x="4168690" y="3828143"/>
                <a:ext cx="532160" cy="296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/>
              <a:lstStyle/>
              <a:p>
                <a:pPr>
                  <a:defRPr/>
                </a:pPr>
                <a:r>
                  <a:rPr lang="en-US" sz="1000" b="1" dirty="0">
                    <a:latin typeface="Arial Narrow" pitchFamily="34" charset="0"/>
                    <a:ea typeface="+mn-ea"/>
                  </a:rPr>
                  <a:t>Ala</a:t>
                </a:r>
                <a:endParaRPr lang="en-US" b="1" dirty="0">
                  <a:ea typeface="+mn-ea"/>
                </a:endParaRPr>
              </a:p>
            </p:txBody>
          </p:sp>
          <p:sp>
            <p:nvSpPr>
              <p:cNvPr id="59429" name="AutoShape 17"/>
              <p:cNvSpPr>
                <a:spLocks noChangeArrowheads="1"/>
              </p:cNvSpPr>
              <p:nvPr/>
            </p:nvSpPr>
            <p:spPr bwMode="auto">
              <a:xfrm>
                <a:off x="4722166" y="3815140"/>
                <a:ext cx="532160" cy="299055"/>
              </a:xfrm>
              <a:prstGeom prst="homePlate">
                <a:avLst>
                  <a:gd name="adj" fmla="val 52173"/>
                </a:avLst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59430" name="Text Box 18"/>
              <p:cNvSpPr txBox="1">
                <a:spLocks noChangeArrowheads="1"/>
              </p:cNvSpPr>
              <p:nvPr/>
            </p:nvSpPr>
            <p:spPr bwMode="auto">
              <a:xfrm>
                <a:off x="4701693" y="3815140"/>
                <a:ext cx="532160" cy="299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/>
              <a:lstStyle/>
              <a:p>
                <a:pPr>
                  <a:defRPr/>
                </a:pPr>
                <a:r>
                  <a:rPr lang="en-US" sz="1000" b="1">
                    <a:latin typeface="Arial Narrow" pitchFamily="34" charset="0"/>
                    <a:ea typeface="+mn-ea"/>
                  </a:rPr>
                  <a:t>Asn</a:t>
                </a:r>
                <a:endParaRPr lang="en-US" b="1">
                  <a:ea typeface="+mn-ea"/>
                </a:endParaRPr>
              </a:p>
            </p:txBody>
          </p:sp>
          <p:sp>
            <p:nvSpPr>
              <p:cNvPr id="59431" name="AutoShape 19"/>
              <p:cNvSpPr>
                <a:spLocks noChangeArrowheads="1"/>
              </p:cNvSpPr>
              <p:nvPr/>
            </p:nvSpPr>
            <p:spPr bwMode="auto">
              <a:xfrm>
                <a:off x="5282463" y="3841145"/>
                <a:ext cx="532160" cy="296888"/>
              </a:xfrm>
              <a:prstGeom prst="homePlate">
                <a:avLst>
                  <a:gd name="adj" fmla="val 52554"/>
                </a:avLst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59432" name="Text Box 20"/>
              <p:cNvSpPr txBox="1">
                <a:spLocks noChangeArrowheads="1"/>
              </p:cNvSpPr>
              <p:nvPr/>
            </p:nvSpPr>
            <p:spPr bwMode="auto">
              <a:xfrm>
                <a:off x="5309759" y="3841145"/>
                <a:ext cx="532160" cy="296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/>
              <a:lstStyle/>
              <a:p>
                <a:pPr>
                  <a:defRPr/>
                </a:pPr>
                <a:r>
                  <a:rPr lang="en-US" sz="1000" b="1">
                    <a:latin typeface="Arial Narrow" pitchFamily="34" charset="0"/>
                    <a:ea typeface="+mn-ea"/>
                  </a:rPr>
                  <a:t>Lys</a:t>
                </a:r>
                <a:endParaRPr lang="en-US" b="1">
                  <a:ea typeface="+mn-ea"/>
                </a:endParaRPr>
              </a:p>
            </p:txBody>
          </p:sp>
          <p:sp>
            <p:nvSpPr>
              <p:cNvPr id="59433" name="AutoShape 21"/>
              <p:cNvSpPr>
                <a:spLocks noChangeArrowheads="1"/>
              </p:cNvSpPr>
              <p:nvPr/>
            </p:nvSpPr>
            <p:spPr bwMode="auto">
              <a:xfrm>
                <a:off x="5849586" y="3841145"/>
                <a:ext cx="532160" cy="296888"/>
              </a:xfrm>
              <a:prstGeom prst="homePlate">
                <a:avLst>
                  <a:gd name="adj" fmla="val 52554"/>
                </a:avLst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59434" name="Text Box 22"/>
              <p:cNvSpPr txBox="1">
                <a:spLocks noChangeArrowheads="1"/>
              </p:cNvSpPr>
              <p:nvPr/>
            </p:nvSpPr>
            <p:spPr bwMode="auto">
              <a:xfrm>
                <a:off x="5890529" y="3841145"/>
                <a:ext cx="532160" cy="296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/>
              <a:lstStyle/>
              <a:p>
                <a:pPr>
                  <a:defRPr/>
                </a:pPr>
                <a:r>
                  <a:rPr lang="en-US" sz="1000" b="1">
                    <a:latin typeface="Arial Narrow" pitchFamily="34" charset="0"/>
                    <a:ea typeface="+mn-ea"/>
                  </a:rPr>
                  <a:t>Val</a:t>
                </a:r>
                <a:endParaRPr lang="en-US" b="1">
                  <a:ea typeface="+mn-ea"/>
                </a:endParaRPr>
              </a:p>
            </p:txBody>
          </p:sp>
          <p:sp>
            <p:nvSpPr>
              <p:cNvPr id="59435" name="AutoShape 23"/>
              <p:cNvSpPr>
                <a:spLocks noChangeArrowheads="1"/>
              </p:cNvSpPr>
              <p:nvPr/>
            </p:nvSpPr>
            <p:spPr bwMode="auto">
              <a:xfrm>
                <a:off x="6385157" y="3851981"/>
                <a:ext cx="532161" cy="299055"/>
              </a:xfrm>
              <a:prstGeom prst="homePlate">
                <a:avLst>
                  <a:gd name="adj" fmla="val 52173"/>
                </a:avLst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59436" name="Text Box 24"/>
              <p:cNvSpPr txBox="1">
                <a:spLocks noChangeArrowheads="1"/>
              </p:cNvSpPr>
              <p:nvPr/>
            </p:nvSpPr>
            <p:spPr bwMode="auto">
              <a:xfrm>
                <a:off x="6385157" y="3851981"/>
                <a:ext cx="532161" cy="299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/>
              <a:lstStyle/>
              <a:p>
                <a:pPr>
                  <a:defRPr/>
                </a:pPr>
                <a:r>
                  <a:rPr lang="en-US" sz="1000" b="1">
                    <a:latin typeface="Arial Narrow" pitchFamily="34" charset="0"/>
                    <a:ea typeface="+mn-ea"/>
                  </a:rPr>
                  <a:t>Asp</a:t>
                </a:r>
                <a:endParaRPr lang="en-US" b="1">
                  <a:ea typeface="+mn-ea"/>
                </a:endParaRPr>
              </a:p>
            </p:txBody>
          </p:sp>
          <p:sp>
            <p:nvSpPr>
              <p:cNvPr id="59437" name="AutoShape 25"/>
              <p:cNvSpPr>
                <a:spLocks noChangeArrowheads="1"/>
              </p:cNvSpPr>
              <p:nvPr/>
            </p:nvSpPr>
            <p:spPr bwMode="auto">
              <a:xfrm>
                <a:off x="6917318" y="3851981"/>
                <a:ext cx="532161" cy="299055"/>
              </a:xfrm>
              <a:prstGeom prst="homePlate">
                <a:avLst>
                  <a:gd name="adj" fmla="val 52173"/>
                </a:avLst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59438" name="Text Box 26"/>
              <p:cNvSpPr txBox="1">
                <a:spLocks noChangeArrowheads="1"/>
              </p:cNvSpPr>
              <p:nvPr/>
            </p:nvSpPr>
            <p:spPr bwMode="auto">
              <a:xfrm>
                <a:off x="6917318" y="3851981"/>
                <a:ext cx="532161" cy="299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/>
              <a:lstStyle/>
              <a:p>
                <a:pPr>
                  <a:defRPr/>
                </a:pPr>
                <a:r>
                  <a:rPr lang="en-US" sz="1000" b="1" dirty="0">
                    <a:latin typeface="Arial Narrow" pitchFamily="34" charset="0"/>
                    <a:ea typeface="+mn-ea"/>
                  </a:rPr>
                  <a:t>His</a:t>
                </a:r>
                <a:endParaRPr lang="en-US" b="1" dirty="0">
                  <a:ea typeface="+mn-ea"/>
                </a:endParaRPr>
              </a:p>
            </p:txBody>
          </p:sp>
        </p:grpSp>
        <p:sp>
          <p:nvSpPr>
            <p:cNvPr id="59399" name="AutoShape 27"/>
            <p:cNvSpPr>
              <a:spLocks noChangeArrowheads="1"/>
            </p:cNvSpPr>
            <p:nvPr/>
          </p:nvSpPr>
          <p:spPr bwMode="auto">
            <a:xfrm>
              <a:off x="3192463" y="4708525"/>
              <a:ext cx="531812" cy="298450"/>
            </a:xfrm>
            <a:prstGeom prst="homePlate">
              <a:avLst>
                <a:gd name="adj" fmla="val 52245"/>
              </a:avLst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59400" name="Text Box 28"/>
            <p:cNvSpPr txBox="1">
              <a:spLocks noChangeArrowheads="1"/>
            </p:cNvSpPr>
            <p:nvPr/>
          </p:nvSpPr>
          <p:spPr bwMode="auto">
            <a:xfrm>
              <a:off x="3192463" y="4708525"/>
              <a:ext cx="531812" cy="298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r>
                <a:rPr lang="en-US" sz="1000" b="1">
                  <a:latin typeface="Arial Narrow" pitchFamily="34" charset="0"/>
                  <a:ea typeface="+mn-ea"/>
                </a:rPr>
                <a:t>Tyr</a:t>
              </a:r>
              <a:endParaRPr lang="en-US" b="1">
                <a:ea typeface="+mn-ea"/>
              </a:endParaRPr>
            </a:p>
          </p:txBody>
        </p:sp>
        <p:sp>
          <p:nvSpPr>
            <p:cNvPr id="59401" name="AutoShape 29"/>
            <p:cNvSpPr>
              <a:spLocks noChangeArrowheads="1"/>
            </p:cNvSpPr>
            <p:nvPr/>
          </p:nvSpPr>
          <p:spPr bwMode="auto">
            <a:xfrm>
              <a:off x="3746500" y="4721225"/>
              <a:ext cx="531813" cy="298450"/>
            </a:xfrm>
            <a:prstGeom prst="homePlate">
              <a:avLst>
                <a:gd name="adj" fmla="val 52245"/>
              </a:avLst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59402" name="Text Box 30"/>
            <p:cNvSpPr txBox="1">
              <a:spLocks noChangeArrowheads="1"/>
            </p:cNvSpPr>
            <p:nvPr/>
          </p:nvSpPr>
          <p:spPr bwMode="auto">
            <a:xfrm>
              <a:off x="3746500" y="4721225"/>
              <a:ext cx="531813" cy="298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r>
                <a:rPr lang="en-US" sz="1000" b="1">
                  <a:latin typeface="Arial Narrow" pitchFamily="34" charset="0"/>
                  <a:ea typeface="+mn-ea"/>
                </a:rPr>
                <a:t>Gly</a:t>
              </a:r>
              <a:endParaRPr lang="en-US" b="1">
                <a:ea typeface="+mn-ea"/>
              </a:endParaRPr>
            </a:p>
          </p:txBody>
        </p:sp>
        <p:sp>
          <p:nvSpPr>
            <p:cNvPr id="59403" name="AutoShape 31"/>
            <p:cNvSpPr>
              <a:spLocks noChangeArrowheads="1"/>
            </p:cNvSpPr>
            <p:nvPr/>
          </p:nvSpPr>
          <p:spPr bwMode="auto">
            <a:xfrm>
              <a:off x="4283572" y="4733925"/>
              <a:ext cx="531812" cy="296863"/>
            </a:xfrm>
            <a:prstGeom prst="homePlate">
              <a:avLst>
                <a:gd name="adj" fmla="val 52524"/>
              </a:avLst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59404" name="Text Box 32"/>
            <p:cNvSpPr txBox="1">
              <a:spLocks noChangeArrowheads="1"/>
            </p:cNvSpPr>
            <p:nvPr/>
          </p:nvSpPr>
          <p:spPr bwMode="auto">
            <a:xfrm>
              <a:off x="4276748" y="4733925"/>
              <a:ext cx="371452" cy="29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r>
                <a:rPr lang="en-US" sz="1000" b="1">
                  <a:latin typeface="Arial Narrow" pitchFamily="34" charset="0"/>
                  <a:ea typeface="+mn-ea"/>
                </a:rPr>
                <a:t>Lys</a:t>
              </a:r>
              <a:endParaRPr lang="en-US" b="1">
                <a:ea typeface="+mn-ea"/>
              </a:endParaRPr>
            </a:p>
          </p:txBody>
        </p:sp>
        <p:sp>
          <p:nvSpPr>
            <p:cNvPr id="59405" name="AutoShape 33"/>
            <p:cNvSpPr>
              <a:spLocks noChangeArrowheads="1"/>
            </p:cNvSpPr>
            <p:nvPr/>
          </p:nvSpPr>
          <p:spPr bwMode="auto">
            <a:xfrm>
              <a:off x="2992438" y="5664200"/>
              <a:ext cx="531812" cy="298450"/>
            </a:xfrm>
            <a:prstGeom prst="homePlate">
              <a:avLst>
                <a:gd name="adj" fmla="val 52245"/>
              </a:avLst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59406" name="Text Box 34"/>
            <p:cNvSpPr txBox="1">
              <a:spLocks noChangeArrowheads="1"/>
            </p:cNvSpPr>
            <p:nvPr/>
          </p:nvSpPr>
          <p:spPr bwMode="auto">
            <a:xfrm>
              <a:off x="3012910" y="5664200"/>
              <a:ext cx="531812" cy="298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r>
                <a:rPr lang="en-US" sz="1000" b="1">
                  <a:latin typeface="Arial Narrow" pitchFamily="34" charset="0"/>
                  <a:ea typeface="+mn-ea"/>
                </a:rPr>
                <a:t>Leu</a:t>
              </a:r>
              <a:endParaRPr lang="en-US" b="1">
                <a:ea typeface="+mn-ea"/>
              </a:endParaRPr>
            </a:p>
          </p:txBody>
        </p:sp>
        <p:sp>
          <p:nvSpPr>
            <p:cNvPr id="59407" name="AutoShape 35"/>
            <p:cNvSpPr>
              <a:spLocks noChangeArrowheads="1"/>
            </p:cNvSpPr>
            <p:nvPr/>
          </p:nvSpPr>
          <p:spPr bwMode="auto">
            <a:xfrm>
              <a:off x="3568700" y="5664200"/>
              <a:ext cx="531813" cy="298450"/>
            </a:xfrm>
            <a:prstGeom prst="homePlate">
              <a:avLst>
                <a:gd name="adj" fmla="val 52245"/>
              </a:avLst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59408" name="Text Box 36"/>
            <p:cNvSpPr txBox="1">
              <a:spLocks noChangeArrowheads="1"/>
            </p:cNvSpPr>
            <p:nvPr/>
          </p:nvSpPr>
          <p:spPr bwMode="auto">
            <a:xfrm>
              <a:off x="3568700" y="5664200"/>
              <a:ext cx="531813" cy="298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r>
                <a:rPr lang="en-US" sz="1000" b="1">
                  <a:latin typeface="Arial Narrow" pitchFamily="34" charset="0"/>
                  <a:ea typeface="+mn-ea"/>
                </a:rPr>
                <a:t>Trp</a:t>
              </a:r>
              <a:endParaRPr lang="en-US" b="1">
                <a:ea typeface="+mn-ea"/>
              </a:endParaRPr>
            </a:p>
          </p:txBody>
        </p:sp>
        <p:sp>
          <p:nvSpPr>
            <p:cNvPr id="59409" name="AutoShape 37"/>
            <p:cNvSpPr>
              <a:spLocks noChangeArrowheads="1"/>
            </p:cNvSpPr>
            <p:nvPr/>
          </p:nvSpPr>
          <p:spPr bwMode="auto">
            <a:xfrm>
              <a:off x="4133850" y="5653088"/>
              <a:ext cx="533400" cy="296862"/>
            </a:xfrm>
            <a:prstGeom prst="homePlate">
              <a:avLst>
                <a:gd name="adj" fmla="val 52681"/>
              </a:avLst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59410" name="Text Box 38"/>
            <p:cNvSpPr txBox="1">
              <a:spLocks noChangeArrowheads="1"/>
            </p:cNvSpPr>
            <p:nvPr/>
          </p:nvSpPr>
          <p:spPr bwMode="auto">
            <a:xfrm>
              <a:off x="4133850" y="5653088"/>
              <a:ext cx="533400" cy="296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r>
                <a:rPr lang="en-US" sz="1000" b="1">
                  <a:latin typeface="Arial Narrow" pitchFamily="34" charset="0"/>
                  <a:ea typeface="+mn-ea"/>
                </a:rPr>
                <a:t>Gln</a:t>
              </a:r>
              <a:endParaRPr lang="en-US" b="1">
                <a:ea typeface="+mn-ea"/>
              </a:endParaRPr>
            </a:p>
          </p:txBody>
        </p:sp>
        <p:sp>
          <p:nvSpPr>
            <p:cNvPr id="59411" name="AutoShape 39"/>
            <p:cNvSpPr>
              <a:spLocks noChangeArrowheads="1"/>
            </p:cNvSpPr>
            <p:nvPr/>
          </p:nvSpPr>
          <p:spPr bwMode="auto">
            <a:xfrm>
              <a:off x="4700588" y="5653088"/>
              <a:ext cx="531812" cy="296862"/>
            </a:xfrm>
            <a:prstGeom prst="homePlate">
              <a:avLst>
                <a:gd name="adj" fmla="val 52524"/>
              </a:avLst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59412" name="Text Box 40"/>
            <p:cNvSpPr txBox="1">
              <a:spLocks noChangeArrowheads="1"/>
            </p:cNvSpPr>
            <p:nvPr/>
          </p:nvSpPr>
          <p:spPr bwMode="auto">
            <a:xfrm>
              <a:off x="4700588" y="5653088"/>
              <a:ext cx="531812" cy="296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r>
                <a:rPr lang="en-US" sz="1000" b="1">
                  <a:latin typeface="Arial Narrow" pitchFamily="34" charset="0"/>
                  <a:ea typeface="+mn-ea"/>
                </a:rPr>
                <a:t>Ile</a:t>
              </a:r>
              <a:endParaRPr lang="en-US" b="1">
                <a:ea typeface="+mn-ea"/>
              </a:endParaRPr>
            </a:p>
          </p:txBody>
        </p:sp>
        <p:sp>
          <p:nvSpPr>
            <p:cNvPr id="59413" name="AutoShape 41"/>
            <p:cNvSpPr>
              <a:spLocks noChangeArrowheads="1"/>
            </p:cNvSpPr>
            <p:nvPr/>
          </p:nvSpPr>
          <p:spPr bwMode="auto">
            <a:xfrm>
              <a:off x="5276850" y="5640388"/>
              <a:ext cx="531813" cy="296862"/>
            </a:xfrm>
            <a:prstGeom prst="homePlate">
              <a:avLst>
                <a:gd name="adj" fmla="val 52524"/>
              </a:avLst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59414" name="Text Box 42"/>
            <p:cNvSpPr txBox="1">
              <a:spLocks noChangeArrowheads="1"/>
            </p:cNvSpPr>
            <p:nvPr/>
          </p:nvSpPr>
          <p:spPr bwMode="auto">
            <a:xfrm>
              <a:off x="5249554" y="5640388"/>
              <a:ext cx="531813" cy="296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r>
                <a:rPr lang="en-US" sz="1000" b="1">
                  <a:latin typeface="Arial Narrow" pitchFamily="34" charset="0"/>
                  <a:ea typeface="+mn-ea"/>
                </a:rPr>
                <a:t>Arg</a:t>
              </a:r>
              <a:endParaRPr lang="en-US" b="1">
                <a:ea typeface="+mn-ea"/>
              </a:endParaRPr>
            </a:p>
          </p:txBody>
        </p:sp>
        <p:sp>
          <p:nvSpPr>
            <p:cNvPr id="59415" name="AutoShape 43"/>
            <p:cNvSpPr>
              <a:spLocks noChangeArrowheads="1"/>
            </p:cNvSpPr>
            <p:nvPr/>
          </p:nvSpPr>
          <p:spPr bwMode="auto">
            <a:xfrm>
              <a:off x="4849504" y="4703928"/>
              <a:ext cx="400050" cy="446088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59416" name="Text Box 44"/>
            <p:cNvSpPr txBox="1">
              <a:spLocks noChangeArrowheads="1"/>
            </p:cNvSpPr>
            <p:nvPr/>
          </p:nvSpPr>
          <p:spPr bwMode="auto">
            <a:xfrm>
              <a:off x="4846969" y="4783138"/>
              <a:ext cx="533400" cy="296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r>
                <a:rPr lang="en-US" sz="1000" b="1" dirty="0">
                  <a:solidFill>
                    <a:srgbClr val="FFFFFF"/>
                  </a:solidFill>
                  <a:latin typeface="Arial Narrow" pitchFamily="34" charset="0"/>
                  <a:ea typeface="+mn-ea"/>
                </a:rPr>
                <a:t>Stop</a:t>
              </a:r>
              <a:endParaRPr lang="en-US" b="1" dirty="0">
                <a:ea typeface="+mn-ea"/>
              </a:endParaRPr>
            </a:p>
          </p:txBody>
        </p:sp>
        <p:sp>
          <p:nvSpPr>
            <p:cNvPr id="59417" name="AutoShape 45"/>
            <p:cNvSpPr>
              <a:spLocks noChangeArrowheads="1"/>
            </p:cNvSpPr>
            <p:nvPr/>
          </p:nvSpPr>
          <p:spPr bwMode="auto">
            <a:xfrm>
              <a:off x="5797550" y="5602288"/>
              <a:ext cx="398463" cy="447675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59418" name="Text Box 46"/>
            <p:cNvSpPr txBox="1">
              <a:spLocks noChangeArrowheads="1"/>
            </p:cNvSpPr>
            <p:nvPr/>
          </p:nvSpPr>
          <p:spPr bwMode="auto">
            <a:xfrm>
              <a:off x="5764213" y="5676900"/>
              <a:ext cx="531812" cy="29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r>
                <a:rPr lang="en-US" sz="1000" b="1">
                  <a:solidFill>
                    <a:srgbClr val="FFFFFF"/>
                  </a:solidFill>
                  <a:latin typeface="Arial Narrow" pitchFamily="34" charset="0"/>
                  <a:ea typeface="+mn-ea"/>
                </a:rPr>
                <a:t>Stop</a:t>
              </a:r>
              <a:endParaRPr lang="en-US" b="1">
                <a:ea typeface="+mn-ea"/>
              </a:endParaRPr>
            </a:p>
          </p:txBody>
        </p:sp>
        <p:sp>
          <p:nvSpPr>
            <p:cNvPr id="59460" name="Text Box 47"/>
            <p:cNvSpPr txBox="1">
              <a:spLocks noChangeArrowheads="1"/>
            </p:cNvSpPr>
            <p:nvPr/>
          </p:nvSpPr>
          <p:spPr bwMode="auto">
            <a:xfrm>
              <a:off x="2874783" y="3452813"/>
              <a:ext cx="5170487" cy="468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just" eaLnBrk="1" hangingPunct="1"/>
              <a:r>
                <a:rPr lang="en-US" sz="1400" b="1" dirty="0">
                  <a:latin typeface="Arial Narrow" charset="0"/>
                </a:rPr>
                <a:t>C  U  A  U G  G  C  A  A  A  U  A  A  G  G  U  A G  A  C  C  A  U</a:t>
              </a:r>
              <a:endParaRPr lang="en-US" sz="1400" b="1" dirty="0"/>
            </a:p>
          </p:txBody>
        </p:sp>
        <p:sp>
          <p:nvSpPr>
            <p:cNvPr id="59461" name="Text Box 48"/>
            <p:cNvSpPr txBox="1">
              <a:spLocks noChangeArrowheads="1"/>
            </p:cNvSpPr>
            <p:nvPr/>
          </p:nvSpPr>
          <p:spPr bwMode="auto">
            <a:xfrm>
              <a:off x="2898775" y="4359275"/>
              <a:ext cx="4457700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just" eaLnBrk="1" hangingPunct="1"/>
              <a:r>
                <a:rPr lang="en-US" sz="1400" b="1">
                  <a:latin typeface="Arial Narrow" charset="0"/>
                </a:rPr>
                <a:t>C  U  A  U G  G  C  A  A  A  U  A  A  G   G  U  A G  A  C  C  A  U</a:t>
              </a:r>
              <a:endParaRPr lang="en-US" sz="1400" b="1"/>
            </a:p>
          </p:txBody>
        </p:sp>
        <p:sp>
          <p:nvSpPr>
            <p:cNvPr id="59462" name="Text Box 49"/>
            <p:cNvSpPr txBox="1">
              <a:spLocks noChangeArrowheads="1"/>
            </p:cNvSpPr>
            <p:nvPr/>
          </p:nvSpPr>
          <p:spPr bwMode="auto">
            <a:xfrm>
              <a:off x="2914650" y="5167313"/>
              <a:ext cx="4833938" cy="398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just" eaLnBrk="1" hangingPunct="1"/>
              <a:r>
                <a:rPr lang="en-US" sz="1400" b="1">
                  <a:latin typeface="Arial Narrow" charset="0"/>
                </a:rPr>
                <a:t>C  U  A  U G  G  C  A  A  A  U  A  A  G   G  U  A G  A  C  C  A  U</a:t>
              </a:r>
              <a:endParaRPr lang="en-US" sz="1400" b="1"/>
            </a:p>
          </p:txBody>
        </p:sp>
        <p:sp>
          <p:nvSpPr>
            <p:cNvPr id="59422" name="Text Box 50"/>
            <p:cNvSpPr txBox="1">
              <a:spLocks noChangeArrowheads="1"/>
            </p:cNvSpPr>
            <p:nvPr/>
          </p:nvSpPr>
          <p:spPr bwMode="auto">
            <a:xfrm>
              <a:off x="1409700" y="3670300"/>
              <a:ext cx="1595438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r>
                <a:rPr lang="en-US" sz="1200" b="1" dirty="0">
                  <a:latin typeface="Arial Narrow" pitchFamily="34" charset="0"/>
                  <a:ea typeface="+mn-ea"/>
                </a:rPr>
                <a:t>Reading Frame A</a:t>
              </a:r>
              <a:endParaRPr lang="en-US" b="1" dirty="0">
                <a:ea typeface="+mn-ea"/>
              </a:endParaRPr>
            </a:p>
          </p:txBody>
        </p:sp>
        <p:sp>
          <p:nvSpPr>
            <p:cNvPr id="59423" name="Text Box 51"/>
            <p:cNvSpPr txBox="1">
              <a:spLocks noChangeArrowheads="1"/>
            </p:cNvSpPr>
            <p:nvPr/>
          </p:nvSpPr>
          <p:spPr bwMode="auto">
            <a:xfrm>
              <a:off x="1409700" y="4619625"/>
              <a:ext cx="1649413" cy="39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r>
                <a:rPr lang="en-US" sz="1200" b="1">
                  <a:latin typeface="Arial Narrow" pitchFamily="34" charset="0"/>
                  <a:ea typeface="+mn-ea"/>
                </a:rPr>
                <a:t>Reading Frame B</a:t>
              </a:r>
              <a:endParaRPr lang="en-US" b="1">
                <a:ea typeface="+mn-ea"/>
              </a:endParaRPr>
            </a:p>
          </p:txBody>
        </p:sp>
        <p:sp>
          <p:nvSpPr>
            <p:cNvPr id="59424" name="Text Box 52"/>
            <p:cNvSpPr txBox="1">
              <a:spLocks noChangeArrowheads="1"/>
            </p:cNvSpPr>
            <p:nvPr/>
          </p:nvSpPr>
          <p:spPr bwMode="auto">
            <a:xfrm>
              <a:off x="1420813" y="5697538"/>
              <a:ext cx="159543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r>
                <a:rPr lang="en-US" sz="1200" b="1">
                  <a:latin typeface="Arial Narrow" pitchFamily="34" charset="0"/>
                  <a:ea typeface="+mn-ea"/>
                </a:rPr>
                <a:t>Reading Frame C</a:t>
              </a:r>
              <a:endParaRPr lang="en-US" b="1"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NAR 2009 Translation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7564D-F566-7A49-BBE6-E63E85E8BEE1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609600"/>
            <a:ext cx="8229600" cy="55927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buNone/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A stretch of RNA, beginning with a start codon, and which can therefore be translated into a protein, is known as an 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Open Reading Frame</a:t>
            </a:r>
            <a:r>
              <a:rPr lang="en-US" altLang="zh-CN" sz="2400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 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ORF)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. </a:t>
            </a:r>
          </a:p>
          <a:p>
            <a:pPr eaLnBrk="1" hangingPunct="1">
              <a:buFontTx/>
              <a:buBlip>
                <a:blip r:embed="rId2"/>
              </a:buBlip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Any mRNA will 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have several possible ORFs</a:t>
            </a:r>
            <a:r>
              <a:rPr lang="en-US" altLang="zh-CN" sz="2400" b="1" dirty="0">
                <a:latin typeface="Century Gothic" charset="0"/>
                <a:ea typeface="SimSun" charset="0"/>
                <a:cs typeface="SimSun" charset="0"/>
              </a:rPr>
              <a:t> 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and we have to find the correct one. </a:t>
            </a:r>
            <a:endParaRPr lang="en-US" sz="2400" dirty="0">
              <a:latin typeface="Century Gothic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4392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8DFDC-C28E-47FE-B8BD-4A6DF8DF2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10" y="2514600"/>
            <a:ext cx="7886700" cy="1325563"/>
          </a:xfrm>
        </p:spPr>
        <p:txBody>
          <a:bodyPr/>
          <a:lstStyle/>
          <a:p>
            <a:pPr algn="ctr"/>
            <a:r>
              <a:rPr lang="en-MY" b="1" dirty="0"/>
              <a:t>End of 1</a:t>
            </a:r>
            <a:r>
              <a:rPr lang="en-MY" b="1" baseline="30000" dirty="0"/>
              <a:t>st</a:t>
            </a:r>
            <a:r>
              <a:rPr lang="en-MY" b="1" dirty="0"/>
              <a:t> part of Ch4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72473-05C7-4EE8-90D5-D12D1B0E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NAR 2009 Translation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6E20C-8CB5-4317-934B-D4D9E6C9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3695-0BC4-814B-B865-2D8719B9A72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4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NAR 2009 Translation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7564D-F566-7A49-BBE6-E63E85E8BEE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838200"/>
            <a:ext cx="8229600" cy="5715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Gothic" charset="0"/>
                <a:ea typeface="SimSun" charset="0"/>
                <a:cs typeface="SimSun" charset="0"/>
              </a:rPr>
              <a:t>So how do you define proteins?</a:t>
            </a:r>
          </a:p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None/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Proteins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Char char="-"/>
            </a:pP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are made from a linear chain of monomers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, 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Char char="-"/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are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folded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into a variety of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complex 3D shapes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. 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Char char="-"/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a chain of amino acids is called a 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polypeptide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. 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Char char="-"/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some proteins consist of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more than one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polypeptide chains. </a:t>
            </a:r>
            <a:endParaRPr lang="en-US" sz="2400" dirty="0">
              <a:latin typeface="Century Gothic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4146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533400"/>
            <a:ext cx="8382000" cy="6019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The first codon is always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AUG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, which codes for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methionine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. </a:t>
            </a:r>
          </a:p>
          <a:p>
            <a:pPr eaLnBrk="1" hangingPunct="1">
              <a:buFontTx/>
              <a:buBlip>
                <a:blip r:embed="rId2"/>
              </a:buBlip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A special 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tRNA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(the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initiator </a:t>
            </a:r>
            <a:r>
              <a:rPr lang="en-US" altLang="zh-CN" sz="2400" b="1" dirty="0" err="1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tRNA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) 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will be charged with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chemically-tagged Met </a:t>
            </a:r>
            <a:r>
              <a:rPr lang="en-US" altLang="zh-CN" sz="2400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formyl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-Met 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or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fMet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) and will 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bind to the start codon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. </a:t>
            </a:r>
          </a:p>
          <a:p>
            <a:pPr eaLnBrk="1" hangingPunct="1"/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Sometimes the initial Met is snipped off later, so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mature proteins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 do not always begin with Met.</a:t>
            </a:r>
          </a:p>
          <a:p>
            <a:pPr eaLnBrk="1" hangingPunct="1">
              <a:buFontTx/>
              <a:buNone/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marL="0" indent="0" eaLnBrk="1" hangingPunct="1">
              <a:buNone/>
            </a:pPr>
            <a:r>
              <a:rPr lang="en-US" altLang="zh-CN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Gothic" charset="0"/>
                <a:ea typeface="SimSun" charset="0"/>
                <a:cs typeface="SimSun" charset="0"/>
              </a:rPr>
              <a:t>There are also AUG codons in the middle of a message giving Met in the middle of the protein. 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entury Gothic" charset="0"/>
              <a:cs typeface="Arial" charset="0"/>
            </a:endParaRPr>
          </a:p>
        </p:txBody>
      </p:sp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AB0614-8518-D743-BF7A-F0FD1477FCAC}" type="slidenum">
              <a:rPr lang="en-US"/>
              <a:pPr eaLnBrk="1" hangingPunct="1"/>
              <a:t>50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228600"/>
            <a:ext cx="8077200" cy="58477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rgbClr val="000000"/>
                </a:solidFill>
                <a:latin typeface="Century Gothic" pitchFamily="34" charset="0"/>
                <a:ea typeface="SimSun" pitchFamily="2" charset="-122"/>
              </a:rPr>
              <a:t>4.13 Getting Protein Synthesis Started</a:t>
            </a:r>
            <a:endParaRPr lang="en-US" sz="3200" dirty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830763"/>
          </a:xfrm>
        </p:spPr>
        <p:txBody>
          <a:bodyPr/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altLang="zh-CN" sz="2300" dirty="0">
                <a:latin typeface="Century Gothic" charset="0"/>
                <a:ea typeface="SimSun" charset="0"/>
                <a:cs typeface="SimSun" charset="0"/>
              </a:rPr>
              <a:t>Near the front (the 5' end) of the mRNA is the </a:t>
            </a:r>
            <a:r>
              <a:rPr lang="en-US" altLang="zh-CN" sz="23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ribosome binding site</a:t>
            </a:r>
            <a:r>
              <a:rPr lang="en-US" altLang="zh-CN" sz="2300" dirty="0">
                <a:latin typeface="Century Gothic" charset="0"/>
                <a:ea typeface="SimSun" charset="0"/>
                <a:cs typeface="SimSun" charset="0"/>
              </a:rPr>
              <a:t> (</a:t>
            </a:r>
            <a:r>
              <a:rPr lang="en-US" altLang="zh-CN" sz="23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RBS</a:t>
            </a:r>
            <a:r>
              <a:rPr lang="en-US" altLang="zh-CN" sz="2300" dirty="0">
                <a:latin typeface="Century Gothic" charset="0"/>
                <a:ea typeface="SimSun" charset="0"/>
                <a:cs typeface="SimSun" charset="0"/>
              </a:rPr>
              <a:t>, or </a:t>
            </a:r>
            <a:r>
              <a:rPr lang="en-US" altLang="zh-CN" sz="23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Shine-</a:t>
            </a:r>
            <a:r>
              <a:rPr lang="en-US" altLang="zh-CN" sz="2300" b="1" dirty="0" err="1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Dalgarno</a:t>
            </a:r>
            <a:r>
              <a:rPr lang="en-US" altLang="zh-CN" sz="23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 sequence</a:t>
            </a:r>
            <a:r>
              <a:rPr lang="en-US" altLang="zh-CN" sz="2300" dirty="0">
                <a:latin typeface="Century Gothic" charset="0"/>
                <a:ea typeface="SimSun" charset="0"/>
                <a:cs typeface="SimSun" charset="0"/>
              </a:rPr>
              <a:t> or </a:t>
            </a:r>
            <a:r>
              <a:rPr lang="en-US" altLang="zh-CN" sz="23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S-D sequence</a:t>
            </a:r>
            <a:r>
              <a:rPr lang="en-US" altLang="zh-CN" sz="2300" dirty="0">
                <a:latin typeface="Century Gothic" charset="0"/>
                <a:ea typeface="SimSun" charset="0"/>
                <a:cs typeface="SimSun" charset="0"/>
              </a:rPr>
              <a:t>).</a:t>
            </a:r>
          </a:p>
          <a:p>
            <a:pPr marL="0" indent="0" eaLnBrk="1" hangingPunct="1">
              <a:buNone/>
            </a:pPr>
            <a:endParaRPr lang="en-US" altLang="zh-CN" sz="10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3"/>
              </a:buBlip>
            </a:pPr>
            <a:r>
              <a:rPr lang="en-US" altLang="zh-CN" sz="2300" dirty="0">
                <a:latin typeface="Century Gothic" charset="0"/>
                <a:ea typeface="SimSun" charset="0"/>
                <a:cs typeface="SimSun" charset="0"/>
              </a:rPr>
              <a:t>The </a:t>
            </a:r>
            <a:r>
              <a:rPr lang="en-US" altLang="zh-CN" sz="23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anti Shine-</a:t>
            </a:r>
            <a:r>
              <a:rPr lang="en-US" altLang="zh-CN" sz="2300" b="1" dirty="0" err="1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Dalgarno</a:t>
            </a:r>
            <a:r>
              <a:rPr lang="en-US" altLang="zh-CN" sz="2300" dirty="0">
                <a:latin typeface="Century Gothic" charset="0"/>
                <a:ea typeface="SimSun" charset="0"/>
                <a:cs typeface="SimSun" charset="0"/>
              </a:rPr>
              <a:t> sequence (complementary to the S-D sequence) is found close to the 3' end of the 16S </a:t>
            </a:r>
            <a:r>
              <a:rPr lang="en-US" altLang="zh-CN" sz="2300" dirty="0" err="1">
                <a:latin typeface="Century Gothic" charset="0"/>
                <a:ea typeface="SimSun" charset="0"/>
                <a:cs typeface="SimSun" charset="0"/>
              </a:rPr>
              <a:t>rRNA</a:t>
            </a:r>
            <a:r>
              <a:rPr lang="en-US" altLang="zh-CN" sz="2300" dirty="0">
                <a:latin typeface="Century Gothic" charset="0"/>
                <a:ea typeface="SimSun" charset="0"/>
                <a:cs typeface="SimSun" charset="0"/>
              </a:rPr>
              <a:t> - causes the mRNA to bind to this </a:t>
            </a:r>
            <a:r>
              <a:rPr lang="en-US" altLang="zh-CN" sz="2300" u="sng" dirty="0" err="1">
                <a:latin typeface="Century Gothic" charset="0"/>
                <a:ea typeface="SimSun" charset="0"/>
                <a:cs typeface="SimSun" charset="0"/>
              </a:rPr>
              <a:t>r</a:t>
            </a:r>
            <a:r>
              <a:rPr lang="en-US" altLang="zh-CN" sz="2300" dirty="0" err="1">
                <a:latin typeface="Century Gothic" charset="0"/>
                <a:ea typeface="SimSun" charset="0"/>
                <a:cs typeface="SimSun" charset="0"/>
              </a:rPr>
              <a:t>RNA</a:t>
            </a:r>
            <a:r>
              <a:rPr lang="en-US" altLang="zh-CN" sz="2300" dirty="0">
                <a:latin typeface="Century Gothic" charset="0"/>
                <a:ea typeface="SimSun" charset="0"/>
                <a:cs typeface="SimSun" charset="0"/>
              </a:rPr>
              <a:t>. </a:t>
            </a:r>
          </a:p>
          <a:p>
            <a:pPr eaLnBrk="1" hangingPunct="1">
              <a:buFontTx/>
              <a:buBlip>
                <a:blip r:embed="rId3"/>
              </a:buBlip>
            </a:pPr>
            <a:endParaRPr lang="en-US" altLang="zh-CN" sz="1000" dirty="0">
              <a:latin typeface="Century Gothic" charset="0"/>
              <a:ea typeface="SimSun" charset="0"/>
              <a:cs typeface="SimSun" charset="0"/>
            </a:endParaRPr>
          </a:p>
          <a:p>
            <a:pPr marL="0" indent="0" eaLnBrk="1" hangingPunct="1">
              <a:buNone/>
            </a:pPr>
            <a:r>
              <a:rPr lang="en-US" altLang="zh-CN" sz="2300" dirty="0">
                <a:latin typeface="Century Gothic" charset="0"/>
                <a:ea typeface="SimSun" charset="0"/>
                <a:cs typeface="SimSun" charset="0"/>
              </a:rPr>
              <a:t>In some cases the S-D is an exact match to the anti S-D sequence and these mRNAs are translated efficiently. In other cases the match is poorer and translation is less efficient. </a:t>
            </a:r>
          </a:p>
          <a:p>
            <a:pPr marL="0" indent="0" eaLnBrk="1" hangingPunct="1">
              <a:buNone/>
            </a:pPr>
            <a:r>
              <a:rPr lang="en-US" altLang="zh-CN" sz="23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Gothic" charset="0"/>
                <a:ea typeface="SimSun" charset="0"/>
                <a:cs typeface="SimSun" charset="0"/>
              </a:rPr>
              <a:t>The start codon is the next AUG codon after the RBS.</a:t>
            </a:r>
            <a:endParaRPr lang="en-US" sz="23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entury Gothic" charset="0"/>
              <a:cs typeface="Arial" charset="0"/>
            </a:endParaRPr>
          </a:p>
        </p:txBody>
      </p:sp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EC7A219-3EA6-174A-9E3E-ADC1663255B4}" type="slidenum">
              <a:rPr lang="en-US"/>
              <a:pPr eaLnBrk="1" hangingPunct="1"/>
              <a:t>51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6112" y="188893"/>
            <a:ext cx="8915400" cy="95410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zh-CN" sz="2800" b="1" dirty="0">
                <a:solidFill>
                  <a:srgbClr val="000000"/>
                </a:solidFill>
                <a:latin typeface="Century Gothic" charset="0"/>
                <a:ea typeface="SimSun" charset="0"/>
                <a:cs typeface="SimSun" charset="0"/>
              </a:rPr>
              <a:t>How does the ribosome know which AUG codon to start with? 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F84C3E-0502-0347-9EB8-8D135E582E3D}" type="slidenum">
              <a:rPr lang="en-US"/>
              <a:pPr eaLnBrk="1" hangingPunct="1"/>
              <a:t>52</a:t>
            </a:fld>
            <a:endParaRPr lang="en-US"/>
          </a:p>
        </p:txBody>
      </p:sp>
      <p:sp>
        <p:nvSpPr>
          <p:cNvPr id="85010" name="Rectangle 18"/>
          <p:cNvSpPr>
            <a:spLocks noChangeArrowheads="1"/>
          </p:cNvSpPr>
          <p:nvPr/>
        </p:nvSpPr>
        <p:spPr bwMode="auto">
          <a:xfrm>
            <a:off x="6677025" y="1578432"/>
            <a:ext cx="1252538" cy="2317750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1936750" y="1524000"/>
            <a:ext cx="1096963" cy="23177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63497" name="Group 29"/>
          <p:cNvGrpSpPr>
            <a:grpSpLocks/>
          </p:cNvGrpSpPr>
          <p:nvPr/>
        </p:nvGrpSpPr>
        <p:grpSpPr bwMode="auto">
          <a:xfrm>
            <a:off x="1951038" y="2216150"/>
            <a:ext cx="1084262" cy="273050"/>
            <a:chOff x="1175" y="1396"/>
            <a:chExt cx="683" cy="172"/>
          </a:xfrm>
        </p:grpSpPr>
        <p:sp>
          <p:nvSpPr>
            <p:cNvPr id="63519" name="Line 5"/>
            <p:cNvSpPr>
              <a:spLocks noChangeShapeType="1"/>
            </p:cNvSpPr>
            <p:nvPr/>
          </p:nvSpPr>
          <p:spPr bwMode="auto">
            <a:xfrm flipV="1">
              <a:off x="1175" y="1396"/>
              <a:ext cx="0" cy="172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0" name="Line 6"/>
            <p:cNvSpPr>
              <a:spLocks noChangeShapeType="1"/>
            </p:cNvSpPr>
            <p:nvPr/>
          </p:nvSpPr>
          <p:spPr bwMode="auto">
            <a:xfrm>
              <a:off x="1175" y="1396"/>
              <a:ext cx="665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1" name="Line 7"/>
            <p:cNvSpPr>
              <a:spLocks noChangeShapeType="1"/>
            </p:cNvSpPr>
            <p:nvPr/>
          </p:nvSpPr>
          <p:spPr bwMode="auto">
            <a:xfrm>
              <a:off x="1858" y="1396"/>
              <a:ext cx="0" cy="172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8" name="Text Box 8"/>
          <p:cNvSpPr txBox="1">
            <a:spLocks noChangeArrowheads="1"/>
          </p:cNvSpPr>
          <p:nvPr/>
        </p:nvSpPr>
        <p:spPr bwMode="auto">
          <a:xfrm>
            <a:off x="4114800" y="1752600"/>
            <a:ext cx="26638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000000"/>
                </a:solidFill>
                <a:latin typeface="Arial Narrow" charset="0"/>
              </a:rPr>
              <a:t>  fMet   Val    Ala    Lys   Ser</a:t>
            </a:r>
            <a:endParaRPr lang="en-US" sz="1600"/>
          </a:p>
        </p:txBody>
      </p:sp>
      <p:sp>
        <p:nvSpPr>
          <p:cNvPr id="63499" name="Line 9"/>
          <p:cNvSpPr>
            <a:spLocks noChangeShapeType="1"/>
          </p:cNvSpPr>
          <p:nvPr/>
        </p:nvSpPr>
        <p:spPr bwMode="auto">
          <a:xfrm flipV="1">
            <a:off x="4357688" y="2133600"/>
            <a:ext cx="0" cy="385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Line 10"/>
          <p:cNvSpPr>
            <a:spLocks noChangeShapeType="1"/>
          </p:cNvSpPr>
          <p:nvPr/>
        </p:nvSpPr>
        <p:spPr bwMode="auto">
          <a:xfrm flipV="1">
            <a:off x="4824413" y="2133600"/>
            <a:ext cx="0" cy="385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1" name="Line 11"/>
          <p:cNvSpPr>
            <a:spLocks noChangeShapeType="1"/>
          </p:cNvSpPr>
          <p:nvPr/>
        </p:nvSpPr>
        <p:spPr bwMode="auto">
          <a:xfrm flipV="1">
            <a:off x="5281613" y="2133600"/>
            <a:ext cx="0" cy="385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2" name="Line 12"/>
          <p:cNvSpPr>
            <a:spLocks noChangeShapeType="1"/>
          </p:cNvSpPr>
          <p:nvPr/>
        </p:nvSpPr>
        <p:spPr bwMode="auto">
          <a:xfrm flipV="1">
            <a:off x="5681663" y="2133600"/>
            <a:ext cx="0" cy="385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3" name="Line 13"/>
          <p:cNvSpPr>
            <a:spLocks noChangeShapeType="1"/>
          </p:cNvSpPr>
          <p:nvPr/>
        </p:nvSpPr>
        <p:spPr bwMode="auto">
          <a:xfrm flipV="1">
            <a:off x="6153150" y="2128838"/>
            <a:ext cx="0" cy="3857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Text Box 14"/>
          <p:cNvSpPr txBox="1">
            <a:spLocks noChangeArrowheads="1"/>
          </p:cNvSpPr>
          <p:nvPr/>
        </p:nvSpPr>
        <p:spPr bwMode="auto">
          <a:xfrm>
            <a:off x="6858000" y="1752600"/>
            <a:ext cx="109696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latin typeface="Century Gothic" charset="0"/>
              </a:rPr>
              <a:t>Protein</a:t>
            </a:r>
            <a:endParaRPr lang="en-US" sz="1600">
              <a:latin typeface="Century Gothic" charset="0"/>
            </a:endParaRPr>
          </a:p>
        </p:txBody>
      </p:sp>
      <p:sp>
        <p:nvSpPr>
          <p:cNvPr id="63505" name="Text Box 15"/>
          <p:cNvSpPr txBox="1">
            <a:spLocks noChangeArrowheads="1"/>
          </p:cNvSpPr>
          <p:nvPr/>
        </p:nvSpPr>
        <p:spPr bwMode="auto">
          <a:xfrm>
            <a:off x="6824663" y="2514600"/>
            <a:ext cx="1096962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entury Gothic" charset="0"/>
              </a:rPr>
              <a:t>mRNA</a:t>
            </a:r>
            <a:endParaRPr lang="en-US">
              <a:latin typeface="Century Gothic" charset="0"/>
            </a:endParaRPr>
          </a:p>
        </p:txBody>
      </p:sp>
      <p:sp>
        <p:nvSpPr>
          <p:cNvPr id="63506" name="Text Box 16"/>
          <p:cNvSpPr txBox="1">
            <a:spLocks noChangeArrowheads="1"/>
          </p:cNvSpPr>
          <p:nvPr/>
        </p:nvSpPr>
        <p:spPr bwMode="auto">
          <a:xfrm>
            <a:off x="6781800" y="3276600"/>
            <a:ext cx="10715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dirty="0">
                <a:latin typeface="Century Gothic" charset="0"/>
              </a:rPr>
              <a:t>16S </a:t>
            </a:r>
            <a:r>
              <a:rPr lang="en-US" sz="1600" b="1" dirty="0" err="1">
                <a:latin typeface="Century Gothic" charset="0"/>
              </a:rPr>
              <a:t>rRNA</a:t>
            </a:r>
            <a:endParaRPr lang="en-US" sz="1600" dirty="0">
              <a:latin typeface="Century Gothic" charset="0"/>
            </a:endParaRPr>
          </a:p>
        </p:txBody>
      </p:sp>
      <p:sp>
        <p:nvSpPr>
          <p:cNvPr id="63507" name="Text Box 17"/>
          <p:cNvSpPr txBox="1">
            <a:spLocks noChangeArrowheads="1"/>
          </p:cNvSpPr>
          <p:nvPr/>
        </p:nvSpPr>
        <p:spPr bwMode="auto">
          <a:xfrm>
            <a:off x="1843088" y="2743200"/>
            <a:ext cx="14081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FF0000"/>
                </a:solidFill>
                <a:latin typeface="Arial Narrow" charset="0"/>
              </a:rPr>
              <a:t>UCCUCCA</a:t>
            </a:r>
            <a:endParaRPr lang="en-US" sz="2000"/>
          </a:p>
        </p:txBody>
      </p:sp>
      <p:sp>
        <p:nvSpPr>
          <p:cNvPr id="63508" name="Line 19"/>
          <p:cNvSpPr>
            <a:spLocks noChangeShapeType="1"/>
          </p:cNvSpPr>
          <p:nvPr/>
        </p:nvSpPr>
        <p:spPr bwMode="auto">
          <a:xfrm flipH="1">
            <a:off x="1524000" y="2971800"/>
            <a:ext cx="377825" cy="2476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9" name="Line 20"/>
          <p:cNvSpPr>
            <a:spLocks noChangeShapeType="1"/>
          </p:cNvSpPr>
          <p:nvPr/>
        </p:nvSpPr>
        <p:spPr bwMode="auto">
          <a:xfrm>
            <a:off x="2819400" y="3048000"/>
            <a:ext cx="469900" cy="1936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0" name="Text Box 21"/>
          <p:cNvSpPr txBox="1">
            <a:spLocks noChangeArrowheads="1"/>
          </p:cNvSpPr>
          <p:nvPr/>
        </p:nvSpPr>
        <p:spPr bwMode="auto">
          <a:xfrm>
            <a:off x="3200400" y="3124200"/>
            <a:ext cx="4227513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entury Gothic" charset="0"/>
              </a:rPr>
              <a:t>CUAG</a:t>
            </a:r>
            <a:r>
              <a:rPr lang="en-US" b="1" baseline="30000">
                <a:latin typeface="Century Gothic" charset="0"/>
              </a:rPr>
              <a:t>5</a:t>
            </a:r>
            <a:r>
              <a:rPr lang="ja-JP" altLang="en-US" b="1" baseline="30000">
                <a:latin typeface="Century Gothic" charset="0"/>
              </a:rPr>
              <a:t>’</a:t>
            </a:r>
            <a:r>
              <a:rPr lang="en-US" b="1">
                <a:latin typeface="Century Gothic" charset="0"/>
              </a:rPr>
              <a:t>……………………………..</a:t>
            </a:r>
            <a:endParaRPr lang="en-US">
              <a:latin typeface="Century Gothic" charset="0"/>
            </a:endParaRPr>
          </a:p>
        </p:txBody>
      </p:sp>
      <p:sp>
        <p:nvSpPr>
          <p:cNvPr id="63511" name="Text Box 22"/>
          <p:cNvSpPr txBox="1">
            <a:spLocks noChangeArrowheads="1"/>
          </p:cNvSpPr>
          <p:nvPr/>
        </p:nvSpPr>
        <p:spPr bwMode="auto">
          <a:xfrm>
            <a:off x="838200" y="3124200"/>
            <a:ext cx="8223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300"/>
              </a:spcAft>
            </a:pPr>
            <a:r>
              <a:rPr lang="en-US" altLang="zh-CN" sz="2000" b="1" baseline="30000">
                <a:latin typeface="Century Gothic" charset="0"/>
                <a:ea typeface="SimSun" charset="0"/>
                <a:cs typeface="SimSun" charset="0"/>
              </a:rPr>
              <a:t>3’</a:t>
            </a:r>
            <a:r>
              <a:rPr lang="en-US" altLang="zh-CN" sz="2000" b="1">
                <a:latin typeface="Century Gothic" charset="0"/>
                <a:ea typeface="SimSun" charset="0"/>
                <a:cs typeface="SimSun" charset="0"/>
              </a:rPr>
              <a:t>AU</a:t>
            </a:r>
            <a:endParaRPr lang="en-US" sz="2000">
              <a:latin typeface="Century Gothic" charset="0"/>
            </a:endParaRPr>
          </a:p>
        </p:txBody>
      </p:sp>
      <p:sp>
        <p:nvSpPr>
          <p:cNvPr id="63512" name="Text Box 23"/>
          <p:cNvSpPr txBox="1">
            <a:spLocks noChangeArrowheads="1"/>
          </p:cNvSpPr>
          <p:nvPr/>
        </p:nvSpPr>
        <p:spPr bwMode="auto">
          <a:xfrm>
            <a:off x="2133600" y="1752600"/>
            <a:ext cx="78422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latin typeface="Century Gothic" charset="0"/>
              </a:rPr>
              <a:t>RBS</a:t>
            </a:r>
            <a:endParaRPr lang="en-US" sz="1600">
              <a:latin typeface="Century Gothic" charset="0"/>
            </a:endParaRPr>
          </a:p>
        </p:txBody>
      </p:sp>
      <p:sp>
        <p:nvSpPr>
          <p:cNvPr id="63513" name="Text Box 24"/>
          <p:cNvSpPr txBox="1">
            <a:spLocks noChangeArrowheads="1"/>
          </p:cNvSpPr>
          <p:nvPr/>
        </p:nvSpPr>
        <p:spPr bwMode="auto">
          <a:xfrm>
            <a:off x="1355725" y="3962400"/>
            <a:ext cx="23018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entury Gothic" charset="0"/>
              </a:rPr>
              <a:t>Anti-Shine Dalgarno</a:t>
            </a:r>
            <a:endParaRPr lang="en-US">
              <a:latin typeface="Century Gothic" charset="0"/>
            </a:endParaRPr>
          </a:p>
        </p:txBody>
      </p:sp>
      <p:sp>
        <p:nvSpPr>
          <p:cNvPr id="63514" name="Line 26"/>
          <p:cNvSpPr>
            <a:spLocks noChangeShapeType="1"/>
          </p:cNvSpPr>
          <p:nvPr/>
        </p:nvSpPr>
        <p:spPr bwMode="auto">
          <a:xfrm flipV="1">
            <a:off x="2209800" y="3048000"/>
            <a:ext cx="0" cy="771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5" name="Text Box 27"/>
          <p:cNvSpPr txBox="1">
            <a:spLocks noChangeArrowheads="1"/>
          </p:cNvSpPr>
          <p:nvPr/>
        </p:nvSpPr>
        <p:spPr bwMode="auto">
          <a:xfrm>
            <a:off x="533400" y="2514600"/>
            <a:ext cx="74676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baseline="30000" dirty="0">
                <a:latin typeface="Arial Narrow" charset="0"/>
              </a:rPr>
              <a:t>5</a:t>
            </a:r>
            <a:r>
              <a:rPr lang="ja-JP" altLang="en-US" sz="2000" b="1" baseline="30000" dirty="0">
                <a:latin typeface="Arial Narrow" charset="0"/>
              </a:rPr>
              <a:t>’</a:t>
            </a:r>
            <a:r>
              <a:rPr lang="en-US" sz="2000" b="1" baseline="30000" dirty="0">
                <a:latin typeface="Arial Narrow" charset="0"/>
              </a:rPr>
              <a:t>  </a:t>
            </a:r>
            <a:r>
              <a:rPr lang="en-US" sz="2000" b="1" dirty="0">
                <a:latin typeface="Arial Narrow" charset="0"/>
              </a:rPr>
              <a:t>GAUUCCUAGGAGGUUUGACCU</a:t>
            </a:r>
            <a:r>
              <a:rPr lang="en-US" sz="2000" b="1" dirty="0">
                <a:solidFill>
                  <a:srgbClr val="FF0000"/>
                </a:solidFill>
                <a:latin typeface="Arial Narrow" charset="0"/>
              </a:rPr>
              <a:t>AUG</a:t>
            </a:r>
            <a:r>
              <a:rPr lang="en-US" sz="2000" b="1" dirty="0">
                <a:latin typeface="Arial Narrow" charset="0"/>
              </a:rPr>
              <a:t>GUCGCUAAAAGU</a:t>
            </a:r>
            <a:r>
              <a:rPr lang="en-US" sz="2000" b="1" baseline="30000" dirty="0">
                <a:latin typeface="Arial Narrow" charset="0"/>
              </a:rPr>
              <a:t>3</a:t>
            </a:r>
            <a:r>
              <a:rPr lang="ja-JP" altLang="en-US" sz="2000" b="1" baseline="30000" dirty="0">
                <a:latin typeface="Arial Narrow" charset="0"/>
              </a:rPr>
              <a:t>’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609600" y="304800"/>
            <a:ext cx="8077200" cy="5232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rgbClr val="000000"/>
                </a:solidFill>
                <a:latin typeface="Century Gothic" pitchFamily="34" charset="0"/>
                <a:ea typeface="+mn-ea"/>
              </a:rPr>
              <a:t>Ribosome binding site (RBS)</a:t>
            </a:r>
            <a:endParaRPr lang="en-US" sz="2800" dirty="0">
              <a:solidFill>
                <a:srgbClr val="000000"/>
              </a:solidFill>
              <a:latin typeface="Century Gothic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47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410200"/>
          </a:xfrm>
        </p:spPr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Before protein synthesis starts, the two subunits of the ribosome are floating around separately. 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The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16S </a:t>
            </a:r>
            <a:r>
              <a:rPr lang="en-US" altLang="zh-CN" sz="2400" b="1" dirty="0" err="1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rRNA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, with the complementary anti S-D sequence, is in the 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small subunit of the ribosome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.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So FIRST the mRNA binds to a free small subunit. </a:t>
            </a:r>
          </a:p>
          <a:p>
            <a:pPr eaLnBrk="1" hangingPunct="1">
              <a:buFontTx/>
              <a:buNone/>
            </a:pPr>
            <a:endParaRPr lang="en-US" altLang="zh-CN" sz="10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NEXT the initiator 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tRNA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(carrying 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fMet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) 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recognises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the AUG start codon. 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You also need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three proteins 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known as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initiation factors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, that help arrange all the components correctly. </a:t>
            </a:r>
          </a:p>
          <a:p>
            <a:pPr eaLnBrk="1" hangingPunct="1">
              <a:buFontTx/>
              <a:buNone/>
            </a:pPr>
            <a:endParaRPr lang="en-US" altLang="zh-CN" sz="10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FINALLY the large subunit arrives, and joins its smaller partner as the initiation factors drop off. </a:t>
            </a:r>
            <a:endParaRPr lang="en-US" sz="2400" dirty="0">
              <a:latin typeface="Century Gothic" charset="0"/>
              <a:cs typeface="Arial" charset="0"/>
            </a:endParaRPr>
          </a:p>
        </p:txBody>
      </p:sp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1C307F-B4A6-294C-B855-7E7302518FF7}" type="slidenum">
              <a:rPr lang="en-US"/>
              <a:pPr eaLnBrk="1" hangingPunct="1"/>
              <a:t>53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152400"/>
            <a:ext cx="8077200" cy="5232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rgbClr val="000000"/>
                </a:solidFill>
                <a:latin typeface="Century Gothic" pitchFamily="34" charset="0"/>
                <a:ea typeface="+mn-ea"/>
              </a:rPr>
              <a:t>4.13.1 Initiation of Translation</a:t>
            </a:r>
            <a:endParaRPr lang="en-US" sz="2800" dirty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895600" y="4953000"/>
            <a:ext cx="1395413" cy="962025"/>
            <a:chOff x="2895600" y="4953000"/>
            <a:chExt cx="1395413" cy="962025"/>
          </a:xfrm>
        </p:grpSpPr>
        <p:sp>
          <p:nvSpPr>
            <p:cNvPr id="91141" name="Oval 5"/>
            <p:cNvSpPr>
              <a:spLocks noChangeArrowheads="1"/>
            </p:cNvSpPr>
            <p:nvPr/>
          </p:nvSpPr>
          <p:spPr bwMode="auto">
            <a:xfrm>
              <a:off x="2895600" y="4953000"/>
              <a:ext cx="1395413" cy="962025"/>
            </a:xfrm>
            <a:prstGeom prst="ellipse">
              <a:avLst/>
            </a:prstGeom>
            <a:gradFill rotWithShape="0">
              <a:gsLst>
                <a:gs pos="0">
                  <a:srgbClr val="CC99FF"/>
                </a:gs>
                <a:gs pos="100000">
                  <a:srgbClr val="CC99FF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65569" name="Text Box 6"/>
            <p:cNvSpPr txBox="1">
              <a:spLocks noChangeArrowheads="1"/>
            </p:cNvSpPr>
            <p:nvPr/>
          </p:nvSpPr>
          <p:spPr bwMode="auto">
            <a:xfrm>
              <a:off x="3429000" y="5200650"/>
              <a:ext cx="304800" cy="55403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r>
                <a:rPr lang="en-US" sz="1200" b="1" dirty="0">
                  <a:latin typeface="+mj-lt"/>
                  <a:ea typeface="SimSun" pitchFamily="2" charset="-122"/>
                </a:rPr>
                <a:t>P</a:t>
              </a:r>
              <a:endParaRPr lang="en-US" sz="1200" dirty="0">
                <a:latin typeface="+mj-lt"/>
                <a:ea typeface="+mn-ea"/>
              </a:endParaRPr>
            </a:p>
          </p:txBody>
        </p:sp>
        <p:sp>
          <p:nvSpPr>
            <p:cNvPr id="65570" name="Text Box 7"/>
            <p:cNvSpPr txBox="1">
              <a:spLocks noChangeArrowheads="1"/>
            </p:cNvSpPr>
            <p:nvPr/>
          </p:nvSpPr>
          <p:spPr bwMode="auto">
            <a:xfrm>
              <a:off x="3809999" y="5200650"/>
              <a:ext cx="290591" cy="552450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r>
                <a:rPr lang="en-US" sz="1200" b="1" dirty="0">
                  <a:ea typeface="+mn-ea"/>
                </a:rPr>
                <a:t>A</a:t>
              </a: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3048000" y="5181600"/>
              <a:ext cx="290591" cy="552450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r>
                <a:rPr lang="en-US" sz="1200" b="1" dirty="0">
                  <a:ea typeface="+mn-ea"/>
                </a:rPr>
                <a:t>E</a:t>
              </a:r>
            </a:p>
          </p:txBody>
        </p:sp>
      </p:grpSp>
      <p:sp>
        <p:nvSpPr>
          <p:cNvPr id="665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B2E12D0-B19E-4E4F-BA31-26A80731A3CB}" type="slidenum">
              <a:rPr lang="en-US"/>
              <a:pPr eaLnBrk="1" hangingPunct="1"/>
              <a:t>54</a:t>
            </a:fld>
            <a:endParaRPr lang="en-US"/>
          </a:p>
        </p:txBody>
      </p:sp>
      <p:sp>
        <p:nvSpPr>
          <p:cNvPr id="66564" name="Rectangle 8"/>
          <p:cNvSpPr>
            <a:spLocks noChangeArrowheads="1"/>
          </p:cNvSpPr>
          <p:nvPr/>
        </p:nvSpPr>
        <p:spPr bwMode="auto">
          <a:xfrm>
            <a:off x="3752850" y="3076575"/>
            <a:ext cx="2266950" cy="276225"/>
          </a:xfrm>
          <a:prstGeom prst="rect">
            <a:avLst/>
          </a:prstGeom>
          <a:gradFill rotWithShape="0">
            <a:gsLst>
              <a:gs pos="0">
                <a:srgbClr val="760076"/>
              </a:gs>
              <a:gs pos="50000">
                <a:srgbClr val="FF00FF"/>
              </a:gs>
              <a:gs pos="100000">
                <a:srgbClr val="7600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5" name="Line 9"/>
          <p:cNvSpPr>
            <a:spLocks noChangeShapeType="1"/>
          </p:cNvSpPr>
          <p:nvPr/>
        </p:nvSpPr>
        <p:spPr bwMode="auto">
          <a:xfrm>
            <a:off x="4422775" y="3186113"/>
            <a:ext cx="774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6" name="Text Box 10"/>
          <p:cNvSpPr txBox="1">
            <a:spLocks noChangeArrowheads="1"/>
          </p:cNvSpPr>
          <p:nvPr/>
        </p:nvSpPr>
        <p:spPr bwMode="auto">
          <a:xfrm>
            <a:off x="2744788" y="4243388"/>
            <a:ext cx="67786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latin typeface="Times New Roman" charset="0"/>
                <a:ea typeface="SimSun" charset="0"/>
                <a:cs typeface="SimSun" charset="0"/>
              </a:rPr>
              <a:t>Large subunit</a:t>
            </a:r>
            <a:endParaRPr lang="en-US"/>
          </a:p>
        </p:txBody>
      </p:sp>
      <p:sp>
        <p:nvSpPr>
          <p:cNvPr id="66567" name="Line 11"/>
          <p:cNvSpPr>
            <a:spLocks noChangeShapeType="1"/>
          </p:cNvSpPr>
          <p:nvPr/>
        </p:nvSpPr>
        <p:spPr bwMode="auto">
          <a:xfrm>
            <a:off x="4462463" y="3189288"/>
            <a:ext cx="774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8" name="Text Box 12"/>
          <p:cNvSpPr txBox="1">
            <a:spLocks noChangeArrowheads="1"/>
          </p:cNvSpPr>
          <p:nvPr/>
        </p:nvSpPr>
        <p:spPr bwMode="auto">
          <a:xfrm>
            <a:off x="4559300" y="4057650"/>
            <a:ext cx="871538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 b="1">
                <a:latin typeface="Arial Narrow" charset="0"/>
                <a:ea typeface="SimSun" charset="0"/>
                <a:cs typeface="SimSun" charset="0"/>
              </a:rPr>
              <a:t>fmet-tRNA</a:t>
            </a:r>
            <a:endParaRPr lang="en-US"/>
          </a:p>
        </p:txBody>
      </p:sp>
      <p:sp>
        <p:nvSpPr>
          <p:cNvPr id="91149" name="Oval 13"/>
          <p:cNvSpPr>
            <a:spLocks noChangeArrowheads="1"/>
          </p:cNvSpPr>
          <p:nvPr/>
        </p:nvSpPr>
        <p:spPr bwMode="auto">
          <a:xfrm>
            <a:off x="3143250" y="3133725"/>
            <a:ext cx="387350" cy="387350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91150" name="Text Box 14"/>
          <p:cNvSpPr txBox="1">
            <a:spLocks noChangeArrowheads="1"/>
          </p:cNvSpPr>
          <p:nvPr/>
        </p:nvSpPr>
        <p:spPr bwMode="auto">
          <a:xfrm>
            <a:off x="3128963" y="3208338"/>
            <a:ext cx="484187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FFFFFF"/>
                </a:solidFill>
                <a:latin typeface="Arial Narrow" charset="0"/>
                <a:ea typeface="SimSun" charset="0"/>
                <a:cs typeface="SimSun" charset="0"/>
              </a:rPr>
              <a:t>fmet</a:t>
            </a:r>
            <a:endParaRPr lang="en-US"/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3357563" y="2105025"/>
            <a:ext cx="288925" cy="677863"/>
            <a:chOff x="2115" y="1326"/>
            <a:chExt cx="182" cy="427"/>
          </a:xfrm>
        </p:grpSpPr>
        <p:sp>
          <p:nvSpPr>
            <p:cNvPr id="91151" name="Line 15"/>
            <p:cNvSpPr>
              <a:spLocks noChangeShapeType="1"/>
            </p:cNvSpPr>
            <p:nvPr/>
          </p:nvSpPr>
          <p:spPr bwMode="auto">
            <a:xfrm flipH="1">
              <a:off x="2115" y="1326"/>
              <a:ext cx="182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91152" name="Line 16"/>
            <p:cNvSpPr>
              <a:spLocks noChangeShapeType="1"/>
            </p:cNvSpPr>
            <p:nvPr/>
          </p:nvSpPr>
          <p:spPr bwMode="auto">
            <a:xfrm>
              <a:off x="2115" y="1326"/>
              <a:ext cx="0" cy="427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91153" name="Line 17"/>
            <p:cNvSpPr>
              <a:spLocks noChangeShapeType="1"/>
            </p:cNvSpPr>
            <p:nvPr/>
          </p:nvSpPr>
          <p:spPr bwMode="auto">
            <a:xfrm>
              <a:off x="2297" y="1326"/>
              <a:ext cx="0" cy="61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066800" y="1223169"/>
            <a:ext cx="609600" cy="484188"/>
            <a:chOff x="2451" y="831"/>
            <a:chExt cx="365" cy="305"/>
          </a:xfrm>
        </p:grpSpPr>
        <p:sp>
          <p:nvSpPr>
            <p:cNvPr id="91155" name="Oval 19"/>
            <p:cNvSpPr>
              <a:spLocks noChangeArrowheads="1"/>
            </p:cNvSpPr>
            <p:nvPr/>
          </p:nvSpPr>
          <p:spPr bwMode="auto">
            <a:xfrm>
              <a:off x="2469" y="831"/>
              <a:ext cx="305" cy="305"/>
            </a:xfrm>
            <a:prstGeom prst="ellipse">
              <a:avLst/>
            </a:prstGeom>
            <a:gradFill rotWithShape="0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65564" name="Text Box 20"/>
            <p:cNvSpPr txBox="1">
              <a:spLocks noChangeArrowheads="1"/>
            </p:cNvSpPr>
            <p:nvPr/>
          </p:nvSpPr>
          <p:spPr bwMode="auto">
            <a:xfrm>
              <a:off x="2451" y="835"/>
              <a:ext cx="365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altLang="zh-CN" sz="1000" dirty="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endParaRPr>
            </a:p>
            <a:p>
              <a:pPr>
                <a:defRPr/>
              </a:pPr>
              <a:endParaRPr lang="en-US" sz="1000" dirty="0">
                <a:solidFill>
                  <a:schemeClr val="bg1"/>
                </a:solidFill>
                <a:ea typeface="+mn-ea"/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033588" y="2989263"/>
            <a:ext cx="517525" cy="1065212"/>
            <a:chOff x="768" y="2117"/>
            <a:chExt cx="326" cy="671"/>
          </a:xfrm>
        </p:grpSpPr>
        <p:grpSp>
          <p:nvGrpSpPr>
            <p:cNvPr id="66586" name="Group 22"/>
            <p:cNvGrpSpPr>
              <a:grpSpLocks/>
            </p:cNvGrpSpPr>
            <p:nvPr/>
          </p:nvGrpSpPr>
          <p:grpSpPr bwMode="auto">
            <a:xfrm>
              <a:off x="768" y="2544"/>
              <a:ext cx="305" cy="244"/>
              <a:chOff x="2734" y="1874"/>
              <a:chExt cx="305" cy="244"/>
            </a:xfrm>
          </p:grpSpPr>
          <p:sp>
            <p:nvSpPr>
              <p:cNvPr id="91159" name="Oval 23"/>
              <p:cNvSpPr>
                <a:spLocks noChangeArrowheads="1"/>
              </p:cNvSpPr>
              <p:nvPr/>
            </p:nvSpPr>
            <p:spPr bwMode="auto">
              <a:xfrm>
                <a:off x="2743" y="1874"/>
                <a:ext cx="244" cy="244"/>
              </a:xfrm>
              <a:prstGeom prst="ellipse">
                <a:avLst/>
              </a:prstGeom>
              <a:gradFill rotWithShape="0">
                <a:gsLst>
                  <a:gs pos="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>
                <a:noFill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66594" name="Text Box 24"/>
              <p:cNvSpPr txBox="1">
                <a:spLocks noChangeArrowheads="1"/>
              </p:cNvSpPr>
              <p:nvPr/>
            </p:nvSpPr>
            <p:spPr bwMode="auto">
              <a:xfrm>
                <a:off x="2734" y="1921"/>
                <a:ext cx="305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rgbClr val="FFFFFF"/>
                    </a:solidFill>
                    <a:latin typeface="Arial Narrow" charset="0"/>
                    <a:ea typeface="SimSun" charset="0"/>
                    <a:cs typeface="SimSun" charset="0"/>
                  </a:rPr>
                  <a:t>fmet</a:t>
                </a:r>
                <a:endParaRPr lang="en-US"/>
              </a:p>
            </p:txBody>
          </p:sp>
        </p:grpSp>
        <p:grpSp>
          <p:nvGrpSpPr>
            <p:cNvPr id="66587" name="Group 25"/>
            <p:cNvGrpSpPr>
              <a:grpSpLocks/>
            </p:cNvGrpSpPr>
            <p:nvPr/>
          </p:nvGrpSpPr>
          <p:grpSpPr bwMode="auto">
            <a:xfrm>
              <a:off x="912" y="2117"/>
              <a:ext cx="182" cy="427"/>
              <a:chOff x="3600" y="8100"/>
              <a:chExt cx="540" cy="1260"/>
            </a:xfrm>
          </p:grpSpPr>
          <p:sp>
            <p:nvSpPr>
              <p:cNvPr id="91162" name="Line 26"/>
              <p:cNvSpPr>
                <a:spLocks noChangeShapeType="1"/>
              </p:cNvSpPr>
              <p:nvPr/>
            </p:nvSpPr>
            <p:spPr bwMode="auto">
              <a:xfrm flipH="1">
                <a:off x="3600" y="8100"/>
                <a:ext cx="540" cy="0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91163" name="Line 27"/>
              <p:cNvSpPr>
                <a:spLocks noChangeShapeType="1"/>
              </p:cNvSpPr>
              <p:nvPr/>
            </p:nvSpPr>
            <p:spPr bwMode="auto">
              <a:xfrm>
                <a:off x="3600" y="8100"/>
                <a:ext cx="0" cy="1260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91164" name="Line 28"/>
              <p:cNvSpPr>
                <a:spLocks noChangeShapeType="1"/>
              </p:cNvSpPr>
              <p:nvPr/>
            </p:nvSpPr>
            <p:spPr bwMode="auto">
              <a:xfrm>
                <a:off x="4140" y="8100"/>
                <a:ext cx="0" cy="180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</p:grpSp>
      <p:sp>
        <p:nvSpPr>
          <p:cNvPr id="66576" name="Text Box 29"/>
          <p:cNvSpPr txBox="1">
            <a:spLocks noChangeArrowheads="1"/>
          </p:cNvSpPr>
          <p:nvPr/>
        </p:nvSpPr>
        <p:spPr bwMode="auto">
          <a:xfrm>
            <a:off x="3886200" y="3065463"/>
            <a:ext cx="579438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FFFF00"/>
                </a:solidFill>
                <a:latin typeface="Century Gothic" charset="0"/>
                <a:ea typeface="SimSun" charset="0"/>
                <a:cs typeface="SimSun" charset="0"/>
              </a:rPr>
              <a:t>AUG</a:t>
            </a:r>
            <a:endParaRPr lang="en-US" sz="1400">
              <a:solidFill>
                <a:srgbClr val="FFFF00"/>
              </a:solidFill>
              <a:latin typeface="Century Gothic" charset="0"/>
            </a:endParaRPr>
          </a:p>
        </p:txBody>
      </p:sp>
      <p:sp>
        <p:nvSpPr>
          <p:cNvPr id="91166" name="AutoShape 30"/>
          <p:cNvSpPr>
            <a:spLocks noChangeArrowheads="1"/>
          </p:cNvSpPr>
          <p:nvPr/>
        </p:nvSpPr>
        <p:spPr bwMode="auto">
          <a:xfrm rot="20304445">
            <a:off x="2598915" y="2462369"/>
            <a:ext cx="648799" cy="547548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91169" name="Text Box 33"/>
          <p:cNvSpPr txBox="1">
            <a:spLocks noChangeArrowheads="1"/>
          </p:cNvSpPr>
          <p:nvPr/>
        </p:nvSpPr>
        <p:spPr bwMode="auto">
          <a:xfrm>
            <a:off x="2133600" y="2590800"/>
            <a:ext cx="76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  <a:latin typeface="Century Gothic" charset="0"/>
              </a:rPr>
              <a:t>UAC</a:t>
            </a:r>
          </a:p>
        </p:txBody>
      </p:sp>
      <p:sp>
        <p:nvSpPr>
          <p:cNvPr id="91170" name="Text Box 34"/>
          <p:cNvSpPr txBox="1">
            <a:spLocks noChangeArrowheads="1"/>
          </p:cNvSpPr>
          <p:nvPr/>
        </p:nvSpPr>
        <p:spPr bwMode="auto">
          <a:xfrm>
            <a:off x="3276600" y="1828800"/>
            <a:ext cx="76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  <a:latin typeface="Century Gothic" charset="0"/>
              </a:rPr>
              <a:t>UAC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943600" y="1129605"/>
            <a:ext cx="3048000" cy="13849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rgbClr val="000000"/>
                </a:solidFill>
                <a:latin typeface="Century Gothic" pitchFamily="34" charset="0"/>
                <a:ea typeface="+mn-ea"/>
              </a:rPr>
              <a:t>Formation of the Initiation Complex</a:t>
            </a:r>
            <a:endParaRPr lang="en-US" sz="2800" dirty="0">
              <a:solidFill>
                <a:srgbClr val="000000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66585" name="Text Box 10"/>
          <p:cNvSpPr txBox="1">
            <a:spLocks noChangeArrowheads="1"/>
          </p:cNvSpPr>
          <p:nvPr/>
        </p:nvSpPr>
        <p:spPr bwMode="auto">
          <a:xfrm>
            <a:off x="4828800" y="1070769"/>
            <a:ext cx="6778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Times New Roman" charset="0"/>
                <a:ea typeface="SimSun" charset="0"/>
                <a:cs typeface="SimSun" charset="0"/>
              </a:rPr>
              <a:t>Small subunit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26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66235E-6 L -0.0993 0.342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65" y="171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72 0.1207 C 0.01858 0.13804 0.0276 0.15561 0.05139 0.16786 C 0.07517 0.18012 0.12986 0.21018 0.15208 0.19445 C 0.17431 0.17873 0.17917 0.09388 0.18472 0.07376 " pathEditMode="relative" rAng="0" ptsTypes="aaaA"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212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6 0.13526 C 0.02552 0.1526 0.03455 0.17017 0.05816 0.18242 C 0.08177 0.19468 0.13611 0.22473 0.15816 0.20901 C 0.18021 0.19329 0.18507 0.10843 0.19045 0.08832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91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1" y="21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11111E-6 C 0.01094 -0.00116 0.02205 -0.00092 0.03299 -0.00255 C 0.04028 -0.0037 0.04549 -0.0125 0.0533 -0.01481 C 0.07379 -0.0456 0.06129 -0.09722 0.0684 -0.13264 C 0.06615 -0.20393 0.07275 -0.20324 0.0507 -0.24792 " pathEditMode="relative" rAng="0" ptsTypes="ffffA">
                                      <p:cBhvr>
                                        <p:cTn id="4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1" y="-1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0" grpId="0"/>
      <p:bldP spid="91169" grpId="0"/>
      <p:bldP spid="91169" grpId="1"/>
      <p:bldP spid="9117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7162800" cy="5181600"/>
          </a:xfrm>
        </p:spPr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After the large subunit of the ribosome has arrived, the polypeptide chain is made. 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The ribosome has three sites for 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tRNA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: the 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 E-site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(</a:t>
            </a:r>
            <a:r>
              <a:rPr lang="en-US" altLang="zh-CN" sz="2400" i="1" dirty="0">
                <a:latin typeface="Century Gothic" charset="0"/>
                <a:ea typeface="SimSun" charset="0"/>
                <a:cs typeface="SimSun" charset="0"/>
              </a:rPr>
              <a:t>Exit site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),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A-site</a:t>
            </a:r>
            <a:r>
              <a:rPr lang="en-US" altLang="zh-CN" sz="2400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 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(</a:t>
            </a:r>
            <a:r>
              <a:rPr lang="en-US" altLang="zh-CN" sz="2400" i="1" dirty="0">
                <a:latin typeface="Century Gothic" charset="0"/>
                <a:ea typeface="SimSun" charset="0"/>
                <a:cs typeface="SimSun" charset="0"/>
              </a:rPr>
              <a:t>Acceptor site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) and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P-site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(</a:t>
            </a:r>
            <a:r>
              <a:rPr lang="en-US" altLang="zh-CN" sz="2400" i="1" dirty="0">
                <a:latin typeface="Century Gothic" charset="0"/>
                <a:ea typeface="SimSun" charset="0"/>
                <a:cs typeface="SimSun" charset="0"/>
              </a:rPr>
              <a:t>Peptide site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) starting with the </a:t>
            </a:r>
            <a:r>
              <a:rPr lang="en-US" altLang="zh-CN" sz="2400" b="1" dirty="0" err="1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fMet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 initiator </a:t>
            </a:r>
            <a:r>
              <a:rPr lang="en-US" altLang="zh-CN" sz="2400" b="1" dirty="0" err="1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tRNA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in the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P-site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. </a:t>
            </a:r>
          </a:p>
          <a:p>
            <a:pPr eaLnBrk="1" hangingPunct="1">
              <a:buFontTx/>
              <a:buBlip>
                <a:blip r:embed="rId2"/>
              </a:buBlip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Another 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tRNA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, carrying the exact amino acid, arrives and enters at the A-site. The 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fMet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is cut loose from its 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tRNA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and bonded to amino acid No. 2. So 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tRNA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No. 2 now carries two linked amino acids, the beginning of our growing protein chain.</a:t>
            </a:r>
            <a:endParaRPr lang="en-US" sz="2400" b="1" dirty="0">
              <a:latin typeface="Century Gothic" charset="0"/>
              <a:cs typeface="Arial" charset="0"/>
            </a:endParaRPr>
          </a:p>
        </p:txBody>
      </p:sp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7F9C9D-E892-174B-A67C-D2E08C8ABE8C}" type="slidenum">
              <a:rPr lang="en-US"/>
              <a:pPr eaLnBrk="1" hangingPunct="1"/>
              <a:t>55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3400" y="391180"/>
            <a:ext cx="8077200" cy="5232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zh-CN" sz="2800" b="1" dirty="0">
                <a:solidFill>
                  <a:srgbClr val="000000"/>
                </a:solidFill>
                <a:latin typeface="Century Gothic" charset="0"/>
                <a:ea typeface="SimSun" charset="0"/>
                <a:cs typeface="SimSun" charset="0"/>
              </a:rPr>
              <a:t>4.13.2 Elongation of a Growing Protein</a:t>
            </a:r>
            <a:endParaRPr lang="en-US" sz="2800" dirty="0">
              <a:solidFill>
                <a:srgbClr val="000000"/>
              </a:solidFill>
            </a:endParaRPr>
          </a:p>
        </p:txBody>
      </p:sp>
      <p:grpSp>
        <p:nvGrpSpPr>
          <p:cNvPr id="67591" name="Group 5"/>
          <p:cNvGrpSpPr>
            <a:grpSpLocks/>
          </p:cNvGrpSpPr>
          <p:nvPr/>
        </p:nvGrpSpPr>
        <p:grpSpPr bwMode="auto">
          <a:xfrm>
            <a:off x="6732588" y="3141663"/>
            <a:ext cx="2001837" cy="1655762"/>
            <a:chOff x="3060" y="9540"/>
            <a:chExt cx="1620" cy="1440"/>
          </a:xfrm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060" y="9540"/>
              <a:ext cx="1620" cy="1440"/>
            </a:xfrm>
            <a:prstGeom prst="ellipse">
              <a:avLst/>
            </a:prstGeom>
            <a:gradFill rotWithShape="0">
              <a:gsLst>
                <a:gs pos="0">
                  <a:srgbClr val="CC99FF"/>
                </a:gs>
                <a:gs pos="100000">
                  <a:srgbClr val="CC99FF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3701" y="9811"/>
              <a:ext cx="350" cy="900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>
                <a:defRPr/>
              </a:pPr>
              <a:r>
                <a:rPr lang="en-US" sz="1200" b="1" dirty="0">
                  <a:latin typeface="Arial Narrow" pitchFamily="34" charset="0"/>
                  <a:ea typeface="+mn-ea"/>
                </a:rPr>
                <a:t>P</a:t>
              </a:r>
            </a:p>
            <a:p>
              <a:pPr algn="ctr">
                <a:defRPr/>
              </a:pPr>
              <a:r>
                <a:rPr lang="en-US" sz="1200" b="1" dirty="0">
                  <a:latin typeface="Arial Narrow" pitchFamily="34" charset="0"/>
                  <a:ea typeface="+mn-ea"/>
                </a:rPr>
                <a:t>site</a:t>
              </a:r>
              <a:endParaRPr lang="en-US" sz="1200" dirty="0">
                <a:ea typeface="+mn-ea"/>
              </a:endParaRPr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4109" y="9810"/>
              <a:ext cx="346" cy="900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>
                <a:defRPr/>
              </a:pPr>
              <a:r>
                <a:rPr lang="en-US" sz="1200" b="1" dirty="0">
                  <a:latin typeface="Times New Roman" pitchFamily="18" charset="0"/>
                  <a:ea typeface="+mn-ea"/>
                </a:rPr>
                <a:t>A</a:t>
              </a:r>
            </a:p>
            <a:p>
              <a:pPr algn="ctr">
                <a:defRPr/>
              </a:pPr>
              <a:r>
                <a:rPr lang="en-US" sz="1200" b="1" dirty="0">
                  <a:latin typeface="Arial Narrow" pitchFamily="34" charset="0"/>
                  <a:ea typeface="+mn-ea"/>
                </a:rPr>
                <a:t>site</a:t>
              </a:r>
              <a:endParaRPr lang="en-US" sz="1200" dirty="0">
                <a:ea typeface="+mn-ea"/>
              </a:endParaRPr>
            </a:p>
          </p:txBody>
        </p:sp>
      </p:grpSp>
      <p:sp>
        <p:nvSpPr>
          <p:cNvPr id="67592" name="Text Box 9"/>
          <p:cNvSpPr txBox="1">
            <a:spLocks noChangeArrowheads="1"/>
          </p:cNvSpPr>
          <p:nvPr/>
        </p:nvSpPr>
        <p:spPr bwMode="auto">
          <a:xfrm>
            <a:off x="7620000" y="2743200"/>
            <a:ext cx="127476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latin typeface="Century Gothic" charset="0"/>
              </a:rPr>
              <a:t>Large subunit</a:t>
            </a:r>
            <a:endParaRPr lang="en-US">
              <a:latin typeface="Century Gothic" charset="0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7013450" y="3460532"/>
            <a:ext cx="432048" cy="103511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>
              <a:defRPr/>
            </a:pPr>
            <a:r>
              <a:rPr lang="en-US" sz="1200" b="1" dirty="0">
                <a:latin typeface="Arial Narrow" pitchFamily="34" charset="0"/>
                <a:ea typeface="+mn-ea"/>
              </a:rPr>
              <a:t>E</a:t>
            </a:r>
          </a:p>
          <a:p>
            <a:pPr algn="ctr">
              <a:defRPr/>
            </a:pPr>
            <a:r>
              <a:rPr lang="en-US" sz="1200" b="1" dirty="0">
                <a:latin typeface="Arial Narrow" pitchFamily="34" charset="0"/>
                <a:ea typeface="+mn-ea"/>
              </a:rPr>
              <a:t>site</a:t>
            </a:r>
            <a:endParaRPr lang="en-US" sz="1200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59332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11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305800" cy="5029200"/>
          </a:xfrm>
        </p:spPr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NEXT another charged 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tRNA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arrives carrying the third amino acid. In order to fit the newcomer into the A-site we must push 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tRNA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No. 2 sideways into the P-site. </a:t>
            </a:r>
          </a:p>
          <a:p>
            <a:pPr eaLnBrk="1" hangingPunct="1">
              <a:buFontTx/>
              <a:buBlip>
                <a:blip r:embed="rId2"/>
              </a:buBlip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THIS IN TURN pushes the free 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tRNA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in the P-site off to the E-site. </a:t>
            </a:r>
          </a:p>
          <a:p>
            <a:pPr marL="0" indent="0" eaLnBrk="1" hangingPunct="1">
              <a:buNone/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As the peptide chain continues to grow, it is constantly cut off from the 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tRNA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holding it (which occupies the P - peptide site) and joined instead to the newest amino acid to be brought by its 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tRNA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into the A-site, hence the name "</a:t>
            </a:r>
            <a:r>
              <a:rPr lang="en-US" altLang="zh-CN" sz="2400" b="1" u="sng" dirty="0">
                <a:latin typeface="Century Gothic" charset="0"/>
                <a:ea typeface="SimSun" charset="0"/>
                <a:cs typeface="SimSun" charset="0"/>
              </a:rPr>
              <a:t>a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cceptor" site. </a:t>
            </a:r>
            <a:endParaRPr lang="en-US" sz="2400" dirty="0">
              <a:latin typeface="Century Gothic" charset="0"/>
              <a:cs typeface="Arial" charset="0"/>
            </a:endParaRPr>
          </a:p>
        </p:txBody>
      </p:sp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A97356-C0C7-A844-8331-76A17EAC1FD9}" type="slidenum">
              <a:rPr lang="en-US"/>
              <a:pPr eaLnBrk="1" hangingPunct="1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371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NAR 2009 Translation</a:t>
            </a:r>
          </a:p>
        </p:txBody>
      </p:sp>
      <p:sp>
        <p:nvSpPr>
          <p:cNvPr id="6963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B8A33C-BF72-5D4D-AA41-FB22FB5EC136}" type="slidenum">
              <a:rPr lang="en-US"/>
              <a:pPr eaLnBrk="1" hangingPunct="1"/>
              <a:t>57</a:t>
            </a:fld>
            <a:endParaRPr lang="en-US"/>
          </a:p>
        </p:txBody>
      </p:sp>
      <p:pic>
        <p:nvPicPr>
          <p:cNvPr id="69636" name="Picture 3" descr="0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052513"/>
            <a:ext cx="4872038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4" descr="02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238" y="188913"/>
            <a:ext cx="3473450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5" descr="03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238" y="1484313"/>
            <a:ext cx="3455987" cy="139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6" descr="04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238" y="2924175"/>
            <a:ext cx="3455987" cy="151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0" name="Picture 7" descr="05.jp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588" y="4484688"/>
            <a:ext cx="3449637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76917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12837"/>
            <a:ext cx="8382000" cy="5287963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This is marked by a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stop codon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(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UGA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,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UAG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, or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UAA)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. </a:t>
            </a:r>
          </a:p>
          <a:p>
            <a:pPr eaLnBrk="1" hangingPunct="1">
              <a:buFontTx/>
              <a:buNone/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As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no </a:t>
            </a:r>
            <a:r>
              <a:rPr lang="en-US" altLang="zh-CN" sz="2400" b="1" dirty="0" err="1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tRNA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 exists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 to read these three codons, the chain can no longer grow. 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Proteins known as 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release factors</a:t>
            </a:r>
            <a:r>
              <a:rPr lang="en-US" altLang="zh-CN" sz="2400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 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read the stop signal and chop the completed polypeptide chain of the final 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tRNA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. </a:t>
            </a:r>
          </a:p>
          <a:p>
            <a:pPr eaLnBrk="1" hangingPunct="1">
              <a:buFontTx/>
              <a:buNone/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The ribosome then falls apart into its separate subunits –  the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termination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of polypeptide.</a:t>
            </a:r>
            <a:endParaRPr lang="en-US" sz="2400" b="1" dirty="0">
              <a:latin typeface="Century Gothic" charset="0"/>
              <a:cs typeface="Arial" charset="0"/>
            </a:endParaRPr>
          </a:p>
        </p:txBody>
      </p:sp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7C509C-DBF2-D745-A00D-DBFB36D007E5}" type="slidenum">
              <a:rPr lang="en-US"/>
              <a:pPr eaLnBrk="1" hangingPunct="1"/>
              <a:t>58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152400"/>
            <a:ext cx="8077200" cy="58477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rgbClr val="000000"/>
                </a:solidFill>
                <a:latin typeface="Century Gothic" pitchFamily="34" charset="0"/>
                <a:ea typeface="SimSun" pitchFamily="2" charset="-122"/>
              </a:rPr>
              <a:t>4.14 Termination of Protein Synthesis</a:t>
            </a:r>
            <a:endParaRPr lang="en-US" sz="3200" dirty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467D558-EA21-C84B-BF4E-99DD13EEDEEA}" type="slidenum">
              <a:rPr lang="en-US"/>
              <a:pPr eaLnBrk="1" hangingPunct="1"/>
              <a:t>59</a:t>
            </a:fld>
            <a:endParaRPr lang="en-US"/>
          </a:p>
        </p:txBody>
      </p:sp>
      <p:sp>
        <p:nvSpPr>
          <p:cNvPr id="73731" name="Freeform 23"/>
          <p:cNvSpPr>
            <a:spLocks/>
          </p:cNvSpPr>
          <p:nvPr/>
        </p:nvSpPr>
        <p:spPr bwMode="auto">
          <a:xfrm>
            <a:off x="3421063" y="1438275"/>
            <a:ext cx="1714500" cy="268288"/>
          </a:xfrm>
          <a:custGeom>
            <a:avLst/>
            <a:gdLst>
              <a:gd name="T0" fmla="*/ 0 w 2340"/>
              <a:gd name="T1" fmla="*/ 2147483647 h 360"/>
              <a:gd name="T2" fmla="*/ 2147483647 w 2340"/>
              <a:gd name="T3" fmla="*/ 2147483647 h 360"/>
              <a:gd name="T4" fmla="*/ 2147483647 w 2340"/>
              <a:gd name="T5" fmla="*/ 0 h 360"/>
              <a:gd name="T6" fmla="*/ 2147483647 w 2340"/>
              <a:gd name="T7" fmla="*/ 2147483647 h 360"/>
              <a:gd name="T8" fmla="*/ 2147483647 w 2340"/>
              <a:gd name="T9" fmla="*/ 2147483647 h 360"/>
              <a:gd name="T10" fmla="*/ 2147483647 w 2340"/>
              <a:gd name="T11" fmla="*/ 0 h 360"/>
              <a:gd name="T12" fmla="*/ 2147483647 w 2340"/>
              <a:gd name="T13" fmla="*/ 2147483647 h 3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0"/>
              <a:gd name="T22" fmla="*/ 0 h 360"/>
              <a:gd name="T23" fmla="*/ 2340 w 2340"/>
              <a:gd name="T24" fmla="*/ 360 h 36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0" h="360">
                <a:moveTo>
                  <a:pt x="0" y="360"/>
                </a:moveTo>
                <a:cubicBezTo>
                  <a:pt x="135" y="300"/>
                  <a:pt x="270" y="240"/>
                  <a:pt x="360" y="180"/>
                </a:cubicBezTo>
                <a:cubicBezTo>
                  <a:pt x="450" y="120"/>
                  <a:pt x="420" y="0"/>
                  <a:pt x="540" y="0"/>
                </a:cubicBezTo>
                <a:cubicBezTo>
                  <a:pt x="660" y="0"/>
                  <a:pt x="930" y="150"/>
                  <a:pt x="1080" y="180"/>
                </a:cubicBezTo>
                <a:cubicBezTo>
                  <a:pt x="1230" y="210"/>
                  <a:pt x="1290" y="210"/>
                  <a:pt x="1440" y="180"/>
                </a:cubicBezTo>
                <a:cubicBezTo>
                  <a:pt x="1590" y="150"/>
                  <a:pt x="1830" y="0"/>
                  <a:pt x="1980" y="0"/>
                </a:cubicBezTo>
                <a:cubicBezTo>
                  <a:pt x="2130" y="0"/>
                  <a:pt x="2280" y="150"/>
                  <a:pt x="2340" y="18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1828800" y="3529013"/>
            <a:ext cx="4349750" cy="268287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4752975" y="3498850"/>
            <a:ext cx="658813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latin typeface="Times New Roman" charset="0"/>
              </a:rPr>
              <a:t>AAA</a:t>
            </a:r>
            <a:endParaRPr lang="en-US" sz="1600"/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5268913" y="3505200"/>
            <a:ext cx="6604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FFFF00"/>
                </a:solidFill>
                <a:latin typeface="Arial Narrow" charset="0"/>
              </a:rPr>
              <a:t>UAG</a:t>
            </a:r>
            <a:endParaRPr lang="en-US" sz="1600"/>
          </a:p>
        </p:txBody>
      </p:sp>
      <p:sp>
        <p:nvSpPr>
          <p:cNvPr id="99335" name="Line 7"/>
          <p:cNvSpPr>
            <a:spLocks noChangeShapeType="1"/>
          </p:cNvSpPr>
          <p:nvPr/>
        </p:nvSpPr>
        <p:spPr bwMode="auto">
          <a:xfrm>
            <a:off x="5124450" y="2309813"/>
            <a:ext cx="0" cy="939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99336" name="Line 8"/>
          <p:cNvSpPr>
            <a:spLocks noChangeShapeType="1"/>
          </p:cNvSpPr>
          <p:nvPr/>
        </p:nvSpPr>
        <p:spPr bwMode="auto">
          <a:xfrm>
            <a:off x="4860925" y="3249613"/>
            <a:ext cx="26352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73737" name="Line 9"/>
          <p:cNvSpPr>
            <a:spLocks noChangeShapeType="1"/>
          </p:cNvSpPr>
          <p:nvPr/>
        </p:nvSpPr>
        <p:spPr bwMode="auto">
          <a:xfrm flipV="1">
            <a:off x="4860925" y="3116263"/>
            <a:ext cx="0" cy="1349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4800600" y="3249613"/>
            <a:ext cx="65881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sz="1600" b="1">
                <a:latin typeface="Arial Narrow" charset="0"/>
              </a:rPr>
              <a:t>UUU</a:t>
            </a:r>
          </a:p>
          <a:p>
            <a:pPr algn="just" eaLnBrk="1" hangingPunct="1"/>
            <a:endParaRPr lang="en-US" sz="1400">
              <a:latin typeface="Arial Narrow" charset="0"/>
            </a:endParaRPr>
          </a:p>
          <a:p>
            <a:pPr eaLnBrk="1" hangingPunct="1"/>
            <a:endParaRPr lang="en-US"/>
          </a:p>
        </p:txBody>
      </p:sp>
      <p:sp>
        <p:nvSpPr>
          <p:cNvPr id="73739" name="Line 11"/>
          <p:cNvSpPr>
            <a:spLocks noChangeShapeType="1"/>
          </p:cNvSpPr>
          <p:nvPr/>
        </p:nvSpPr>
        <p:spPr bwMode="auto">
          <a:xfrm>
            <a:off x="5124450" y="1639888"/>
            <a:ext cx="0" cy="669925"/>
          </a:xfrm>
          <a:prstGeom prst="line">
            <a:avLst/>
          </a:prstGeom>
          <a:noFill/>
          <a:ln w="19050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5124450" y="2587625"/>
            <a:ext cx="14287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latin typeface="Century Gothic" charset="0"/>
              </a:rPr>
              <a:t>Last tRNA</a:t>
            </a:r>
            <a:endParaRPr lang="en-US" sz="1600">
              <a:latin typeface="Century Gothic" charset="0"/>
            </a:endParaRPr>
          </a:p>
        </p:txBody>
      </p:sp>
      <p:sp>
        <p:nvSpPr>
          <p:cNvPr id="73741" name="Text Box 13"/>
          <p:cNvSpPr txBox="1">
            <a:spLocks noChangeArrowheads="1"/>
          </p:cNvSpPr>
          <p:nvPr/>
        </p:nvSpPr>
        <p:spPr bwMode="auto">
          <a:xfrm>
            <a:off x="5519738" y="1582738"/>
            <a:ext cx="1490662" cy="536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entury Gothic" charset="0"/>
              </a:rPr>
              <a:t>Release  Factor</a:t>
            </a:r>
            <a:endParaRPr lang="en-US" sz="2000">
              <a:latin typeface="Century Gothic" charset="0"/>
            </a:endParaRPr>
          </a:p>
        </p:txBody>
      </p:sp>
      <p:sp>
        <p:nvSpPr>
          <p:cNvPr id="73742" name="Line 14"/>
          <p:cNvSpPr>
            <a:spLocks noChangeShapeType="1"/>
          </p:cNvSpPr>
          <p:nvPr/>
        </p:nvSpPr>
        <p:spPr bwMode="auto">
          <a:xfrm flipH="1" flipV="1">
            <a:off x="5354638" y="1792288"/>
            <a:ext cx="2635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0" name="Oval 15"/>
          <p:cNvSpPr>
            <a:spLocks noChangeArrowheads="1"/>
          </p:cNvSpPr>
          <p:nvPr/>
        </p:nvSpPr>
        <p:spPr bwMode="auto">
          <a:xfrm>
            <a:off x="4200525" y="1509713"/>
            <a:ext cx="265113" cy="268287"/>
          </a:xfrm>
          <a:prstGeom prst="ellipse">
            <a:avLst/>
          </a:pr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72721" name="Oval 16"/>
          <p:cNvSpPr>
            <a:spLocks noChangeArrowheads="1"/>
          </p:cNvSpPr>
          <p:nvPr/>
        </p:nvSpPr>
        <p:spPr bwMode="auto">
          <a:xfrm>
            <a:off x="3421063" y="1492250"/>
            <a:ext cx="263525" cy="268288"/>
          </a:xfrm>
          <a:prstGeom prst="ellipse">
            <a:avLst/>
          </a:prstGeom>
          <a:gradFill rotWithShape="0">
            <a:gsLst>
              <a:gs pos="0">
                <a:srgbClr val="00FF00"/>
              </a:gs>
              <a:gs pos="100000">
                <a:srgbClr val="007600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72722" name="Oval 17"/>
          <p:cNvSpPr>
            <a:spLocks noChangeArrowheads="1"/>
          </p:cNvSpPr>
          <p:nvPr/>
        </p:nvSpPr>
        <p:spPr bwMode="auto">
          <a:xfrm>
            <a:off x="3146425" y="1616075"/>
            <a:ext cx="263525" cy="268288"/>
          </a:xfrm>
          <a:prstGeom prst="ellipse">
            <a:avLst/>
          </a:prstGeom>
          <a:gradFill rotWithShape="0">
            <a:gsLst>
              <a:gs pos="0">
                <a:srgbClr val="00FFFF"/>
              </a:gs>
              <a:gs pos="100000">
                <a:srgbClr val="007676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72723" name="Oval 18"/>
          <p:cNvSpPr>
            <a:spLocks noChangeArrowheads="1"/>
          </p:cNvSpPr>
          <p:nvPr/>
        </p:nvSpPr>
        <p:spPr bwMode="auto">
          <a:xfrm>
            <a:off x="5003800" y="1347788"/>
            <a:ext cx="263525" cy="268287"/>
          </a:xfrm>
          <a:prstGeom prst="ellipse">
            <a:avLst/>
          </a:prstGeom>
          <a:gradFill rotWithShape="0">
            <a:gsLst>
              <a:gs pos="0">
                <a:srgbClr val="33CCCC"/>
              </a:gs>
              <a:gs pos="100000">
                <a:srgbClr val="185E5E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72724" name="Oval 19"/>
          <p:cNvSpPr>
            <a:spLocks noChangeArrowheads="1"/>
          </p:cNvSpPr>
          <p:nvPr/>
        </p:nvSpPr>
        <p:spPr bwMode="auto">
          <a:xfrm>
            <a:off x="4740275" y="1295400"/>
            <a:ext cx="263525" cy="268288"/>
          </a:xfrm>
          <a:prstGeom prst="ellipse">
            <a:avLst/>
          </a:prstGeom>
          <a:gradFill rotWithShape="0">
            <a:gsLst>
              <a:gs pos="0">
                <a:srgbClr val="FF99CC"/>
              </a:gs>
              <a:gs pos="100000">
                <a:srgbClr val="76475E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72725" name="Oval 20"/>
          <p:cNvSpPr>
            <a:spLocks noChangeArrowheads="1"/>
          </p:cNvSpPr>
          <p:nvPr/>
        </p:nvSpPr>
        <p:spPr bwMode="auto">
          <a:xfrm>
            <a:off x="4475163" y="1377950"/>
            <a:ext cx="265112" cy="268288"/>
          </a:xfrm>
          <a:prstGeom prst="ellipse">
            <a:avLst/>
          </a:prstGeom>
          <a:gradFill rotWithShape="0">
            <a:gsLst>
              <a:gs pos="0">
                <a:srgbClr val="808000"/>
              </a:gs>
              <a:gs pos="100000">
                <a:srgbClr val="3B3B00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72726" name="Oval 21"/>
          <p:cNvSpPr>
            <a:spLocks noChangeArrowheads="1"/>
          </p:cNvSpPr>
          <p:nvPr/>
        </p:nvSpPr>
        <p:spPr bwMode="auto">
          <a:xfrm>
            <a:off x="3937000" y="1427163"/>
            <a:ext cx="263525" cy="268287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72727" name="Oval 22"/>
          <p:cNvSpPr>
            <a:spLocks noChangeArrowheads="1"/>
          </p:cNvSpPr>
          <p:nvPr/>
        </p:nvSpPr>
        <p:spPr bwMode="auto">
          <a:xfrm>
            <a:off x="3684588" y="1327150"/>
            <a:ext cx="263525" cy="268288"/>
          </a:xfrm>
          <a:prstGeom prst="ellipse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73767" name="Text Box 24"/>
          <p:cNvSpPr txBox="1">
            <a:spLocks noChangeArrowheads="1"/>
          </p:cNvSpPr>
          <p:nvPr/>
        </p:nvSpPr>
        <p:spPr bwMode="auto">
          <a:xfrm>
            <a:off x="5867400" y="2819400"/>
            <a:ext cx="16002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entury Gothic" charset="0"/>
              </a:rPr>
              <a:t>STOP CODON</a:t>
            </a:r>
            <a:endParaRPr lang="en-US" sz="2000">
              <a:latin typeface="Century Gothic" charset="0"/>
            </a:endParaRPr>
          </a:p>
        </p:txBody>
      </p:sp>
      <p:sp>
        <p:nvSpPr>
          <p:cNvPr id="73768" name="Line 25"/>
          <p:cNvSpPr>
            <a:spLocks noChangeShapeType="1"/>
          </p:cNvSpPr>
          <p:nvPr/>
        </p:nvSpPr>
        <p:spPr bwMode="auto">
          <a:xfrm flipH="1">
            <a:off x="5519738" y="3325813"/>
            <a:ext cx="395287" cy="268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5800" y="228600"/>
            <a:ext cx="8077200" cy="5232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ts val="1200"/>
              </a:spcBef>
              <a:spcAft>
                <a:spcPts val="300"/>
              </a:spcAft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Century Gothic" pitchFamily="34" charset="0"/>
                <a:ea typeface="SimSun" pitchFamily="2" charset="-122"/>
              </a:rPr>
              <a:t>Termination of polypeptide synthesis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Four main categories:</a:t>
            </a:r>
          </a:p>
          <a:p>
            <a:pPr eaLnBrk="1" hangingPunct="1">
              <a:buFontTx/>
              <a:buNone/>
            </a:pPr>
            <a:endParaRPr lang="en-US" altLang="zh-CN" sz="2400" b="1" dirty="0">
              <a:latin typeface="Century Gothic" charset="0"/>
              <a:ea typeface="SimSun" charset="0"/>
              <a:cs typeface="SimSun" charset="0"/>
            </a:endParaRPr>
          </a:p>
          <a:p>
            <a:pPr lvl="2" eaLnBrk="1" hangingPunct="1">
              <a:buClr>
                <a:schemeClr val="tx1"/>
              </a:buClr>
              <a:buFontTx/>
              <a:buBlip>
                <a:blip r:embed="rId2"/>
              </a:buBlip>
            </a:pPr>
            <a:r>
              <a:rPr lang="en-US" altLang="zh-CN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Structural protein</a:t>
            </a:r>
          </a:p>
          <a:p>
            <a:pPr lvl="2" eaLnBrk="1" hangingPunct="1">
              <a:buClr>
                <a:schemeClr val="tx1"/>
              </a:buClr>
              <a:buFontTx/>
              <a:buBlip>
                <a:blip r:embed="rId2"/>
              </a:buBlip>
            </a:pPr>
            <a:r>
              <a:rPr lang="en-US" altLang="zh-CN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Enzyme</a:t>
            </a:r>
            <a:endParaRPr lang="en-US" altLang="zh-CN" dirty="0">
              <a:solidFill>
                <a:srgbClr val="0000FF"/>
              </a:solidFill>
              <a:latin typeface="Century Gothic" charset="0"/>
              <a:ea typeface="SimSun" charset="0"/>
              <a:cs typeface="SimSun" charset="0"/>
            </a:endParaRPr>
          </a:p>
          <a:p>
            <a:pPr lvl="2" eaLnBrk="1" hangingPunct="1">
              <a:buClr>
                <a:schemeClr val="tx1"/>
              </a:buClr>
              <a:buFontTx/>
              <a:buBlip>
                <a:blip r:embed="rId2"/>
              </a:buBlip>
            </a:pPr>
            <a:r>
              <a:rPr lang="en-US" altLang="zh-CN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Regulatory protein</a:t>
            </a:r>
          </a:p>
          <a:p>
            <a:pPr lvl="2" eaLnBrk="1" hangingPunct="1">
              <a:buClr>
                <a:schemeClr val="tx1"/>
              </a:buClr>
              <a:buFontTx/>
              <a:buBlip>
                <a:blip r:embed="rId2"/>
              </a:buBlip>
            </a:pPr>
            <a:r>
              <a:rPr lang="en-US" altLang="zh-CN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Transport protein</a:t>
            </a:r>
            <a:endParaRPr lang="en-US" b="1" dirty="0">
              <a:solidFill>
                <a:srgbClr val="0000FF"/>
              </a:solidFill>
              <a:latin typeface="Century Gothic" charset="0"/>
              <a:cs typeface="Arial" charset="0"/>
            </a:endParaRP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187DE4-E522-9041-BFA3-62BA9AD9B9C1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0" y="591357"/>
            <a:ext cx="5655965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zh-CN" sz="2800" b="1" dirty="0">
                <a:solidFill>
                  <a:srgbClr val="000000"/>
                </a:solidFill>
                <a:latin typeface="Century Gothic" charset="0"/>
                <a:ea typeface="SimSun" charset="0"/>
                <a:cs typeface="SimSun" charset="0"/>
              </a:rPr>
              <a:t>4.1.1 Role of Proteins in the Cell 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9B69CA-267B-634C-B291-BBA786444E3B}" type="slidenum">
              <a:rPr lang="en-US"/>
              <a:pPr eaLnBrk="1" hangingPunct="1"/>
              <a:t>60</a:t>
            </a:fld>
            <a:endParaRPr lang="en-US"/>
          </a:p>
        </p:txBody>
      </p:sp>
      <p:sp>
        <p:nvSpPr>
          <p:cNvPr id="114692" name="Freeform 4"/>
          <p:cNvSpPr>
            <a:spLocks/>
          </p:cNvSpPr>
          <p:nvPr/>
        </p:nvSpPr>
        <p:spPr bwMode="auto">
          <a:xfrm>
            <a:off x="1312863" y="1851025"/>
            <a:ext cx="1539875" cy="228600"/>
          </a:xfrm>
          <a:custGeom>
            <a:avLst/>
            <a:gdLst>
              <a:gd name="T0" fmla="*/ 0 w 2340"/>
              <a:gd name="T1" fmla="*/ 2147483647 h 360"/>
              <a:gd name="T2" fmla="*/ 2147483647 w 2340"/>
              <a:gd name="T3" fmla="*/ 2147483647 h 360"/>
              <a:gd name="T4" fmla="*/ 2147483647 w 2340"/>
              <a:gd name="T5" fmla="*/ 0 h 360"/>
              <a:gd name="T6" fmla="*/ 2147483647 w 2340"/>
              <a:gd name="T7" fmla="*/ 2147483647 h 360"/>
              <a:gd name="T8" fmla="*/ 2147483647 w 2340"/>
              <a:gd name="T9" fmla="*/ 2147483647 h 360"/>
              <a:gd name="T10" fmla="*/ 2147483647 w 2340"/>
              <a:gd name="T11" fmla="*/ 0 h 360"/>
              <a:gd name="T12" fmla="*/ 2147483647 w 2340"/>
              <a:gd name="T13" fmla="*/ 2147483647 h 3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0"/>
              <a:gd name="T22" fmla="*/ 0 h 360"/>
              <a:gd name="T23" fmla="*/ 2340 w 2340"/>
              <a:gd name="T24" fmla="*/ 360 h 36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0" h="360">
                <a:moveTo>
                  <a:pt x="0" y="360"/>
                </a:moveTo>
                <a:cubicBezTo>
                  <a:pt x="135" y="300"/>
                  <a:pt x="270" y="240"/>
                  <a:pt x="360" y="180"/>
                </a:cubicBezTo>
                <a:cubicBezTo>
                  <a:pt x="450" y="120"/>
                  <a:pt x="420" y="0"/>
                  <a:pt x="540" y="0"/>
                </a:cubicBezTo>
                <a:cubicBezTo>
                  <a:pt x="660" y="0"/>
                  <a:pt x="930" y="150"/>
                  <a:pt x="1080" y="180"/>
                </a:cubicBezTo>
                <a:cubicBezTo>
                  <a:pt x="1230" y="210"/>
                  <a:pt x="1290" y="210"/>
                  <a:pt x="1440" y="180"/>
                </a:cubicBezTo>
                <a:cubicBezTo>
                  <a:pt x="1590" y="150"/>
                  <a:pt x="1830" y="0"/>
                  <a:pt x="1980" y="0"/>
                </a:cubicBezTo>
                <a:cubicBezTo>
                  <a:pt x="2130" y="0"/>
                  <a:pt x="2280" y="150"/>
                  <a:pt x="2340" y="18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2554512" y="3656013"/>
            <a:ext cx="3908425" cy="228600"/>
          </a:xfrm>
          <a:prstGeom prst="rect">
            <a:avLst/>
          </a:prstGeom>
          <a:gradFill rotWithShape="0">
            <a:gsLst>
              <a:gs pos="0">
                <a:srgbClr val="99CC00">
                  <a:gamma/>
                  <a:shade val="46275"/>
                  <a:invGamma/>
                </a:srgbClr>
              </a:gs>
              <a:gs pos="50000">
                <a:srgbClr val="99CC00"/>
              </a:gs>
              <a:gs pos="100000">
                <a:srgbClr val="99CC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74759" name="Text Box 6"/>
          <p:cNvSpPr txBox="1">
            <a:spLocks noChangeArrowheads="1"/>
          </p:cNvSpPr>
          <p:nvPr/>
        </p:nvSpPr>
        <p:spPr bwMode="auto">
          <a:xfrm>
            <a:off x="5040313" y="3603625"/>
            <a:ext cx="7810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latin typeface="Times New Roman" charset="0"/>
                <a:ea typeface="SimSun" charset="0"/>
                <a:cs typeface="SimSun" charset="0"/>
              </a:rPr>
              <a:t>AAA</a:t>
            </a:r>
            <a:endParaRPr lang="en-US" sz="1600"/>
          </a:p>
        </p:txBody>
      </p:sp>
      <p:sp>
        <p:nvSpPr>
          <p:cNvPr id="74760" name="Text Box 7"/>
          <p:cNvSpPr txBox="1">
            <a:spLocks noChangeArrowheads="1"/>
          </p:cNvSpPr>
          <p:nvPr/>
        </p:nvSpPr>
        <p:spPr bwMode="auto">
          <a:xfrm>
            <a:off x="5549900" y="3605213"/>
            <a:ext cx="5921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FFFF00"/>
                </a:solidFill>
                <a:latin typeface="Arial Narrow" charset="0"/>
                <a:ea typeface="SimSun" charset="0"/>
                <a:cs typeface="SimSun" charset="0"/>
              </a:rPr>
              <a:t>UAG</a:t>
            </a:r>
            <a:endParaRPr lang="en-US" sz="1600"/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2508250" y="3429000"/>
            <a:ext cx="592138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altLang="zh-CN" sz="1600" b="1">
                <a:solidFill>
                  <a:srgbClr val="FF0000"/>
                </a:solidFill>
                <a:latin typeface="Arial Narrow" charset="0"/>
                <a:ea typeface="SimSun" charset="0"/>
                <a:cs typeface="SimSun" charset="0"/>
              </a:rPr>
              <a:t>UUU</a:t>
            </a:r>
          </a:p>
          <a:p>
            <a:pPr algn="just" eaLnBrk="1" hangingPunct="1"/>
            <a:endParaRPr lang="en-US" altLang="zh-CN" sz="1400">
              <a:latin typeface="Arial Narrow" charset="0"/>
              <a:ea typeface="SimSun" charset="0"/>
              <a:cs typeface="SimSun" charset="0"/>
            </a:endParaRPr>
          </a:p>
          <a:p>
            <a:pPr eaLnBrk="1" hangingPunct="1"/>
            <a:endParaRPr lang="en-US"/>
          </a:p>
        </p:txBody>
      </p:sp>
      <p:sp>
        <p:nvSpPr>
          <p:cNvPr id="114697" name="Line 9"/>
          <p:cNvSpPr>
            <a:spLocks noChangeShapeType="1"/>
          </p:cNvSpPr>
          <p:nvPr/>
        </p:nvSpPr>
        <p:spPr bwMode="auto">
          <a:xfrm>
            <a:off x="2843213" y="2593975"/>
            <a:ext cx="0" cy="8001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14698" name="Line 10"/>
          <p:cNvSpPr>
            <a:spLocks noChangeShapeType="1"/>
          </p:cNvSpPr>
          <p:nvPr/>
        </p:nvSpPr>
        <p:spPr bwMode="auto">
          <a:xfrm>
            <a:off x="2606675" y="3394075"/>
            <a:ext cx="2365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14699" name="Line 11"/>
          <p:cNvSpPr>
            <a:spLocks noChangeShapeType="1"/>
          </p:cNvSpPr>
          <p:nvPr/>
        </p:nvSpPr>
        <p:spPr bwMode="auto">
          <a:xfrm flipV="1">
            <a:off x="2606675" y="3279775"/>
            <a:ext cx="0" cy="1143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00" name="Line 12"/>
          <p:cNvSpPr>
            <a:spLocks noChangeShapeType="1"/>
          </p:cNvSpPr>
          <p:nvPr/>
        </p:nvSpPr>
        <p:spPr bwMode="auto">
          <a:xfrm>
            <a:off x="2843213" y="2022475"/>
            <a:ext cx="0" cy="571500"/>
          </a:xfrm>
          <a:prstGeom prst="line">
            <a:avLst/>
          </a:prstGeom>
          <a:noFill/>
          <a:ln w="19050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01" name="Text Box 13"/>
          <p:cNvSpPr txBox="1">
            <a:spLocks noChangeArrowheads="1"/>
          </p:cNvSpPr>
          <p:nvPr/>
        </p:nvSpPr>
        <p:spPr bwMode="auto">
          <a:xfrm>
            <a:off x="1371600" y="2800350"/>
            <a:ext cx="12525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latin typeface="Times New Roman" charset="0"/>
                <a:ea typeface="SimSun" charset="0"/>
                <a:cs typeface="SimSun" charset="0"/>
              </a:rPr>
              <a:t>Last tRNA</a:t>
            </a:r>
            <a:endParaRPr lang="en-US" sz="1600"/>
          </a:p>
        </p:txBody>
      </p:sp>
      <p:sp>
        <p:nvSpPr>
          <p:cNvPr id="114702" name="Oval 14"/>
          <p:cNvSpPr>
            <a:spLocks noChangeArrowheads="1"/>
          </p:cNvSpPr>
          <p:nvPr/>
        </p:nvSpPr>
        <p:spPr bwMode="auto">
          <a:xfrm>
            <a:off x="2014538" y="1909763"/>
            <a:ext cx="236537" cy="228600"/>
          </a:xfrm>
          <a:prstGeom prst="ellipse">
            <a:avLst/>
          </a:pr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03" name="Oval 15"/>
          <p:cNvSpPr>
            <a:spLocks noChangeArrowheads="1"/>
          </p:cNvSpPr>
          <p:nvPr/>
        </p:nvSpPr>
        <p:spPr bwMode="auto">
          <a:xfrm>
            <a:off x="1312863" y="1897063"/>
            <a:ext cx="238125" cy="228600"/>
          </a:xfrm>
          <a:prstGeom prst="ellipse">
            <a:avLst/>
          </a:prstGeom>
          <a:gradFill rotWithShape="0">
            <a:gsLst>
              <a:gs pos="0">
                <a:srgbClr val="00FF00"/>
              </a:gs>
              <a:gs pos="100000">
                <a:srgbClr val="007600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04" name="Oval 16"/>
          <p:cNvSpPr>
            <a:spLocks noChangeArrowheads="1"/>
          </p:cNvSpPr>
          <p:nvPr/>
        </p:nvSpPr>
        <p:spPr bwMode="auto">
          <a:xfrm>
            <a:off x="1066800" y="2001838"/>
            <a:ext cx="236538" cy="228600"/>
          </a:xfrm>
          <a:prstGeom prst="ellipse">
            <a:avLst/>
          </a:prstGeom>
          <a:gradFill rotWithShape="0">
            <a:gsLst>
              <a:gs pos="0">
                <a:srgbClr val="00FFFF"/>
              </a:gs>
              <a:gs pos="100000">
                <a:srgbClr val="007676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05" name="Oval 17"/>
          <p:cNvSpPr>
            <a:spLocks noChangeArrowheads="1"/>
          </p:cNvSpPr>
          <p:nvPr/>
        </p:nvSpPr>
        <p:spPr bwMode="auto">
          <a:xfrm>
            <a:off x="2733675" y="1771650"/>
            <a:ext cx="238125" cy="228600"/>
          </a:xfrm>
          <a:prstGeom prst="ellipse">
            <a:avLst/>
          </a:prstGeom>
          <a:gradFill rotWithShape="0">
            <a:gsLst>
              <a:gs pos="0">
                <a:srgbClr val="33CCCC"/>
              </a:gs>
              <a:gs pos="100000">
                <a:srgbClr val="185E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06" name="Oval 18"/>
          <p:cNvSpPr>
            <a:spLocks noChangeArrowheads="1"/>
          </p:cNvSpPr>
          <p:nvPr/>
        </p:nvSpPr>
        <p:spPr bwMode="auto">
          <a:xfrm>
            <a:off x="2497138" y="1727200"/>
            <a:ext cx="236537" cy="228600"/>
          </a:xfrm>
          <a:prstGeom prst="ellipse">
            <a:avLst/>
          </a:prstGeom>
          <a:gradFill rotWithShape="0">
            <a:gsLst>
              <a:gs pos="0">
                <a:srgbClr val="FF99CC"/>
              </a:gs>
              <a:gs pos="100000">
                <a:srgbClr val="7647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07" name="Oval 19"/>
          <p:cNvSpPr>
            <a:spLocks noChangeArrowheads="1"/>
          </p:cNvSpPr>
          <p:nvPr/>
        </p:nvSpPr>
        <p:spPr bwMode="auto">
          <a:xfrm>
            <a:off x="2260600" y="1798638"/>
            <a:ext cx="236538" cy="228600"/>
          </a:xfrm>
          <a:prstGeom prst="ellipse">
            <a:avLst/>
          </a:prstGeom>
          <a:gradFill rotWithShape="0">
            <a:gsLst>
              <a:gs pos="0">
                <a:srgbClr val="808000"/>
              </a:gs>
              <a:gs pos="100000">
                <a:srgbClr val="3B3B00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08" name="Oval 20"/>
          <p:cNvSpPr>
            <a:spLocks noChangeArrowheads="1"/>
          </p:cNvSpPr>
          <p:nvPr/>
        </p:nvSpPr>
        <p:spPr bwMode="auto">
          <a:xfrm>
            <a:off x="1778000" y="1841500"/>
            <a:ext cx="236538" cy="2286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09" name="Oval 21"/>
          <p:cNvSpPr>
            <a:spLocks noChangeArrowheads="1"/>
          </p:cNvSpPr>
          <p:nvPr/>
        </p:nvSpPr>
        <p:spPr bwMode="auto">
          <a:xfrm>
            <a:off x="1550988" y="1754188"/>
            <a:ext cx="236537" cy="228600"/>
          </a:xfrm>
          <a:prstGeom prst="ellipse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0" name="Text Box 22"/>
          <p:cNvSpPr txBox="1">
            <a:spLocks noChangeArrowheads="1"/>
          </p:cNvSpPr>
          <p:nvPr/>
        </p:nvSpPr>
        <p:spPr bwMode="auto">
          <a:xfrm>
            <a:off x="5943600" y="2971800"/>
            <a:ext cx="828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latin typeface="Times New Roman" charset="0"/>
                <a:ea typeface="SimSun" charset="0"/>
                <a:cs typeface="SimSun" charset="0"/>
              </a:rPr>
              <a:t>STOP CODON</a:t>
            </a:r>
            <a:endParaRPr lang="en-US"/>
          </a:p>
        </p:txBody>
      </p:sp>
      <p:sp>
        <p:nvSpPr>
          <p:cNvPr id="74776" name="Line 23"/>
          <p:cNvSpPr>
            <a:spLocks noChangeShapeType="1"/>
          </p:cNvSpPr>
          <p:nvPr/>
        </p:nvSpPr>
        <p:spPr bwMode="auto">
          <a:xfrm flipH="1">
            <a:off x="5754688" y="3429000"/>
            <a:ext cx="265112" cy="284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7" name="Rectangle 25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6294438" y="2057400"/>
            <a:ext cx="2009775" cy="646113"/>
            <a:chOff x="3294" y="1296"/>
            <a:chExt cx="1266" cy="407"/>
          </a:xfrm>
        </p:grpSpPr>
        <p:sp>
          <p:nvSpPr>
            <p:cNvPr id="74783" name="Rectangle 27"/>
            <p:cNvSpPr>
              <a:spLocks noChangeArrowheads="1"/>
            </p:cNvSpPr>
            <p:nvPr/>
          </p:nvSpPr>
          <p:spPr bwMode="auto">
            <a:xfrm rot="10800000">
              <a:off x="3294" y="1345"/>
              <a:ext cx="31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>
                  <a:latin typeface="Arial Narrow" charset="0"/>
                  <a:ea typeface="SimSun" charset="0"/>
                  <a:cs typeface="Times New Roman" charset="0"/>
                  <a:sym typeface="Wingdings" charset="0"/>
                </a:rPr>
                <a:t></a:t>
              </a:r>
            </a:p>
          </p:txBody>
        </p:sp>
        <p:sp>
          <p:nvSpPr>
            <p:cNvPr id="74784" name="Text Box 28"/>
            <p:cNvSpPr txBox="1">
              <a:spLocks noChangeArrowheads="1"/>
            </p:cNvSpPr>
            <p:nvPr/>
          </p:nvSpPr>
          <p:spPr bwMode="auto">
            <a:xfrm>
              <a:off x="3600" y="1296"/>
              <a:ext cx="96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Release factor</a:t>
              </a:r>
            </a:p>
          </p:txBody>
        </p:sp>
      </p:grpSp>
      <p:sp>
        <p:nvSpPr>
          <p:cNvPr id="30" name="Lightning Bolt 29"/>
          <p:cNvSpPr/>
          <p:nvPr/>
        </p:nvSpPr>
        <p:spPr>
          <a:xfrm>
            <a:off x="5105400" y="2057400"/>
            <a:ext cx="533400" cy="457200"/>
          </a:xfrm>
          <a:prstGeom prst="lightningBol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85800" y="228600"/>
            <a:ext cx="8077200" cy="5232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ts val="1200"/>
              </a:spcBef>
              <a:spcAft>
                <a:spcPts val="300"/>
              </a:spcAft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Century Gothic" pitchFamily="34" charset="0"/>
                <a:ea typeface="SimSun" pitchFamily="2" charset="-122"/>
              </a:rPr>
              <a:t>Termination of polypeptide synthesis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28333 0.0 " pathEditMode="relative" ptsTypes="AA">
                                      <p:cBhvr>
                                        <p:cTn id="6" dur="50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28333 0.0 " pathEditMode="relative" ptsTypes="AA">
                                      <p:cBhvr>
                                        <p:cTn id="8" dur="5000" fill="hold"/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28333 0.0 " pathEditMode="relative" ptsTypes="AA">
                                      <p:cBhvr>
                                        <p:cTn id="10" dur="5000" fill="hold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28333 0.0 " pathEditMode="relative" ptsTypes="AA">
                                      <p:cBhvr>
                                        <p:cTn id="12" dur="5000" fill="hold"/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28333 0.0 " pathEditMode="relative" ptsTypes="AA">
                                      <p:cBhvr>
                                        <p:cTn id="14" dur="5000" fill="hold"/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28333 0.0 " pathEditMode="relative" ptsTypes="AA">
                                      <p:cBhvr>
                                        <p:cTn id="16" dur="5000" fill="hold"/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28333 0.0 " pathEditMode="relative" ptsTypes="AA">
                                      <p:cBhvr>
                                        <p:cTn id="18" dur="5000" fill="hold"/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28333 0.0 " pathEditMode="relative" ptsTypes="AA">
                                      <p:cBhvr>
                                        <p:cTn id="20" dur="5000" fill="hold"/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28333 0.0 " pathEditMode="relative" ptsTypes="AA">
                                      <p:cBhvr>
                                        <p:cTn id="22" dur="5000" fill="hold"/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28333 0.0 " pathEditMode="relative" ptsTypes="AA">
                                      <p:cBhvr>
                                        <p:cTn id="24" dur="5000" fill="hold"/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28333 0.0 " pathEditMode="relative" ptsTypes="AA">
                                      <p:cBhvr>
                                        <p:cTn id="26" dur="5000" fill="hold"/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28333 0.0 " pathEditMode="relative" ptsTypes="AA">
                                      <p:cBhvr>
                                        <p:cTn id="28" dur="5000" fill="hold"/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28333 0.0 " pathEditMode="relative" ptsTypes="AA">
                                      <p:cBhvr>
                                        <p:cTn id="30" dur="5000" fill="hold"/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28333 0.0 " pathEditMode="relative" ptsTypes="AA">
                                      <p:cBhvr>
                                        <p:cTn id="32" dur="5000" fill="hold"/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28333 0.0 " pathEditMode="relative" ptsTypes="AA">
                                      <p:cBhvr>
                                        <p:cTn id="34" dur="5000" fill="hold"/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17149E-7 L -0.11667 4.17149E-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animBg="1"/>
      <p:bldP spid="114692" grpId="1" animBg="1"/>
      <p:bldP spid="114696" grpId="0"/>
      <p:bldP spid="114699" grpId="0" animBg="1"/>
      <p:bldP spid="114699" grpId="1" animBg="1"/>
      <p:bldP spid="114700" grpId="0" animBg="1"/>
      <p:bldP spid="114701" grpId="0"/>
      <p:bldP spid="114702" grpId="0" animBg="1"/>
      <p:bldP spid="114702" grpId="1" animBg="1"/>
      <p:bldP spid="114703" grpId="0" animBg="1"/>
      <p:bldP spid="114703" grpId="1" animBg="1"/>
      <p:bldP spid="114704" grpId="0" animBg="1"/>
      <p:bldP spid="114704" grpId="1" animBg="1"/>
      <p:bldP spid="114705" grpId="0" animBg="1"/>
      <p:bldP spid="114705" grpId="1" animBg="1"/>
      <p:bldP spid="114706" grpId="0" animBg="1"/>
      <p:bldP spid="114706" grpId="1" animBg="1"/>
      <p:bldP spid="114707" grpId="0" animBg="1"/>
      <p:bldP spid="114707" grpId="1" animBg="1"/>
      <p:bldP spid="114708" grpId="0" animBg="1"/>
      <p:bldP spid="114708" grpId="1" animBg="1"/>
      <p:bldP spid="114709" grpId="0" animBg="1"/>
      <p:bldP spid="114709" grpId="1" animBg="1"/>
      <p:bldP spid="114710" grpId="0"/>
      <p:bldP spid="3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38200"/>
            <a:ext cx="81534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Blip>
                <a:blip r:embed="rId2"/>
              </a:buBlip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In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bacteria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, several proteins may be encoded by the same mRNA. As long as each ORF has its own S-D sequence in front of it, the ribosome will bind and start translating. </a:t>
            </a:r>
          </a:p>
          <a:p>
            <a:pPr eaLnBrk="1" hangingPunct="1">
              <a:lnSpc>
                <a:spcPct val="90000"/>
              </a:lnSpc>
              <a:buFontTx/>
              <a:buBlip>
                <a:blip r:embed="rId2"/>
              </a:buBlip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ORFs that are translated into proteins 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are sometimes known as </a:t>
            </a:r>
            <a:r>
              <a:rPr lang="en-US" altLang="zh-CN" sz="2400" b="1" dirty="0" err="1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cistrons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.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Gothic" charset="0"/>
                <a:ea typeface="SimSun" charset="0"/>
                <a:cs typeface="SimSun" charset="0"/>
              </a:rPr>
              <a:t>mRNA which carries several of these is called </a:t>
            </a:r>
            <a:r>
              <a:rPr lang="en-US" altLang="zh-CN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Gothic" charset="0"/>
                <a:ea typeface="SimSun" charset="0"/>
                <a:cs typeface="SimSun" charset="0"/>
              </a:rPr>
              <a:t>polycistronic</a:t>
            </a:r>
            <a:r>
              <a:rPr lang="en-US" altLang="zh-CN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Gothic" charset="0"/>
                <a:ea typeface="SimSun" charset="0"/>
                <a:cs typeface="SimSun" charset="0"/>
              </a:rPr>
              <a:t> mRNA.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Gothic" charset="0"/>
                <a:ea typeface="SimSun" charset="0"/>
                <a:cs typeface="SimSun" charset="0"/>
              </a:rPr>
              <a:t>In higher organisms, this does not happen. Instead of a S-D sequence, the front (5' end) of the mRNA molecule is </a:t>
            </a:r>
            <a:r>
              <a:rPr lang="en-US" altLang="zh-CN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Gothic" charset="0"/>
                <a:ea typeface="SimSun" charset="0"/>
                <a:cs typeface="SimSun" charset="0"/>
              </a:rPr>
              <a:t>recognised</a:t>
            </a:r>
            <a:r>
              <a:rPr lang="en-US" altLang="zh-CN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Gothic" charset="0"/>
                <a:ea typeface="SimSun" charset="0"/>
                <a:cs typeface="SimSun" charset="0"/>
              </a:rPr>
              <a:t>, the first ORF is translated (Chapter 5). 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entury Gothic" charset="0"/>
              <a:cs typeface="Arial" charset="0"/>
            </a:endParaRPr>
          </a:p>
        </p:txBody>
      </p:sp>
      <p:sp>
        <p:nvSpPr>
          <p:cNvPr id="757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CF28C1-3CF1-4349-A4E3-16265F8A697B}" type="slidenum">
              <a:rPr lang="en-US"/>
              <a:pPr eaLnBrk="1" hangingPunct="1"/>
              <a:t>61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52400"/>
            <a:ext cx="8229600" cy="107721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rgbClr val="000000"/>
                </a:solidFill>
                <a:latin typeface="Century Gothic" pitchFamily="34" charset="0"/>
                <a:ea typeface="SimSun" pitchFamily="2" charset="-122"/>
              </a:rPr>
              <a:t>4.15 One mRNA Can Code for Several Proteins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486C3F-0C63-834E-8E8F-6C55A0AFB36D}" type="slidenum">
              <a:rPr lang="en-US"/>
              <a:pPr eaLnBrk="1" hangingPunct="1"/>
              <a:t>62</a:t>
            </a:fld>
            <a:endParaRPr lang="en-US"/>
          </a:p>
        </p:txBody>
      </p:sp>
      <p:grpSp>
        <p:nvGrpSpPr>
          <p:cNvPr id="76803" name="Group 36"/>
          <p:cNvGrpSpPr>
            <a:grpSpLocks/>
          </p:cNvGrpSpPr>
          <p:nvPr/>
        </p:nvGrpSpPr>
        <p:grpSpPr bwMode="auto">
          <a:xfrm>
            <a:off x="1295400" y="1563688"/>
            <a:ext cx="6705600" cy="2662237"/>
            <a:chOff x="720" y="2283"/>
            <a:chExt cx="4224" cy="1677"/>
          </a:xfrm>
        </p:grpSpPr>
        <p:sp>
          <p:nvSpPr>
            <p:cNvPr id="75781" name="Rectangle 4"/>
            <p:cNvSpPr>
              <a:spLocks noChangeArrowheads="1"/>
            </p:cNvSpPr>
            <p:nvPr/>
          </p:nvSpPr>
          <p:spPr bwMode="auto">
            <a:xfrm>
              <a:off x="720" y="2845"/>
              <a:ext cx="4224" cy="288"/>
            </a:xfrm>
            <a:prstGeom prst="rect">
              <a:avLst/>
            </a:prstGeom>
            <a:gradFill rotWithShape="0">
              <a:gsLst>
                <a:gs pos="0">
                  <a:srgbClr val="475E00"/>
                </a:gs>
                <a:gs pos="50000">
                  <a:srgbClr val="99CC00"/>
                </a:gs>
                <a:gs pos="100000">
                  <a:srgbClr val="475E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76807" name="Rectangle 5"/>
            <p:cNvSpPr>
              <a:spLocks noChangeArrowheads="1"/>
            </p:cNvSpPr>
            <p:nvPr/>
          </p:nvSpPr>
          <p:spPr bwMode="auto">
            <a:xfrm>
              <a:off x="1584" y="2845"/>
              <a:ext cx="624" cy="288"/>
            </a:xfrm>
            <a:prstGeom prst="rect">
              <a:avLst/>
            </a:prstGeom>
            <a:gradFill rotWithShape="0">
              <a:gsLst>
                <a:gs pos="0">
                  <a:srgbClr val="182F76"/>
                </a:gs>
                <a:gs pos="50000">
                  <a:srgbClr val="3366FF"/>
                </a:gs>
                <a:gs pos="100000">
                  <a:srgbClr val="182F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08" name="Rectangle 6"/>
            <p:cNvSpPr>
              <a:spLocks noChangeArrowheads="1"/>
            </p:cNvSpPr>
            <p:nvPr/>
          </p:nvSpPr>
          <p:spPr bwMode="auto">
            <a:xfrm>
              <a:off x="3600" y="2845"/>
              <a:ext cx="480" cy="253"/>
            </a:xfrm>
            <a:prstGeom prst="rect">
              <a:avLst/>
            </a:prstGeom>
            <a:gradFill rotWithShape="0">
              <a:gsLst>
                <a:gs pos="0">
                  <a:srgbClr val="182F76"/>
                </a:gs>
                <a:gs pos="50000">
                  <a:srgbClr val="3366FF"/>
                </a:gs>
                <a:gs pos="100000">
                  <a:srgbClr val="182F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09" name="Rectangle 7"/>
            <p:cNvSpPr>
              <a:spLocks noChangeArrowheads="1"/>
            </p:cNvSpPr>
            <p:nvPr/>
          </p:nvSpPr>
          <p:spPr bwMode="auto">
            <a:xfrm>
              <a:off x="2550" y="2845"/>
              <a:ext cx="522" cy="265"/>
            </a:xfrm>
            <a:prstGeom prst="rect">
              <a:avLst/>
            </a:prstGeom>
            <a:gradFill rotWithShape="0">
              <a:gsLst>
                <a:gs pos="0">
                  <a:srgbClr val="182F76"/>
                </a:gs>
                <a:gs pos="50000">
                  <a:srgbClr val="3366FF"/>
                </a:gs>
                <a:gs pos="100000">
                  <a:srgbClr val="182F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0" name="Rectangle 8"/>
            <p:cNvSpPr>
              <a:spLocks noChangeArrowheads="1"/>
            </p:cNvSpPr>
            <p:nvPr/>
          </p:nvSpPr>
          <p:spPr bwMode="auto">
            <a:xfrm>
              <a:off x="1440" y="2845"/>
              <a:ext cx="160" cy="27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1" name="Rectangle 9"/>
            <p:cNvSpPr>
              <a:spLocks noChangeArrowheads="1"/>
            </p:cNvSpPr>
            <p:nvPr/>
          </p:nvSpPr>
          <p:spPr bwMode="auto">
            <a:xfrm>
              <a:off x="2160" y="2845"/>
              <a:ext cx="96" cy="24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2" name="Rectangle 10"/>
            <p:cNvSpPr>
              <a:spLocks noChangeArrowheads="1"/>
            </p:cNvSpPr>
            <p:nvPr/>
          </p:nvSpPr>
          <p:spPr bwMode="auto">
            <a:xfrm>
              <a:off x="2448" y="2845"/>
              <a:ext cx="144" cy="27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3" name="Rectangle 11"/>
            <p:cNvSpPr>
              <a:spLocks noChangeArrowheads="1"/>
            </p:cNvSpPr>
            <p:nvPr/>
          </p:nvSpPr>
          <p:spPr bwMode="auto">
            <a:xfrm>
              <a:off x="3056" y="2845"/>
              <a:ext cx="96" cy="253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4" name="Rectangle 12"/>
            <p:cNvSpPr>
              <a:spLocks noChangeArrowheads="1"/>
            </p:cNvSpPr>
            <p:nvPr/>
          </p:nvSpPr>
          <p:spPr bwMode="auto">
            <a:xfrm>
              <a:off x="3496" y="2845"/>
              <a:ext cx="120" cy="26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5" name="Rectangle 13"/>
            <p:cNvSpPr>
              <a:spLocks noChangeArrowheads="1"/>
            </p:cNvSpPr>
            <p:nvPr/>
          </p:nvSpPr>
          <p:spPr bwMode="auto">
            <a:xfrm>
              <a:off x="4080" y="2845"/>
              <a:ext cx="96" cy="253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390" name="Oval 14"/>
            <p:cNvSpPr>
              <a:spLocks noChangeArrowheads="1"/>
            </p:cNvSpPr>
            <p:nvPr/>
          </p:nvSpPr>
          <p:spPr bwMode="auto">
            <a:xfrm>
              <a:off x="2448" y="3696"/>
              <a:ext cx="640" cy="236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1391" name="Oval 15"/>
            <p:cNvSpPr>
              <a:spLocks noChangeArrowheads="1"/>
            </p:cNvSpPr>
            <p:nvPr/>
          </p:nvSpPr>
          <p:spPr bwMode="auto">
            <a:xfrm>
              <a:off x="1607" y="3724"/>
              <a:ext cx="640" cy="236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1392" name="Oval 16"/>
            <p:cNvSpPr>
              <a:spLocks noChangeArrowheads="1"/>
            </p:cNvSpPr>
            <p:nvPr/>
          </p:nvSpPr>
          <p:spPr bwMode="auto">
            <a:xfrm>
              <a:off x="3240" y="3709"/>
              <a:ext cx="640" cy="235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1393" name="AutoShape 17"/>
            <p:cNvSpPr>
              <a:spLocks noChangeArrowheads="1"/>
            </p:cNvSpPr>
            <p:nvPr/>
          </p:nvSpPr>
          <p:spPr bwMode="auto">
            <a:xfrm>
              <a:off x="1728" y="3277"/>
              <a:ext cx="304" cy="385"/>
            </a:xfrm>
            <a:prstGeom prst="downArrow">
              <a:avLst>
                <a:gd name="adj1" fmla="val 50000"/>
                <a:gd name="adj2" fmla="val 49063"/>
              </a:avLst>
            </a:prstGeom>
            <a:gradFill rotWithShape="0">
              <a:gsLst>
                <a:gs pos="0">
                  <a:srgbClr val="FFCC00">
                    <a:gamma/>
                    <a:shade val="46275"/>
                    <a:invGamma/>
                  </a:srgbClr>
                </a:gs>
                <a:gs pos="5000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1394" name="AutoShape 18"/>
            <p:cNvSpPr>
              <a:spLocks noChangeArrowheads="1"/>
            </p:cNvSpPr>
            <p:nvPr/>
          </p:nvSpPr>
          <p:spPr bwMode="auto">
            <a:xfrm>
              <a:off x="3312" y="3229"/>
              <a:ext cx="304" cy="427"/>
            </a:xfrm>
            <a:prstGeom prst="downArrow">
              <a:avLst>
                <a:gd name="adj1" fmla="val 50000"/>
                <a:gd name="adj2" fmla="val 49063"/>
              </a:avLst>
            </a:prstGeom>
            <a:gradFill rotWithShape="0">
              <a:gsLst>
                <a:gs pos="0">
                  <a:srgbClr val="FFCC00">
                    <a:gamma/>
                    <a:shade val="46275"/>
                    <a:invGamma/>
                  </a:srgbClr>
                </a:gs>
                <a:gs pos="5000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1395" name="AutoShape 19"/>
            <p:cNvSpPr>
              <a:spLocks noChangeArrowheads="1"/>
            </p:cNvSpPr>
            <p:nvPr/>
          </p:nvSpPr>
          <p:spPr bwMode="auto">
            <a:xfrm>
              <a:off x="2544" y="3277"/>
              <a:ext cx="298" cy="356"/>
            </a:xfrm>
            <a:prstGeom prst="downArrow">
              <a:avLst>
                <a:gd name="adj1" fmla="val 50000"/>
                <a:gd name="adj2" fmla="val 49063"/>
              </a:avLst>
            </a:prstGeom>
            <a:gradFill rotWithShape="0">
              <a:gsLst>
                <a:gs pos="0">
                  <a:srgbClr val="FFCC00">
                    <a:gamma/>
                    <a:shade val="46275"/>
                    <a:invGamma/>
                  </a:srgbClr>
                </a:gs>
                <a:gs pos="5000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76828" name="Line 20"/>
            <p:cNvSpPr>
              <a:spLocks noChangeShapeType="1"/>
            </p:cNvSpPr>
            <p:nvPr/>
          </p:nvSpPr>
          <p:spPr bwMode="auto">
            <a:xfrm flipH="1">
              <a:off x="1488" y="2509"/>
              <a:ext cx="768" cy="3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9" name="Line 21"/>
            <p:cNvSpPr>
              <a:spLocks noChangeShapeType="1"/>
            </p:cNvSpPr>
            <p:nvPr/>
          </p:nvSpPr>
          <p:spPr bwMode="auto">
            <a:xfrm>
              <a:off x="2496" y="2498"/>
              <a:ext cx="16" cy="40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0" name="Line 22"/>
            <p:cNvSpPr>
              <a:spLocks noChangeShapeType="1"/>
            </p:cNvSpPr>
            <p:nvPr/>
          </p:nvSpPr>
          <p:spPr bwMode="auto">
            <a:xfrm>
              <a:off x="2784" y="2482"/>
              <a:ext cx="800" cy="39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1" name="Text Box 23"/>
            <p:cNvSpPr txBox="1">
              <a:spLocks noChangeArrowheads="1"/>
            </p:cNvSpPr>
            <p:nvPr/>
          </p:nvSpPr>
          <p:spPr bwMode="auto">
            <a:xfrm>
              <a:off x="3600" y="3325"/>
              <a:ext cx="120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just" eaLnBrk="1" hangingPunct="1"/>
              <a:r>
                <a:rPr lang="en-US" b="1">
                  <a:latin typeface="Century Gothic" charset="0"/>
                </a:rPr>
                <a:t>Stop codon</a:t>
              </a:r>
            </a:p>
            <a:p>
              <a:pPr algn="just" eaLnBrk="1" hangingPunct="1"/>
              <a:endParaRPr lang="en-US">
                <a:latin typeface="Century Gothic" charset="0"/>
              </a:endParaRPr>
            </a:p>
            <a:p>
              <a:pPr eaLnBrk="1" hangingPunct="1"/>
              <a:endParaRPr lang="en-US">
                <a:latin typeface="Century Gothic" charset="0"/>
              </a:endParaRPr>
            </a:p>
          </p:txBody>
        </p:sp>
        <p:sp>
          <p:nvSpPr>
            <p:cNvPr id="76832" name="Line 24"/>
            <p:cNvSpPr>
              <a:spLocks noChangeShapeType="1"/>
            </p:cNvSpPr>
            <p:nvPr/>
          </p:nvSpPr>
          <p:spPr bwMode="auto">
            <a:xfrm flipV="1">
              <a:off x="3840" y="3085"/>
              <a:ext cx="288" cy="2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3" name="Line 25"/>
            <p:cNvSpPr>
              <a:spLocks noChangeShapeType="1"/>
            </p:cNvSpPr>
            <p:nvPr/>
          </p:nvSpPr>
          <p:spPr bwMode="auto">
            <a:xfrm flipH="1" flipV="1">
              <a:off x="3079" y="3085"/>
              <a:ext cx="793" cy="2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4" name="Line 26"/>
            <p:cNvSpPr>
              <a:spLocks noChangeShapeType="1"/>
            </p:cNvSpPr>
            <p:nvPr/>
          </p:nvSpPr>
          <p:spPr bwMode="auto">
            <a:xfrm flipH="1" flipV="1">
              <a:off x="2208" y="3085"/>
              <a:ext cx="1632" cy="22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5" name="Text Box 27"/>
            <p:cNvSpPr txBox="1">
              <a:spLocks noChangeArrowheads="1"/>
            </p:cNvSpPr>
            <p:nvPr/>
          </p:nvSpPr>
          <p:spPr bwMode="auto">
            <a:xfrm>
              <a:off x="1826" y="3741"/>
              <a:ext cx="24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>
                  <a:solidFill>
                    <a:srgbClr val="FFFFFF"/>
                  </a:solidFill>
                  <a:latin typeface="Times New Roman" charset="0"/>
                </a:rPr>
                <a:t>1</a:t>
              </a:r>
              <a:endParaRPr lang="en-US"/>
            </a:p>
          </p:txBody>
        </p:sp>
        <p:sp>
          <p:nvSpPr>
            <p:cNvPr id="76836" name="Text Box 28"/>
            <p:cNvSpPr txBox="1">
              <a:spLocks noChangeArrowheads="1"/>
            </p:cNvSpPr>
            <p:nvPr/>
          </p:nvSpPr>
          <p:spPr bwMode="auto">
            <a:xfrm>
              <a:off x="3474" y="3714"/>
              <a:ext cx="24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>
                  <a:solidFill>
                    <a:srgbClr val="FFFFFF"/>
                  </a:solidFill>
                  <a:latin typeface="Times New Roman" charset="0"/>
                </a:rPr>
                <a:t>3</a:t>
              </a:r>
              <a:endParaRPr lang="en-US"/>
            </a:p>
          </p:txBody>
        </p:sp>
        <p:sp>
          <p:nvSpPr>
            <p:cNvPr id="76837" name="Text Box 29"/>
            <p:cNvSpPr txBox="1">
              <a:spLocks noChangeArrowheads="1"/>
            </p:cNvSpPr>
            <p:nvPr/>
          </p:nvSpPr>
          <p:spPr bwMode="auto">
            <a:xfrm>
              <a:off x="2664" y="3714"/>
              <a:ext cx="267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>
                  <a:solidFill>
                    <a:srgbClr val="FFFFFF"/>
                  </a:solidFill>
                  <a:latin typeface="Times New Roman" charset="0"/>
                </a:rPr>
                <a:t>2</a:t>
              </a:r>
              <a:endParaRPr lang="en-US"/>
            </a:p>
          </p:txBody>
        </p:sp>
        <p:sp>
          <p:nvSpPr>
            <p:cNvPr id="76838" name="Text Box 30"/>
            <p:cNvSpPr txBox="1">
              <a:spLocks noChangeArrowheads="1"/>
            </p:cNvSpPr>
            <p:nvPr/>
          </p:nvSpPr>
          <p:spPr bwMode="auto">
            <a:xfrm>
              <a:off x="792" y="3607"/>
              <a:ext cx="6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ts val="1200"/>
                </a:spcBef>
                <a:spcAft>
                  <a:spcPts val="300"/>
                </a:spcAft>
              </a:pPr>
              <a:r>
                <a:rPr lang="en-US" altLang="zh-CN" b="1">
                  <a:latin typeface="Century Gothic" charset="0"/>
                  <a:ea typeface="SimSun" charset="0"/>
                  <a:cs typeface="SimSun" charset="0"/>
                </a:rPr>
                <a:t>Protein</a:t>
              </a:r>
              <a:endParaRPr lang="en-US">
                <a:latin typeface="Century Gothic" charset="0"/>
              </a:endParaRPr>
            </a:p>
          </p:txBody>
        </p:sp>
        <p:sp>
          <p:nvSpPr>
            <p:cNvPr id="76839" name="Text Box 31"/>
            <p:cNvSpPr txBox="1">
              <a:spLocks noChangeArrowheads="1"/>
            </p:cNvSpPr>
            <p:nvPr/>
          </p:nvSpPr>
          <p:spPr bwMode="auto">
            <a:xfrm>
              <a:off x="720" y="2922"/>
              <a:ext cx="720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>
                  <a:latin typeface="Century Gothic" charset="0"/>
                </a:rPr>
                <a:t>mRNA</a:t>
              </a:r>
              <a:endParaRPr lang="en-US">
                <a:latin typeface="Century Gothic" charset="0"/>
              </a:endParaRPr>
            </a:p>
          </p:txBody>
        </p:sp>
        <p:sp>
          <p:nvSpPr>
            <p:cNvPr id="75809" name="Text Box 32"/>
            <p:cNvSpPr txBox="1">
              <a:spLocks noChangeArrowheads="1"/>
            </p:cNvSpPr>
            <p:nvPr/>
          </p:nvSpPr>
          <p:spPr bwMode="auto">
            <a:xfrm>
              <a:off x="1632" y="2845"/>
              <a:ext cx="62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r>
                <a:rPr lang="en-US" sz="1600" dirty="0" err="1">
                  <a:solidFill>
                    <a:srgbClr val="FFFFFF"/>
                  </a:solidFill>
                  <a:latin typeface="Century Gothic" pitchFamily="34" charset="0"/>
                  <a:ea typeface="+mn-ea"/>
                </a:rPr>
                <a:t>Cistron</a:t>
              </a:r>
              <a:endParaRPr lang="en-US" sz="1600" dirty="0">
                <a:latin typeface="Century Gothic" pitchFamily="34" charset="0"/>
                <a:ea typeface="+mn-ea"/>
              </a:endParaRPr>
            </a:p>
          </p:txBody>
        </p:sp>
        <p:sp>
          <p:nvSpPr>
            <p:cNvPr id="75810" name="Text Box 33"/>
            <p:cNvSpPr txBox="1">
              <a:spLocks noChangeArrowheads="1"/>
            </p:cNvSpPr>
            <p:nvPr/>
          </p:nvSpPr>
          <p:spPr bwMode="auto">
            <a:xfrm>
              <a:off x="2544" y="2845"/>
              <a:ext cx="600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r>
                <a:rPr lang="en-US" sz="1600" dirty="0" err="1">
                  <a:solidFill>
                    <a:srgbClr val="FFFFFF"/>
                  </a:solidFill>
                  <a:latin typeface="Century Gothic" pitchFamily="34" charset="0"/>
                  <a:ea typeface="+mn-ea"/>
                </a:rPr>
                <a:t>Cistron</a:t>
              </a:r>
              <a:endParaRPr lang="en-US" sz="1600" dirty="0">
                <a:latin typeface="Century Gothic" pitchFamily="34" charset="0"/>
                <a:ea typeface="+mn-ea"/>
              </a:endParaRPr>
            </a:p>
          </p:txBody>
        </p:sp>
        <p:sp>
          <p:nvSpPr>
            <p:cNvPr id="75811" name="Text Box 34"/>
            <p:cNvSpPr txBox="1">
              <a:spLocks noChangeArrowheads="1"/>
            </p:cNvSpPr>
            <p:nvPr/>
          </p:nvSpPr>
          <p:spPr bwMode="auto">
            <a:xfrm>
              <a:off x="3575" y="2845"/>
              <a:ext cx="62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r>
                <a:rPr lang="en-US" sz="1600" dirty="0" err="1">
                  <a:solidFill>
                    <a:srgbClr val="FFFFFF"/>
                  </a:solidFill>
                  <a:latin typeface="Century Gothic" pitchFamily="34" charset="0"/>
                  <a:ea typeface="+mn-ea"/>
                </a:rPr>
                <a:t>Cistron</a:t>
              </a:r>
              <a:endParaRPr lang="en-US" sz="1600" dirty="0">
                <a:latin typeface="Century Gothic" pitchFamily="34" charset="0"/>
                <a:ea typeface="+mn-ea"/>
              </a:endParaRPr>
            </a:p>
          </p:txBody>
        </p:sp>
        <p:sp>
          <p:nvSpPr>
            <p:cNvPr id="76849" name="Text Box 35"/>
            <p:cNvSpPr txBox="1">
              <a:spLocks noChangeArrowheads="1"/>
            </p:cNvSpPr>
            <p:nvPr/>
          </p:nvSpPr>
          <p:spPr bwMode="auto">
            <a:xfrm>
              <a:off x="2088" y="2283"/>
              <a:ext cx="1128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just" eaLnBrk="1" hangingPunct="1"/>
              <a:r>
                <a:rPr lang="en-US" b="1">
                  <a:latin typeface="Century Gothic" charset="0"/>
                </a:rPr>
                <a:t>Start codon</a:t>
              </a:r>
            </a:p>
            <a:p>
              <a:pPr algn="just" eaLnBrk="1" hangingPunct="1"/>
              <a:endParaRPr lang="en-US">
                <a:latin typeface="Century Gothic" charset="0"/>
              </a:endParaRPr>
            </a:p>
            <a:p>
              <a:pPr eaLnBrk="1" hangingPunct="1"/>
              <a:endParaRPr lang="en-US">
                <a:latin typeface="Century Gothic" charset="0"/>
              </a:endParaRP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Once the first ribosome has got moving, another can jump onto the same mRNA and travel along behind. </a:t>
            </a:r>
          </a:p>
          <a:p>
            <a:pPr eaLnBrk="1" hangingPunct="1">
              <a:buFontTx/>
              <a:buBlip>
                <a:blip r:embed="rId2"/>
              </a:buBlip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In practice, several ribosomes will move along the same mRNA about a hundred bases apart.  </a:t>
            </a:r>
          </a:p>
          <a:p>
            <a:pPr eaLnBrk="1" hangingPunct="1">
              <a:buFontTx/>
              <a:buNone/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This structure is called a </a:t>
            </a:r>
            <a:r>
              <a:rPr lang="en-US" altLang="zh-CN" sz="2400" b="1" dirty="0" err="1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polysome</a:t>
            </a:r>
            <a:r>
              <a:rPr lang="en-US" altLang="zh-CN" sz="2400" b="1" dirty="0">
                <a:latin typeface="Century Gothic" charset="0"/>
                <a:ea typeface="SimSun" charset="0"/>
                <a:cs typeface="SimSun" charset="0"/>
              </a:rPr>
              <a:t> 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(short for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polyribosome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). </a:t>
            </a:r>
            <a:endParaRPr lang="en-US" sz="2400" dirty="0">
              <a:latin typeface="Century Gothic" charset="0"/>
              <a:cs typeface="Arial" charset="0"/>
            </a:endParaRPr>
          </a:p>
        </p:txBody>
      </p:sp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8C1EB64-5FA2-554C-BD40-36DCB8F62C73}" type="slidenum">
              <a:rPr lang="en-US"/>
              <a:pPr eaLnBrk="1" hangingPunct="1"/>
              <a:t>63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228600"/>
            <a:ext cx="8077200" cy="107721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rgbClr val="000000"/>
                </a:solidFill>
                <a:latin typeface="Century Gothic" pitchFamily="34" charset="0"/>
                <a:ea typeface="SimSun" pitchFamily="2" charset="-122"/>
              </a:rPr>
              <a:t>4.16 Several Ribosomes Can Read the Same Message at Once</a:t>
            </a:r>
            <a:endParaRPr lang="en-US" sz="3200" dirty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1AD702-08B0-D14C-8630-AE5F83F58774}" type="slidenum">
              <a:rPr lang="en-US"/>
              <a:pPr eaLnBrk="1" hangingPunct="1"/>
              <a:t>64</a:t>
            </a:fld>
            <a:endParaRPr lang="en-US"/>
          </a:p>
        </p:txBody>
      </p:sp>
      <p:sp>
        <p:nvSpPr>
          <p:cNvPr id="77828" name="Rectangle 5"/>
          <p:cNvSpPr>
            <a:spLocks noChangeArrowheads="1"/>
          </p:cNvSpPr>
          <p:nvPr/>
        </p:nvSpPr>
        <p:spPr bwMode="auto">
          <a:xfrm>
            <a:off x="1143000" y="2514600"/>
            <a:ext cx="7696200" cy="147638"/>
          </a:xfrm>
          <a:prstGeom prst="rect">
            <a:avLst/>
          </a:prstGeom>
          <a:gradFill rotWithShape="0">
            <a:gsLst>
              <a:gs pos="0">
                <a:srgbClr val="475E00"/>
              </a:gs>
              <a:gs pos="50000">
                <a:srgbClr val="99CC00"/>
              </a:gs>
              <a:gs pos="100000">
                <a:srgbClr val="475E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485900" y="1976438"/>
            <a:ext cx="914400" cy="1371600"/>
            <a:chOff x="2340" y="9540"/>
            <a:chExt cx="1440" cy="2160"/>
          </a:xfrm>
        </p:grpSpPr>
        <p:sp>
          <p:nvSpPr>
            <p:cNvPr id="103431" name="Oval 7"/>
            <p:cNvSpPr>
              <a:spLocks noChangeArrowheads="1"/>
            </p:cNvSpPr>
            <p:nvPr/>
          </p:nvSpPr>
          <p:spPr bwMode="auto">
            <a:xfrm>
              <a:off x="2520" y="9540"/>
              <a:ext cx="1080" cy="900"/>
            </a:xfrm>
            <a:prstGeom prst="ellipse">
              <a:avLst/>
            </a:prstGeom>
            <a:gradFill rotWithShape="0">
              <a:gsLst>
                <a:gs pos="0">
                  <a:srgbClr val="CCFFCC">
                    <a:gamma/>
                    <a:shade val="46275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3432" name="Oval 8"/>
            <p:cNvSpPr>
              <a:spLocks noChangeArrowheads="1"/>
            </p:cNvSpPr>
            <p:nvPr/>
          </p:nvSpPr>
          <p:spPr bwMode="auto">
            <a:xfrm>
              <a:off x="2340" y="10440"/>
              <a:ext cx="1440" cy="1260"/>
            </a:xfrm>
            <a:prstGeom prst="ellipse">
              <a:avLst/>
            </a:prstGeom>
            <a:gradFill rotWithShape="0">
              <a:gsLst>
                <a:gs pos="0">
                  <a:srgbClr val="CCFFCC">
                    <a:gamma/>
                    <a:shade val="46275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78938" name="AutoShape 9"/>
            <p:cNvSpPr>
              <a:spLocks noChangeArrowheads="1"/>
            </p:cNvSpPr>
            <p:nvPr/>
          </p:nvSpPr>
          <p:spPr bwMode="auto">
            <a:xfrm rot="5722782">
              <a:off x="3150" y="9810"/>
              <a:ext cx="180" cy="36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939" name="Oval 10"/>
            <p:cNvSpPr>
              <a:spLocks noChangeArrowheads="1"/>
            </p:cNvSpPr>
            <p:nvPr/>
          </p:nvSpPr>
          <p:spPr bwMode="auto">
            <a:xfrm>
              <a:off x="2805" y="9765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40" name="Oval 11"/>
            <p:cNvSpPr>
              <a:spLocks noChangeArrowheads="1"/>
            </p:cNvSpPr>
            <p:nvPr/>
          </p:nvSpPr>
          <p:spPr bwMode="auto">
            <a:xfrm>
              <a:off x="3180" y="9750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41" name="AutoShape 12"/>
            <p:cNvSpPr>
              <a:spLocks noChangeArrowheads="1"/>
            </p:cNvSpPr>
            <p:nvPr/>
          </p:nvSpPr>
          <p:spPr bwMode="auto">
            <a:xfrm rot="-5657988">
              <a:off x="3030" y="9996"/>
              <a:ext cx="180" cy="360"/>
            </a:xfrm>
            <a:prstGeom prst="moon">
              <a:avLst>
                <a:gd name="adj" fmla="val 500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8942" name="Group 13"/>
            <p:cNvGrpSpPr>
              <a:grpSpLocks/>
            </p:cNvGrpSpPr>
            <p:nvPr/>
          </p:nvGrpSpPr>
          <p:grpSpPr bwMode="auto">
            <a:xfrm>
              <a:off x="2880" y="10620"/>
              <a:ext cx="360" cy="720"/>
              <a:chOff x="5040" y="12240"/>
              <a:chExt cx="360" cy="720"/>
            </a:xfrm>
          </p:grpSpPr>
          <p:sp>
            <p:nvSpPr>
              <p:cNvPr id="78943" name="Line 14"/>
              <p:cNvSpPr>
                <a:spLocks noChangeShapeType="1"/>
              </p:cNvSpPr>
              <p:nvPr/>
            </p:nvSpPr>
            <p:spPr bwMode="auto">
              <a:xfrm flipH="1">
                <a:off x="5040" y="12240"/>
                <a:ext cx="36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44" name="Line 15"/>
              <p:cNvSpPr>
                <a:spLocks noChangeShapeType="1"/>
              </p:cNvSpPr>
              <p:nvPr/>
            </p:nvSpPr>
            <p:spPr bwMode="auto">
              <a:xfrm>
                <a:off x="5040" y="12240"/>
                <a:ext cx="0" cy="72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45" name="Line 16"/>
              <p:cNvSpPr>
                <a:spLocks noChangeShapeType="1"/>
              </p:cNvSpPr>
              <p:nvPr/>
            </p:nvSpPr>
            <p:spPr bwMode="auto">
              <a:xfrm>
                <a:off x="5400" y="12240"/>
                <a:ext cx="0" cy="18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743200" y="1976438"/>
            <a:ext cx="914400" cy="1371600"/>
            <a:chOff x="2340" y="9540"/>
            <a:chExt cx="1440" cy="2160"/>
          </a:xfrm>
        </p:grpSpPr>
        <p:sp>
          <p:nvSpPr>
            <p:cNvPr id="103442" name="Oval 18"/>
            <p:cNvSpPr>
              <a:spLocks noChangeArrowheads="1"/>
            </p:cNvSpPr>
            <p:nvPr/>
          </p:nvSpPr>
          <p:spPr bwMode="auto">
            <a:xfrm>
              <a:off x="2520" y="9540"/>
              <a:ext cx="1080" cy="900"/>
            </a:xfrm>
            <a:prstGeom prst="ellipse">
              <a:avLst/>
            </a:prstGeom>
            <a:gradFill rotWithShape="0">
              <a:gsLst>
                <a:gs pos="0">
                  <a:srgbClr val="CCFFCC">
                    <a:gamma/>
                    <a:shade val="46275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3443" name="Oval 19"/>
            <p:cNvSpPr>
              <a:spLocks noChangeArrowheads="1"/>
            </p:cNvSpPr>
            <p:nvPr/>
          </p:nvSpPr>
          <p:spPr bwMode="auto">
            <a:xfrm>
              <a:off x="2340" y="10440"/>
              <a:ext cx="1440" cy="1260"/>
            </a:xfrm>
            <a:prstGeom prst="ellipse">
              <a:avLst/>
            </a:prstGeom>
            <a:gradFill rotWithShape="0">
              <a:gsLst>
                <a:gs pos="0">
                  <a:srgbClr val="CCFFCC">
                    <a:gamma/>
                    <a:shade val="46275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78924" name="AutoShape 20"/>
            <p:cNvSpPr>
              <a:spLocks noChangeArrowheads="1"/>
            </p:cNvSpPr>
            <p:nvPr/>
          </p:nvSpPr>
          <p:spPr bwMode="auto">
            <a:xfrm rot="5722782">
              <a:off x="3150" y="9810"/>
              <a:ext cx="180" cy="36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925" name="Oval 21"/>
            <p:cNvSpPr>
              <a:spLocks noChangeArrowheads="1"/>
            </p:cNvSpPr>
            <p:nvPr/>
          </p:nvSpPr>
          <p:spPr bwMode="auto">
            <a:xfrm>
              <a:off x="2805" y="9765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26" name="Oval 22"/>
            <p:cNvSpPr>
              <a:spLocks noChangeArrowheads="1"/>
            </p:cNvSpPr>
            <p:nvPr/>
          </p:nvSpPr>
          <p:spPr bwMode="auto">
            <a:xfrm>
              <a:off x="3180" y="9750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27" name="AutoShape 23"/>
            <p:cNvSpPr>
              <a:spLocks noChangeArrowheads="1"/>
            </p:cNvSpPr>
            <p:nvPr/>
          </p:nvSpPr>
          <p:spPr bwMode="auto">
            <a:xfrm rot="-5657988">
              <a:off x="3030" y="9996"/>
              <a:ext cx="180" cy="360"/>
            </a:xfrm>
            <a:prstGeom prst="moon">
              <a:avLst>
                <a:gd name="adj" fmla="val 500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8928" name="Group 24"/>
            <p:cNvGrpSpPr>
              <a:grpSpLocks/>
            </p:cNvGrpSpPr>
            <p:nvPr/>
          </p:nvGrpSpPr>
          <p:grpSpPr bwMode="auto">
            <a:xfrm>
              <a:off x="2880" y="10620"/>
              <a:ext cx="360" cy="720"/>
              <a:chOff x="5040" y="12240"/>
              <a:chExt cx="360" cy="720"/>
            </a:xfrm>
          </p:grpSpPr>
          <p:sp>
            <p:nvSpPr>
              <p:cNvPr id="78929" name="Line 25"/>
              <p:cNvSpPr>
                <a:spLocks noChangeShapeType="1"/>
              </p:cNvSpPr>
              <p:nvPr/>
            </p:nvSpPr>
            <p:spPr bwMode="auto">
              <a:xfrm flipH="1">
                <a:off x="5040" y="12240"/>
                <a:ext cx="36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30" name="Line 26"/>
              <p:cNvSpPr>
                <a:spLocks noChangeShapeType="1"/>
              </p:cNvSpPr>
              <p:nvPr/>
            </p:nvSpPr>
            <p:spPr bwMode="auto">
              <a:xfrm>
                <a:off x="5040" y="12240"/>
                <a:ext cx="0" cy="72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31" name="Line 27"/>
              <p:cNvSpPr>
                <a:spLocks noChangeShapeType="1"/>
              </p:cNvSpPr>
              <p:nvPr/>
            </p:nvSpPr>
            <p:spPr bwMode="auto">
              <a:xfrm>
                <a:off x="5400" y="12240"/>
                <a:ext cx="0" cy="18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4000500" y="1976438"/>
            <a:ext cx="914400" cy="1371600"/>
            <a:chOff x="2340" y="9540"/>
            <a:chExt cx="1440" cy="2160"/>
          </a:xfrm>
        </p:grpSpPr>
        <p:sp>
          <p:nvSpPr>
            <p:cNvPr id="103453" name="Oval 29"/>
            <p:cNvSpPr>
              <a:spLocks noChangeArrowheads="1"/>
            </p:cNvSpPr>
            <p:nvPr/>
          </p:nvSpPr>
          <p:spPr bwMode="auto">
            <a:xfrm>
              <a:off x="2520" y="9540"/>
              <a:ext cx="1080" cy="900"/>
            </a:xfrm>
            <a:prstGeom prst="ellipse">
              <a:avLst/>
            </a:prstGeom>
            <a:gradFill rotWithShape="0">
              <a:gsLst>
                <a:gs pos="0">
                  <a:srgbClr val="CCFFCC">
                    <a:gamma/>
                    <a:shade val="46275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3454" name="Oval 30"/>
            <p:cNvSpPr>
              <a:spLocks noChangeArrowheads="1"/>
            </p:cNvSpPr>
            <p:nvPr/>
          </p:nvSpPr>
          <p:spPr bwMode="auto">
            <a:xfrm>
              <a:off x="2340" y="10440"/>
              <a:ext cx="1440" cy="1260"/>
            </a:xfrm>
            <a:prstGeom prst="ellipse">
              <a:avLst/>
            </a:prstGeom>
            <a:gradFill rotWithShape="0">
              <a:gsLst>
                <a:gs pos="0">
                  <a:srgbClr val="CCFFCC">
                    <a:gamma/>
                    <a:shade val="46275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78910" name="AutoShape 31"/>
            <p:cNvSpPr>
              <a:spLocks noChangeArrowheads="1"/>
            </p:cNvSpPr>
            <p:nvPr/>
          </p:nvSpPr>
          <p:spPr bwMode="auto">
            <a:xfrm rot="5722782">
              <a:off x="3150" y="9810"/>
              <a:ext cx="180" cy="36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911" name="Oval 32"/>
            <p:cNvSpPr>
              <a:spLocks noChangeArrowheads="1"/>
            </p:cNvSpPr>
            <p:nvPr/>
          </p:nvSpPr>
          <p:spPr bwMode="auto">
            <a:xfrm>
              <a:off x="2805" y="9765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12" name="Oval 33"/>
            <p:cNvSpPr>
              <a:spLocks noChangeArrowheads="1"/>
            </p:cNvSpPr>
            <p:nvPr/>
          </p:nvSpPr>
          <p:spPr bwMode="auto">
            <a:xfrm>
              <a:off x="3180" y="9750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13" name="AutoShape 34"/>
            <p:cNvSpPr>
              <a:spLocks noChangeArrowheads="1"/>
            </p:cNvSpPr>
            <p:nvPr/>
          </p:nvSpPr>
          <p:spPr bwMode="auto">
            <a:xfrm rot="-5657988">
              <a:off x="3030" y="9996"/>
              <a:ext cx="180" cy="360"/>
            </a:xfrm>
            <a:prstGeom prst="moon">
              <a:avLst>
                <a:gd name="adj" fmla="val 500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8914" name="Group 35"/>
            <p:cNvGrpSpPr>
              <a:grpSpLocks/>
            </p:cNvGrpSpPr>
            <p:nvPr/>
          </p:nvGrpSpPr>
          <p:grpSpPr bwMode="auto">
            <a:xfrm>
              <a:off x="2880" y="10620"/>
              <a:ext cx="360" cy="720"/>
              <a:chOff x="5040" y="12240"/>
              <a:chExt cx="360" cy="720"/>
            </a:xfrm>
          </p:grpSpPr>
          <p:sp>
            <p:nvSpPr>
              <p:cNvPr id="78915" name="Line 36"/>
              <p:cNvSpPr>
                <a:spLocks noChangeShapeType="1"/>
              </p:cNvSpPr>
              <p:nvPr/>
            </p:nvSpPr>
            <p:spPr bwMode="auto">
              <a:xfrm flipH="1">
                <a:off x="5040" y="12240"/>
                <a:ext cx="36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16" name="Line 37"/>
              <p:cNvSpPr>
                <a:spLocks noChangeShapeType="1"/>
              </p:cNvSpPr>
              <p:nvPr/>
            </p:nvSpPr>
            <p:spPr bwMode="auto">
              <a:xfrm>
                <a:off x="5040" y="12240"/>
                <a:ext cx="0" cy="72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17" name="Line 38"/>
              <p:cNvSpPr>
                <a:spLocks noChangeShapeType="1"/>
              </p:cNvSpPr>
              <p:nvPr/>
            </p:nvSpPr>
            <p:spPr bwMode="auto">
              <a:xfrm>
                <a:off x="5400" y="12240"/>
                <a:ext cx="0" cy="18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5372100" y="1976438"/>
            <a:ext cx="914400" cy="1371600"/>
            <a:chOff x="2340" y="9540"/>
            <a:chExt cx="1440" cy="2160"/>
          </a:xfrm>
        </p:grpSpPr>
        <p:sp>
          <p:nvSpPr>
            <p:cNvPr id="103464" name="Oval 40"/>
            <p:cNvSpPr>
              <a:spLocks noChangeArrowheads="1"/>
            </p:cNvSpPr>
            <p:nvPr/>
          </p:nvSpPr>
          <p:spPr bwMode="auto">
            <a:xfrm>
              <a:off x="2520" y="9540"/>
              <a:ext cx="1080" cy="900"/>
            </a:xfrm>
            <a:prstGeom prst="ellipse">
              <a:avLst/>
            </a:prstGeom>
            <a:gradFill rotWithShape="0">
              <a:gsLst>
                <a:gs pos="0">
                  <a:srgbClr val="CCFFCC">
                    <a:gamma/>
                    <a:shade val="46275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3465" name="Oval 41"/>
            <p:cNvSpPr>
              <a:spLocks noChangeArrowheads="1"/>
            </p:cNvSpPr>
            <p:nvPr/>
          </p:nvSpPr>
          <p:spPr bwMode="auto">
            <a:xfrm>
              <a:off x="2340" y="10440"/>
              <a:ext cx="1440" cy="1260"/>
            </a:xfrm>
            <a:prstGeom prst="ellipse">
              <a:avLst/>
            </a:prstGeom>
            <a:gradFill rotWithShape="0">
              <a:gsLst>
                <a:gs pos="0">
                  <a:srgbClr val="CCFFCC">
                    <a:gamma/>
                    <a:shade val="46275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78896" name="AutoShape 42"/>
            <p:cNvSpPr>
              <a:spLocks noChangeArrowheads="1"/>
            </p:cNvSpPr>
            <p:nvPr/>
          </p:nvSpPr>
          <p:spPr bwMode="auto">
            <a:xfrm rot="5722782">
              <a:off x="3150" y="9810"/>
              <a:ext cx="180" cy="36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97" name="Oval 43"/>
            <p:cNvSpPr>
              <a:spLocks noChangeArrowheads="1"/>
            </p:cNvSpPr>
            <p:nvPr/>
          </p:nvSpPr>
          <p:spPr bwMode="auto">
            <a:xfrm>
              <a:off x="2805" y="9765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98" name="Oval 44"/>
            <p:cNvSpPr>
              <a:spLocks noChangeArrowheads="1"/>
            </p:cNvSpPr>
            <p:nvPr/>
          </p:nvSpPr>
          <p:spPr bwMode="auto">
            <a:xfrm>
              <a:off x="3180" y="9750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99" name="AutoShape 45"/>
            <p:cNvSpPr>
              <a:spLocks noChangeArrowheads="1"/>
            </p:cNvSpPr>
            <p:nvPr/>
          </p:nvSpPr>
          <p:spPr bwMode="auto">
            <a:xfrm rot="-5657988">
              <a:off x="3030" y="9996"/>
              <a:ext cx="180" cy="360"/>
            </a:xfrm>
            <a:prstGeom prst="moon">
              <a:avLst>
                <a:gd name="adj" fmla="val 500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8900" name="Group 46"/>
            <p:cNvGrpSpPr>
              <a:grpSpLocks/>
            </p:cNvGrpSpPr>
            <p:nvPr/>
          </p:nvGrpSpPr>
          <p:grpSpPr bwMode="auto">
            <a:xfrm>
              <a:off x="2880" y="10620"/>
              <a:ext cx="360" cy="720"/>
              <a:chOff x="5040" y="12240"/>
              <a:chExt cx="360" cy="720"/>
            </a:xfrm>
          </p:grpSpPr>
          <p:sp>
            <p:nvSpPr>
              <p:cNvPr id="78901" name="Line 47"/>
              <p:cNvSpPr>
                <a:spLocks noChangeShapeType="1"/>
              </p:cNvSpPr>
              <p:nvPr/>
            </p:nvSpPr>
            <p:spPr bwMode="auto">
              <a:xfrm flipH="1">
                <a:off x="5040" y="12240"/>
                <a:ext cx="36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02" name="Line 48"/>
              <p:cNvSpPr>
                <a:spLocks noChangeShapeType="1"/>
              </p:cNvSpPr>
              <p:nvPr/>
            </p:nvSpPr>
            <p:spPr bwMode="auto">
              <a:xfrm>
                <a:off x="5040" y="12240"/>
                <a:ext cx="0" cy="72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03" name="Line 49"/>
              <p:cNvSpPr>
                <a:spLocks noChangeShapeType="1"/>
              </p:cNvSpPr>
              <p:nvPr/>
            </p:nvSpPr>
            <p:spPr bwMode="auto">
              <a:xfrm>
                <a:off x="5400" y="12240"/>
                <a:ext cx="0" cy="18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3474" name="Rectangle 50"/>
          <p:cNvSpPr>
            <a:spLocks noChangeArrowheads="1"/>
          </p:cNvSpPr>
          <p:nvPr/>
        </p:nvSpPr>
        <p:spPr bwMode="auto">
          <a:xfrm>
            <a:off x="1771650" y="3119438"/>
            <a:ext cx="114300" cy="1143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75" name="Rectangle 51"/>
          <p:cNvSpPr>
            <a:spLocks noChangeArrowheads="1"/>
          </p:cNvSpPr>
          <p:nvPr/>
        </p:nvSpPr>
        <p:spPr bwMode="auto">
          <a:xfrm>
            <a:off x="3038475" y="3119438"/>
            <a:ext cx="114300" cy="1143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76" name="Rectangle 52"/>
          <p:cNvSpPr>
            <a:spLocks noChangeArrowheads="1"/>
          </p:cNvSpPr>
          <p:nvPr/>
        </p:nvSpPr>
        <p:spPr bwMode="auto">
          <a:xfrm>
            <a:off x="4295775" y="3119438"/>
            <a:ext cx="114300" cy="1143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77" name="Rectangle 53"/>
          <p:cNvSpPr>
            <a:spLocks noChangeArrowheads="1"/>
          </p:cNvSpPr>
          <p:nvPr/>
        </p:nvSpPr>
        <p:spPr bwMode="auto">
          <a:xfrm>
            <a:off x="5667375" y="3119438"/>
            <a:ext cx="114300" cy="1143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78" name="Freeform 54"/>
          <p:cNvSpPr>
            <a:spLocks/>
          </p:cNvSpPr>
          <p:nvPr/>
        </p:nvSpPr>
        <p:spPr bwMode="auto">
          <a:xfrm>
            <a:off x="1485900" y="3235325"/>
            <a:ext cx="381000" cy="457200"/>
          </a:xfrm>
          <a:custGeom>
            <a:avLst/>
            <a:gdLst>
              <a:gd name="T0" fmla="*/ 2147483647 w 600"/>
              <a:gd name="T1" fmla="*/ 0 h 720"/>
              <a:gd name="T2" fmla="*/ 2147483647 w 600"/>
              <a:gd name="T3" fmla="*/ 2147483647 h 720"/>
              <a:gd name="T4" fmla="*/ 2147483647 w 600"/>
              <a:gd name="T5" fmla="*/ 2147483647 h 720"/>
              <a:gd name="T6" fmla="*/ 0 w 600"/>
              <a:gd name="T7" fmla="*/ 2147483647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720"/>
              <a:gd name="T14" fmla="*/ 600 w 600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720">
                <a:moveTo>
                  <a:pt x="540" y="0"/>
                </a:moveTo>
                <a:cubicBezTo>
                  <a:pt x="570" y="45"/>
                  <a:pt x="600" y="90"/>
                  <a:pt x="540" y="180"/>
                </a:cubicBezTo>
                <a:cubicBezTo>
                  <a:pt x="480" y="270"/>
                  <a:pt x="270" y="450"/>
                  <a:pt x="180" y="540"/>
                </a:cubicBezTo>
                <a:cubicBezTo>
                  <a:pt x="90" y="630"/>
                  <a:pt x="30" y="690"/>
                  <a:pt x="0" y="720"/>
                </a:cubicBezTo>
              </a:path>
            </a:pathLst>
          </a:cu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79" name="Freeform 55"/>
          <p:cNvSpPr>
            <a:spLocks/>
          </p:cNvSpPr>
          <p:nvPr/>
        </p:nvSpPr>
        <p:spPr bwMode="auto">
          <a:xfrm>
            <a:off x="2819400" y="3235325"/>
            <a:ext cx="304800" cy="914400"/>
          </a:xfrm>
          <a:custGeom>
            <a:avLst/>
            <a:gdLst>
              <a:gd name="T0" fmla="*/ 2147483647 w 480"/>
              <a:gd name="T1" fmla="*/ 0 h 1440"/>
              <a:gd name="T2" fmla="*/ 2147483647 w 480"/>
              <a:gd name="T3" fmla="*/ 2147483647 h 1440"/>
              <a:gd name="T4" fmla="*/ 2147483647 w 480"/>
              <a:gd name="T5" fmla="*/ 2147483647 h 1440"/>
              <a:gd name="T6" fmla="*/ 2147483647 w 480"/>
              <a:gd name="T7" fmla="*/ 2147483647 h 1440"/>
              <a:gd name="T8" fmla="*/ 2147483647 w 480"/>
              <a:gd name="T9" fmla="*/ 2147483647 h 1440"/>
              <a:gd name="T10" fmla="*/ 2147483647 w 480"/>
              <a:gd name="T11" fmla="*/ 2147483647 h 1440"/>
              <a:gd name="T12" fmla="*/ 2147483647 w 480"/>
              <a:gd name="T13" fmla="*/ 2147483647 h 1440"/>
              <a:gd name="T14" fmla="*/ 2147483647 w 480"/>
              <a:gd name="T15" fmla="*/ 2147483647 h 1440"/>
              <a:gd name="T16" fmla="*/ 2147483647 w 480"/>
              <a:gd name="T17" fmla="*/ 2147483647 h 14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80"/>
              <a:gd name="T28" fmla="*/ 0 h 1440"/>
              <a:gd name="T29" fmla="*/ 480 w 480"/>
              <a:gd name="T30" fmla="*/ 1440 h 14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80" h="1440">
                <a:moveTo>
                  <a:pt x="420" y="0"/>
                </a:moveTo>
                <a:cubicBezTo>
                  <a:pt x="435" y="60"/>
                  <a:pt x="450" y="120"/>
                  <a:pt x="420" y="180"/>
                </a:cubicBezTo>
                <a:cubicBezTo>
                  <a:pt x="390" y="240"/>
                  <a:pt x="270" y="300"/>
                  <a:pt x="240" y="360"/>
                </a:cubicBezTo>
                <a:cubicBezTo>
                  <a:pt x="210" y="420"/>
                  <a:pt x="210" y="480"/>
                  <a:pt x="240" y="540"/>
                </a:cubicBezTo>
                <a:cubicBezTo>
                  <a:pt x="270" y="600"/>
                  <a:pt x="390" y="660"/>
                  <a:pt x="420" y="720"/>
                </a:cubicBezTo>
                <a:cubicBezTo>
                  <a:pt x="450" y="780"/>
                  <a:pt x="480" y="870"/>
                  <a:pt x="420" y="900"/>
                </a:cubicBezTo>
                <a:cubicBezTo>
                  <a:pt x="360" y="930"/>
                  <a:pt x="120" y="840"/>
                  <a:pt x="60" y="900"/>
                </a:cubicBezTo>
                <a:cubicBezTo>
                  <a:pt x="0" y="960"/>
                  <a:pt x="30" y="1170"/>
                  <a:pt x="60" y="1260"/>
                </a:cubicBezTo>
                <a:cubicBezTo>
                  <a:pt x="90" y="1350"/>
                  <a:pt x="210" y="1410"/>
                  <a:pt x="240" y="1440"/>
                </a:cubicBezTo>
              </a:path>
            </a:pathLst>
          </a:cu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80" name="Freeform 56"/>
          <p:cNvSpPr>
            <a:spLocks/>
          </p:cNvSpPr>
          <p:nvPr/>
        </p:nvSpPr>
        <p:spPr bwMode="auto">
          <a:xfrm>
            <a:off x="3752850" y="3235325"/>
            <a:ext cx="609600" cy="1181100"/>
          </a:xfrm>
          <a:custGeom>
            <a:avLst/>
            <a:gdLst>
              <a:gd name="T0" fmla="*/ 2147483647 w 960"/>
              <a:gd name="T1" fmla="*/ 0 h 1860"/>
              <a:gd name="T2" fmla="*/ 2147483647 w 960"/>
              <a:gd name="T3" fmla="*/ 2147483647 h 1860"/>
              <a:gd name="T4" fmla="*/ 2147483647 w 960"/>
              <a:gd name="T5" fmla="*/ 2147483647 h 1860"/>
              <a:gd name="T6" fmla="*/ 2147483647 w 960"/>
              <a:gd name="T7" fmla="*/ 2147483647 h 1860"/>
              <a:gd name="T8" fmla="*/ 2147483647 w 960"/>
              <a:gd name="T9" fmla="*/ 2147483647 h 1860"/>
              <a:gd name="T10" fmla="*/ 2147483647 w 960"/>
              <a:gd name="T11" fmla="*/ 2147483647 h 1860"/>
              <a:gd name="T12" fmla="*/ 2147483647 w 960"/>
              <a:gd name="T13" fmla="*/ 2147483647 h 1860"/>
              <a:gd name="T14" fmla="*/ 2147483647 w 960"/>
              <a:gd name="T15" fmla="*/ 2147483647 h 1860"/>
              <a:gd name="T16" fmla="*/ 2147483647 w 960"/>
              <a:gd name="T17" fmla="*/ 2147483647 h 1860"/>
              <a:gd name="T18" fmla="*/ 2147483647 w 960"/>
              <a:gd name="T19" fmla="*/ 2147483647 h 1860"/>
              <a:gd name="T20" fmla="*/ 2147483647 w 960"/>
              <a:gd name="T21" fmla="*/ 2147483647 h 1860"/>
              <a:gd name="T22" fmla="*/ 2147483647 w 960"/>
              <a:gd name="T23" fmla="*/ 2147483647 h 1860"/>
              <a:gd name="T24" fmla="*/ 2147483647 w 960"/>
              <a:gd name="T25" fmla="*/ 2147483647 h 18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60"/>
              <a:gd name="T40" fmla="*/ 0 h 1860"/>
              <a:gd name="T41" fmla="*/ 960 w 960"/>
              <a:gd name="T42" fmla="*/ 1860 h 18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60" h="1860">
                <a:moveTo>
                  <a:pt x="930" y="0"/>
                </a:moveTo>
                <a:cubicBezTo>
                  <a:pt x="930" y="60"/>
                  <a:pt x="930" y="120"/>
                  <a:pt x="930" y="180"/>
                </a:cubicBezTo>
                <a:cubicBezTo>
                  <a:pt x="930" y="240"/>
                  <a:pt x="960" y="300"/>
                  <a:pt x="930" y="360"/>
                </a:cubicBezTo>
                <a:cubicBezTo>
                  <a:pt x="900" y="420"/>
                  <a:pt x="810" y="480"/>
                  <a:pt x="750" y="540"/>
                </a:cubicBezTo>
                <a:cubicBezTo>
                  <a:pt x="690" y="600"/>
                  <a:pt x="570" y="660"/>
                  <a:pt x="570" y="720"/>
                </a:cubicBezTo>
                <a:cubicBezTo>
                  <a:pt x="570" y="780"/>
                  <a:pt x="690" y="840"/>
                  <a:pt x="750" y="900"/>
                </a:cubicBezTo>
                <a:cubicBezTo>
                  <a:pt x="810" y="960"/>
                  <a:pt x="900" y="990"/>
                  <a:pt x="930" y="1080"/>
                </a:cubicBezTo>
                <a:cubicBezTo>
                  <a:pt x="960" y="1170"/>
                  <a:pt x="960" y="1350"/>
                  <a:pt x="930" y="1440"/>
                </a:cubicBezTo>
                <a:cubicBezTo>
                  <a:pt x="900" y="1530"/>
                  <a:pt x="840" y="1560"/>
                  <a:pt x="750" y="1620"/>
                </a:cubicBezTo>
                <a:cubicBezTo>
                  <a:pt x="660" y="1680"/>
                  <a:pt x="510" y="1860"/>
                  <a:pt x="390" y="1800"/>
                </a:cubicBezTo>
                <a:cubicBezTo>
                  <a:pt x="270" y="1740"/>
                  <a:pt x="60" y="1350"/>
                  <a:pt x="30" y="1260"/>
                </a:cubicBezTo>
                <a:cubicBezTo>
                  <a:pt x="0" y="1170"/>
                  <a:pt x="120" y="1230"/>
                  <a:pt x="210" y="1260"/>
                </a:cubicBezTo>
                <a:cubicBezTo>
                  <a:pt x="300" y="1290"/>
                  <a:pt x="510" y="1410"/>
                  <a:pt x="570" y="1440"/>
                </a:cubicBezTo>
              </a:path>
            </a:pathLst>
          </a:cu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81" name="Freeform 57"/>
          <p:cNvSpPr>
            <a:spLocks/>
          </p:cNvSpPr>
          <p:nvPr/>
        </p:nvSpPr>
        <p:spPr bwMode="auto">
          <a:xfrm>
            <a:off x="5353050" y="3235325"/>
            <a:ext cx="1085850" cy="1104900"/>
          </a:xfrm>
          <a:custGeom>
            <a:avLst/>
            <a:gdLst>
              <a:gd name="T0" fmla="*/ 2147483647 w 1710"/>
              <a:gd name="T1" fmla="*/ 0 h 1740"/>
              <a:gd name="T2" fmla="*/ 2147483647 w 1710"/>
              <a:gd name="T3" fmla="*/ 2147483647 h 1740"/>
              <a:gd name="T4" fmla="*/ 2147483647 w 1710"/>
              <a:gd name="T5" fmla="*/ 2147483647 h 1740"/>
              <a:gd name="T6" fmla="*/ 2147483647 w 1710"/>
              <a:gd name="T7" fmla="*/ 2147483647 h 1740"/>
              <a:gd name="T8" fmla="*/ 2147483647 w 1710"/>
              <a:gd name="T9" fmla="*/ 2147483647 h 1740"/>
              <a:gd name="T10" fmla="*/ 2147483647 w 1710"/>
              <a:gd name="T11" fmla="*/ 2147483647 h 1740"/>
              <a:gd name="T12" fmla="*/ 2147483647 w 1710"/>
              <a:gd name="T13" fmla="*/ 2147483647 h 1740"/>
              <a:gd name="T14" fmla="*/ 2147483647 w 1710"/>
              <a:gd name="T15" fmla="*/ 2147483647 h 1740"/>
              <a:gd name="T16" fmla="*/ 2147483647 w 1710"/>
              <a:gd name="T17" fmla="*/ 2147483647 h 1740"/>
              <a:gd name="T18" fmla="*/ 2147483647 w 1710"/>
              <a:gd name="T19" fmla="*/ 2147483647 h 1740"/>
              <a:gd name="T20" fmla="*/ 2147483647 w 1710"/>
              <a:gd name="T21" fmla="*/ 2147483647 h 1740"/>
              <a:gd name="T22" fmla="*/ 2147483647 w 1710"/>
              <a:gd name="T23" fmla="*/ 2147483647 h 1740"/>
              <a:gd name="T24" fmla="*/ 2147483647 w 1710"/>
              <a:gd name="T25" fmla="*/ 2147483647 h 1740"/>
              <a:gd name="T26" fmla="*/ 2147483647 w 1710"/>
              <a:gd name="T27" fmla="*/ 2147483647 h 1740"/>
              <a:gd name="T28" fmla="*/ 2147483647 w 1710"/>
              <a:gd name="T29" fmla="*/ 2147483647 h 1740"/>
              <a:gd name="T30" fmla="*/ 2147483647 w 1710"/>
              <a:gd name="T31" fmla="*/ 2147483647 h 1740"/>
              <a:gd name="T32" fmla="*/ 2147483647 w 1710"/>
              <a:gd name="T33" fmla="*/ 2147483647 h 1740"/>
              <a:gd name="T34" fmla="*/ 2147483647 w 1710"/>
              <a:gd name="T35" fmla="*/ 2147483647 h 1740"/>
              <a:gd name="T36" fmla="*/ 2147483647 w 1710"/>
              <a:gd name="T37" fmla="*/ 2147483647 h 1740"/>
              <a:gd name="T38" fmla="*/ 2147483647 w 1710"/>
              <a:gd name="T39" fmla="*/ 2147483647 h 174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710"/>
              <a:gd name="T61" fmla="*/ 0 h 1740"/>
              <a:gd name="T62" fmla="*/ 1710 w 1710"/>
              <a:gd name="T63" fmla="*/ 1740 h 174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710" h="1740">
                <a:moveTo>
                  <a:pt x="570" y="0"/>
                </a:moveTo>
                <a:cubicBezTo>
                  <a:pt x="630" y="60"/>
                  <a:pt x="690" y="120"/>
                  <a:pt x="750" y="180"/>
                </a:cubicBezTo>
                <a:cubicBezTo>
                  <a:pt x="810" y="240"/>
                  <a:pt x="930" y="270"/>
                  <a:pt x="930" y="360"/>
                </a:cubicBezTo>
                <a:cubicBezTo>
                  <a:pt x="930" y="450"/>
                  <a:pt x="840" y="660"/>
                  <a:pt x="750" y="720"/>
                </a:cubicBezTo>
                <a:cubicBezTo>
                  <a:pt x="660" y="780"/>
                  <a:pt x="480" y="690"/>
                  <a:pt x="390" y="720"/>
                </a:cubicBezTo>
                <a:cubicBezTo>
                  <a:pt x="300" y="750"/>
                  <a:pt x="240" y="810"/>
                  <a:pt x="210" y="900"/>
                </a:cubicBezTo>
                <a:cubicBezTo>
                  <a:pt x="180" y="990"/>
                  <a:pt x="180" y="1200"/>
                  <a:pt x="210" y="1260"/>
                </a:cubicBezTo>
                <a:cubicBezTo>
                  <a:pt x="240" y="1320"/>
                  <a:pt x="360" y="1230"/>
                  <a:pt x="390" y="1260"/>
                </a:cubicBezTo>
                <a:cubicBezTo>
                  <a:pt x="420" y="1290"/>
                  <a:pt x="330" y="1410"/>
                  <a:pt x="390" y="1440"/>
                </a:cubicBezTo>
                <a:cubicBezTo>
                  <a:pt x="450" y="1470"/>
                  <a:pt x="630" y="1470"/>
                  <a:pt x="750" y="1440"/>
                </a:cubicBezTo>
                <a:cubicBezTo>
                  <a:pt x="870" y="1410"/>
                  <a:pt x="990" y="1350"/>
                  <a:pt x="1110" y="1260"/>
                </a:cubicBezTo>
                <a:cubicBezTo>
                  <a:pt x="1230" y="1170"/>
                  <a:pt x="1380" y="930"/>
                  <a:pt x="1470" y="900"/>
                </a:cubicBezTo>
                <a:cubicBezTo>
                  <a:pt x="1560" y="870"/>
                  <a:pt x="1620" y="990"/>
                  <a:pt x="1650" y="1080"/>
                </a:cubicBezTo>
                <a:cubicBezTo>
                  <a:pt x="1680" y="1170"/>
                  <a:pt x="1710" y="1350"/>
                  <a:pt x="1650" y="1440"/>
                </a:cubicBezTo>
                <a:cubicBezTo>
                  <a:pt x="1590" y="1530"/>
                  <a:pt x="1380" y="1590"/>
                  <a:pt x="1290" y="1620"/>
                </a:cubicBezTo>
                <a:cubicBezTo>
                  <a:pt x="1200" y="1650"/>
                  <a:pt x="1230" y="1740"/>
                  <a:pt x="1110" y="1620"/>
                </a:cubicBezTo>
                <a:cubicBezTo>
                  <a:pt x="990" y="1500"/>
                  <a:pt x="690" y="990"/>
                  <a:pt x="570" y="900"/>
                </a:cubicBezTo>
                <a:cubicBezTo>
                  <a:pt x="450" y="810"/>
                  <a:pt x="480" y="990"/>
                  <a:pt x="390" y="1080"/>
                </a:cubicBezTo>
                <a:cubicBezTo>
                  <a:pt x="300" y="1170"/>
                  <a:pt x="60" y="1350"/>
                  <a:pt x="30" y="1440"/>
                </a:cubicBezTo>
                <a:cubicBezTo>
                  <a:pt x="0" y="1530"/>
                  <a:pt x="180" y="1590"/>
                  <a:pt x="210" y="1620"/>
                </a:cubicBezTo>
              </a:path>
            </a:pathLst>
          </a:cu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66" name="Text Box 58"/>
          <p:cNvSpPr txBox="1">
            <a:spLocks noChangeArrowheads="1"/>
          </p:cNvSpPr>
          <p:nvPr/>
        </p:nvSpPr>
        <p:spPr bwMode="auto">
          <a:xfrm>
            <a:off x="838200" y="1905000"/>
            <a:ext cx="4572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entury Gothic" charset="0"/>
              </a:rPr>
              <a:t>5</a:t>
            </a:r>
            <a:r>
              <a:rPr lang="ja-JP" altLang="en-US" b="1">
                <a:latin typeface="Century Gothic" charset="0"/>
              </a:rPr>
              <a:t>’</a:t>
            </a:r>
            <a:endParaRPr lang="en-US">
              <a:latin typeface="Century Gothic" charset="0"/>
            </a:endParaRPr>
          </a:p>
        </p:txBody>
      </p:sp>
      <p:sp>
        <p:nvSpPr>
          <p:cNvPr id="78867" name="Text Box 59"/>
          <p:cNvSpPr txBox="1">
            <a:spLocks noChangeArrowheads="1"/>
          </p:cNvSpPr>
          <p:nvPr/>
        </p:nvSpPr>
        <p:spPr bwMode="auto">
          <a:xfrm>
            <a:off x="8534400" y="1905000"/>
            <a:ext cx="609600" cy="109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Arial Narrow" charset="0"/>
              </a:rPr>
              <a:t>3</a:t>
            </a:r>
            <a:r>
              <a:rPr lang="ja-JP" altLang="en-US" sz="2000" b="1">
                <a:latin typeface="Arial Narrow" charset="0"/>
              </a:rPr>
              <a:t>’</a:t>
            </a:r>
            <a:endParaRPr lang="en-US" sz="2000"/>
          </a:p>
        </p:txBody>
      </p:sp>
      <p:sp>
        <p:nvSpPr>
          <p:cNvPr id="103484" name="Text Box 60"/>
          <p:cNvSpPr txBox="1">
            <a:spLocks noChangeArrowheads="1"/>
          </p:cNvSpPr>
          <p:nvPr/>
        </p:nvSpPr>
        <p:spPr bwMode="auto">
          <a:xfrm>
            <a:off x="6286500" y="3124200"/>
            <a:ext cx="1181100" cy="682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latin typeface="Century Gothic" charset="0"/>
              </a:rPr>
              <a:t>Nearly completed protein</a:t>
            </a:r>
            <a:endParaRPr lang="en-US">
              <a:latin typeface="Century Gothic" charset="0"/>
            </a:endParaRPr>
          </a:p>
        </p:txBody>
      </p: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1600200" y="1635125"/>
            <a:ext cx="685800" cy="430213"/>
            <a:chOff x="2700" y="2742"/>
            <a:chExt cx="1080" cy="678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77869" name="AutoShape 62"/>
            <p:cNvSpPr>
              <a:spLocks noChangeArrowheads="1"/>
            </p:cNvSpPr>
            <p:nvPr/>
          </p:nvSpPr>
          <p:spPr bwMode="auto">
            <a:xfrm rot="10800000">
              <a:off x="2934" y="2742"/>
              <a:ext cx="540" cy="5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20 w 21600"/>
                <a:gd name="T13" fmla="*/ 4520 h 21600"/>
                <a:gd name="T14" fmla="*/ 17120 w 21600"/>
                <a:gd name="T15" fmla="*/ 1712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9900"/>
                </a:gs>
                <a:gs pos="50000">
                  <a:srgbClr val="764700"/>
                </a:gs>
                <a:gs pos="100000">
                  <a:srgbClr val="FF99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77870" name="Oval 63"/>
            <p:cNvSpPr>
              <a:spLocks noChangeArrowheads="1"/>
            </p:cNvSpPr>
            <p:nvPr/>
          </p:nvSpPr>
          <p:spPr bwMode="auto">
            <a:xfrm>
              <a:off x="2700" y="3240"/>
              <a:ext cx="1080" cy="180"/>
            </a:xfrm>
            <a:prstGeom prst="ellipse">
              <a:avLst/>
            </a:prstGeom>
            <a:gradFill rotWithShape="0">
              <a:gsLst>
                <a:gs pos="0">
                  <a:srgbClr val="FF9900"/>
                </a:gs>
                <a:gs pos="50000">
                  <a:srgbClr val="764700"/>
                </a:gs>
                <a:gs pos="100000">
                  <a:srgbClr val="FF990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1" name="Group 64"/>
          <p:cNvGrpSpPr>
            <a:grpSpLocks/>
          </p:cNvGrpSpPr>
          <p:nvPr/>
        </p:nvGrpSpPr>
        <p:grpSpPr bwMode="auto">
          <a:xfrm>
            <a:off x="2857500" y="1635125"/>
            <a:ext cx="685800" cy="430213"/>
            <a:chOff x="2700" y="2742"/>
            <a:chExt cx="1080" cy="678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77867" name="AutoShape 65"/>
            <p:cNvSpPr>
              <a:spLocks noChangeArrowheads="1"/>
            </p:cNvSpPr>
            <p:nvPr/>
          </p:nvSpPr>
          <p:spPr bwMode="auto">
            <a:xfrm rot="10800000">
              <a:off x="2934" y="2742"/>
              <a:ext cx="540" cy="5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20 w 21600"/>
                <a:gd name="T13" fmla="*/ 4520 h 21600"/>
                <a:gd name="T14" fmla="*/ 17120 w 21600"/>
                <a:gd name="T15" fmla="*/ 1712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9900"/>
                </a:gs>
                <a:gs pos="50000">
                  <a:srgbClr val="764700"/>
                </a:gs>
                <a:gs pos="100000">
                  <a:srgbClr val="FF99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77868" name="Oval 66"/>
            <p:cNvSpPr>
              <a:spLocks noChangeArrowheads="1"/>
            </p:cNvSpPr>
            <p:nvPr/>
          </p:nvSpPr>
          <p:spPr bwMode="auto">
            <a:xfrm>
              <a:off x="2700" y="3240"/>
              <a:ext cx="1080" cy="180"/>
            </a:xfrm>
            <a:prstGeom prst="ellipse">
              <a:avLst/>
            </a:prstGeom>
            <a:gradFill rotWithShape="0">
              <a:gsLst>
                <a:gs pos="0">
                  <a:srgbClr val="FF9900"/>
                </a:gs>
                <a:gs pos="50000">
                  <a:srgbClr val="764700"/>
                </a:gs>
                <a:gs pos="100000">
                  <a:srgbClr val="FF990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2" name="Group 67"/>
          <p:cNvGrpSpPr>
            <a:grpSpLocks/>
          </p:cNvGrpSpPr>
          <p:nvPr/>
        </p:nvGrpSpPr>
        <p:grpSpPr bwMode="auto">
          <a:xfrm>
            <a:off x="4124325" y="1635125"/>
            <a:ext cx="685800" cy="430213"/>
            <a:chOff x="2700" y="2742"/>
            <a:chExt cx="1080" cy="678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77865" name="AutoShape 68"/>
            <p:cNvSpPr>
              <a:spLocks noChangeArrowheads="1"/>
            </p:cNvSpPr>
            <p:nvPr/>
          </p:nvSpPr>
          <p:spPr bwMode="auto">
            <a:xfrm rot="10800000">
              <a:off x="2934" y="2742"/>
              <a:ext cx="540" cy="5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20 w 21600"/>
                <a:gd name="T13" fmla="*/ 4520 h 21600"/>
                <a:gd name="T14" fmla="*/ 17120 w 21600"/>
                <a:gd name="T15" fmla="*/ 1712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9900"/>
                </a:gs>
                <a:gs pos="50000">
                  <a:srgbClr val="764700"/>
                </a:gs>
                <a:gs pos="100000">
                  <a:srgbClr val="FF99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77866" name="Oval 69"/>
            <p:cNvSpPr>
              <a:spLocks noChangeArrowheads="1"/>
            </p:cNvSpPr>
            <p:nvPr/>
          </p:nvSpPr>
          <p:spPr bwMode="auto">
            <a:xfrm>
              <a:off x="2700" y="3240"/>
              <a:ext cx="1080" cy="180"/>
            </a:xfrm>
            <a:prstGeom prst="ellipse">
              <a:avLst/>
            </a:prstGeom>
            <a:gradFill rotWithShape="0">
              <a:gsLst>
                <a:gs pos="0">
                  <a:srgbClr val="FF9900"/>
                </a:gs>
                <a:gs pos="50000">
                  <a:srgbClr val="764700"/>
                </a:gs>
                <a:gs pos="100000">
                  <a:srgbClr val="FF990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3" name="Group 70"/>
          <p:cNvGrpSpPr>
            <a:grpSpLocks/>
          </p:cNvGrpSpPr>
          <p:nvPr/>
        </p:nvGrpSpPr>
        <p:grpSpPr bwMode="auto">
          <a:xfrm>
            <a:off x="5524500" y="1635125"/>
            <a:ext cx="685800" cy="430213"/>
            <a:chOff x="2700" y="2742"/>
            <a:chExt cx="1080" cy="678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77863" name="AutoShape 71"/>
            <p:cNvSpPr>
              <a:spLocks noChangeArrowheads="1"/>
            </p:cNvSpPr>
            <p:nvPr/>
          </p:nvSpPr>
          <p:spPr bwMode="auto">
            <a:xfrm rot="10800000">
              <a:off x="2934" y="2742"/>
              <a:ext cx="540" cy="5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20 w 21600"/>
                <a:gd name="T13" fmla="*/ 4520 h 21600"/>
                <a:gd name="T14" fmla="*/ 17120 w 21600"/>
                <a:gd name="T15" fmla="*/ 1712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9900"/>
                </a:gs>
                <a:gs pos="50000">
                  <a:srgbClr val="764700"/>
                </a:gs>
                <a:gs pos="100000">
                  <a:srgbClr val="FF99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77864" name="Oval 72"/>
            <p:cNvSpPr>
              <a:spLocks noChangeArrowheads="1"/>
            </p:cNvSpPr>
            <p:nvPr/>
          </p:nvSpPr>
          <p:spPr bwMode="auto">
            <a:xfrm>
              <a:off x="2700" y="3240"/>
              <a:ext cx="1080" cy="180"/>
            </a:xfrm>
            <a:prstGeom prst="ellipse">
              <a:avLst/>
            </a:prstGeom>
            <a:gradFill rotWithShape="0">
              <a:gsLst>
                <a:gs pos="0">
                  <a:srgbClr val="FF9900"/>
                </a:gs>
                <a:gs pos="50000">
                  <a:srgbClr val="764700"/>
                </a:gs>
                <a:gs pos="100000">
                  <a:srgbClr val="FF990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4" name="Group 89"/>
          <p:cNvGrpSpPr>
            <a:grpSpLocks/>
          </p:cNvGrpSpPr>
          <p:nvPr/>
        </p:nvGrpSpPr>
        <p:grpSpPr bwMode="auto">
          <a:xfrm>
            <a:off x="1381125" y="4229100"/>
            <a:ext cx="914400" cy="1371600"/>
            <a:chOff x="2340" y="9540"/>
            <a:chExt cx="1440" cy="2160"/>
          </a:xfrm>
        </p:grpSpPr>
        <p:sp>
          <p:nvSpPr>
            <p:cNvPr id="103514" name="Oval 90"/>
            <p:cNvSpPr>
              <a:spLocks noChangeArrowheads="1"/>
            </p:cNvSpPr>
            <p:nvPr/>
          </p:nvSpPr>
          <p:spPr bwMode="auto">
            <a:xfrm>
              <a:off x="2520" y="9540"/>
              <a:ext cx="1080" cy="900"/>
            </a:xfrm>
            <a:prstGeom prst="ellipse">
              <a:avLst/>
            </a:prstGeom>
            <a:gradFill rotWithShape="0">
              <a:gsLst>
                <a:gs pos="0">
                  <a:srgbClr val="CCFFCC">
                    <a:gamma/>
                    <a:shade val="46275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3515" name="Oval 91"/>
            <p:cNvSpPr>
              <a:spLocks noChangeArrowheads="1"/>
            </p:cNvSpPr>
            <p:nvPr/>
          </p:nvSpPr>
          <p:spPr bwMode="auto">
            <a:xfrm>
              <a:off x="2340" y="10440"/>
              <a:ext cx="1440" cy="1260"/>
            </a:xfrm>
            <a:prstGeom prst="ellipse">
              <a:avLst/>
            </a:prstGeom>
            <a:gradFill rotWithShape="0">
              <a:gsLst>
                <a:gs pos="0">
                  <a:srgbClr val="CCFFCC">
                    <a:gamma/>
                    <a:shade val="46275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78882" name="AutoShape 92"/>
            <p:cNvSpPr>
              <a:spLocks noChangeArrowheads="1"/>
            </p:cNvSpPr>
            <p:nvPr/>
          </p:nvSpPr>
          <p:spPr bwMode="auto">
            <a:xfrm rot="5722782">
              <a:off x="3150" y="9810"/>
              <a:ext cx="180" cy="36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3" name="Oval 93"/>
            <p:cNvSpPr>
              <a:spLocks noChangeArrowheads="1"/>
            </p:cNvSpPr>
            <p:nvPr/>
          </p:nvSpPr>
          <p:spPr bwMode="auto">
            <a:xfrm>
              <a:off x="2805" y="9765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84" name="Oval 94"/>
            <p:cNvSpPr>
              <a:spLocks noChangeArrowheads="1"/>
            </p:cNvSpPr>
            <p:nvPr/>
          </p:nvSpPr>
          <p:spPr bwMode="auto">
            <a:xfrm>
              <a:off x="3180" y="9750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85" name="AutoShape 95"/>
            <p:cNvSpPr>
              <a:spLocks noChangeArrowheads="1"/>
            </p:cNvSpPr>
            <p:nvPr/>
          </p:nvSpPr>
          <p:spPr bwMode="auto">
            <a:xfrm rot="-5657988">
              <a:off x="3030" y="9996"/>
              <a:ext cx="180" cy="360"/>
            </a:xfrm>
            <a:prstGeom prst="moon">
              <a:avLst>
                <a:gd name="adj" fmla="val 500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8886" name="Group 96"/>
            <p:cNvGrpSpPr>
              <a:grpSpLocks/>
            </p:cNvGrpSpPr>
            <p:nvPr/>
          </p:nvGrpSpPr>
          <p:grpSpPr bwMode="auto">
            <a:xfrm>
              <a:off x="2880" y="10620"/>
              <a:ext cx="360" cy="720"/>
              <a:chOff x="5040" y="12240"/>
              <a:chExt cx="360" cy="720"/>
            </a:xfrm>
          </p:grpSpPr>
          <p:sp>
            <p:nvSpPr>
              <p:cNvPr id="78887" name="Line 97"/>
              <p:cNvSpPr>
                <a:spLocks noChangeShapeType="1"/>
              </p:cNvSpPr>
              <p:nvPr/>
            </p:nvSpPr>
            <p:spPr bwMode="auto">
              <a:xfrm flipH="1">
                <a:off x="5040" y="12240"/>
                <a:ext cx="36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88" name="Line 98"/>
              <p:cNvSpPr>
                <a:spLocks noChangeShapeType="1"/>
              </p:cNvSpPr>
              <p:nvPr/>
            </p:nvSpPr>
            <p:spPr bwMode="auto">
              <a:xfrm>
                <a:off x="5040" y="12240"/>
                <a:ext cx="0" cy="72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89" name="Line 99"/>
              <p:cNvSpPr>
                <a:spLocks noChangeShapeType="1"/>
              </p:cNvSpPr>
              <p:nvPr/>
            </p:nvSpPr>
            <p:spPr bwMode="auto">
              <a:xfrm>
                <a:off x="5400" y="12240"/>
                <a:ext cx="0" cy="18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3524" name="Rectangle 100"/>
          <p:cNvSpPr>
            <a:spLocks noChangeArrowheads="1"/>
          </p:cNvSpPr>
          <p:nvPr/>
        </p:nvSpPr>
        <p:spPr bwMode="auto">
          <a:xfrm>
            <a:off x="1666875" y="5372100"/>
            <a:ext cx="114300" cy="1143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" name="Group 102"/>
          <p:cNvGrpSpPr>
            <a:grpSpLocks/>
          </p:cNvGrpSpPr>
          <p:nvPr/>
        </p:nvGrpSpPr>
        <p:grpSpPr bwMode="auto">
          <a:xfrm>
            <a:off x="1495425" y="3887788"/>
            <a:ext cx="685800" cy="430212"/>
            <a:chOff x="2700" y="2742"/>
            <a:chExt cx="1080" cy="678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77851" name="AutoShape 103"/>
            <p:cNvSpPr>
              <a:spLocks noChangeArrowheads="1"/>
            </p:cNvSpPr>
            <p:nvPr/>
          </p:nvSpPr>
          <p:spPr bwMode="auto">
            <a:xfrm rot="10800000">
              <a:off x="2934" y="2742"/>
              <a:ext cx="540" cy="5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20 w 21600"/>
                <a:gd name="T13" fmla="*/ 4520 h 21600"/>
                <a:gd name="T14" fmla="*/ 17120 w 21600"/>
                <a:gd name="T15" fmla="*/ 1712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9900"/>
                </a:gs>
                <a:gs pos="50000">
                  <a:srgbClr val="764700"/>
                </a:gs>
                <a:gs pos="100000">
                  <a:srgbClr val="FF99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77852" name="Oval 104"/>
            <p:cNvSpPr>
              <a:spLocks noChangeArrowheads="1"/>
            </p:cNvSpPr>
            <p:nvPr/>
          </p:nvSpPr>
          <p:spPr bwMode="auto">
            <a:xfrm>
              <a:off x="2700" y="3240"/>
              <a:ext cx="1080" cy="180"/>
            </a:xfrm>
            <a:prstGeom prst="ellipse">
              <a:avLst/>
            </a:prstGeom>
            <a:gradFill rotWithShape="0">
              <a:gsLst>
                <a:gs pos="0">
                  <a:srgbClr val="FF9900"/>
                </a:gs>
                <a:gs pos="50000">
                  <a:srgbClr val="764700"/>
                </a:gs>
                <a:gs pos="100000">
                  <a:srgbClr val="FF990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667 0 " pathEditMode="relative" ptsTypes="AA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667 0 " pathEditMode="relative" ptsTypes="AA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667 0 " pathEditMode="relative" ptsTypes="AA">
                                      <p:cBhvr>
                                        <p:cTn id="10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667 0 " pathEditMode="relative" ptsTypes="AA">
                                      <p:cBhvr>
                                        <p:cTn id="12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667 0 " pathEditMode="relative" ptsTypes="AA">
                                      <p:cBhvr>
                                        <p:cTn id="14" dur="5000" fill="hold"/>
                                        <p:tgtEl>
                                          <p:spTgt spid="1034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667 0 " pathEditMode="relative" ptsTypes="AA">
                                      <p:cBhvr>
                                        <p:cTn id="16" dur="5000" fill="hold"/>
                                        <p:tgtEl>
                                          <p:spTgt spid="1034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667 0 " pathEditMode="relative" ptsTypes="AA">
                                      <p:cBhvr>
                                        <p:cTn id="18" dur="5000" fill="hold"/>
                                        <p:tgtEl>
                                          <p:spTgt spid="1034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667 0 " pathEditMode="relative" ptsTypes="AA">
                                      <p:cBhvr>
                                        <p:cTn id="20" dur="5000" fill="hold"/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667 0 " pathEditMode="relative" ptsTypes="AA">
                                      <p:cBhvr>
                                        <p:cTn id="22" dur="5000" fill="hold"/>
                                        <p:tgtEl>
                                          <p:spTgt spid="1034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667 0 " pathEditMode="relative" ptsTypes="AA">
                                      <p:cBhvr>
                                        <p:cTn id="24" dur="5000" fill="hold"/>
                                        <p:tgtEl>
                                          <p:spTgt spid="103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667 0 " pathEditMode="relative" ptsTypes="AA">
                                      <p:cBhvr>
                                        <p:cTn id="26" dur="5000" fill="hold"/>
                                        <p:tgtEl>
                                          <p:spTgt spid="1034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667 0 " pathEditMode="relative" ptsTypes="AA">
                                      <p:cBhvr>
                                        <p:cTn id="28" dur="5000" fill="hold"/>
                                        <p:tgtEl>
                                          <p:spTgt spid="1034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667 0 " pathEditMode="relative" ptsTypes="AA">
                                      <p:cBhvr>
                                        <p:cTn id="30" dur="5000" fill="hold"/>
                                        <p:tgtEl>
                                          <p:spTgt spid="1034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667 0 " pathEditMode="relative" ptsTypes="AA">
                                      <p:cBhvr>
                                        <p:cTn id="32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667 0 " pathEditMode="relative" ptsTypes="AA">
                                      <p:cBhvr>
                                        <p:cTn id="3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667 0 " pathEditMode="relative" ptsTypes="AA">
                                      <p:cBhvr>
                                        <p:cTn id="36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667 0 " pathEditMode="relative" ptsTypes="AA">
                                      <p:cBhvr>
                                        <p:cTn id="38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25 0.00925 0.0125 0.0185 0.03229 0.00208 C 0.05208 -0.01434 0.10434 -0.04163 0.1184 -0.09829 C 0.13246 -0.15495 0.11701 -0.2981 0.11684 -0.33811 " pathEditMode="relative" ptsTypes="aaaA">
                                      <p:cBhvr>
                                        <p:cTn id="4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25 0.00925 0.0125 0.0185 0.03229 0.00208 C 0.05208 -0.01434 0.10434 -0.04163 0.1184 -0.09829 C 0.13246 -0.15495 0.11701 -0.2981 0.11684 -0.33811 " pathEditMode="relative" ptsTypes="aaaA">
                                      <p:cBhvr>
                                        <p:cTn id="44" dur="2000" fill="hold"/>
                                        <p:tgtEl>
                                          <p:spTgt spid="1035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25 0.00925 0.0125 0.0185 0.03229 0.00208 C 0.05208 -0.01434 0.10434 -0.04163 0.1184 -0.09829 C 0.13246 -0.15495 0.11701 -0.2981 0.11684 -0.33811 " pathEditMode="relative" ptsTypes="aaaA">
                                      <p:cBhvr>
                                        <p:cTn id="4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74" grpId="0" animBg="1"/>
      <p:bldP spid="103475" grpId="0" animBg="1"/>
      <p:bldP spid="103476" grpId="0" animBg="1"/>
      <p:bldP spid="103477" grpId="0" animBg="1"/>
      <p:bldP spid="103478" grpId="0" animBg="1"/>
      <p:bldP spid="103479" grpId="0" animBg="1"/>
      <p:bldP spid="103480" grpId="0" animBg="1"/>
      <p:bldP spid="103481" grpId="0" animBg="1"/>
      <p:bldP spid="103484" grpId="0" animBg="1"/>
      <p:bldP spid="10352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8CC7D1E-3170-B543-AE07-573F2A06699D}" type="slidenum">
              <a:rPr lang="en-US"/>
              <a:pPr eaLnBrk="1" hangingPunct="1"/>
              <a:t>65</a:t>
            </a:fld>
            <a:endParaRPr lang="en-US"/>
          </a:p>
        </p:txBody>
      </p:sp>
      <p:pic>
        <p:nvPicPr>
          <p:cNvPr id="78852" name="Picture 5" descr="figure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533400"/>
            <a:ext cx="5481638" cy="4600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8853" name="Text Box 6"/>
          <p:cNvSpPr txBox="1">
            <a:spLocks noChangeArrowheads="1"/>
          </p:cNvSpPr>
          <p:nvPr/>
        </p:nvSpPr>
        <p:spPr bwMode="auto">
          <a:xfrm>
            <a:off x="1371600" y="5334000"/>
            <a:ext cx="6172200" cy="915988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err="1">
                <a:solidFill>
                  <a:srgbClr val="000000"/>
                </a:solidFill>
                <a:latin typeface="Century Gothic" pitchFamily="34" charset="0"/>
                <a:ea typeface="+mn-ea"/>
              </a:rPr>
              <a:t>Polyribosomes</a:t>
            </a:r>
            <a:r>
              <a:rPr lang="en-US" dirty="0">
                <a:solidFill>
                  <a:srgbClr val="000000"/>
                </a:solidFill>
                <a:latin typeface="Century Gothic" pitchFamily="34" charset="0"/>
                <a:ea typeface="+mn-ea"/>
              </a:rPr>
              <a:t>. A polyribosome is formed when several </a:t>
            </a:r>
            <a:r>
              <a:rPr lang="en-US" dirty="0" err="1">
                <a:solidFill>
                  <a:srgbClr val="000000"/>
                </a:solidFill>
                <a:latin typeface="Century Gothic" pitchFamily="34" charset="0"/>
                <a:ea typeface="+mn-ea"/>
              </a:rPr>
              <a:t>ribosomes</a:t>
            </a:r>
            <a:r>
              <a:rPr lang="en-US" dirty="0">
                <a:solidFill>
                  <a:srgbClr val="000000"/>
                </a:solidFill>
                <a:latin typeface="Century Gothic" pitchFamily="34" charset="0"/>
                <a:ea typeface="+mn-ea"/>
              </a:rPr>
              <a:t> simultaneously translate a single mRNA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3352800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When mRNA is transcribed from the original DNA template, its synthesis starts at the 5' end. The mRNA is also read by the ribosome starting at the 5' end.</a:t>
            </a:r>
          </a:p>
          <a:p>
            <a:pPr eaLnBrk="1" hangingPunct="1">
              <a:buFontTx/>
              <a:buNone/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This means the ribosome can start translating the message before the synthesis of the mRNA molecule has actually been finished. </a:t>
            </a:r>
          </a:p>
          <a:p>
            <a:pPr eaLnBrk="1" hangingPunct="1">
              <a:buFontTx/>
              <a:buBlip>
                <a:blip r:embed="rId2"/>
              </a:buBlip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</p:txBody>
      </p:sp>
      <p:sp>
        <p:nvSpPr>
          <p:cNvPr id="808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B87289-9D8B-8843-94AE-B58366DB3D04}" type="slidenum">
              <a:rPr lang="en-US"/>
              <a:pPr eaLnBrk="1" hangingPunct="1"/>
              <a:t>66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152400"/>
            <a:ext cx="8077200" cy="107721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Century Gothic" charset="0"/>
                <a:ea typeface="SimSun" charset="0"/>
                <a:cs typeface="SimSun" charset="0"/>
              </a:rPr>
              <a:t>4.17 Coupled Translation and Transcription in Bacteria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3F387C0-C6ED-5341-A21F-42FE0B7D7C40}" type="slidenum">
              <a:rPr lang="en-US"/>
              <a:pPr eaLnBrk="1" hangingPunct="1"/>
              <a:t>67</a:t>
            </a:fld>
            <a:endParaRPr lang="en-US"/>
          </a:p>
        </p:txBody>
      </p:sp>
      <p:pic>
        <p:nvPicPr>
          <p:cNvPr id="81923" name="Picture 4" descr="Picture2"/>
          <p:cNvPicPr>
            <a:picLocks noChangeAspect="1" noChangeArrowheads="1"/>
          </p:cNvPicPr>
          <p:nvPr/>
        </p:nvPicPr>
        <p:blipFill>
          <a:blip r:embed="rId2">
            <a:lum bright="-8000" contras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01750"/>
            <a:ext cx="4572000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4" name="Text Box 5"/>
          <p:cNvSpPr txBox="1">
            <a:spLocks noChangeArrowheads="1"/>
          </p:cNvSpPr>
          <p:nvPr/>
        </p:nvSpPr>
        <p:spPr bwMode="auto">
          <a:xfrm>
            <a:off x="838200" y="4191000"/>
            <a:ext cx="739140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000" dirty="0">
                <a:latin typeface="Century Gothic" charset="0"/>
                <a:ea typeface="SimSun" charset="0"/>
                <a:cs typeface="SimSun" charset="0"/>
              </a:rPr>
              <a:t>The result is that you find partly finished mRNA, still attached to the bacterial chromosome via RNA polymerase, with a group of enthusiastic ribosomes already jumping aboard to get started. </a:t>
            </a:r>
          </a:p>
          <a:p>
            <a:pPr eaLnBrk="1" hangingPunct="1"/>
            <a:endParaRPr lang="en-US" altLang="zh-CN" sz="20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/>
            <a:r>
              <a:rPr lang="en-US" altLang="zh-CN" sz="2000" dirty="0">
                <a:latin typeface="Century Gothic" charset="0"/>
                <a:ea typeface="SimSun" charset="0"/>
                <a:cs typeface="SimSun" charset="0"/>
              </a:rPr>
              <a:t>This is known as </a:t>
            </a:r>
            <a:r>
              <a:rPr lang="en-US" altLang="zh-CN" sz="20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coupled translation and transcription</a:t>
            </a:r>
            <a:r>
              <a:rPr lang="en-US" altLang="zh-CN" sz="2000" dirty="0">
                <a:latin typeface="Century Gothic" charset="0"/>
                <a:ea typeface="SimSun" charset="0"/>
                <a:cs typeface="SimSun" charset="0"/>
              </a:rPr>
              <a:t>.</a:t>
            </a:r>
            <a:endParaRPr lang="en-US" sz="2000" dirty="0">
              <a:latin typeface="Century Gothic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2000" dirty="0">
              <a:latin typeface="Century Gothic" charset="0"/>
            </a:endParaRPr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3048000" y="1219200"/>
            <a:ext cx="1981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latin typeface="Century Gothic" charset="0"/>
              </a:rPr>
              <a:t>While transcription is on going…..</a:t>
            </a:r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6934200" y="2286000"/>
            <a:ext cx="1905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latin typeface="Century Gothic" charset="0"/>
              </a:rPr>
              <a:t>Translation has also begun here…….</a:t>
            </a:r>
          </a:p>
        </p:txBody>
      </p:sp>
      <p:sp>
        <p:nvSpPr>
          <p:cNvPr id="113672" name="Line 8"/>
          <p:cNvSpPr>
            <a:spLocks noChangeShapeType="1"/>
          </p:cNvSpPr>
          <p:nvPr/>
        </p:nvSpPr>
        <p:spPr bwMode="auto">
          <a:xfrm>
            <a:off x="3581400" y="2133600"/>
            <a:ext cx="609600" cy="685800"/>
          </a:xfrm>
          <a:prstGeom prst="line">
            <a:avLst/>
          </a:prstGeom>
          <a:noFill/>
          <a:ln w="76200">
            <a:solidFill>
              <a:srgbClr val="FF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73" name="Line 9"/>
          <p:cNvSpPr>
            <a:spLocks noChangeShapeType="1"/>
          </p:cNvSpPr>
          <p:nvPr/>
        </p:nvSpPr>
        <p:spPr bwMode="auto">
          <a:xfrm flipH="1" flipV="1">
            <a:off x="5410200" y="2590800"/>
            <a:ext cx="1371600" cy="152400"/>
          </a:xfrm>
          <a:prstGeom prst="line">
            <a:avLst/>
          </a:prstGeom>
          <a:noFill/>
          <a:ln w="76200">
            <a:solidFill>
              <a:srgbClr val="FF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0" grpId="0"/>
      <p:bldP spid="113671" grpId="0"/>
      <p:bldP spid="113672" grpId="0" animBg="1"/>
      <p:bldP spid="11367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0F5B3C7-C463-BD47-B4D0-CA5C6AA28616}" type="slidenum">
              <a:rPr lang="en-US"/>
              <a:pPr eaLnBrk="1" hangingPunct="1"/>
              <a:t>68</a:t>
            </a:fld>
            <a:endParaRPr lang="en-US"/>
          </a:p>
        </p:txBody>
      </p:sp>
      <p:grpSp>
        <p:nvGrpSpPr>
          <p:cNvPr id="82947" name="Group 95"/>
          <p:cNvGrpSpPr>
            <a:grpSpLocks/>
          </p:cNvGrpSpPr>
          <p:nvPr/>
        </p:nvGrpSpPr>
        <p:grpSpPr bwMode="auto">
          <a:xfrm>
            <a:off x="381000" y="914400"/>
            <a:ext cx="7010400" cy="4495800"/>
            <a:chOff x="240" y="760"/>
            <a:chExt cx="4416" cy="2832"/>
          </a:xfrm>
        </p:grpSpPr>
        <p:sp>
          <p:nvSpPr>
            <p:cNvPr id="82948" name="Text Box 5"/>
            <p:cNvSpPr txBox="1">
              <a:spLocks noChangeArrowheads="1"/>
            </p:cNvSpPr>
            <p:nvPr/>
          </p:nvSpPr>
          <p:spPr bwMode="auto">
            <a:xfrm>
              <a:off x="462" y="1826"/>
              <a:ext cx="776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b="1">
                  <a:solidFill>
                    <a:srgbClr val="000000"/>
                  </a:solidFill>
                  <a:latin typeface="Arial Narrow" charset="0"/>
                </a:rPr>
                <a:t>DNA transcription</a:t>
              </a:r>
              <a:endParaRPr lang="en-US" sz="1600"/>
            </a:p>
          </p:txBody>
        </p:sp>
        <p:sp>
          <p:nvSpPr>
            <p:cNvPr id="82949" name="Text Box 6"/>
            <p:cNvSpPr txBox="1">
              <a:spLocks noChangeArrowheads="1"/>
            </p:cNvSpPr>
            <p:nvPr/>
          </p:nvSpPr>
          <p:spPr bwMode="auto">
            <a:xfrm>
              <a:off x="240" y="1130"/>
              <a:ext cx="837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Arial Narrow" charset="0"/>
                </a:rPr>
                <a:t>RNA polymerase</a:t>
              </a:r>
              <a:endParaRPr lang="en-US" sz="1600"/>
            </a:p>
          </p:txBody>
        </p:sp>
        <p:sp>
          <p:nvSpPr>
            <p:cNvPr id="105479" name="Rectangle 7"/>
            <p:cNvSpPr>
              <a:spLocks noChangeArrowheads="1"/>
            </p:cNvSpPr>
            <p:nvPr/>
          </p:nvSpPr>
          <p:spPr bwMode="auto">
            <a:xfrm rot="-1065020">
              <a:off x="1310" y="760"/>
              <a:ext cx="155" cy="2010"/>
            </a:xfrm>
            <a:prstGeom prst="rect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5000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81928" name="Rectangle 8"/>
            <p:cNvSpPr>
              <a:spLocks noChangeArrowheads="1"/>
            </p:cNvSpPr>
            <p:nvPr/>
          </p:nvSpPr>
          <p:spPr bwMode="auto">
            <a:xfrm>
              <a:off x="1214" y="992"/>
              <a:ext cx="853" cy="77"/>
            </a:xfrm>
            <a:prstGeom prst="rect">
              <a:avLst/>
            </a:prstGeom>
            <a:gradFill rotWithShape="0">
              <a:gsLst>
                <a:gs pos="0">
                  <a:srgbClr val="5E4776"/>
                </a:gs>
                <a:gs pos="50000">
                  <a:srgbClr val="CC99FF"/>
                </a:gs>
                <a:gs pos="100000">
                  <a:srgbClr val="5E4776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1322" y="1428"/>
              <a:ext cx="1449" cy="77"/>
            </a:xfrm>
            <a:prstGeom prst="rect">
              <a:avLst/>
            </a:prstGeom>
            <a:gradFill rotWithShape="0">
              <a:gsLst>
                <a:gs pos="0">
                  <a:srgbClr val="5E4776"/>
                </a:gs>
                <a:gs pos="50000">
                  <a:srgbClr val="CC99FF"/>
                </a:gs>
                <a:gs pos="100000">
                  <a:srgbClr val="5E4776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81930" name="Oval 10"/>
            <p:cNvSpPr>
              <a:spLocks noChangeArrowheads="1"/>
            </p:cNvSpPr>
            <p:nvPr/>
          </p:nvSpPr>
          <p:spPr bwMode="auto">
            <a:xfrm>
              <a:off x="1504" y="947"/>
              <a:ext cx="116" cy="77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5483" name="Oval 11"/>
            <p:cNvSpPr>
              <a:spLocks noChangeArrowheads="1"/>
            </p:cNvSpPr>
            <p:nvPr/>
          </p:nvSpPr>
          <p:spPr bwMode="auto">
            <a:xfrm>
              <a:off x="1478" y="1024"/>
              <a:ext cx="155" cy="154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5484" name="Oval 12"/>
            <p:cNvSpPr>
              <a:spLocks noChangeArrowheads="1"/>
            </p:cNvSpPr>
            <p:nvPr/>
          </p:nvSpPr>
          <p:spPr bwMode="auto">
            <a:xfrm>
              <a:off x="1730" y="947"/>
              <a:ext cx="116" cy="77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5485" name="Oval 13"/>
            <p:cNvSpPr>
              <a:spLocks noChangeArrowheads="1"/>
            </p:cNvSpPr>
            <p:nvPr/>
          </p:nvSpPr>
          <p:spPr bwMode="auto">
            <a:xfrm>
              <a:off x="1710" y="1024"/>
              <a:ext cx="156" cy="154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5486" name="Oval 14"/>
            <p:cNvSpPr>
              <a:spLocks noChangeArrowheads="1"/>
            </p:cNvSpPr>
            <p:nvPr/>
          </p:nvSpPr>
          <p:spPr bwMode="auto">
            <a:xfrm>
              <a:off x="1575" y="1344"/>
              <a:ext cx="116" cy="78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5487" name="Oval 15"/>
            <p:cNvSpPr>
              <a:spLocks noChangeArrowheads="1"/>
            </p:cNvSpPr>
            <p:nvPr/>
          </p:nvSpPr>
          <p:spPr bwMode="auto">
            <a:xfrm>
              <a:off x="1555" y="1422"/>
              <a:ext cx="155" cy="154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5488" name="Oval 16"/>
            <p:cNvSpPr>
              <a:spLocks noChangeArrowheads="1"/>
            </p:cNvSpPr>
            <p:nvPr/>
          </p:nvSpPr>
          <p:spPr bwMode="auto">
            <a:xfrm>
              <a:off x="1807" y="1344"/>
              <a:ext cx="117" cy="77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5489" name="Oval 17"/>
            <p:cNvSpPr>
              <a:spLocks noChangeArrowheads="1"/>
            </p:cNvSpPr>
            <p:nvPr/>
          </p:nvSpPr>
          <p:spPr bwMode="auto">
            <a:xfrm>
              <a:off x="1788" y="1429"/>
              <a:ext cx="155" cy="155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5490" name="Oval 18"/>
            <p:cNvSpPr>
              <a:spLocks noChangeArrowheads="1"/>
            </p:cNvSpPr>
            <p:nvPr/>
          </p:nvSpPr>
          <p:spPr bwMode="auto">
            <a:xfrm>
              <a:off x="2064" y="1344"/>
              <a:ext cx="116" cy="77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5491" name="Oval 19"/>
            <p:cNvSpPr>
              <a:spLocks noChangeArrowheads="1"/>
            </p:cNvSpPr>
            <p:nvPr/>
          </p:nvSpPr>
          <p:spPr bwMode="auto">
            <a:xfrm>
              <a:off x="2040" y="1434"/>
              <a:ext cx="155" cy="155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5492" name="Oval 20"/>
            <p:cNvSpPr>
              <a:spLocks noChangeArrowheads="1"/>
            </p:cNvSpPr>
            <p:nvPr/>
          </p:nvSpPr>
          <p:spPr bwMode="auto">
            <a:xfrm>
              <a:off x="2350" y="1339"/>
              <a:ext cx="116" cy="78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5493" name="Oval 21"/>
            <p:cNvSpPr>
              <a:spLocks noChangeArrowheads="1"/>
            </p:cNvSpPr>
            <p:nvPr/>
          </p:nvSpPr>
          <p:spPr bwMode="auto">
            <a:xfrm>
              <a:off x="2331" y="1417"/>
              <a:ext cx="155" cy="154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82995" name="Freeform 22"/>
            <p:cNvSpPr>
              <a:spLocks/>
            </p:cNvSpPr>
            <p:nvPr/>
          </p:nvSpPr>
          <p:spPr bwMode="auto">
            <a:xfrm>
              <a:off x="1788" y="1197"/>
              <a:ext cx="1" cy="77"/>
            </a:xfrm>
            <a:custGeom>
              <a:avLst/>
              <a:gdLst>
                <a:gd name="T0" fmla="*/ 0 w 1"/>
                <a:gd name="T1" fmla="*/ 0 h 180"/>
                <a:gd name="T2" fmla="*/ 0 w 1"/>
                <a:gd name="T3" fmla="*/ 0 h 180"/>
                <a:gd name="T4" fmla="*/ 0 60000 65536"/>
                <a:gd name="T5" fmla="*/ 0 60000 65536"/>
                <a:gd name="T6" fmla="*/ 0 w 1"/>
                <a:gd name="T7" fmla="*/ 0 h 180"/>
                <a:gd name="T8" fmla="*/ 1 w 1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0">
                  <a:moveTo>
                    <a:pt x="0" y="0"/>
                  </a:moveTo>
                  <a:cubicBezTo>
                    <a:pt x="0" y="0"/>
                    <a:pt x="0" y="90"/>
                    <a:pt x="0" y="18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96" name="Line 23"/>
            <p:cNvSpPr>
              <a:spLocks noChangeShapeType="1"/>
            </p:cNvSpPr>
            <p:nvPr/>
          </p:nvSpPr>
          <p:spPr bwMode="auto">
            <a:xfrm>
              <a:off x="935" y="2298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97" name="Freeform 24"/>
            <p:cNvSpPr>
              <a:spLocks/>
            </p:cNvSpPr>
            <p:nvPr/>
          </p:nvSpPr>
          <p:spPr bwMode="auto">
            <a:xfrm>
              <a:off x="1555" y="1179"/>
              <a:ext cx="91" cy="90"/>
            </a:xfrm>
            <a:custGeom>
              <a:avLst/>
              <a:gdLst>
                <a:gd name="T0" fmla="*/ 0 w 210"/>
                <a:gd name="T1" fmla="*/ 0 h 210"/>
                <a:gd name="T2" fmla="*/ 0 w 210"/>
                <a:gd name="T3" fmla="*/ 0 h 210"/>
                <a:gd name="T4" fmla="*/ 0 w 210"/>
                <a:gd name="T5" fmla="*/ 0 h 210"/>
                <a:gd name="T6" fmla="*/ 0 60000 65536"/>
                <a:gd name="T7" fmla="*/ 0 60000 65536"/>
                <a:gd name="T8" fmla="*/ 0 60000 65536"/>
                <a:gd name="T9" fmla="*/ 0 w 210"/>
                <a:gd name="T10" fmla="*/ 0 h 210"/>
                <a:gd name="T11" fmla="*/ 210 w 210"/>
                <a:gd name="T12" fmla="*/ 210 h 2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" h="210">
                  <a:moveTo>
                    <a:pt x="30" y="0"/>
                  </a:moveTo>
                  <a:cubicBezTo>
                    <a:pt x="15" y="75"/>
                    <a:pt x="0" y="150"/>
                    <a:pt x="30" y="180"/>
                  </a:cubicBezTo>
                  <a:cubicBezTo>
                    <a:pt x="60" y="210"/>
                    <a:pt x="135" y="195"/>
                    <a:pt x="210" y="18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98" name="Freeform 25"/>
            <p:cNvSpPr>
              <a:spLocks/>
            </p:cNvSpPr>
            <p:nvPr/>
          </p:nvSpPr>
          <p:spPr bwMode="auto">
            <a:xfrm>
              <a:off x="2409" y="1601"/>
              <a:ext cx="0" cy="78"/>
            </a:xfrm>
            <a:custGeom>
              <a:avLst/>
              <a:gdLst>
                <a:gd name="T0" fmla="*/ 0 w 1"/>
                <a:gd name="T1" fmla="*/ 0 h 180"/>
                <a:gd name="T2" fmla="*/ 0 w 1"/>
                <a:gd name="T3" fmla="*/ 0 h 180"/>
                <a:gd name="T4" fmla="*/ 0 60000 65536"/>
                <a:gd name="T5" fmla="*/ 0 60000 65536"/>
                <a:gd name="T6" fmla="*/ 0 w 1"/>
                <a:gd name="T7" fmla="*/ 0 h 180"/>
                <a:gd name="T8" fmla="*/ 0 w 1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0">
                  <a:moveTo>
                    <a:pt x="0" y="0"/>
                  </a:moveTo>
                  <a:cubicBezTo>
                    <a:pt x="0" y="0"/>
                    <a:pt x="0" y="90"/>
                    <a:pt x="0" y="18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99" name="Freeform 26"/>
            <p:cNvSpPr>
              <a:spLocks/>
            </p:cNvSpPr>
            <p:nvPr/>
          </p:nvSpPr>
          <p:spPr bwMode="auto">
            <a:xfrm>
              <a:off x="2098" y="1601"/>
              <a:ext cx="91" cy="91"/>
            </a:xfrm>
            <a:custGeom>
              <a:avLst/>
              <a:gdLst>
                <a:gd name="T0" fmla="*/ 0 w 210"/>
                <a:gd name="T1" fmla="*/ 0 h 210"/>
                <a:gd name="T2" fmla="*/ 0 w 210"/>
                <a:gd name="T3" fmla="*/ 0 h 210"/>
                <a:gd name="T4" fmla="*/ 0 w 210"/>
                <a:gd name="T5" fmla="*/ 0 h 210"/>
                <a:gd name="T6" fmla="*/ 0 60000 65536"/>
                <a:gd name="T7" fmla="*/ 0 60000 65536"/>
                <a:gd name="T8" fmla="*/ 0 60000 65536"/>
                <a:gd name="T9" fmla="*/ 0 w 210"/>
                <a:gd name="T10" fmla="*/ 0 h 210"/>
                <a:gd name="T11" fmla="*/ 210 w 210"/>
                <a:gd name="T12" fmla="*/ 210 h 2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" h="210">
                  <a:moveTo>
                    <a:pt x="30" y="0"/>
                  </a:moveTo>
                  <a:cubicBezTo>
                    <a:pt x="15" y="75"/>
                    <a:pt x="0" y="150"/>
                    <a:pt x="30" y="180"/>
                  </a:cubicBezTo>
                  <a:cubicBezTo>
                    <a:pt x="60" y="210"/>
                    <a:pt x="135" y="195"/>
                    <a:pt x="210" y="18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00" name="Freeform 27"/>
            <p:cNvSpPr>
              <a:spLocks/>
            </p:cNvSpPr>
            <p:nvPr/>
          </p:nvSpPr>
          <p:spPr bwMode="auto">
            <a:xfrm rot="10018112">
              <a:off x="1833" y="1601"/>
              <a:ext cx="91" cy="168"/>
            </a:xfrm>
            <a:custGeom>
              <a:avLst/>
              <a:gdLst>
                <a:gd name="T0" fmla="*/ 0 w 210"/>
                <a:gd name="T1" fmla="*/ 0 h 390"/>
                <a:gd name="T2" fmla="*/ 0 w 210"/>
                <a:gd name="T3" fmla="*/ 0 h 390"/>
                <a:gd name="T4" fmla="*/ 0 w 210"/>
                <a:gd name="T5" fmla="*/ 0 h 390"/>
                <a:gd name="T6" fmla="*/ 0 w 210"/>
                <a:gd name="T7" fmla="*/ 0 h 3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0"/>
                <a:gd name="T13" fmla="*/ 0 h 390"/>
                <a:gd name="T14" fmla="*/ 210 w 210"/>
                <a:gd name="T15" fmla="*/ 390 h 3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0" h="390">
                  <a:moveTo>
                    <a:pt x="0" y="30"/>
                  </a:moveTo>
                  <a:cubicBezTo>
                    <a:pt x="75" y="15"/>
                    <a:pt x="150" y="0"/>
                    <a:pt x="180" y="30"/>
                  </a:cubicBezTo>
                  <a:cubicBezTo>
                    <a:pt x="210" y="60"/>
                    <a:pt x="210" y="150"/>
                    <a:pt x="180" y="210"/>
                  </a:cubicBezTo>
                  <a:cubicBezTo>
                    <a:pt x="150" y="270"/>
                    <a:pt x="30" y="360"/>
                    <a:pt x="0" y="39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01" name="Freeform 28"/>
            <p:cNvSpPr>
              <a:spLocks/>
            </p:cNvSpPr>
            <p:nvPr/>
          </p:nvSpPr>
          <p:spPr bwMode="auto">
            <a:xfrm>
              <a:off x="1555" y="1556"/>
              <a:ext cx="194" cy="232"/>
            </a:xfrm>
            <a:custGeom>
              <a:avLst/>
              <a:gdLst>
                <a:gd name="T0" fmla="*/ 0 w 450"/>
                <a:gd name="T1" fmla="*/ 0 h 540"/>
                <a:gd name="T2" fmla="*/ 0 w 450"/>
                <a:gd name="T3" fmla="*/ 0 h 540"/>
                <a:gd name="T4" fmla="*/ 0 w 450"/>
                <a:gd name="T5" fmla="*/ 0 h 540"/>
                <a:gd name="T6" fmla="*/ 0 w 450"/>
                <a:gd name="T7" fmla="*/ 0 h 540"/>
                <a:gd name="T8" fmla="*/ 0 w 450"/>
                <a:gd name="T9" fmla="*/ 0 h 540"/>
                <a:gd name="T10" fmla="*/ 0 w 450"/>
                <a:gd name="T11" fmla="*/ 0 h 5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0"/>
                <a:gd name="T19" fmla="*/ 0 h 540"/>
                <a:gd name="T20" fmla="*/ 450 w 450"/>
                <a:gd name="T21" fmla="*/ 540 h 5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0" h="540">
                  <a:moveTo>
                    <a:pt x="210" y="0"/>
                  </a:moveTo>
                  <a:cubicBezTo>
                    <a:pt x="225" y="60"/>
                    <a:pt x="240" y="120"/>
                    <a:pt x="210" y="180"/>
                  </a:cubicBezTo>
                  <a:cubicBezTo>
                    <a:pt x="180" y="240"/>
                    <a:pt x="0" y="300"/>
                    <a:pt x="30" y="360"/>
                  </a:cubicBezTo>
                  <a:cubicBezTo>
                    <a:pt x="60" y="420"/>
                    <a:pt x="330" y="540"/>
                    <a:pt x="390" y="540"/>
                  </a:cubicBezTo>
                  <a:cubicBezTo>
                    <a:pt x="450" y="540"/>
                    <a:pt x="420" y="390"/>
                    <a:pt x="390" y="360"/>
                  </a:cubicBezTo>
                  <a:cubicBezTo>
                    <a:pt x="360" y="330"/>
                    <a:pt x="240" y="360"/>
                    <a:pt x="210" y="36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9" name="Rectangle 29"/>
            <p:cNvSpPr>
              <a:spLocks noChangeArrowheads="1"/>
            </p:cNvSpPr>
            <p:nvPr/>
          </p:nvSpPr>
          <p:spPr bwMode="auto">
            <a:xfrm>
              <a:off x="1700" y="2529"/>
              <a:ext cx="2716" cy="91"/>
            </a:xfrm>
            <a:prstGeom prst="rect">
              <a:avLst/>
            </a:prstGeom>
            <a:gradFill rotWithShape="0">
              <a:gsLst>
                <a:gs pos="0">
                  <a:srgbClr val="5E4776"/>
                </a:gs>
                <a:gs pos="50000">
                  <a:srgbClr val="CC99FF"/>
                </a:gs>
                <a:gs pos="100000">
                  <a:srgbClr val="5E4776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5502" name="Oval 30"/>
            <p:cNvSpPr>
              <a:spLocks noChangeArrowheads="1"/>
            </p:cNvSpPr>
            <p:nvPr/>
          </p:nvSpPr>
          <p:spPr bwMode="auto">
            <a:xfrm>
              <a:off x="1885" y="2465"/>
              <a:ext cx="116" cy="77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5503" name="Oval 31"/>
            <p:cNvSpPr>
              <a:spLocks noChangeArrowheads="1"/>
            </p:cNvSpPr>
            <p:nvPr/>
          </p:nvSpPr>
          <p:spPr bwMode="auto">
            <a:xfrm>
              <a:off x="1866" y="2542"/>
              <a:ext cx="155" cy="155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5504" name="Oval 32"/>
            <p:cNvSpPr>
              <a:spLocks noChangeArrowheads="1"/>
            </p:cNvSpPr>
            <p:nvPr/>
          </p:nvSpPr>
          <p:spPr bwMode="auto">
            <a:xfrm>
              <a:off x="2226" y="2465"/>
              <a:ext cx="117" cy="77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5505" name="Oval 33"/>
            <p:cNvSpPr>
              <a:spLocks noChangeArrowheads="1"/>
            </p:cNvSpPr>
            <p:nvPr/>
          </p:nvSpPr>
          <p:spPr bwMode="auto">
            <a:xfrm>
              <a:off x="2207" y="2542"/>
              <a:ext cx="155" cy="155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5506" name="Oval 34"/>
            <p:cNvSpPr>
              <a:spLocks noChangeArrowheads="1"/>
            </p:cNvSpPr>
            <p:nvPr/>
          </p:nvSpPr>
          <p:spPr bwMode="auto">
            <a:xfrm>
              <a:off x="3226" y="2465"/>
              <a:ext cx="117" cy="77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5507" name="Oval 35"/>
            <p:cNvSpPr>
              <a:spLocks noChangeArrowheads="1"/>
            </p:cNvSpPr>
            <p:nvPr/>
          </p:nvSpPr>
          <p:spPr bwMode="auto">
            <a:xfrm>
              <a:off x="3207" y="2542"/>
              <a:ext cx="155" cy="155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5508" name="Oval 36"/>
            <p:cNvSpPr>
              <a:spLocks noChangeArrowheads="1"/>
            </p:cNvSpPr>
            <p:nvPr/>
          </p:nvSpPr>
          <p:spPr bwMode="auto">
            <a:xfrm>
              <a:off x="3680" y="2452"/>
              <a:ext cx="117" cy="77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5509" name="Oval 37"/>
            <p:cNvSpPr>
              <a:spLocks noChangeArrowheads="1"/>
            </p:cNvSpPr>
            <p:nvPr/>
          </p:nvSpPr>
          <p:spPr bwMode="auto">
            <a:xfrm>
              <a:off x="3661" y="2529"/>
              <a:ext cx="155" cy="155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5510" name="Oval 38"/>
            <p:cNvSpPr>
              <a:spLocks noChangeArrowheads="1"/>
            </p:cNvSpPr>
            <p:nvPr/>
          </p:nvSpPr>
          <p:spPr bwMode="auto">
            <a:xfrm>
              <a:off x="2505" y="2465"/>
              <a:ext cx="116" cy="77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5511" name="Oval 39"/>
            <p:cNvSpPr>
              <a:spLocks noChangeArrowheads="1"/>
            </p:cNvSpPr>
            <p:nvPr/>
          </p:nvSpPr>
          <p:spPr bwMode="auto">
            <a:xfrm>
              <a:off x="2501" y="2542"/>
              <a:ext cx="155" cy="155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5512" name="Oval 40"/>
            <p:cNvSpPr>
              <a:spLocks noChangeArrowheads="1"/>
            </p:cNvSpPr>
            <p:nvPr/>
          </p:nvSpPr>
          <p:spPr bwMode="auto">
            <a:xfrm>
              <a:off x="2780" y="2465"/>
              <a:ext cx="116" cy="77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5513" name="Oval 41"/>
            <p:cNvSpPr>
              <a:spLocks noChangeArrowheads="1"/>
            </p:cNvSpPr>
            <p:nvPr/>
          </p:nvSpPr>
          <p:spPr bwMode="auto">
            <a:xfrm>
              <a:off x="2761" y="2542"/>
              <a:ext cx="155" cy="155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5514" name="Oval 42"/>
            <p:cNvSpPr>
              <a:spLocks noChangeArrowheads="1"/>
            </p:cNvSpPr>
            <p:nvPr/>
          </p:nvSpPr>
          <p:spPr bwMode="auto">
            <a:xfrm>
              <a:off x="3903" y="2452"/>
              <a:ext cx="116" cy="77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5515" name="Oval 43"/>
            <p:cNvSpPr>
              <a:spLocks noChangeArrowheads="1"/>
            </p:cNvSpPr>
            <p:nvPr/>
          </p:nvSpPr>
          <p:spPr bwMode="auto">
            <a:xfrm>
              <a:off x="3883" y="2529"/>
              <a:ext cx="155" cy="155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5516" name="Oval 44"/>
            <p:cNvSpPr>
              <a:spLocks noChangeArrowheads="1"/>
            </p:cNvSpPr>
            <p:nvPr/>
          </p:nvSpPr>
          <p:spPr bwMode="auto">
            <a:xfrm>
              <a:off x="4109" y="2452"/>
              <a:ext cx="117" cy="77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5517" name="Oval 45"/>
            <p:cNvSpPr>
              <a:spLocks noChangeArrowheads="1"/>
            </p:cNvSpPr>
            <p:nvPr/>
          </p:nvSpPr>
          <p:spPr bwMode="auto">
            <a:xfrm>
              <a:off x="4090" y="2529"/>
              <a:ext cx="155" cy="155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83053" name="Freeform 46"/>
            <p:cNvSpPr>
              <a:spLocks/>
            </p:cNvSpPr>
            <p:nvPr/>
          </p:nvSpPr>
          <p:spPr bwMode="auto">
            <a:xfrm>
              <a:off x="3411" y="2697"/>
              <a:ext cx="194" cy="232"/>
            </a:xfrm>
            <a:custGeom>
              <a:avLst/>
              <a:gdLst>
                <a:gd name="T0" fmla="*/ 0 w 450"/>
                <a:gd name="T1" fmla="*/ 0 h 540"/>
                <a:gd name="T2" fmla="*/ 0 w 450"/>
                <a:gd name="T3" fmla="*/ 0 h 540"/>
                <a:gd name="T4" fmla="*/ 0 w 450"/>
                <a:gd name="T5" fmla="*/ 0 h 540"/>
                <a:gd name="T6" fmla="*/ 0 w 450"/>
                <a:gd name="T7" fmla="*/ 0 h 540"/>
                <a:gd name="T8" fmla="*/ 0 w 450"/>
                <a:gd name="T9" fmla="*/ 0 h 540"/>
                <a:gd name="T10" fmla="*/ 0 w 450"/>
                <a:gd name="T11" fmla="*/ 0 h 5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0"/>
                <a:gd name="T19" fmla="*/ 0 h 540"/>
                <a:gd name="T20" fmla="*/ 450 w 450"/>
                <a:gd name="T21" fmla="*/ 540 h 5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0" h="540">
                  <a:moveTo>
                    <a:pt x="210" y="0"/>
                  </a:moveTo>
                  <a:cubicBezTo>
                    <a:pt x="225" y="60"/>
                    <a:pt x="240" y="120"/>
                    <a:pt x="210" y="180"/>
                  </a:cubicBezTo>
                  <a:cubicBezTo>
                    <a:pt x="180" y="240"/>
                    <a:pt x="0" y="300"/>
                    <a:pt x="30" y="360"/>
                  </a:cubicBezTo>
                  <a:cubicBezTo>
                    <a:pt x="60" y="420"/>
                    <a:pt x="330" y="540"/>
                    <a:pt x="390" y="540"/>
                  </a:cubicBezTo>
                  <a:cubicBezTo>
                    <a:pt x="450" y="540"/>
                    <a:pt x="420" y="390"/>
                    <a:pt x="390" y="360"/>
                  </a:cubicBezTo>
                  <a:cubicBezTo>
                    <a:pt x="360" y="330"/>
                    <a:pt x="240" y="360"/>
                    <a:pt x="210" y="36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54" name="Freeform 47"/>
            <p:cNvSpPr>
              <a:spLocks/>
            </p:cNvSpPr>
            <p:nvPr/>
          </p:nvSpPr>
          <p:spPr bwMode="auto">
            <a:xfrm>
              <a:off x="3269" y="2697"/>
              <a:ext cx="103" cy="245"/>
            </a:xfrm>
            <a:custGeom>
              <a:avLst/>
              <a:gdLst>
                <a:gd name="T0" fmla="*/ 0 w 240"/>
                <a:gd name="T1" fmla="*/ 0 h 570"/>
                <a:gd name="T2" fmla="*/ 0 w 240"/>
                <a:gd name="T3" fmla="*/ 0 h 570"/>
                <a:gd name="T4" fmla="*/ 0 w 240"/>
                <a:gd name="T5" fmla="*/ 0 h 570"/>
                <a:gd name="T6" fmla="*/ 0 w 240"/>
                <a:gd name="T7" fmla="*/ 0 h 570"/>
                <a:gd name="T8" fmla="*/ 0 w 240"/>
                <a:gd name="T9" fmla="*/ 0 h 570"/>
                <a:gd name="T10" fmla="*/ 0 w 240"/>
                <a:gd name="T11" fmla="*/ 0 h 570"/>
                <a:gd name="T12" fmla="*/ 0 w 240"/>
                <a:gd name="T13" fmla="*/ 0 h 570"/>
                <a:gd name="T14" fmla="*/ 0 w 240"/>
                <a:gd name="T15" fmla="*/ 0 h 570"/>
                <a:gd name="T16" fmla="*/ 0 w 240"/>
                <a:gd name="T17" fmla="*/ 0 h 5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0"/>
                <a:gd name="T28" fmla="*/ 0 h 570"/>
                <a:gd name="T29" fmla="*/ 240 w 240"/>
                <a:gd name="T30" fmla="*/ 570 h 57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0" h="570">
                  <a:moveTo>
                    <a:pt x="30" y="0"/>
                  </a:moveTo>
                  <a:cubicBezTo>
                    <a:pt x="15" y="75"/>
                    <a:pt x="0" y="150"/>
                    <a:pt x="30" y="180"/>
                  </a:cubicBezTo>
                  <a:cubicBezTo>
                    <a:pt x="60" y="210"/>
                    <a:pt x="180" y="150"/>
                    <a:pt x="210" y="180"/>
                  </a:cubicBezTo>
                  <a:cubicBezTo>
                    <a:pt x="240" y="210"/>
                    <a:pt x="240" y="330"/>
                    <a:pt x="210" y="360"/>
                  </a:cubicBezTo>
                  <a:cubicBezTo>
                    <a:pt x="180" y="390"/>
                    <a:pt x="60" y="330"/>
                    <a:pt x="30" y="360"/>
                  </a:cubicBezTo>
                  <a:cubicBezTo>
                    <a:pt x="0" y="390"/>
                    <a:pt x="0" y="510"/>
                    <a:pt x="30" y="540"/>
                  </a:cubicBezTo>
                  <a:cubicBezTo>
                    <a:pt x="60" y="570"/>
                    <a:pt x="210" y="570"/>
                    <a:pt x="210" y="540"/>
                  </a:cubicBezTo>
                  <a:cubicBezTo>
                    <a:pt x="210" y="510"/>
                    <a:pt x="60" y="420"/>
                    <a:pt x="30" y="360"/>
                  </a:cubicBezTo>
                  <a:cubicBezTo>
                    <a:pt x="0" y="300"/>
                    <a:pt x="15" y="240"/>
                    <a:pt x="30" y="18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55" name="Freeform 48"/>
            <p:cNvSpPr>
              <a:spLocks/>
            </p:cNvSpPr>
            <p:nvPr/>
          </p:nvSpPr>
          <p:spPr bwMode="auto">
            <a:xfrm>
              <a:off x="2965" y="2697"/>
              <a:ext cx="194" cy="245"/>
            </a:xfrm>
            <a:custGeom>
              <a:avLst/>
              <a:gdLst>
                <a:gd name="T0" fmla="*/ 0 w 450"/>
                <a:gd name="T1" fmla="*/ 0 h 570"/>
                <a:gd name="T2" fmla="*/ 0 w 450"/>
                <a:gd name="T3" fmla="*/ 0 h 570"/>
                <a:gd name="T4" fmla="*/ 0 w 450"/>
                <a:gd name="T5" fmla="*/ 0 h 570"/>
                <a:gd name="T6" fmla="*/ 0 w 450"/>
                <a:gd name="T7" fmla="*/ 0 h 570"/>
                <a:gd name="T8" fmla="*/ 0 w 450"/>
                <a:gd name="T9" fmla="*/ 0 h 570"/>
                <a:gd name="T10" fmla="*/ 0 w 450"/>
                <a:gd name="T11" fmla="*/ 0 h 570"/>
                <a:gd name="T12" fmla="*/ 0 w 450"/>
                <a:gd name="T13" fmla="*/ 0 h 570"/>
                <a:gd name="T14" fmla="*/ 0 w 450"/>
                <a:gd name="T15" fmla="*/ 0 h 570"/>
                <a:gd name="T16" fmla="*/ 0 w 450"/>
                <a:gd name="T17" fmla="*/ 0 h 5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50"/>
                <a:gd name="T28" fmla="*/ 0 h 570"/>
                <a:gd name="T29" fmla="*/ 450 w 450"/>
                <a:gd name="T30" fmla="*/ 570 h 57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50" h="570">
                  <a:moveTo>
                    <a:pt x="210" y="0"/>
                  </a:moveTo>
                  <a:cubicBezTo>
                    <a:pt x="225" y="60"/>
                    <a:pt x="240" y="120"/>
                    <a:pt x="210" y="180"/>
                  </a:cubicBezTo>
                  <a:cubicBezTo>
                    <a:pt x="180" y="240"/>
                    <a:pt x="0" y="330"/>
                    <a:pt x="30" y="360"/>
                  </a:cubicBezTo>
                  <a:cubicBezTo>
                    <a:pt x="60" y="390"/>
                    <a:pt x="330" y="330"/>
                    <a:pt x="390" y="360"/>
                  </a:cubicBezTo>
                  <a:cubicBezTo>
                    <a:pt x="450" y="390"/>
                    <a:pt x="420" y="540"/>
                    <a:pt x="390" y="540"/>
                  </a:cubicBezTo>
                  <a:cubicBezTo>
                    <a:pt x="360" y="540"/>
                    <a:pt x="270" y="360"/>
                    <a:pt x="210" y="360"/>
                  </a:cubicBezTo>
                  <a:cubicBezTo>
                    <a:pt x="150" y="360"/>
                    <a:pt x="30" y="510"/>
                    <a:pt x="30" y="540"/>
                  </a:cubicBezTo>
                  <a:cubicBezTo>
                    <a:pt x="30" y="570"/>
                    <a:pt x="180" y="570"/>
                    <a:pt x="210" y="540"/>
                  </a:cubicBezTo>
                  <a:cubicBezTo>
                    <a:pt x="240" y="510"/>
                    <a:pt x="225" y="435"/>
                    <a:pt x="210" y="36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69" name="Rectangle 49"/>
            <p:cNvSpPr>
              <a:spLocks noChangeArrowheads="1"/>
            </p:cNvSpPr>
            <p:nvPr/>
          </p:nvSpPr>
          <p:spPr bwMode="auto">
            <a:xfrm>
              <a:off x="1478" y="1942"/>
              <a:ext cx="1862" cy="97"/>
            </a:xfrm>
            <a:prstGeom prst="rect">
              <a:avLst/>
            </a:prstGeom>
            <a:gradFill rotWithShape="0">
              <a:gsLst>
                <a:gs pos="0">
                  <a:srgbClr val="5E4776"/>
                </a:gs>
                <a:gs pos="50000">
                  <a:srgbClr val="CC99FF"/>
                </a:gs>
                <a:gs pos="100000">
                  <a:srgbClr val="5E4776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5522" name="Oval 50"/>
            <p:cNvSpPr>
              <a:spLocks noChangeArrowheads="1"/>
            </p:cNvSpPr>
            <p:nvPr/>
          </p:nvSpPr>
          <p:spPr bwMode="auto">
            <a:xfrm>
              <a:off x="1730" y="1911"/>
              <a:ext cx="116" cy="78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5523" name="Oval 51"/>
            <p:cNvSpPr>
              <a:spLocks noChangeArrowheads="1"/>
            </p:cNvSpPr>
            <p:nvPr/>
          </p:nvSpPr>
          <p:spPr bwMode="auto">
            <a:xfrm>
              <a:off x="1710" y="1989"/>
              <a:ext cx="156" cy="154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5524" name="Oval 52"/>
            <p:cNvSpPr>
              <a:spLocks noChangeArrowheads="1"/>
            </p:cNvSpPr>
            <p:nvPr/>
          </p:nvSpPr>
          <p:spPr bwMode="auto">
            <a:xfrm>
              <a:off x="1963" y="1918"/>
              <a:ext cx="116" cy="77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5525" name="Oval 53"/>
            <p:cNvSpPr>
              <a:spLocks noChangeArrowheads="1"/>
            </p:cNvSpPr>
            <p:nvPr/>
          </p:nvSpPr>
          <p:spPr bwMode="auto">
            <a:xfrm>
              <a:off x="1943" y="1995"/>
              <a:ext cx="155" cy="155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5526" name="Oval 54"/>
            <p:cNvSpPr>
              <a:spLocks noChangeArrowheads="1"/>
            </p:cNvSpPr>
            <p:nvPr/>
          </p:nvSpPr>
          <p:spPr bwMode="auto">
            <a:xfrm>
              <a:off x="2195" y="1918"/>
              <a:ext cx="117" cy="77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5527" name="Oval 55"/>
            <p:cNvSpPr>
              <a:spLocks noChangeArrowheads="1"/>
            </p:cNvSpPr>
            <p:nvPr/>
          </p:nvSpPr>
          <p:spPr bwMode="auto">
            <a:xfrm>
              <a:off x="2176" y="1995"/>
              <a:ext cx="155" cy="155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5528" name="Oval 56"/>
            <p:cNvSpPr>
              <a:spLocks noChangeArrowheads="1"/>
            </p:cNvSpPr>
            <p:nvPr/>
          </p:nvSpPr>
          <p:spPr bwMode="auto">
            <a:xfrm>
              <a:off x="2428" y="1918"/>
              <a:ext cx="117" cy="77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5529" name="Oval 57"/>
            <p:cNvSpPr>
              <a:spLocks noChangeArrowheads="1"/>
            </p:cNvSpPr>
            <p:nvPr/>
          </p:nvSpPr>
          <p:spPr bwMode="auto">
            <a:xfrm>
              <a:off x="2409" y="1995"/>
              <a:ext cx="155" cy="155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5530" name="Oval 58"/>
            <p:cNvSpPr>
              <a:spLocks noChangeArrowheads="1"/>
            </p:cNvSpPr>
            <p:nvPr/>
          </p:nvSpPr>
          <p:spPr bwMode="auto">
            <a:xfrm>
              <a:off x="2661" y="1918"/>
              <a:ext cx="116" cy="77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5531" name="Oval 59"/>
            <p:cNvSpPr>
              <a:spLocks noChangeArrowheads="1"/>
            </p:cNvSpPr>
            <p:nvPr/>
          </p:nvSpPr>
          <p:spPr bwMode="auto">
            <a:xfrm>
              <a:off x="2642" y="1995"/>
              <a:ext cx="155" cy="155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5532" name="Oval 60"/>
            <p:cNvSpPr>
              <a:spLocks noChangeArrowheads="1"/>
            </p:cNvSpPr>
            <p:nvPr/>
          </p:nvSpPr>
          <p:spPr bwMode="auto">
            <a:xfrm>
              <a:off x="2894" y="1918"/>
              <a:ext cx="116" cy="77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5533" name="Oval 61"/>
            <p:cNvSpPr>
              <a:spLocks noChangeArrowheads="1"/>
            </p:cNvSpPr>
            <p:nvPr/>
          </p:nvSpPr>
          <p:spPr bwMode="auto">
            <a:xfrm>
              <a:off x="2874" y="1995"/>
              <a:ext cx="156" cy="155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5534" name="Oval 62"/>
            <p:cNvSpPr>
              <a:spLocks noChangeArrowheads="1"/>
            </p:cNvSpPr>
            <p:nvPr/>
          </p:nvSpPr>
          <p:spPr bwMode="auto">
            <a:xfrm>
              <a:off x="3127" y="1918"/>
              <a:ext cx="116" cy="77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5535" name="Oval 63"/>
            <p:cNvSpPr>
              <a:spLocks noChangeArrowheads="1"/>
            </p:cNvSpPr>
            <p:nvPr/>
          </p:nvSpPr>
          <p:spPr bwMode="auto">
            <a:xfrm>
              <a:off x="3107" y="1995"/>
              <a:ext cx="155" cy="155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83101" name="Freeform 64"/>
            <p:cNvSpPr>
              <a:spLocks/>
            </p:cNvSpPr>
            <p:nvPr/>
          </p:nvSpPr>
          <p:spPr bwMode="auto">
            <a:xfrm>
              <a:off x="3185" y="2150"/>
              <a:ext cx="0" cy="77"/>
            </a:xfrm>
            <a:custGeom>
              <a:avLst/>
              <a:gdLst>
                <a:gd name="T0" fmla="*/ 0 w 1"/>
                <a:gd name="T1" fmla="*/ 0 h 180"/>
                <a:gd name="T2" fmla="*/ 0 w 1"/>
                <a:gd name="T3" fmla="*/ 0 h 180"/>
                <a:gd name="T4" fmla="*/ 0 60000 65536"/>
                <a:gd name="T5" fmla="*/ 0 60000 65536"/>
                <a:gd name="T6" fmla="*/ 0 w 1"/>
                <a:gd name="T7" fmla="*/ 0 h 180"/>
                <a:gd name="T8" fmla="*/ 0 w 1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0">
                  <a:moveTo>
                    <a:pt x="0" y="0"/>
                  </a:moveTo>
                  <a:cubicBezTo>
                    <a:pt x="0" y="0"/>
                    <a:pt x="0" y="90"/>
                    <a:pt x="0" y="18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02" name="Freeform 65"/>
            <p:cNvSpPr>
              <a:spLocks/>
            </p:cNvSpPr>
            <p:nvPr/>
          </p:nvSpPr>
          <p:spPr bwMode="auto">
            <a:xfrm>
              <a:off x="2952" y="2150"/>
              <a:ext cx="91" cy="90"/>
            </a:xfrm>
            <a:custGeom>
              <a:avLst/>
              <a:gdLst>
                <a:gd name="T0" fmla="*/ 0 w 210"/>
                <a:gd name="T1" fmla="*/ 0 h 210"/>
                <a:gd name="T2" fmla="*/ 0 w 210"/>
                <a:gd name="T3" fmla="*/ 0 h 210"/>
                <a:gd name="T4" fmla="*/ 0 w 210"/>
                <a:gd name="T5" fmla="*/ 0 h 210"/>
                <a:gd name="T6" fmla="*/ 0 60000 65536"/>
                <a:gd name="T7" fmla="*/ 0 60000 65536"/>
                <a:gd name="T8" fmla="*/ 0 60000 65536"/>
                <a:gd name="T9" fmla="*/ 0 w 210"/>
                <a:gd name="T10" fmla="*/ 0 h 210"/>
                <a:gd name="T11" fmla="*/ 210 w 210"/>
                <a:gd name="T12" fmla="*/ 210 h 2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" h="210">
                  <a:moveTo>
                    <a:pt x="30" y="0"/>
                  </a:moveTo>
                  <a:cubicBezTo>
                    <a:pt x="15" y="75"/>
                    <a:pt x="0" y="150"/>
                    <a:pt x="30" y="180"/>
                  </a:cubicBezTo>
                  <a:cubicBezTo>
                    <a:pt x="60" y="210"/>
                    <a:pt x="135" y="195"/>
                    <a:pt x="210" y="18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03" name="Freeform 66"/>
            <p:cNvSpPr>
              <a:spLocks/>
            </p:cNvSpPr>
            <p:nvPr/>
          </p:nvSpPr>
          <p:spPr bwMode="auto">
            <a:xfrm rot="10018112">
              <a:off x="2674" y="2144"/>
              <a:ext cx="90" cy="167"/>
            </a:xfrm>
            <a:custGeom>
              <a:avLst/>
              <a:gdLst>
                <a:gd name="T0" fmla="*/ 0 w 210"/>
                <a:gd name="T1" fmla="*/ 0 h 390"/>
                <a:gd name="T2" fmla="*/ 0 w 210"/>
                <a:gd name="T3" fmla="*/ 0 h 390"/>
                <a:gd name="T4" fmla="*/ 0 w 210"/>
                <a:gd name="T5" fmla="*/ 0 h 390"/>
                <a:gd name="T6" fmla="*/ 0 w 210"/>
                <a:gd name="T7" fmla="*/ 0 h 3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0"/>
                <a:gd name="T13" fmla="*/ 0 h 390"/>
                <a:gd name="T14" fmla="*/ 210 w 210"/>
                <a:gd name="T15" fmla="*/ 390 h 3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0" h="390">
                  <a:moveTo>
                    <a:pt x="0" y="30"/>
                  </a:moveTo>
                  <a:cubicBezTo>
                    <a:pt x="75" y="15"/>
                    <a:pt x="150" y="0"/>
                    <a:pt x="180" y="30"/>
                  </a:cubicBezTo>
                  <a:cubicBezTo>
                    <a:pt x="210" y="60"/>
                    <a:pt x="210" y="150"/>
                    <a:pt x="180" y="210"/>
                  </a:cubicBezTo>
                  <a:cubicBezTo>
                    <a:pt x="150" y="270"/>
                    <a:pt x="30" y="360"/>
                    <a:pt x="0" y="39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04" name="Freeform 67"/>
            <p:cNvSpPr>
              <a:spLocks/>
            </p:cNvSpPr>
            <p:nvPr/>
          </p:nvSpPr>
          <p:spPr bwMode="auto">
            <a:xfrm>
              <a:off x="2409" y="2150"/>
              <a:ext cx="194" cy="232"/>
            </a:xfrm>
            <a:custGeom>
              <a:avLst/>
              <a:gdLst>
                <a:gd name="T0" fmla="*/ 0 w 450"/>
                <a:gd name="T1" fmla="*/ 0 h 540"/>
                <a:gd name="T2" fmla="*/ 0 w 450"/>
                <a:gd name="T3" fmla="*/ 0 h 540"/>
                <a:gd name="T4" fmla="*/ 0 w 450"/>
                <a:gd name="T5" fmla="*/ 0 h 540"/>
                <a:gd name="T6" fmla="*/ 0 w 450"/>
                <a:gd name="T7" fmla="*/ 0 h 540"/>
                <a:gd name="T8" fmla="*/ 0 w 450"/>
                <a:gd name="T9" fmla="*/ 0 h 540"/>
                <a:gd name="T10" fmla="*/ 0 w 450"/>
                <a:gd name="T11" fmla="*/ 0 h 5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0"/>
                <a:gd name="T19" fmla="*/ 0 h 540"/>
                <a:gd name="T20" fmla="*/ 450 w 450"/>
                <a:gd name="T21" fmla="*/ 540 h 5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0" h="540">
                  <a:moveTo>
                    <a:pt x="210" y="0"/>
                  </a:moveTo>
                  <a:cubicBezTo>
                    <a:pt x="225" y="60"/>
                    <a:pt x="240" y="120"/>
                    <a:pt x="210" y="180"/>
                  </a:cubicBezTo>
                  <a:cubicBezTo>
                    <a:pt x="180" y="240"/>
                    <a:pt x="0" y="300"/>
                    <a:pt x="30" y="360"/>
                  </a:cubicBezTo>
                  <a:cubicBezTo>
                    <a:pt x="60" y="420"/>
                    <a:pt x="330" y="540"/>
                    <a:pt x="390" y="540"/>
                  </a:cubicBezTo>
                  <a:cubicBezTo>
                    <a:pt x="450" y="540"/>
                    <a:pt x="420" y="390"/>
                    <a:pt x="390" y="360"/>
                  </a:cubicBezTo>
                  <a:cubicBezTo>
                    <a:pt x="360" y="330"/>
                    <a:pt x="240" y="360"/>
                    <a:pt x="210" y="36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05" name="Freeform 68"/>
            <p:cNvSpPr>
              <a:spLocks/>
            </p:cNvSpPr>
            <p:nvPr/>
          </p:nvSpPr>
          <p:spPr bwMode="auto">
            <a:xfrm>
              <a:off x="2254" y="2150"/>
              <a:ext cx="103" cy="245"/>
            </a:xfrm>
            <a:custGeom>
              <a:avLst/>
              <a:gdLst>
                <a:gd name="T0" fmla="*/ 0 w 240"/>
                <a:gd name="T1" fmla="*/ 0 h 570"/>
                <a:gd name="T2" fmla="*/ 0 w 240"/>
                <a:gd name="T3" fmla="*/ 0 h 570"/>
                <a:gd name="T4" fmla="*/ 0 w 240"/>
                <a:gd name="T5" fmla="*/ 0 h 570"/>
                <a:gd name="T6" fmla="*/ 0 w 240"/>
                <a:gd name="T7" fmla="*/ 0 h 570"/>
                <a:gd name="T8" fmla="*/ 0 w 240"/>
                <a:gd name="T9" fmla="*/ 0 h 570"/>
                <a:gd name="T10" fmla="*/ 0 w 240"/>
                <a:gd name="T11" fmla="*/ 0 h 570"/>
                <a:gd name="T12" fmla="*/ 0 w 240"/>
                <a:gd name="T13" fmla="*/ 0 h 570"/>
                <a:gd name="T14" fmla="*/ 0 w 240"/>
                <a:gd name="T15" fmla="*/ 0 h 570"/>
                <a:gd name="T16" fmla="*/ 0 w 240"/>
                <a:gd name="T17" fmla="*/ 0 h 5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0"/>
                <a:gd name="T28" fmla="*/ 0 h 570"/>
                <a:gd name="T29" fmla="*/ 240 w 240"/>
                <a:gd name="T30" fmla="*/ 570 h 57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0" h="570">
                  <a:moveTo>
                    <a:pt x="30" y="0"/>
                  </a:moveTo>
                  <a:cubicBezTo>
                    <a:pt x="15" y="75"/>
                    <a:pt x="0" y="150"/>
                    <a:pt x="30" y="180"/>
                  </a:cubicBezTo>
                  <a:cubicBezTo>
                    <a:pt x="60" y="210"/>
                    <a:pt x="180" y="150"/>
                    <a:pt x="210" y="180"/>
                  </a:cubicBezTo>
                  <a:cubicBezTo>
                    <a:pt x="240" y="210"/>
                    <a:pt x="240" y="330"/>
                    <a:pt x="210" y="360"/>
                  </a:cubicBezTo>
                  <a:cubicBezTo>
                    <a:pt x="180" y="390"/>
                    <a:pt x="60" y="330"/>
                    <a:pt x="30" y="360"/>
                  </a:cubicBezTo>
                  <a:cubicBezTo>
                    <a:pt x="0" y="390"/>
                    <a:pt x="0" y="510"/>
                    <a:pt x="30" y="540"/>
                  </a:cubicBezTo>
                  <a:cubicBezTo>
                    <a:pt x="60" y="570"/>
                    <a:pt x="210" y="570"/>
                    <a:pt x="210" y="540"/>
                  </a:cubicBezTo>
                  <a:cubicBezTo>
                    <a:pt x="210" y="510"/>
                    <a:pt x="60" y="420"/>
                    <a:pt x="30" y="360"/>
                  </a:cubicBezTo>
                  <a:cubicBezTo>
                    <a:pt x="0" y="300"/>
                    <a:pt x="15" y="240"/>
                    <a:pt x="30" y="18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06" name="Freeform 69"/>
            <p:cNvSpPr>
              <a:spLocks/>
            </p:cNvSpPr>
            <p:nvPr/>
          </p:nvSpPr>
          <p:spPr bwMode="auto">
            <a:xfrm>
              <a:off x="1943" y="2150"/>
              <a:ext cx="194" cy="245"/>
            </a:xfrm>
            <a:custGeom>
              <a:avLst/>
              <a:gdLst>
                <a:gd name="T0" fmla="*/ 0 w 450"/>
                <a:gd name="T1" fmla="*/ 0 h 570"/>
                <a:gd name="T2" fmla="*/ 0 w 450"/>
                <a:gd name="T3" fmla="*/ 0 h 570"/>
                <a:gd name="T4" fmla="*/ 0 w 450"/>
                <a:gd name="T5" fmla="*/ 0 h 570"/>
                <a:gd name="T6" fmla="*/ 0 w 450"/>
                <a:gd name="T7" fmla="*/ 0 h 570"/>
                <a:gd name="T8" fmla="*/ 0 w 450"/>
                <a:gd name="T9" fmla="*/ 0 h 570"/>
                <a:gd name="T10" fmla="*/ 0 w 450"/>
                <a:gd name="T11" fmla="*/ 0 h 570"/>
                <a:gd name="T12" fmla="*/ 0 w 450"/>
                <a:gd name="T13" fmla="*/ 0 h 570"/>
                <a:gd name="T14" fmla="*/ 0 w 450"/>
                <a:gd name="T15" fmla="*/ 0 h 570"/>
                <a:gd name="T16" fmla="*/ 0 w 450"/>
                <a:gd name="T17" fmla="*/ 0 h 5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50"/>
                <a:gd name="T28" fmla="*/ 0 h 570"/>
                <a:gd name="T29" fmla="*/ 450 w 450"/>
                <a:gd name="T30" fmla="*/ 570 h 57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50" h="570">
                  <a:moveTo>
                    <a:pt x="210" y="0"/>
                  </a:moveTo>
                  <a:cubicBezTo>
                    <a:pt x="225" y="60"/>
                    <a:pt x="240" y="120"/>
                    <a:pt x="210" y="180"/>
                  </a:cubicBezTo>
                  <a:cubicBezTo>
                    <a:pt x="180" y="240"/>
                    <a:pt x="0" y="330"/>
                    <a:pt x="30" y="360"/>
                  </a:cubicBezTo>
                  <a:cubicBezTo>
                    <a:pt x="60" y="390"/>
                    <a:pt x="330" y="330"/>
                    <a:pt x="390" y="360"/>
                  </a:cubicBezTo>
                  <a:cubicBezTo>
                    <a:pt x="450" y="390"/>
                    <a:pt x="420" y="540"/>
                    <a:pt x="390" y="540"/>
                  </a:cubicBezTo>
                  <a:cubicBezTo>
                    <a:pt x="360" y="540"/>
                    <a:pt x="270" y="360"/>
                    <a:pt x="210" y="360"/>
                  </a:cubicBezTo>
                  <a:cubicBezTo>
                    <a:pt x="150" y="360"/>
                    <a:pt x="30" y="510"/>
                    <a:pt x="30" y="540"/>
                  </a:cubicBezTo>
                  <a:cubicBezTo>
                    <a:pt x="30" y="570"/>
                    <a:pt x="180" y="570"/>
                    <a:pt x="210" y="540"/>
                  </a:cubicBezTo>
                  <a:cubicBezTo>
                    <a:pt x="240" y="510"/>
                    <a:pt x="225" y="435"/>
                    <a:pt x="210" y="36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07" name="Freeform 70"/>
            <p:cNvSpPr>
              <a:spLocks/>
            </p:cNvSpPr>
            <p:nvPr/>
          </p:nvSpPr>
          <p:spPr bwMode="auto">
            <a:xfrm>
              <a:off x="2684" y="2684"/>
              <a:ext cx="233" cy="232"/>
            </a:xfrm>
            <a:custGeom>
              <a:avLst/>
              <a:gdLst>
                <a:gd name="T0" fmla="*/ 0 w 540"/>
                <a:gd name="T1" fmla="*/ 0 h 540"/>
                <a:gd name="T2" fmla="*/ 0 w 540"/>
                <a:gd name="T3" fmla="*/ 0 h 540"/>
                <a:gd name="T4" fmla="*/ 0 w 540"/>
                <a:gd name="T5" fmla="*/ 0 h 540"/>
                <a:gd name="T6" fmla="*/ 0 w 540"/>
                <a:gd name="T7" fmla="*/ 0 h 540"/>
                <a:gd name="T8" fmla="*/ 0 w 540"/>
                <a:gd name="T9" fmla="*/ 0 h 540"/>
                <a:gd name="T10" fmla="*/ 0 w 540"/>
                <a:gd name="T11" fmla="*/ 0 h 540"/>
                <a:gd name="T12" fmla="*/ 0 w 540"/>
                <a:gd name="T13" fmla="*/ 0 h 540"/>
                <a:gd name="T14" fmla="*/ 0 w 540"/>
                <a:gd name="T15" fmla="*/ 0 h 540"/>
                <a:gd name="T16" fmla="*/ 0 w 540"/>
                <a:gd name="T17" fmla="*/ 0 h 540"/>
                <a:gd name="T18" fmla="*/ 0 w 540"/>
                <a:gd name="T19" fmla="*/ 0 h 540"/>
                <a:gd name="T20" fmla="*/ 0 w 540"/>
                <a:gd name="T21" fmla="*/ 0 h 540"/>
                <a:gd name="T22" fmla="*/ 0 w 540"/>
                <a:gd name="T23" fmla="*/ 0 h 5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40"/>
                <a:gd name="T37" fmla="*/ 0 h 540"/>
                <a:gd name="T38" fmla="*/ 540 w 540"/>
                <a:gd name="T39" fmla="*/ 540 h 5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40" h="540">
                  <a:moveTo>
                    <a:pt x="360" y="0"/>
                  </a:moveTo>
                  <a:cubicBezTo>
                    <a:pt x="375" y="75"/>
                    <a:pt x="390" y="150"/>
                    <a:pt x="360" y="180"/>
                  </a:cubicBezTo>
                  <a:cubicBezTo>
                    <a:pt x="330" y="210"/>
                    <a:pt x="210" y="150"/>
                    <a:pt x="180" y="180"/>
                  </a:cubicBezTo>
                  <a:cubicBezTo>
                    <a:pt x="150" y="210"/>
                    <a:pt x="150" y="360"/>
                    <a:pt x="180" y="360"/>
                  </a:cubicBezTo>
                  <a:cubicBezTo>
                    <a:pt x="210" y="360"/>
                    <a:pt x="300" y="180"/>
                    <a:pt x="360" y="180"/>
                  </a:cubicBezTo>
                  <a:cubicBezTo>
                    <a:pt x="420" y="180"/>
                    <a:pt x="540" y="330"/>
                    <a:pt x="540" y="360"/>
                  </a:cubicBezTo>
                  <a:cubicBezTo>
                    <a:pt x="540" y="390"/>
                    <a:pt x="420" y="390"/>
                    <a:pt x="360" y="360"/>
                  </a:cubicBezTo>
                  <a:cubicBezTo>
                    <a:pt x="300" y="330"/>
                    <a:pt x="240" y="180"/>
                    <a:pt x="180" y="180"/>
                  </a:cubicBezTo>
                  <a:cubicBezTo>
                    <a:pt x="120" y="180"/>
                    <a:pt x="0" y="300"/>
                    <a:pt x="0" y="360"/>
                  </a:cubicBezTo>
                  <a:cubicBezTo>
                    <a:pt x="0" y="420"/>
                    <a:pt x="120" y="540"/>
                    <a:pt x="180" y="540"/>
                  </a:cubicBezTo>
                  <a:cubicBezTo>
                    <a:pt x="240" y="540"/>
                    <a:pt x="330" y="360"/>
                    <a:pt x="360" y="360"/>
                  </a:cubicBezTo>
                  <a:cubicBezTo>
                    <a:pt x="390" y="360"/>
                    <a:pt x="360" y="510"/>
                    <a:pt x="360" y="54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08" name="Freeform 71"/>
            <p:cNvSpPr>
              <a:spLocks/>
            </p:cNvSpPr>
            <p:nvPr/>
          </p:nvSpPr>
          <p:spPr bwMode="auto">
            <a:xfrm>
              <a:off x="1633" y="2144"/>
              <a:ext cx="233" cy="232"/>
            </a:xfrm>
            <a:custGeom>
              <a:avLst/>
              <a:gdLst>
                <a:gd name="T0" fmla="*/ 0 w 540"/>
                <a:gd name="T1" fmla="*/ 0 h 540"/>
                <a:gd name="T2" fmla="*/ 0 w 540"/>
                <a:gd name="T3" fmla="*/ 0 h 540"/>
                <a:gd name="T4" fmla="*/ 0 w 540"/>
                <a:gd name="T5" fmla="*/ 0 h 540"/>
                <a:gd name="T6" fmla="*/ 0 w 540"/>
                <a:gd name="T7" fmla="*/ 0 h 540"/>
                <a:gd name="T8" fmla="*/ 0 w 540"/>
                <a:gd name="T9" fmla="*/ 0 h 540"/>
                <a:gd name="T10" fmla="*/ 0 w 540"/>
                <a:gd name="T11" fmla="*/ 0 h 540"/>
                <a:gd name="T12" fmla="*/ 0 w 540"/>
                <a:gd name="T13" fmla="*/ 0 h 540"/>
                <a:gd name="T14" fmla="*/ 0 w 540"/>
                <a:gd name="T15" fmla="*/ 0 h 540"/>
                <a:gd name="T16" fmla="*/ 0 w 540"/>
                <a:gd name="T17" fmla="*/ 0 h 540"/>
                <a:gd name="T18" fmla="*/ 0 w 540"/>
                <a:gd name="T19" fmla="*/ 0 h 540"/>
                <a:gd name="T20" fmla="*/ 0 w 540"/>
                <a:gd name="T21" fmla="*/ 0 h 540"/>
                <a:gd name="T22" fmla="*/ 0 w 540"/>
                <a:gd name="T23" fmla="*/ 0 h 5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40"/>
                <a:gd name="T37" fmla="*/ 0 h 540"/>
                <a:gd name="T38" fmla="*/ 540 w 540"/>
                <a:gd name="T39" fmla="*/ 540 h 5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40" h="540">
                  <a:moveTo>
                    <a:pt x="360" y="0"/>
                  </a:moveTo>
                  <a:cubicBezTo>
                    <a:pt x="375" y="75"/>
                    <a:pt x="390" y="150"/>
                    <a:pt x="360" y="180"/>
                  </a:cubicBezTo>
                  <a:cubicBezTo>
                    <a:pt x="330" y="210"/>
                    <a:pt x="210" y="150"/>
                    <a:pt x="180" y="180"/>
                  </a:cubicBezTo>
                  <a:cubicBezTo>
                    <a:pt x="150" y="210"/>
                    <a:pt x="150" y="360"/>
                    <a:pt x="180" y="360"/>
                  </a:cubicBezTo>
                  <a:cubicBezTo>
                    <a:pt x="210" y="360"/>
                    <a:pt x="300" y="180"/>
                    <a:pt x="360" y="180"/>
                  </a:cubicBezTo>
                  <a:cubicBezTo>
                    <a:pt x="420" y="180"/>
                    <a:pt x="540" y="330"/>
                    <a:pt x="540" y="360"/>
                  </a:cubicBezTo>
                  <a:cubicBezTo>
                    <a:pt x="540" y="390"/>
                    <a:pt x="420" y="390"/>
                    <a:pt x="360" y="360"/>
                  </a:cubicBezTo>
                  <a:cubicBezTo>
                    <a:pt x="300" y="330"/>
                    <a:pt x="240" y="180"/>
                    <a:pt x="180" y="180"/>
                  </a:cubicBezTo>
                  <a:cubicBezTo>
                    <a:pt x="120" y="180"/>
                    <a:pt x="0" y="300"/>
                    <a:pt x="0" y="360"/>
                  </a:cubicBezTo>
                  <a:cubicBezTo>
                    <a:pt x="0" y="420"/>
                    <a:pt x="120" y="540"/>
                    <a:pt x="180" y="540"/>
                  </a:cubicBezTo>
                  <a:cubicBezTo>
                    <a:pt x="240" y="540"/>
                    <a:pt x="330" y="360"/>
                    <a:pt x="360" y="360"/>
                  </a:cubicBezTo>
                  <a:cubicBezTo>
                    <a:pt x="390" y="360"/>
                    <a:pt x="360" y="510"/>
                    <a:pt x="360" y="54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09" name="Freeform 72"/>
            <p:cNvSpPr>
              <a:spLocks/>
            </p:cNvSpPr>
            <p:nvPr/>
          </p:nvSpPr>
          <p:spPr bwMode="auto">
            <a:xfrm>
              <a:off x="2383" y="2684"/>
              <a:ext cx="297" cy="245"/>
            </a:xfrm>
            <a:custGeom>
              <a:avLst/>
              <a:gdLst>
                <a:gd name="T0" fmla="*/ 0 w 690"/>
                <a:gd name="T1" fmla="*/ 0 h 570"/>
                <a:gd name="T2" fmla="*/ 0 w 690"/>
                <a:gd name="T3" fmla="*/ 0 h 570"/>
                <a:gd name="T4" fmla="*/ 0 w 690"/>
                <a:gd name="T5" fmla="*/ 0 h 570"/>
                <a:gd name="T6" fmla="*/ 0 w 690"/>
                <a:gd name="T7" fmla="*/ 0 h 570"/>
                <a:gd name="T8" fmla="*/ 0 w 690"/>
                <a:gd name="T9" fmla="*/ 0 h 570"/>
                <a:gd name="T10" fmla="*/ 0 w 690"/>
                <a:gd name="T11" fmla="*/ 0 h 570"/>
                <a:gd name="T12" fmla="*/ 0 w 690"/>
                <a:gd name="T13" fmla="*/ 0 h 570"/>
                <a:gd name="T14" fmla="*/ 0 w 690"/>
                <a:gd name="T15" fmla="*/ 0 h 570"/>
                <a:gd name="T16" fmla="*/ 0 w 690"/>
                <a:gd name="T17" fmla="*/ 0 h 570"/>
                <a:gd name="T18" fmla="*/ 0 w 690"/>
                <a:gd name="T19" fmla="*/ 0 h 570"/>
                <a:gd name="T20" fmla="*/ 0 w 690"/>
                <a:gd name="T21" fmla="*/ 0 h 570"/>
                <a:gd name="T22" fmla="*/ 0 w 690"/>
                <a:gd name="T23" fmla="*/ 0 h 570"/>
                <a:gd name="T24" fmla="*/ 0 w 690"/>
                <a:gd name="T25" fmla="*/ 0 h 570"/>
                <a:gd name="T26" fmla="*/ 0 w 690"/>
                <a:gd name="T27" fmla="*/ 0 h 570"/>
                <a:gd name="T28" fmla="*/ 0 w 690"/>
                <a:gd name="T29" fmla="*/ 0 h 570"/>
                <a:gd name="T30" fmla="*/ 0 w 690"/>
                <a:gd name="T31" fmla="*/ 0 h 570"/>
                <a:gd name="T32" fmla="*/ 0 w 690"/>
                <a:gd name="T33" fmla="*/ 0 h 57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90"/>
                <a:gd name="T52" fmla="*/ 0 h 570"/>
                <a:gd name="T53" fmla="*/ 690 w 690"/>
                <a:gd name="T54" fmla="*/ 570 h 57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90" h="570">
                  <a:moveTo>
                    <a:pt x="450" y="0"/>
                  </a:moveTo>
                  <a:cubicBezTo>
                    <a:pt x="465" y="75"/>
                    <a:pt x="480" y="150"/>
                    <a:pt x="450" y="180"/>
                  </a:cubicBezTo>
                  <a:cubicBezTo>
                    <a:pt x="420" y="210"/>
                    <a:pt x="300" y="150"/>
                    <a:pt x="270" y="180"/>
                  </a:cubicBezTo>
                  <a:cubicBezTo>
                    <a:pt x="240" y="210"/>
                    <a:pt x="240" y="360"/>
                    <a:pt x="270" y="360"/>
                  </a:cubicBezTo>
                  <a:cubicBezTo>
                    <a:pt x="300" y="360"/>
                    <a:pt x="390" y="180"/>
                    <a:pt x="450" y="180"/>
                  </a:cubicBezTo>
                  <a:cubicBezTo>
                    <a:pt x="510" y="180"/>
                    <a:pt x="630" y="330"/>
                    <a:pt x="630" y="360"/>
                  </a:cubicBezTo>
                  <a:cubicBezTo>
                    <a:pt x="630" y="390"/>
                    <a:pt x="480" y="390"/>
                    <a:pt x="450" y="360"/>
                  </a:cubicBezTo>
                  <a:cubicBezTo>
                    <a:pt x="420" y="330"/>
                    <a:pt x="480" y="180"/>
                    <a:pt x="450" y="180"/>
                  </a:cubicBezTo>
                  <a:cubicBezTo>
                    <a:pt x="420" y="180"/>
                    <a:pt x="270" y="300"/>
                    <a:pt x="270" y="360"/>
                  </a:cubicBezTo>
                  <a:cubicBezTo>
                    <a:pt x="270" y="420"/>
                    <a:pt x="450" y="510"/>
                    <a:pt x="450" y="540"/>
                  </a:cubicBezTo>
                  <a:cubicBezTo>
                    <a:pt x="450" y="570"/>
                    <a:pt x="300" y="570"/>
                    <a:pt x="270" y="540"/>
                  </a:cubicBezTo>
                  <a:cubicBezTo>
                    <a:pt x="240" y="510"/>
                    <a:pt x="270" y="420"/>
                    <a:pt x="270" y="360"/>
                  </a:cubicBezTo>
                  <a:cubicBezTo>
                    <a:pt x="270" y="300"/>
                    <a:pt x="300" y="180"/>
                    <a:pt x="270" y="180"/>
                  </a:cubicBezTo>
                  <a:cubicBezTo>
                    <a:pt x="240" y="180"/>
                    <a:pt x="120" y="300"/>
                    <a:pt x="90" y="360"/>
                  </a:cubicBezTo>
                  <a:cubicBezTo>
                    <a:pt x="60" y="420"/>
                    <a:pt x="0" y="540"/>
                    <a:pt x="90" y="540"/>
                  </a:cubicBezTo>
                  <a:cubicBezTo>
                    <a:pt x="180" y="540"/>
                    <a:pt x="570" y="390"/>
                    <a:pt x="630" y="360"/>
                  </a:cubicBezTo>
                  <a:cubicBezTo>
                    <a:pt x="690" y="330"/>
                    <a:pt x="570" y="345"/>
                    <a:pt x="450" y="36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10" name="Freeform 73"/>
            <p:cNvSpPr>
              <a:spLocks/>
            </p:cNvSpPr>
            <p:nvPr/>
          </p:nvSpPr>
          <p:spPr bwMode="auto">
            <a:xfrm>
              <a:off x="2104" y="2684"/>
              <a:ext cx="245" cy="310"/>
            </a:xfrm>
            <a:custGeom>
              <a:avLst/>
              <a:gdLst>
                <a:gd name="T0" fmla="*/ 0 w 570"/>
                <a:gd name="T1" fmla="*/ 0 h 720"/>
                <a:gd name="T2" fmla="*/ 0 w 570"/>
                <a:gd name="T3" fmla="*/ 0 h 720"/>
                <a:gd name="T4" fmla="*/ 0 w 570"/>
                <a:gd name="T5" fmla="*/ 0 h 720"/>
                <a:gd name="T6" fmla="*/ 0 w 570"/>
                <a:gd name="T7" fmla="*/ 0 h 720"/>
                <a:gd name="T8" fmla="*/ 0 w 570"/>
                <a:gd name="T9" fmla="*/ 0 h 720"/>
                <a:gd name="T10" fmla="*/ 0 w 570"/>
                <a:gd name="T11" fmla="*/ 0 h 720"/>
                <a:gd name="T12" fmla="*/ 0 w 570"/>
                <a:gd name="T13" fmla="*/ 0 h 720"/>
                <a:gd name="T14" fmla="*/ 0 w 570"/>
                <a:gd name="T15" fmla="*/ 0 h 720"/>
                <a:gd name="T16" fmla="*/ 0 w 570"/>
                <a:gd name="T17" fmla="*/ 0 h 720"/>
                <a:gd name="T18" fmla="*/ 0 w 570"/>
                <a:gd name="T19" fmla="*/ 0 h 720"/>
                <a:gd name="T20" fmla="*/ 0 w 570"/>
                <a:gd name="T21" fmla="*/ 0 h 720"/>
                <a:gd name="T22" fmla="*/ 0 w 570"/>
                <a:gd name="T23" fmla="*/ 0 h 720"/>
                <a:gd name="T24" fmla="*/ 0 w 570"/>
                <a:gd name="T25" fmla="*/ 0 h 720"/>
                <a:gd name="T26" fmla="*/ 0 w 570"/>
                <a:gd name="T27" fmla="*/ 0 h 720"/>
                <a:gd name="T28" fmla="*/ 0 w 570"/>
                <a:gd name="T29" fmla="*/ 0 h 720"/>
                <a:gd name="T30" fmla="*/ 0 w 570"/>
                <a:gd name="T31" fmla="*/ 0 h 720"/>
                <a:gd name="T32" fmla="*/ 0 w 570"/>
                <a:gd name="T33" fmla="*/ 0 h 720"/>
                <a:gd name="T34" fmla="*/ 0 w 570"/>
                <a:gd name="T35" fmla="*/ 0 h 720"/>
                <a:gd name="T36" fmla="*/ 0 w 570"/>
                <a:gd name="T37" fmla="*/ 0 h 7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70"/>
                <a:gd name="T58" fmla="*/ 0 h 720"/>
                <a:gd name="T59" fmla="*/ 570 w 570"/>
                <a:gd name="T60" fmla="*/ 720 h 7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70" h="720">
                  <a:moveTo>
                    <a:pt x="390" y="0"/>
                  </a:moveTo>
                  <a:cubicBezTo>
                    <a:pt x="405" y="75"/>
                    <a:pt x="420" y="150"/>
                    <a:pt x="390" y="180"/>
                  </a:cubicBezTo>
                  <a:cubicBezTo>
                    <a:pt x="360" y="210"/>
                    <a:pt x="240" y="150"/>
                    <a:pt x="210" y="180"/>
                  </a:cubicBezTo>
                  <a:cubicBezTo>
                    <a:pt x="180" y="210"/>
                    <a:pt x="180" y="360"/>
                    <a:pt x="210" y="360"/>
                  </a:cubicBezTo>
                  <a:cubicBezTo>
                    <a:pt x="240" y="360"/>
                    <a:pt x="330" y="210"/>
                    <a:pt x="390" y="180"/>
                  </a:cubicBezTo>
                  <a:cubicBezTo>
                    <a:pt x="450" y="150"/>
                    <a:pt x="570" y="150"/>
                    <a:pt x="570" y="180"/>
                  </a:cubicBezTo>
                  <a:cubicBezTo>
                    <a:pt x="570" y="210"/>
                    <a:pt x="450" y="360"/>
                    <a:pt x="390" y="360"/>
                  </a:cubicBezTo>
                  <a:cubicBezTo>
                    <a:pt x="330" y="360"/>
                    <a:pt x="240" y="180"/>
                    <a:pt x="210" y="180"/>
                  </a:cubicBezTo>
                  <a:cubicBezTo>
                    <a:pt x="180" y="180"/>
                    <a:pt x="240" y="330"/>
                    <a:pt x="210" y="360"/>
                  </a:cubicBezTo>
                  <a:cubicBezTo>
                    <a:pt x="180" y="390"/>
                    <a:pt x="30" y="330"/>
                    <a:pt x="30" y="360"/>
                  </a:cubicBezTo>
                  <a:cubicBezTo>
                    <a:pt x="30" y="390"/>
                    <a:pt x="150" y="540"/>
                    <a:pt x="210" y="540"/>
                  </a:cubicBezTo>
                  <a:cubicBezTo>
                    <a:pt x="270" y="540"/>
                    <a:pt x="330" y="360"/>
                    <a:pt x="390" y="360"/>
                  </a:cubicBezTo>
                  <a:cubicBezTo>
                    <a:pt x="450" y="360"/>
                    <a:pt x="570" y="510"/>
                    <a:pt x="570" y="540"/>
                  </a:cubicBezTo>
                  <a:cubicBezTo>
                    <a:pt x="570" y="570"/>
                    <a:pt x="420" y="570"/>
                    <a:pt x="390" y="540"/>
                  </a:cubicBezTo>
                  <a:cubicBezTo>
                    <a:pt x="360" y="510"/>
                    <a:pt x="420" y="360"/>
                    <a:pt x="390" y="360"/>
                  </a:cubicBezTo>
                  <a:cubicBezTo>
                    <a:pt x="360" y="360"/>
                    <a:pt x="270" y="510"/>
                    <a:pt x="210" y="540"/>
                  </a:cubicBezTo>
                  <a:cubicBezTo>
                    <a:pt x="150" y="570"/>
                    <a:pt x="60" y="510"/>
                    <a:pt x="30" y="540"/>
                  </a:cubicBezTo>
                  <a:cubicBezTo>
                    <a:pt x="0" y="570"/>
                    <a:pt x="0" y="720"/>
                    <a:pt x="30" y="720"/>
                  </a:cubicBezTo>
                  <a:cubicBezTo>
                    <a:pt x="60" y="720"/>
                    <a:pt x="135" y="630"/>
                    <a:pt x="210" y="54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11" name="Freeform 74"/>
            <p:cNvSpPr>
              <a:spLocks/>
            </p:cNvSpPr>
            <p:nvPr/>
          </p:nvSpPr>
          <p:spPr bwMode="auto">
            <a:xfrm>
              <a:off x="1866" y="2684"/>
              <a:ext cx="258" cy="387"/>
            </a:xfrm>
            <a:custGeom>
              <a:avLst/>
              <a:gdLst>
                <a:gd name="T0" fmla="*/ 0 w 600"/>
                <a:gd name="T1" fmla="*/ 0 h 900"/>
                <a:gd name="T2" fmla="*/ 0 w 600"/>
                <a:gd name="T3" fmla="*/ 0 h 900"/>
                <a:gd name="T4" fmla="*/ 0 w 600"/>
                <a:gd name="T5" fmla="*/ 0 h 900"/>
                <a:gd name="T6" fmla="*/ 0 w 600"/>
                <a:gd name="T7" fmla="*/ 0 h 900"/>
                <a:gd name="T8" fmla="*/ 0 w 600"/>
                <a:gd name="T9" fmla="*/ 0 h 900"/>
                <a:gd name="T10" fmla="*/ 0 w 600"/>
                <a:gd name="T11" fmla="*/ 0 h 900"/>
                <a:gd name="T12" fmla="*/ 0 w 600"/>
                <a:gd name="T13" fmla="*/ 0 h 900"/>
                <a:gd name="T14" fmla="*/ 0 w 600"/>
                <a:gd name="T15" fmla="*/ 0 h 900"/>
                <a:gd name="T16" fmla="*/ 0 w 600"/>
                <a:gd name="T17" fmla="*/ 0 h 900"/>
                <a:gd name="T18" fmla="*/ 0 w 600"/>
                <a:gd name="T19" fmla="*/ 0 h 900"/>
                <a:gd name="T20" fmla="*/ 0 w 600"/>
                <a:gd name="T21" fmla="*/ 0 h 900"/>
                <a:gd name="T22" fmla="*/ 0 w 600"/>
                <a:gd name="T23" fmla="*/ 0 h 900"/>
                <a:gd name="T24" fmla="*/ 0 w 600"/>
                <a:gd name="T25" fmla="*/ 0 h 900"/>
                <a:gd name="T26" fmla="*/ 0 w 600"/>
                <a:gd name="T27" fmla="*/ 0 h 900"/>
                <a:gd name="T28" fmla="*/ 0 w 600"/>
                <a:gd name="T29" fmla="*/ 0 h 900"/>
                <a:gd name="T30" fmla="*/ 0 w 600"/>
                <a:gd name="T31" fmla="*/ 0 h 90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00"/>
                <a:gd name="T49" fmla="*/ 0 h 900"/>
                <a:gd name="T50" fmla="*/ 600 w 600"/>
                <a:gd name="T51" fmla="*/ 900 h 90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00" h="900">
                  <a:moveTo>
                    <a:pt x="240" y="0"/>
                  </a:moveTo>
                  <a:cubicBezTo>
                    <a:pt x="255" y="75"/>
                    <a:pt x="270" y="150"/>
                    <a:pt x="240" y="180"/>
                  </a:cubicBezTo>
                  <a:cubicBezTo>
                    <a:pt x="210" y="210"/>
                    <a:pt x="60" y="150"/>
                    <a:pt x="60" y="180"/>
                  </a:cubicBezTo>
                  <a:cubicBezTo>
                    <a:pt x="60" y="210"/>
                    <a:pt x="180" y="360"/>
                    <a:pt x="240" y="360"/>
                  </a:cubicBezTo>
                  <a:cubicBezTo>
                    <a:pt x="300" y="360"/>
                    <a:pt x="390" y="180"/>
                    <a:pt x="420" y="180"/>
                  </a:cubicBezTo>
                  <a:cubicBezTo>
                    <a:pt x="450" y="180"/>
                    <a:pt x="480" y="360"/>
                    <a:pt x="420" y="360"/>
                  </a:cubicBezTo>
                  <a:cubicBezTo>
                    <a:pt x="360" y="360"/>
                    <a:pt x="120" y="180"/>
                    <a:pt x="60" y="180"/>
                  </a:cubicBezTo>
                  <a:cubicBezTo>
                    <a:pt x="0" y="180"/>
                    <a:pt x="30" y="300"/>
                    <a:pt x="60" y="360"/>
                  </a:cubicBezTo>
                  <a:cubicBezTo>
                    <a:pt x="90" y="420"/>
                    <a:pt x="180" y="510"/>
                    <a:pt x="240" y="540"/>
                  </a:cubicBezTo>
                  <a:cubicBezTo>
                    <a:pt x="300" y="570"/>
                    <a:pt x="390" y="510"/>
                    <a:pt x="420" y="540"/>
                  </a:cubicBezTo>
                  <a:cubicBezTo>
                    <a:pt x="450" y="570"/>
                    <a:pt x="450" y="690"/>
                    <a:pt x="420" y="720"/>
                  </a:cubicBezTo>
                  <a:cubicBezTo>
                    <a:pt x="390" y="750"/>
                    <a:pt x="300" y="720"/>
                    <a:pt x="240" y="720"/>
                  </a:cubicBezTo>
                  <a:cubicBezTo>
                    <a:pt x="180" y="720"/>
                    <a:pt x="60" y="690"/>
                    <a:pt x="60" y="720"/>
                  </a:cubicBezTo>
                  <a:cubicBezTo>
                    <a:pt x="60" y="750"/>
                    <a:pt x="180" y="900"/>
                    <a:pt x="240" y="900"/>
                  </a:cubicBezTo>
                  <a:cubicBezTo>
                    <a:pt x="300" y="900"/>
                    <a:pt x="360" y="720"/>
                    <a:pt x="420" y="720"/>
                  </a:cubicBezTo>
                  <a:cubicBezTo>
                    <a:pt x="480" y="720"/>
                    <a:pt x="570" y="870"/>
                    <a:pt x="600" y="9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47" name="Oval 75"/>
            <p:cNvSpPr>
              <a:spLocks noChangeArrowheads="1"/>
            </p:cNvSpPr>
            <p:nvPr/>
          </p:nvSpPr>
          <p:spPr bwMode="auto">
            <a:xfrm>
              <a:off x="3458" y="2452"/>
              <a:ext cx="116" cy="77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5548" name="Oval 76"/>
            <p:cNvSpPr>
              <a:spLocks noChangeArrowheads="1"/>
            </p:cNvSpPr>
            <p:nvPr/>
          </p:nvSpPr>
          <p:spPr bwMode="auto">
            <a:xfrm>
              <a:off x="3438" y="2529"/>
              <a:ext cx="155" cy="155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83118" name="Group 77"/>
            <p:cNvGrpSpPr>
              <a:grpSpLocks/>
            </p:cNvGrpSpPr>
            <p:nvPr/>
          </p:nvGrpSpPr>
          <p:grpSpPr bwMode="auto">
            <a:xfrm>
              <a:off x="2980" y="2452"/>
              <a:ext cx="156" cy="232"/>
              <a:chOff x="6756" y="5919"/>
              <a:chExt cx="360" cy="540"/>
            </a:xfrm>
          </p:grpSpPr>
          <p:sp>
            <p:nvSpPr>
              <p:cNvPr id="105550" name="Oval 78"/>
              <p:cNvSpPr>
                <a:spLocks noChangeArrowheads="1"/>
              </p:cNvSpPr>
              <p:nvPr/>
            </p:nvSpPr>
            <p:spPr bwMode="auto">
              <a:xfrm>
                <a:off x="6802" y="5919"/>
                <a:ext cx="270" cy="179"/>
              </a:xfrm>
              <a:prstGeom prst="ellipse">
                <a:avLst/>
              </a:pr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105551" name="Oval 79"/>
              <p:cNvSpPr>
                <a:spLocks noChangeArrowheads="1"/>
              </p:cNvSpPr>
              <p:nvPr/>
            </p:nvSpPr>
            <p:spPr bwMode="auto">
              <a:xfrm>
                <a:off x="6756" y="6098"/>
                <a:ext cx="360" cy="361"/>
              </a:xfrm>
              <a:prstGeom prst="ellipse">
                <a:avLst/>
              </a:pr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sp>
          <p:nvSpPr>
            <p:cNvPr id="83119" name="Freeform 80"/>
            <p:cNvSpPr>
              <a:spLocks/>
            </p:cNvSpPr>
            <p:nvPr/>
          </p:nvSpPr>
          <p:spPr bwMode="auto">
            <a:xfrm rot="10018112">
              <a:off x="3696" y="2684"/>
              <a:ext cx="90" cy="168"/>
            </a:xfrm>
            <a:custGeom>
              <a:avLst/>
              <a:gdLst>
                <a:gd name="T0" fmla="*/ 0 w 210"/>
                <a:gd name="T1" fmla="*/ 0 h 390"/>
                <a:gd name="T2" fmla="*/ 0 w 210"/>
                <a:gd name="T3" fmla="*/ 0 h 390"/>
                <a:gd name="T4" fmla="*/ 0 w 210"/>
                <a:gd name="T5" fmla="*/ 0 h 390"/>
                <a:gd name="T6" fmla="*/ 0 w 210"/>
                <a:gd name="T7" fmla="*/ 0 h 3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0"/>
                <a:gd name="T13" fmla="*/ 0 h 390"/>
                <a:gd name="T14" fmla="*/ 210 w 210"/>
                <a:gd name="T15" fmla="*/ 390 h 3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0" h="390">
                  <a:moveTo>
                    <a:pt x="0" y="30"/>
                  </a:moveTo>
                  <a:cubicBezTo>
                    <a:pt x="75" y="15"/>
                    <a:pt x="150" y="0"/>
                    <a:pt x="180" y="30"/>
                  </a:cubicBezTo>
                  <a:cubicBezTo>
                    <a:pt x="210" y="60"/>
                    <a:pt x="210" y="150"/>
                    <a:pt x="180" y="210"/>
                  </a:cubicBezTo>
                  <a:cubicBezTo>
                    <a:pt x="150" y="270"/>
                    <a:pt x="30" y="360"/>
                    <a:pt x="0" y="39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20" name="Freeform 81"/>
            <p:cNvSpPr>
              <a:spLocks/>
            </p:cNvSpPr>
            <p:nvPr/>
          </p:nvSpPr>
          <p:spPr bwMode="auto">
            <a:xfrm>
              <a:off x="3928" y="2684"/>
              <a:ext cx="91" cy="91"/>
            </a:xfrm>
            <a:custGeom>
              <a:avLst/>
              <a:gdLst>
                <a:gd name="T0" fmla="*/ 0 w 210"/>
                <a:gd name="T1" fmla="*/ 0 h 210"/>
                <a:gd name="T2" fmla="*/ 0 w 210"/>
                <a:gd name="T3" fmla="*/ 0 h 210"/>
                <a:gd name="T4" fmla="*/ 0 w 210"/>
                <a:gd name="T5" fmla="*/ 0 h 210"/>
                <a:gd name="T6" fmla="*/ 0 60000 65536"/>
                <a:gd name="T7" fmla="*/ 0 60000 65536"/>
                <a:gd name="T8" fmla="*/ 0 60000 65536"/>
                <a:gd name="T9" fmla="*/ 0 w 210"/>
                <a:gd name="T10" fmla="*/ 0 h 210"/>
                <a:gd name="T11" fmla="*/ 210 w 210"/>
                <a:gd name="T12" fmla="*/ 210 h 2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" h="210">
                  <a:moveTo>
                    <a:pt x="30" y="0"/>
                  </a:moveTo>
                  <a:cubicBezTo>
                    <a:pt x="15" y="75"/>
                    <a:pt x="0" y="150"/>
                    <a:pt x="30" y="180"/>
                  </a:cubicBezTo>
                  <a:cubicBezTo>
                    <a:pt x="60" y="210"/>
                    <a:pt x="135" y="195"/>
                    <a:pt x="210" y="18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21" name="Freeform 82"/>
            <p:cNvSpPr>
              <a:spLocks/>
            </p:cNvSpPr>
            <p:nvPr/>
          </p:nvSpPr>
          <p:spPr bwMode="auto">
            <a:xfrm>
              <a:off x="4194" y="2684"/>
              <a:ext cx="0" cy="78"/>
            </a:xfrm>
            <a:custGeom>
              <a:avLst/>
              <a:gdLst>
                <a:gd name="T0" fmla="*/ 0 w 1"/>
                <a:gd name="T1" fmla="*/ 0 h 180"/>
                <a:gd name="T2" fmla="*/ 0 w 1"/>
                <a:gd name="T3" fmla="*/ 0 h 180"/>
                <a:gd name="T4" fmla="*/ 0 60000 65536"/>
                <a:gd name="T5" fmla="*/ 0 60000 65536"/>
                <a:gd name="T6" fmla="*/ 0 w 1"/>
                <a:gd name="T7" fmla="*/ 0 h 180"/>
                <a:gd name="T8" fmla="*/ 0 w 1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0">
                  <a:moveTo>
                    <a:pt x="0" y="0"/>
                  </a:moveTo>
                  <a:cubicBezTo>
                    <a:pt x="0" y="0"/>
                    <a:pt x="0" y="90"/>
                    <a:pt x="0" y="18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22" name="Oval 83"/>
            <p:cNvSpPr>
              <a:spLocks noChangeArrowheads="1"/>
            </p:cNvSpPr>
            <p:nvPr/>
          </p:nvSpPr>
          <p:spPr bwMode="auto">
            <a:xfrm>
              <a:off x="1633" y="2529"/>
              <a:ext cx="77" cy="78"/>
            </a:xfrm>
            <a:prstGeom prst="ellipse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23" name="Oval 84"/>
            <p:cNvSpPr>
              <a:spLocks noChangeArrowheads="1"/>
            </p:cNvSpPr>
            <p:nvPr/>
          </p:nvSpPr>
          <p:spPr bwMode="auto">
            <a:xfrm>
              <a:off x="1451" y="1958"/>
              <a:ext cx="77" cy="77"/>
            </a:xfrm>
            <a:prstGeom prst="ellipse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24" name="Oval 85"/>
            <p:cNvSpPr>
              <a:spLocks noChangeArrowheads="1"/>
            </p:cNvSpPr>
            <p:nvPr/>
          </p:nvSpPr>
          <p:spPr bwMode="auto">
            <a:xfrm>
              <a:off x="1271" y="1427"/>
              <a:ext cx="77" cy="77"/>
            </a:xfrm>
            <a:prstGeom prst="ellipse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25" name="Oval 86"/>
            <p:cNvSpPr>
              <a:spLocks noChangeArrowheads="1"/>
            </p:cNvSpPr>
            <p:nvPr/>
          </p:nvSpPr>
          <p:spPr bwMode="auto">
            <a:xfrm>
              <a:off x="1167" y="992"/>
              <a:ext cx="78" cy="77"/>
            </a:xfrm>
            <a:prstGeom prst="ellipse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26" name="Text Box 87"/>
            <p:cNvSpPr txBox="1">
              <a:spLocks noChangeArrowheads="1"/>
            </p:cNvSpPr>
            <p:nvPr/>
          </p:nvSpPr>
          <p:spPr bwMode="auto">
            <a:xfrm>
              <a:off x="1245" y="760"/>
              <a:ext cx="931" cy="1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Arial Narrow" charset="0"/>
                </a:rPr>
                <a:t>DNA initiation site</a:t>
              </a:r>
              <a:endParaRPr lang="en-US" sz="1600"/>
            </a:p>
          </p:txBody>
        </p:sp>
        <p:sp>
          <p:nvSpPr>
            <p:cNvPr id="83127" name="Line 88"/>
            <p:cNvSpPr>
              <a:spLocks noChangeShapeType="1"/>
            </p:cNvSpPr>
            <p:nvPr/>
          </p:nvSpPr>
          <p:spPr bwMode="auto">
            <a:xfrm flipV="1">
              <a:off x="947" y="1050"/>
              <a:ext cx="233" cy="1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28" name="Line 89"/>
            <p:cNvSpPr>
              <a:spLocks noChangeShapeType="1"/>
            </p:cNvSpPr>
            <p:nvPr/>
          </p:nvSpPr>
          <p:spPr bwMode="auto">
            <a:xfrm flipH="1">
              <a:off x="1090" y="837"/>
              <a:ext cx="2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29" name="Line 90"/>
            <p:cNvSpPr>
              <a:spLocks noChangeShapeType="1"/>
            </p:cNvSpPr>
            <p:nvPr/>
          </p:nvSpPr>
          <p:spPr bwMode="auto">
            <a:xfrm>
              <a:off x="1090" y="1911"/>
              <a:ext cx="3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30" name="Line 91"/>
            <p:cNvSpPr>
              <a:spLocks noChangeShapeType="1"/>
            </p:cNvSpPr>
            <p:nvPr/>
          </p:nvSpPr>
          <p:spPr bwMode="auto">
            <a:xfrm flipH="1">
              <a:off x="3340" y="1679"/>
              <a:ext cx="155" cy="2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31" name="Text Box 92"/>
            <p:cNvSpPr txBox="1">
              <a:spLocks noChangeArrowheads="1"/>
            </p:cNvSpPr>
            <p:nvPr/>
          </p:nvSpPr>
          <p:spPr bwMode="auto">
            <a:xfrm>
              <a:off x="3418" y="1524"/>
              <a:ext cx="776" cy="1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Arial Narrow" charset="0"/>
                </a:rPr>
                <a:t>Translation</a:t>
              </a:r>
              <a:endParaRPr lang="en-US" sz="1600"/>
            </a:p>
          </p:txBody>
        </p:sp>
        <p:sp>
          <p:nvSpPr>
            <p:cNvPr id="82011" name="Text Box 93"/>
            <p:cNvSpPr txBox="1">
              <a:spLocks noChangeArrowheads="1"/>
            </p:cNvSpPr>
            <p:nvPr/>
          </p:nvSpPr>
          <p:spPr bwMode="auto">
            <a:xfrm>
              <a:off x="672" y="3208"/>
              <a:ext cx="3984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>
                <a:defRPr/>
              </a:pPr>
              <a:r>
                <a:rPr lang="en-US" sz="2400" b="1" dirty="0">
                  <a:ln w="11430"/>
                  <a:solidFill>
                    <a:srgbClr val="00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Century Gothic" pitchFamily="34" charset="0"/>
                  <a:ea typeface="+mn-ea"/>
                </a:rPr>
                <a:t>Coupled Translation and Transcription</a:t>
              </a:r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3"/>
          </a:xfrm>
          <a:noFill/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zh-CN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Gothic" charset="0"/>
                <a:ea typeface="SimSun" charset="0"/>
                <a:cs typeface="SimSun" charset="0"/>
              </a:rPr>
              <a:t>If something can go wrong, it will (Murphy’s Law)</a:t>
            </a:r>
          </a:p>
          <a:p>
            <a:pPr marL="0" indent="0" algn="ctr" eaLnBrk="1" hangingPunct="1">
              <a:buNone/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Ribosomes have their problems, too. One problem they sometimes come across is when they receive a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defective mRNA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. </a:t>
            </a:r>
          </a:p>
          <a:p>
            <a:pPr eaLnBrk="1" hangingPunct="1">
              <a:buFontTx/>
              <a:buBlip>
                <a:blip r:embed="rId2"/>
              </a:buBlip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Whether the mRNA was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never properly finished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or whether it was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mistakenly snipped short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by an over-enthusiastic RNA cutting enzyme, it can cause havoc. </a:t>
            </a:r>
          </a:p>
          <a:p>
            <a:pPr eaLnBrk="1" hangingPunct="1">
              <a:buFontTx/>
              <a:buBlip>
                <a:blip r:embed="rId2"/>
              </a:buBlip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A ribosome that is translating a message into protein expects to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come across a stop codon</a:t>
            </a:r>
            <a:r>
              <a:rPr lang="en-US" altLang="zh-CN" sz="2400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. </a:t>
            </a:r>
            <a:endParaRPr lang="en-US" sz="2400" dirty="0">
              <a:solidFill>
                <a:srgbClr val="0000FF"/>
              </a:solidFill>
              <a:latin typeface="Century Gothic" charset="0"/>
              <a:cs typeface="Arial" charset="0"/>
            </a:endParaRPr>
          </a:p>
        </p:txBody>
      </p:sp>
      <p:sp>
        <p:nvSpPr>
          <p:cNvPr id="849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6D9EB0-B27B-FE4A-AC76-938C8A8190C7}" type="slidenum">
              <a:rPr lang="en-US"/>
              <a:pPr eaLnBrk="1" hangingPunct="1"/>
              <a:t>69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228600"/>
            <a:ext cx="8077200" cy="58477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rgbClr val="000000"/>
                </a:solidFill>
                <a:latin typeface="Century Gothic" pitchFamily="34" charset="0"/>
                <a:ea typeface="SimSun" pitchFamily="2" charset="-122"/>
              </a:rPr>
              <a:t>4.18 Some Proteins Come to a Bad End</a:t>
            </a:r>
            <a:endParaRPr lang="en-US" sz="3200" dirty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7564D-F566-7A49-BBE6-E63E85E8BEE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81000" y="685800"/>
            <a:ext cx="83820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9575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indent="-409575" eaLnBrk="1" hangingPunct="1"/>
            <a:r>
              <a:rPr lang="en-US" altLang="zh-CN" sz="2400" b="1" dirty="0">
                <a:solidFill>
                  <a:srgbClr val="FF0000"/>
                </a:solidFill>
                <a:latin typeface="Century Gothic" charset="0"/>
                <a:ea typeface="SimSun" charset="0"/>
                <a:cs typeface="SimSun" charset="0"/>
              </a:rPr>
              <a:t>4.1.1.1 Structural proteins</a:t>
            </a:r>
            <a:r>
              <a:rPr lang="en-US" altLang="zh-CN" sz="2400" dirty="0">
                <a:solidFill>
                  <a:srgbClr val="FF0000"/>
                </a:solidFill>
                <a:latin typeface="Century Gothic" charset="0"/>
                <a:ea typeface="SimSun" charset="0"/>
                <a:cs typeface="SimSun" charset="0"/>
              </a:rPr>
              <a:t> </a:t>
            </a:r>
          </a:p>
          <a:p>
            <a:pPr indent="-409575" eaLnBrk="1" hangingPunct="1"/>
            <a:endParaRPr lang="en-US" altLang="zh-CN" sz="2400" dirty="0">
              <a:solidFill>
                <a:srgbClr val="FF0000"/>
              </a:solidFill>
              <a:latin typeface="Century Gothic" charset="0"/>
              <a:ea typeface="SimSun" charset="0"/>
              <a:cs typeface="SimSun" charset="0"/>
            </a:endParaRPr>
          </a:p>
          <a:p>
            <a:pPr marL="752475" indent="-342900" eaLnBrk="1" hangingPunct="1">
              <a:buFontTx/>
              <a:buChar char="-"/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Are found making up many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subcellular</a:t>
            </a:r>
            <a:r>
              <a:rPr lang="en-US" altLang="zh-CN" sz="2400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structures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.</a:t>
            </a:r>
          </a:p>
          <a:p>
            <a:pPr eaLnBrk="1" hangingPunct="1"/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/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Examples: </a:t>
            </a:r>
          </a:p>
          <a:p>
            <a:pPr marL="752475" indent="-342900" eaLnBrk="1" hangingPunct="1">
              <a:buFontTx/>
              <a:buChar char="-"/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the flagella with which bacteria swim around, </a:t>
            </a:r>
          </a:p>
          <a:p>
            <a:pPr marL="752475" indent="-342900" eaLnBrk="1" hangingPunct="1">
              <a:buFontTx/>
              <a:buChar char="-"/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the microtubules used to control traffic inside cells of higher organisms, </a:t>
            </a:r>
          </a:p>
          <a:p>
            <a:pPr marL="752475" indent="-342900" eaLnBrk="1" hangingPunct="1">
              <a:buFontTx/>
              <a:buChar char="-"/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the fibers inside a muscle cell, </a:t>
            </a:r>
          </a:p>
          <a:p>
            <a:pPr marL="752475" indent="-342900" eaLnBrk="1" hangingPunct="1">
              <a:buFontTx/>
              <a:buChar char="-"/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the outer coats of viruses.</a:t>
            </a:r>
            <a:endParaRPr lang="en-US" sz="2400" dirty="0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373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F9F534-4B71-C84A-AA42-DDFDA98BEBE8}" type="slidenum">
              <a:rPr lang="en-US"/>
              <a:pPr eaLnBrk="1" hangingPunct="1"/>
              <a:t>70</a:t>
            </a:fld>
            <a:endParaRPr lang="en-US"/>
          </a:p>
        </p:txBody>
      </p:sp>
      <p:sp>
        <p:nvSpPr>
          <p:cNvPr id="111707" name="AutoShape 91"/>
          <p:cNvSpPr>
            <a:spLocks noChangeArrowheads="1"/>
          </p:cNvSpPr>
          <p:nvPr/>
        </p:nvSpPr>
        <p:spPr bwMode="auto">
          <a:xfrm>
            <a:off x="6218238" y="1201738"/>
            <a:ext cx="855662" cy="714375"/>
          </a:xfrm>
          <a:prstGeom prst="downArrowCallout">
            <a:avLst>
              <a:gd name="adj1" fmla="val 29944"/>
              <a:gd name="adj2" fmla="val 29944"/>
              <a:gd name="adj3" fmla="val 16667"/>
              <a:gd name="adj4" fmla="val 66667"/>
            </a:avLst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 sz="2000" dirty="0">
              <a:ea typeface="+mn-ea"/>
            </a:endParaRPr>
          </a:p>
        </p:txBody>
      </p:sp>
      <p:sp>
        <p:nvSpPr>
          <p:cNvPr id="111706" name="AutoShape 90"/>
          <p:cNvSpPr>
            <a:spLocks noChangeArrowheads="1"/>
          </p:cNvSpPr>
          <p:nvPr/>
        </p:nvSpPr>
        <p:spPr bwMode="auto">
          <a:xfrm>
            <a:off x="4800600" y="1143000"/>
            <a:ext cx="1220788" cy="901700"/>
          </a:xfrm>
          <a:prstGeom prst="downArrowCallout">
            <a:avLst>
              <a:gd name="adj1" fmla="val 33847"/>
              <a:gd name="adj2" fmla="val 33847"/>
              <a:gd name="adj3" fmla="val 16667"/>
              <a:gd name="adj4" fmla="val 66667"/>
            </a:avLst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86022" name="Rectangle 4"/>
          <p:cNvSpPr>
            <a:spLocks noChangeArrowheads="1"/>
          </p:cNvSpPr>
          <p:nvPr/>
        </p:nvSpPr>
        <p:spPr bwMode="auto">
          <a:xfrm>
            <a:off x="1570038" y="2895600"/>
            <a:ext cx="5668962" cy="101600"/>
          </a:xfrm>
          <a:prstGeom prst="rect">
            <a:avLst/>
          </a:prstGeom>
          <a:gradFill rotWithShape="0">
            <a:gsLst>
              <a:gs pos="0">
                <a:srgbClr val="475E00"/>
              </a:gs>
              <a:gs pos="50000">
                <a:srgbClr val="99CC00"/>
              </a:gs>
              <a:gs pos="100000">
                <a:srgbClr val="475E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11630" name="Oval 14"/>
          <p:cNvSpPr>
            <a:spLocks noChangeArrowheads="1"/>
          </p:cNvSpPr>
          <p:nvPr/>
        </p:nvSpPr>
        <p:spPr bwMode="auto">
          <a:xfrm>
            <a:off x="4302125" y="2335213"/>
            <a:ext cx="628650" cy="552450"/>
          </a:xfrm>
          <a:prstGeom prst="ellipse">
            <a:avLst/>
          </a:prstGeom>
          <a:gradFill rotWithShape="0">
            <a:gsLst>
              <a:gs pos="0">
                <a:srgbClr val="CCFFCC">
                  <a:gamma/>
                  <a:shade val="46275"/>
                  <a:invGamma/>
                </a:srgbClr>
              </a:gs>
              <a:gs pos="50000">
                <a:srgbClr val="CCFFCC"/>
              </a:gs>
              <a:gs pos="100000">
                <a:srgbClr val="CCFFCC">
                  <a:gamma/>
                  <a:shade val="46275"/>
                  <a:invGamma/>
                </a:srgbClr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11631" name="Oval 15"/>
          <p:cNvSpPr>
            <a:spLocks noChangeArrowheads="1"/>
          </p:cNvSpPr>
          <p:nvPr/>
        </p:nvSpPr>
        <p:spPr bwMode="auto">
          <a:xfrm>
            <a:off x="4191000" y="2895600"/>
            <a:ext cx="835025" cy="773112"/>
          </a:xfrm>
          <a:prstGeom prst="ellipse">
            <a:avLst/>
          </a:prstGeom>
          <a:gradFill rotWithShape="0">
            <a:gsLst>
              <a:gs pos="0">
                <a:srgbClr val="CCFFCC">
                  <a:gamma/>
                  <a:shade val="46275"/>
                  <a:invGamma/>
                </a:srgbClr>
              </a:gs>
              <a:gs pos="50000">
                <a:srgbClr val="CCFFCC"/>
              </a:gs>
              <a:gs pos="100000">
                <a:srgbClr val="CCFFCC">
                  <a:gamma/>
                  <a:shade val="46275"/>
                  <a:invGamma/>
                </a:srgbClr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87054" name="AutoShape 16"/>
          <p:cNvSpPr>
            <a:spLocks noChangeArrowheads="1"/>
          </p:cNvSpPr>
          <p:nvPr/>
        </p:nvSpPr>
        <p:spPr bwMode="auto">
          <a:xfrm rot="5722782">
            <a:off x="4665663" y="2506662"/>
            <a:ext cx="109538" cy="207963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rgbClr val="760000"/>
              </a:gs>
              <a:gs pos="50000">
                <a:srgbClr val="FF0000"/>
              </a:gs>
              <a:gs pos="100000">
                <a:srgbClr val="76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5" name="Oval 17"/>
          <p:cNvSpPr>
            <a:spLocks noChangeArrowheads="1"/>
          </p:cNvSpPr>
          <p:nvPr/>
        </p:nvSpPr>
        <p:spPr bwMode="auto">
          <a:xfrm>
            <a:off x="4468813" y="2473325"/>
            <a:ext cx="104775" cy="1095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6" name="Oval 18"/>
          <p:cNvSpPr>
            <a:spLocks noChangeArrowheads="1"/>
          </p:cNvSpPr>
          <p:nvPr/>
        </p:nvSpPr>
        <p:spPr bwMode="auto">
          <a:xfrm>
            <a:off x="4686300" y="2463800"/>
            <a:ext cx="104775" cy="1111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7" name="AutoShape 19"/>
          <p:cNvSpPr>
            <a:spLocks noChangeArrowheads="1"/>
          </p:cNvSpPr>
          <p:nvPr/>
        </p:nvSpPr>
        <p:spPr bwMode="auto">
          <a:xfrm rot="5873031">
            <a:off x="4579144" y="2636044"/>
            <a:ext cx="109538" cy="209550"/>
          </a:xfrm>
          <a:prstGeom prst="moon">
            <a:avLst>
              <a:gd name="adj" fmla="val 50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8" name="Line 20"/>
          <p:cNvSpPr>
            <a:spLocks noChangeShapeType="1"/>
          </p:cNvSpPr>
          <p:nvPr/>
        </p:nvSpPr>
        <p:spPr bwMode="auto">
          <a:xfrm flipH="1">
            <a:off x="4513263" y="2997200"/>
            <a:ext cx="20796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9" name="Line 21"/>
          <p:cNvSpPr>
            <a:spLocks noChangeShapeType="1"/>
          </p:cNvSpPr>
          <p:nvPr/>
        </p:nvSpPr>
        <p:spPr bwMode="auto">
          <a:xfrm>
            <a:off x="4513263" y="2997200"/>
            <a:ext cx="0" cy="4429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0" name="Line 22"/>
          <p:cNvSpPr>
            <a:spLocks noChangeShapeType="1"/>
          </p:cNvSpPr>
          <p:nvPr/>
        </p:nvSpPr>
        <p:spPr bwMode="auto">
          <a:xfrm>
            <a:off x="4721225" y="2997200"/>
            <a:ext cx="0" cy="1111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39" name="Oval 23"/>
          <p:cNvSpPr>
            <a:spLocks noChangeArrowheads="1"/>
          </p:cNvSpPr>
          <p:nvPr/>
        </p:nvSpPr>
        <p:spPr bwMode="auto">
          <a:xfrm>
            <a:off x="5205413" y="2335213"/>
            <a:ext cx="625475" cy="552450"/>
          </a:xfrm>
          <a:prstGeom prst="ellipse">
            <a:avLst/>
          </a:prstGeom>
          <a:gradFill rotWithShape="0">
            <a:gsLst>
              <a:gs pos="0">
                <a:srgbClr val="CCFFCC">
                  <a:gamma/>
                  <a:shade val="46275"/>
                  <a:invGamma/>
                </a:srgbClr>
              </a:gs>
              <a:gs pos="50000">
                <a:srgbClr val="CCFFCC"/>
              </a:gs>
              <a:gs pos="100000">
                <a:srgbClr val="CCFFCC">
                  <a:gamma/>
                  <a:shade val="46275"/>
                  <a:invGamma/>
                </a:srgbClr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11640" name="Oval 24"/>
          <p:cNvSpPr>
            <a:spLocks noChangeArrowheads="1"/>
          </p:cNvSpPr>
          <p:nvPr/>
        </p:nvSpPr>
        <p:spPr bwMode="auto">
          <a:xfrm>
            <a:off x="5029200" y="2895600"/>
            <a:ext cx="835025" cy="773112"/>
          </a:xfrm>
          <a:prstGeom prst="ellipse">
            <a:avLst/>
          </a:prstGeom>
          <a:gradFill rotWithShape="0">
            <a:gsLst>
              <a:gs pos="0">
                <a:srgbClr val="CCFFCC">
                  <a:gamma/>
                  <a:shade val="46275"/>
                  <a:invGamma/>
                </a:srgbClr>
              </a:gs>
              <a:gs pos="50000">
                <a:srgbClr val="CCFFCC"/>
              </a:gs>
              <a:gs pos="100000">
                <a:srgbClr val="CCFFCC">
                  <a:gamma/>
                  <a:shade val="46275"/>
                  <a:invGamma/>
                </a:srgbClr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87067" name="AutoShape 25"/>
          <p:cNvSpPr>
            <a:spLocks noChangeArrowheads="1"/>
          </p:cNvSpPr>
          <p:nvPr/>
        </p:nvSpPr>
        <p:spPr bwMode="auto">
          <a:xfrm rot="5722782">
            <a:off x="5567363" y="2505075"/>
            <a:ext cx="109538" cy="211137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rgbClr val="760000"/>
              </a:gs>
              <a:gs pos="50000">
                <a:srgbClr val="FF0000"/>
              </a:gs>
              <a:gs pos="100000">
                <a:srgbClr val="76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8" name="Oval 26"/>
          <p:cNvSpPr>
            <a:spLocks noChangeArrowheads="1"/>
          </p:cNvSpPr>
          <p:nvPr/>
        </p:nvSpPr>
        <p:spPr bwMode="auto">
          <a:xfrm>
            <a:off x="5368925" y="2473325"/>
            <a:ext cx="104775" cy="1095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69" name="Oval 27"/>
          <p:cNvSpPr>
            <a:spLocks noChangeArrowheads="1"/>
          </p:cNvSpPr>
          <p:nvPr/>
        </p:nvSpPr>
        <p:spPr bwMode="auto">
          <a:xfrm>
            <a:off x="5586413" y="2463800"/>
            <a:ext cx="104775" cy="1111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70" name="AutoShape 28"/>
          <p:cNvSpPr>
            <a:spLocks noChangeArrowheads="1"/>
          </p:cNvSpPr>
          <p:nvPr/>
        </p:nvSpPr>
        <p:spPr bwMode="auto">
          <a:xfrm rot="5564758">
            <a:off x="5495925" y="2620963"/>
            <a:ext cx="111125" cy="209550"/>
          </a:xfrm>
          <a:prstGeom prst="moon">
            <a:avLst>
              <a:gd name="adj" fmla="val 50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71" name="Line 29"/>
          <p:cNvSpPr>
            <a:spLocks noChangeShapeType="1"/>
          </p:cNvSpPr>
          <p:nvPr/>
        </p:nvSpPr>
        <p:spPr bwMode="auto">
          <a:xfrm flipH="1">
            <a:off x="5413375" y="2997200"/>
            <a:ext cx="2079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72" name="Line 30"/>
          <p:cNvSpPr>
            <a:spLocks noChangeShapeType="1"/>
          </p:cNvSpPr>
          <p:nvPr/>
        </p:nvSpPr>
        <p:spPr bwMode="auto">
          <a:xfrm>
            <a:off x="5413375" y="2997200"/>
            <a:ext cx="0" cy="4429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73" name="Line 31"/>
          <p:cNvSpPr>
            <a:spLocks noChangeShapeType="1"/>
          </p:cNvSpPr>
          <p:nvPr/>
        </p:nvSpPr>
        <p:spPr bwMode="auto">
          <a:xfrm>
            <a:off x="5621338" y="2997200"/>
            <a:ext cx="0" cy="1111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8" name="Oval 32"/>
          <p:cNvSpPr>
            <a:spLocks noChangeArrowheads="1"/>
          </p:cNvSpPr>
          <p:nvPr/>
        </p:nvSpPr>
        <p:spPr bwMode="auto">
          <a:xfrm>
            <a:off x="6234113" y="2335213"/>
            <a:ext cx="625475" cy="552450"/>
          </a:xfrm>
          <a:prstGeom prst="ellipse">
            <a:avLst/>
          </a:prstGeom>
          <a:gradFill rotWithShape="0">
            <a:gsLst>
              <a:gs pos="0">
                <a:srgbClr val="CCFFCC">
                  <a:gamma/>
                  <a:shade val="46275"/>
                  <a:invGamma/>
                </a:srgbClr>
              </a:gs>
              <a:gs pos="50000">
                <a:srgbClr val="CCFFCC"/>
              </a:gs>
              <a:gs pos="100000">
                <a:srgbClr val="CCFFCC">
                  <a:gamma/>
                  <a:shade val="46275"/>
                  <a:invGamma/>
                </a:srgbClr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11649" name="Oval 33"/>
          <p:cNvSpPr>
            <a:spLocks noChangeArrowheads="1"/>
          </p:cNvSpPr>
          <p:nvPr/>
        </p:nvSpPr>
        <p:spPr bwMode="auto">
          <a:xfrm>
            <a:off x="6129338" y="2887663"/>
            <a:ext cx="836612" cy="773112"/>
          </a:xfrm>
          <a:prstGeom prst="ellipse">
            <a:avLst/>
          </a:prstGeom>
          <a:gradFill rotWithShape="0">
            <a:gsLst>
              <a:gs pos="0">
                <a:srgbClr val="CCFFCC">
                  <a:gamma/>
                  <a:shade val="46275"/>
                  <a:invGamma/>
                </a:srgbClr>
              </a:gs>
              <a:gs pos="50000">
                <a:srgbClr val="CCFFCC"/>
              </a:gs>
              <a:gs pos="100000">
                <a:srgbClr val="CCFFCC">
                  <a:gamma/>
                  <a:shade val="46275"/>
                  <a:invGamma/>
                </a:srgbClr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87080" name="AutoShape 34"/>
          <p:cNvSpPr>
            <a:spLocks noChangeArrowheads="1"/>
          </p:cNvSpPr>
          <p:nvPr/>
        </p:nvSpPr>
        <p:spPr bwMode="auto">
          <a:xfrm rot="5722782">
            <a:off x="6596063" y="2506662"/>
            <a:ext cx="109538" cy="207963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rgbClr val="760000"/>
              </a:gs>
              <a:gs pos="50000">
                <a:srgbClr val="FF0000"/>
              </a:gs>
              <a:gs pos="100000">
                <a:srgbClr val="76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81" name="Oval 35"/>
          <p:cNvSpPr>
            <a:spLocks noChangeArrowheads="1"/>
          </p:cNvSpPr>
          <p:nvPr/>
        </p:nvSpPr>
        <p:spPr bwMode="auto">
          <a:xfrm>
            <a:off x="6426200" y="2463800"/>
            <a:ext cx="103188" cy="1111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82" name="Oval 36"/>
          <p:cNvSpPr>
            <a:spLocks noChangeArrowheads="1"/>
          </p:cNvSpPr>
          <p:nvPr/>
        </p:nvSpPr>
        <p:spPr bwMode="auto">
          <a:xfrm>
            <a:off x="6615113" y="2463800"/>
            <a:ext cx="106362" cy="1111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83" name="AutoShape 37"/>
          <p:cNvSpPr>
            <a:spLocks noChangeArrowheads="1"/>
          </p:cNvSpPr>
          <p:nvPr/>
        </p:nvSpPr>
        <p:spPr bwMode="auto">
          <a:xfrm rot="5440527">
            <a:off x="6525419" y="2621756"/>
            <a:ext cx="111125" cy="207963"/>
          </a:xfrm>
          <a:prstGeom prst="moon">
            <a:avLst>
              <a:gd name="adj" fmla="val 50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84" name="Line 38"/>
          <p:cNvSpPr>
            <a:spLocks noChangeShapeType="1"/>
          </p:cNvSpPr>
          <p:nvPr/>
        </p:nvSpPr>
        <p:spPr bwMode="auto">
          <a:xfrm flipH="1">
            <a:off x="6443663" y="2997200"/>
            <a:ext cx="20796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85" name="Line 39"/>
          <p:cNvSpPr>
            <a:spLocks noChangeShapeType="1"/>
          </p:cNvSpPr>
          <p:nvPr/>
        </p:nvSpPr>
        <p:spPr bwMode="auto">
          <a:xfrm>
            <a:off x="6443663" y="2997200"/>
            <a:ext cx="0" cy="4429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86" name="Line 40"/>
          <p:cNvSpPr>
            <a:spLocks noChangeShapeType="1"/>
          </p:cNvSpPr>
          <p:nvPr/>
        </p:nvSpPr>
        <p:spPr bwMode="auto">
          <a:xfrm>
            <a:off x="6651625" y="2997200"/>
            <a:ext cx="0" cy="1111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87" name="Rectangle 42"/>
          <p:cNvSpPr>
            <a:spLocks noChangeArrowheads="1"/>
          </p:cNvSpPr>
          <p:nvPr/>
        </p:nvSpPr>
        <p:spPr bwMode="auto">
          <a:xfrm>
            <a:off x="4468813" y="3440113"/>
            <a:ext cx="104775" cy="1095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88" name="Rectangle 43"/>
          <p:cNvSpPr>
            <a:spLocks noChangeArrowheads="1"/>
          </p:cNvSpPr>
          <p:nvPr/>
        </p:nvSpPr>
        <p:spPr bwMode="auto">
          <a:xfrm>
            <a:off x="5368925" y="3440113"/>
            <a:ext cx="104775" cy="1095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89" name="Rectangle 44"/>
          <p:cNvSpPr>
            <a:spLocks noChangeArrowheads="1"/>
          </p:cNvSpPr>
          <p:nvPr/>
        </p:nvSpPr>
        <p:spPr bwMode="auto">
          <a:xfrm>
            <a:off x="6399213" y="3440113"/>
            <a:ext cx="104775" cy="1095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53" name="Oval 53"/>
          <p:cNvSpPr>
            <a:spLocks noChangeArrowheads="1"/>
          </p:cNvSpPr>
          <p:nvPr/>
        </p:nvSpPr>
        <p:spPr bwMode="auto">
          <a:xfrm>
            <a:off x="6337300" y="3549650"/>
            <a:ext cx="209550" cy="220663"/>
          </a:xfrm>
          <a:prstGeom prst="ellipse">
            <a:avLst/>
          </a:pr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86054" name="Oval 54"/>
          <p:cNvSpPr>
            <a:spLocks noChangeArrowheads="1"/>
          </p:cNvSpPr>
          <p:nvPr/>
        </p:nvSpPr>
        <p:spPr bwMode="auto">
          <a:xfrm>
            <a:off x="6334125" y="3771900"/>
            <a:ext cx="209550" cy="220663"/>
          </a:xfrm>
          <a:prstGeom prst="ellipse">
            <a:avLst/>
          </a:pr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86055" name="Oval 55"/>
          <p:cNvSpPr>
            <a:spLocks noChangeArrowheads="1"/>
          </p:cNvSpPr>
          <p:nvPr/>
        </p:nvSpPr>
        <p:spPr bwMode="auto">
          <a:xfrm>
            <a:off x="6345238" y="3992563"/>
            <a:ext cx="207962" cy="220662"/>
          </a:xfrm>
          <a:prstGeom prst="ellipse">
            <a:avLst/>
          </a:pr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86056" name="Oval 56"/>
          <p:cNvSpPr>
            <a:spLocks noChangeArrowheads="1"/>
          </p:cNvSpPr>
          <p:nvPr/>
        </p:nvSpPr>
        <p:spPr bwMode="auto">
          <a:xfrm>
            <a:off x="6359525" y="4213225"/>
            <a:ext cx="209550" cy="220663"/>
          </a:xfrm>
          <a:prstGeom prst="ellipse">
            <a:avLst/>
          </a:pr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86057" name="Oval 57"/>
          <p:cNvSpPr>
            <a:spLocks noChangeArrowheads="1"/>
          </p:cNvSpPr>
          <p:nvPr/>
        </p:nvSpPr>
        <p:spPr bwMode="auto">
          <a:xfrm>
            <a:off x="6365875" y="4433888"/>
            <a:ext cx="209550" cy="220662"/>
          </a:xfrm>
          <a:prstGeom prst="ellipse">
            <a:avLst/>
          </a:pr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86058" name="Oval 58"/>
          <p:cNvSpPr>
            <a:spLocks noChangeArrowheads="1"/>
          </p:cNvSpPr>
          <p:nvPr/>
        </p:nvSpPr>
        <p:spPr bwMode="auto">
          <a:xfrm>
            <a:off x="6348413" y="4654550"/>
            <a:ext cx="206375" cy="222250"/>
          </a:xfrm>
          <a:prstGeom prst="ellipse">
            <a:avLst/>
          </a:pr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87108" name="Oval 59"/>
          <p:cNvSpPr>
            <a:spLocks noChangeArrowheads="1"/>
          </p:cNvSpPr>
          <p:nvPr/>
        </p:nvSpPr>
        <p:spPr bwMode="auto">
          <a:xfrm>
            <a:off x="5316538" y="3540125"/>
            <a:ext cx="209550" cy="222250"/>
          </a:xfrm>
          <a:prstGeom prst="ellipse">
            <a:avLst/>
          </a:pr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60" name="Oval 60"/>
          <p:cNvSpPr>
            <a:spLocks noChangeArrowheads="1"/>
          </p:cNvSpPr>
          <p:nvPr/>
        </p:nvSpPr>
        <p:spPr bwMode="auto">
          <a:xfrm>
            <a:off x="5326063" y="3771900"/>
            <a:ext cx="209550" cy="220663"/>
          </a:xfrm>
          <a:prstGeom prst="ellipse">
            <a:avLst/>
          </a:pr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86061" name="Oval 61"/>
          <p:cNvSpPr>
            <a:spLocks noChangeArrowheads="1"/>
          </p:cNvSpPr>
          <p:nvPr/>
        </p:nvSpPr>
        <p:spPr bwMode="auto">
          <a:xfrm>
            <a:off x="5326063" y="4433888"/>
            <a:ext cx="209550" cy="220662"/>
          </a:xfrm>
          <a:prstGeom prst="ellipse">
            <a:avLst/>
          </a:pr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86062" name="Oval 62"/>
          <p:cNvSpPr>
            <a:spLocks noChangeArrowheads="1"/>
          </p:cNvSpPr>
          <p:nvPr/>
        </p:nvSpPr>
        <p:spPr bwMode="auto">
          <a:xfrm>
            <a:off x="5316538" y="3540125"/>
            <a:ext cx="209550" cy="222250"/>
          </a:xfrm>
          <a:prstGeom prst="ellipse">
            <a:avLst/>
          </a:pr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86063" name="Oval 63"/>
          <p:cNvSpPr>
            <a:spLocks noChangeArrowheads="1"/>
          </p:cNvSpPr>
          <p:nvPr/>
        </p:nvSpPr>
        <p:spPr bwMode="auto">
          <a:xfrm>
            <a:off x="5326063" y="3992563"/>
            <a:ext cx="209550" cy="220662"/>
          </a:xfrm>
          <a:prstGeom prst="ellipse">
            <a:avLst/>
          </a:pr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86064" name="Oval 64"/>
          <p:cNvSpPr>
            <a:spLocks noChangeArrowheads="1"/>
          </p:cNvSpPr>
          <p:nvPr/>
        </p:nvSpPr>
        <p:spPr bwMode="auto">
          <a:xfrm>
            <a:off x="5326063" y="4213225"/>
            <a:ext cx="209550" cy="220663"/>
          </a:xfrm>
          <a:prstGeom prst="ellipse">
            <a:avLst/>
          </a:pr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86065" name="Oval 65"/>
          <p:cNvSpPr>
            <a:spLocks noChangeArrowheads="1"/>
          </p:cNvSpPr>
          <p:nvPr/>
        </p:nvSpPr>
        <p:spPr bwMode="auto">
          <a:xfrm>
            <a:off x="5326063" y="4654550"/>
            <a:ext cx="209550" cy="222250"/>
          </a:xfrm>
          <a:prstGeom prst="ellipse">
            <a:avLst/>
          </a:pr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87127" name="Oval 66"/>
          <p:cNvSpPr>
            <a:spLocks noChangeArrowheads="1"/>
          </p:cNvSpPr>
          <p:nvPr/>
        </p:nvSpPr>
        <p:spPr bwMode="auto">
          <a:xfrm>
            <a:off x="4408488" y="3540125"/>
            <a:ext cx="207962" cy="222250"/>
          </a:xfrm>
          <a:prstGeom prst="ellipse">
            <a:avLst/>
          </a:pr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67" name="Oval 67"/>
          <p:cNvSpPr>
            <a:spLocks noChangeArrowheads="1"/>
          </p:cNvSpPr>
          <p:nvPr/>
        </p:nvSpPr>
        <p:spPr bwMode="auto">
          <a:xfrm>
            <a:off x="4387850" y="3992563"/>
            <a:ext cx="207963" cy="220662"/>
          </a:xfrm>
          <a:prstGeom prst="ellipse">
            <a:avLst/>
          </a:pr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86068" name="Oval 68"/>
          <p:cNvSpPr>
            <a:spLocks noChangeArrowheads="1"/>
          </p:cNvSpPr>
          <p:nvPr/>
        </p:nvSpPr>
        <p:spPr bwMode="auto">
          <a:xfrm>
            <a:off x="4387850" y="4654550"/>
            <a:ext cx="207963" cy="222250"/>
          </a:xfrm>
          <a:prstGeom prst="ellipse">
            <a:avLst/>
          </a:pr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86069" name="Oval 69"/>
          <p:cNvSpPr>
            <a:spLocks noChangeArrowheads="1"/>
          </p:cNvSpPr>
          <p:nvPr/>
        </p:nvSpPr>
        <p:spPr bwMode="auto">
          <a:xfrm>
            <a:off x="4408488" y="3540125"/>
            <a:ext cx="207962" cy="222250"/>
          </a:xfrm>
          <a:prstGeom prst="ellipse">
            <a:avLst/>
          </a:pr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86070" name="Oval 70"/>
          <p:cNvSpPr>
            <a:spLocks noChangeArrowheads="1"/>
          </p:cNvSpPr>
          <p:nvPr/>
        </p:nvSpPr>
        <p:spPr bwMode="auto">
          <a:xfrm>
            <a:off x="4387850" y="3771900"/>
            <a:ext cx="207963" cy="220663"/>
          </a:xfrm>
          <a:prstGeom prst="ellipse">
            <a:avLst/>
          </a:pr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86071" name="Oval 71"/>
          <p:cNvSpPr>
            <a:spLocks noChangeArrowheads="1"/>
          </p:cNvSpPr>
          <p:nvPr/>
        </p:nvSpPr>
        <p:spPr bwMode="auto">
          <a:xfrm>
            <a:off x="4387850" y="4213225"/>
            <a:ext cx="207963" cy="220663"/>
          </a:xfrm>
          <a:prstGeom prst="ellipse">
            <a:avLst/>
          </a:pr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86072" name="Oval 72"/>
          <p:cNvSpPr>
            <a:spLocks noChangeArrowheads="1"/>
          </p:cNvSpPr>
          <p:nvPr/>
        </p:nvSpPr>
        <p:spPr bwMode="auto">
          <a:xfrm>
            <a:off x="4387850" y="4433888"/>
            <a:ext cx="207963" cy="220662"/>
          </a:xfrm>
          <a:prstGeom prst="ellipse">
            <a:avLst/>
          </a:pr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86073" name="Freeform 74"/>
          <p:cNvSpPr>
            <a:spLocks/>
          </p:cNvSpPr>
          <p:nvPr/>
        </p:nvSpPr>
        <p:spPr bwMode="auto">
          <a:xfrm>
            <a:off x="4143375" y="2870200"/>
            <a:ext cx="347663" cy="588963"/>
          </a:xfrm>
          <a:custGeom>
            <a:avLst/>
            <a:gdLst>
              <a:gd name="T0" fmla="*/ 2147483647 w 600"/>
              <a:gd name="T1" fmla="*/ 2147483647 h 960"/>
              <a:gd name="T2" fmla="*/ 2147483647 w 600"/>
              <a:gd name="T3" fmla="*/ 2147483647 h 960"/>
              <a:gd name="T4" fmla="*/ 2147483647 w 600"/>
              <a:gd name="T5" fmla="*/ 2147483647 h 960"/>
              <a:gd name="T6" fmla="*/ 2147483647 w 600"/>
              <a:gd name="T7" fmla="*/ 2147483647 h 960"/>
              <a:gd name="T8" fmla="*/ 2147483647 w 600"/>
              <a:gd name="T9" fmla="*/ 2147483647 h 960"/>
              <a:gd name="T10" fmla="*/ 2147483647 w 600"/>
              <a:gd name="T11" fmla="*/ 2147483647 h 960"/>
              <a:gd name="T12" fmla="*/ 2147483647 w 600"/>
              <a:gd name="T13" fmla="*/ 2147483647 h 960"/>
              <a:gd name="T14" fmla="*/ 2147483647 w 600"/>
              <a:gd name="T15" fmla="*/ 2147483647 h 960"/>
              <a:gd name="T16" fmla="*/ 2147483647 w 600"/>
              <a:gd name="T17" fmla="*/ 2147483647 h 9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00"/>
              <a:gd name="T28" fmla="*/ 0 h 960"/>
              <a:gd name="T29" fmla="*/ 600 w 600"/>
              <a:gd name="T30" fmla="*/ 960 h 96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00" h="960">
                <a:moveTo>
                  <a:pt x="600" y="30"/>
                </a:moveTo>
                <a:cubicBezTo>
                  <a:pt x="600" y="0"/>
                  <a:pt x="480" y="0"/>
                  <a:pt x="420" y="30"/>
                </a:cubicBezTo>
                <a:cubicBezTo>
                  <a:pt x="360" y="60"/>
                  <a:pt x="270" y="120"/>
                  <a:pt x="240" y="210"/>
                </a:cubicBezTo>
                <a:cubicBezTo>
                  <a:pt x="210" y="300"/>
                  <a:pt x="240" y="480"/>
                  <a:pt x="240" y="570"/>
                </a:cubicBezTo>
                <a:cubicBezTo>
                  <a:pt x="240" y="660"/>
                  <a:pt x="270" y="690"/>
                  <a:pt x="240" y="750"/>
                </a:cubicBezTo>
                <a:cubicBezTo>
                  <a:pt x="210" y="810"/>
                  <a:pt x="90" y="960"/>
                  <a:pt x="60" y="930"/>
                </a:cubicBezTo>
                <a:cubicBezTo>
                  <a:pt x="30" y="900"/>
                  <a:pt x="0" y="690"/>
                  <a:pt x="60" y="570"/>
                </a:cubicBezTo>
                <a:cubicBezTo>
                  <a:pt x="120" y="450"/>
                  <a:pt x="330" y="300"/>
                  <a:pt x="420" y="210"/>
                </a:cubicBezTo>
                <a:cubicBezTo>
                  <a:pt x="510" y="120"/>
                  <a:pt x="600" y="60"/>
                  <a:pt x="600" y="30"/>
                </a:cubicBezTo>
                <a:close/>
              </a:path>
            </a:pathLst>
          </a:custGeom>
          <a:gradFill rotWithShape="0">
            <a:gsLst>
              <a:gs pos="0">
                <a:srgbClr val="760076"/>
              </a:gs>
              <a:gs pos="50000">
                <a:srgbClr val="FF00FF"/>
              </a:gs>
              <a:gs pos="100000">
                <a:srgbClr val="760076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86074" name="Freeform 75"/>
          <p:cNvSpPr>
            <a:spLocks/>
          </p:cNvSpPr>
          <p:nvPr/>
        </p:nvSpPr>
        <p:spPr bwMode="auto">
          <a:xfrm>
            <a:off x="5116513" y="2887663"/>
            <a:ext cx="349250" cy="588962"/>
          </a:xfrm>
          <a:custGeom>
            <a:avLst/>
            <a:gdLst>
              <a:gd name="T0" fmla="*/ 2147483647 w 600"/>
              <a:gd name="T1" fmla="*/ 2147483647 h 960"/>
              <a:gd name="T2" fmla="*/ 2147483647 w 600"/>
              <a:gd name="T3" fmla="*/ 2147483647 h 960"/>
              <a:gd name="T4" fmla="*/ 2147483647 w 600"/>
              <a:gd name="T5" fmla="*/ 2147483647 h 960"/>
              <a:gd name="T6" fmla="*/ 2147483647 w 600"/>
              <a:gd name="T7" fmla="*/ 2147483647 h 960"/>
              <a:gd name="T8" fmla="*/ 2147483647 w 600"/>
              <a:gd name="T9" fmla="*/ 2147483647 h 960"/>
              <a:gd name="T10" fmla="*/ 2147483647 w 600"/>
              <a:gd name="T11" fmla="*/ 2147483647 h 960"/>
              <a:gd name="T12" fmla="*/ 2147483647 w 600"/>
              <a:gd name="T13" fmla="*/ 2147483647 h 960"/>
              <a:gd name="T14" fmla="*/ 2147483647 w 600"/>
              <a:gd name="T15" fmla="*/ 2147483647 h 960"/>
              <a:gd name="T16" fmla="*/ 2147483647 w 600"/>
              <a:gd name="T17" fmla="*/ 2147483647 h 9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00"/>
              <a:gd name="T28" fmla="*/ 0 h 960"/>
              <a:gd name="T29" fmla="*/ 600 w 600"/>
              <a:gd name="T30" fmla="*/ 960 h 96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00" h="960">
                <a:moveTo>
                  <a:pt x="600" y="30"/>
                </a:moveTo>
                <a:cubicBezTo>
                  <a:pt x="600" y="0"/>
                  <a:pt x="480" y="0"/>
                  <a:pt x="420" y="30"/>
                </a:cubicBezTo>
                <a:cubicBezTo>
                  <a:pt x="360" y="60"/>
                  <a:pt x="270" y="120"/>
                  <a:pt x="240" y="210"/>
                </a:cubicBezTo>
                <a:cubicBezTo>
                  <a:pt x="210" y="300"/>
                  <a:pt x="240" y="480"/>
                  <a:pt x="240" y="570"/>
                </a:cubicBezTo>
                <a:cubicBezTo>
                  <a:pt x="240" y="660"/>
                  <a:pt x="270" y="690"/>
                  <a:pt x="240" y="750"/>
                </a:cubicBezTo>
                <a:cubicBezTo>
                  <a:pt x="210" y="810"/>
                  <a:pt x="90" y="960"/>
                  <a:pt x="60" y="930"/>
                </a:cubicBezTo>
                <a:cubicBezTo>
                  <a:pt x="30" y="900"/>
                  <a:pt x="0" y="690"/>
                  <a:pt x="60" y="570"/>
                </a:cubicBezTo>
                <a:cubicBezTo>
                  <a:pt x="120" y="450"/>
                  <a:pt x="330" y="300"/>
                  <a:pt x="420" y="210"/>
                </a:cubicBezTo>
                <a:cubicBezTo>
                  <a:pt x="510" y="120"/>
                  <a:pt x="600" y="60"/>
                  <a:pt x="600" y="30"/>
                </a:cubicBezTo>
                <a:close/>
              </a:path>
            </a:pathLst>
          </a:custGeom>
          <a:gradFill rotWithShape="0">
            <a:gsLst>
              <a:gs pos="0">
                <a:srgbClr val="760076"/>
              </a:gs>
              <a:gs pos="50000">
                <a:srgbClr val="FF00FF"/>
              </a:gs>
              <a:gs pos="100000">
                <a:srgbClr val="760076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86075" name="Freeform 76"/>
          <p:cNvSpPr>
            <a:spLocks/>
          </p:cNvSpPr>
          <p:nvPr/>
        </p:nvSpPr>
        <p:spPr bwMode="auto">
          <a:xfrm>
            <a:off x="6199188" y="2887663"/>
            <a:ext cx="347662" cy="588962"/>
          </a:xfrm>
          <a:custGeom>
            <a:avLst/>
            <a:gdLst>
              <a:gd name="T0" fmla="*/ 2147483647 w 600"/>
              <a:gd name="T1" fmla="*/ 2147483647 h 960"/>
              <a:gd name="T2" fmla="*/ 2147483647 w 600"/>
              <a:gd name="T3" fmla="*/ 2147483647 h 960"/>
              <a:gd name="T4" fmla="*/ 2147483647 w 600"/>
              <a:gd name="T5" fmla="*/ 2147483647 h 960"/>
              <a:gd name="T6" fmla="*/ 2147483647 w 600"/>
              <a:gd name="T7" fmla="*/ 2147483647 h 960"/>
              <a:gd name="T8" fmla="*/ 2147483647 w 600"/>
              <a:gd name="T9" fmla="*/ 2147483647 h 960"/>
              <a:gd name="T10" fmla="*/ 2147483647 w 600"/>
              <a:gd name="T11" fmla="*/ 2147483647 h 960"/>
              <a:gd name="T12" fmla="*/ 2147483647 w 600"/>
              <a:gd name="T13" fmla="*/ 2147483647 h 960"/>
              <a:gd name="T14" fmla="*/ 2147483647 w 600"/>
              <a:gd name="T15" fmla="*/ 2147483647 h 960"/>
              <a:gd name="T16" fmla="*/ 2147483647 w 600"/>
              <a:gd name="T17" fmla="*/ 2147483647 h 9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00"/>
              <a:gd name="T28" fmla="*/ 0 h 960"/>
              <a:gd name="T29" fmla="*/ 600 w 600"/>
              <a:gd name="T30" fmla="*/ 960 h 96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00" h="960">
                <a:moveTo>
                  <a:pt x="600" y="30"/>
                </a:moveTo>
                <a:cubicBezTo>
                  <a:pt x="600" y="0"/>
                  <a:pt x="480" y="0"/>
                  <a:pt x="420" y="30"/>
                </a:cubicBezTo>
                <a:cubicBezTo>
                  <a:pt x="360" y="60"/>
                  <a:pt x="270" y="120"/>
                  <a:pt x="240" y="210"/>
                </a:cubicBezTo>
                <a:cubicBezTo>
                  <a:pt x="210" y="300"/>
                  <a:pt x="240" y="480"/>
                  <a:pt x="240" y="570"/>
                </a:cubicBezTo>
                <a:cubicBezTo>
                  <a:pt x="240" y="660"/>
                  <a:pt x="270" y="690"/>
                  <a:pt x="240" y="750"/>
                </a:cubicBezTo>
                <a:cubicBezTo>
                  <a:pt x="210" y="810"/>
                  <a:pt x="90" y="960"/>
                  <a:pt x="60" y="930"/>
                </a:cubicBezTo>
                <a:cubicBezTo>
                  <a:pt x="30" y="900"/>
                  <a:pt x="0" y="690"/>
                  <a:pt x="60" y="570"/>
                </a:cubicBezTo>
                <a:cubicBezTo>
                  <a:pt x="120" y="450"/>
                  <a:pt x="330" y="300"/>
                  <a:pt x="420" y="210"/>
                </a:cubicBezTo>
                <a:cubicBezTo>
                  <a:pt x="510" y="120"/>
                  <a:pt x="600" y="60"/>
                  <a:pt x="600" y="30"/>
                </a:cubicBezTo>
                <a:close/>
              </a:path>
            </a:pathLst>
          </a:custGeom>
          <a:gradFill rotWithShape="0">
            <a:gsLst>
              <a:gs pos="0">
                <a:srgbClr val="760076"/>
              </a:gs>
              <a:gs pos="50000">
                <a:srgbClr val="FF00FF"/>
              </a:gs>
              <a:gs pos="100000">
                <a:srgbClr val="760076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1295400" y="1981200"/>
            <a:ext cx="1527175" cy="2543175"/>
            <a:chOff x="792" y="1261"/>
            <a:chExt cx="962" cy="1602"/>
          </a:xfrm>
        </p:grpSpPr>
        <p:sp>
          <p:nvSpPr>
            <p:cNvPr id="86087" name="Oval 5"/>
            <p:cNvSpPr>
              <a:spLocks noChangeArrowheads="1"/>
            </p:cNvSpPr>
            <p:nvPr/>
          </p:nvSpPr>
          <p:spPr bwMode="auto">
            <a:xfrm rot="986197">
              <a:off x="1318" y="1471"/>
              <a:ext cx="394" cy="348"/>
            </a:xfrm>
            <a:prstGeom prst="ellipse">
              <a:avLst/>
            </a:prstGeom>
            <a:gradFill rotWithShape="0">
              <a:gsLst>
                <a:gs pos="0">
                  <a:srgbClr val="5E765E"/>
                </a:gs>
                <a:gs pos="50000">
                  <a:srgbClr val="CCFFCC"/>
                </a:gs>
                <a:gs pos="100000">
                  <a:srgbClr val="5E765E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11622" name="Oval 6"/>
            <p:cNvSpPr>
              <a:spLocks noChangeArrowheads="1"/>
            </p:cNvSpPr>
            <p:nvPr/>
          </p:nvSpPr>
          <p:spPr bwMode="auto">
            <a:xfrm rot="1090939">
              <a:off x="1121" y="1781"/>
              <a:ext cx="525" cy="627"/>
            </a:xfrm>
            <a:prstGeom prst="ellipse">
              <a:avLst/>
            </a:prstGeom>
            <a:gradFill rotWithShape="0">
              <a:gsLst>
                <a:gs pos="0">
                  <a:srgbClr val="CCFFCC">
                    <a:gamma/>
                    <a:shade val="46275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87178" name="AutoShape 7"/>
            <p:cNvSpPr>
              <a:spLocks noChangeArrowheads="1"/>
            </p:cNvSpPr>
            <p:nvPr/>
          </p:nvSpPr>
          <p:spPr bwMode="auto">
            <a:xfrm rot="5722782">
              <a:off x="1585" y="1579"/>
              <a:ext cx="69" cy="131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760000"/>
                </a:gs>
                <a:gs pos="50000">
                  <a:srgbClr val="FF0000"/>
                </a:gs>
                <a:gs pos="100000">
                  <a:srgbClr val="7600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79" name="Oval 8"/>
            <p:cNvSpPr>
              <a:spLocks noChangeArrowheads="1"/>
            </p:cNvSpPr>
            <p:nvPr/>
          </p:nvSpPr>
          <p:spPr bwMode="auto">
            <a:xfrm>
              <a:off x="1423" y="1540"/>
              <a:ext cx="66" cy="7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80" name="Oval 9"/>
            <p:cNvSpPr>
              <a:spLocks noChangeArrowheads="1"/>
            </p:cNvSpPr>
            <p:nvPr/>
          </p:nvSpPr>
          <p:spPr bwMode="auto">
            <a:xfrm>
              <a:off x="1580" y="1540"/>
              <a:ext cx="66" cy="7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81" name="AutoShape 10"/>
            <p:cNvSpPr>
              <a:spLocks noChangeArrowheads="1"/>
            </p:cNvSpPr>
            <p:nvPr/>
          </p:nvSpPr>
          <p:spPr bwMode="auto">
            <a:xfrm rot="-4806522">
              <a:off x="1491" y="1651"/>
              <a:ext cx="70" cy="131"/>
            </a:xfrm>
            <a:prstGeom prst="moon">
              <a:avLst>
                <a:gd name="adj" fmla="val 500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82" name="Line 11"/>
            <p:cNvSpPr>
              <a:spLocks noChangeShapeType="1"/>
            </p:cNvSpPr>
            <p:nvPr/>
          </p:nvSpPr>
          <p:spPr bwMode="auto">
            <a:xfrm flipH="1">
              <a:off x="1384" y="1888"/>
              <a:ext cx="13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83" name="Line 12"/>
            <p:cNvSpPr>
              <a:spLocks noChangeShapeType="1"/>
            </p:cNvSpPr>
            <p:nvPr/>
          </p:nvSpPr>
          <p:spPr bwMode="auto">
            <a:xfrm>
              <a:off x="1384" y="1888"/>
              <a:ext cx="0" cy="27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84" name="Line 13"/>
            <p:cNvSpPr>
              <a:spLocks noChangeShapeType="1"/>
            </p:cNvSpPr>
            <p:nvPr/>
          </p:nvSpPr>
          <p:spPr bwMode="auto">
            <a:xfrm>
              <a:off x="1515" y="1888"/>
              <a:ext cx="0" cy="7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85" name="Rectangle 41"/>
            <p:cNvSpPr>
              <a:spLocks noChangeArrowheads="1"/>
            </p:cNvSpPr>
            <p:nvPr/>
          </p:nvSpPr>
          <p:spPr bwMode="auto">
            <a:xfrm>
              <a:off x="1351" y="2168"/>
              <a:ext cx="65" cy="6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97" name="Oval 45"/>
            <p:cNvSpPr>
              <a:spLocks noChangeArrowheads="1"/>
            </p:cNvSpPr>
            <p:nvPr/>
          </p:nvSpPr>
          <p:spPr bwMode="auto">
            <a:xfrm>
              <a:off x="1235" y="2323"/>
              <a:ext cx="132" cy="140"/>
            </a:xfrm>
            <a:prstGeom prst="ellipse">
              <a:avLst/>
            </a:prstGeom>
            <a:gradFill rotWithShape="0">
              <a:gsLst>
                <a:gs pos="0">
                  <a:srgbClr val="CC99FF"/>
                </a:gs>
                <a:gs pos="100000">
                  <a:srgbClr val="5E4776"/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87189" name="Oval 46"/>
            <p:cNvSpPr>
              <a:spLocks noChangeArrowheads="1"/>
            </p:cNvSpPr>
            <p:nvPr/>
          </p:nvSpPr>
          <p:spPr bwMode="auto">
            <a:xfrm>
              <a:off x="1186" y="2445"/>
              <a:ext cx="132" cy="138"/>
            </a:xfrm>
            <a:prstGeom prst="ellipse">
              <a:avLst/>
            </a:prstGeom>
            <a:gradFill rotWithShape="0">
              <a:gsLst>
                <a:gs pos="0">
                  <a:srgbClr val="CC99FF"/>
                </a:gs>
                <a:gs pos="100000">
                  <a:srgbClr val="5E4776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99" name="Oval 47"/>
            <p:cNvSpPr>
              <a:spLocks noChangeArrowheads="1"/>
            </p:cNvSpPr>
            <p:nvPr/>
          </p:nvSpPr>
          <p:spPr bwMode="auto">
            <a:xfrm>
              <a:off x="1088" y="2538"/>
              <a:ext cx="131" cy="139"/>
            </a:xfrm>
            <a:prstGeom prst="ellipse">
              <a:avLst/>
            </a:prstGeom>
            <a:gradFill rotWithShape="0">
              <a:gsLst>
                <a:gs pos="0">
                  <a:srgbClr val="CC99FF"/>
                </a:gs>
                <a:gs pos="100000">
                  <a:srgbClr val="5E4776"/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86100" name="Oval 48"/>
            <p:cNvSpPr>
              <a:spLocks noChangeArrowheads="1"/>
            </p:cNvSpPr>
            <p:nvPr/>
          </p:nvSpPr>
          <p:spPr bwMode="auto">
            <a:xfrm>
              <a:off x="901" y="2706"/>
              <a:ext cx="132" cy="139"/>
            </a:xfrm>
            <a:prstGeom prst="ellipse">
              <a:avLst/>
            </a:prstGeom>
            <a:gradFill rotWithShape="0">
              <a:gsLst>
                <a:gs pos="0">
                  <a:srgbClr val="CC99FF"/>
                </a:gs>
                <a:gs pos="100000">
                  <a:srgbClr val="5E4776"/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86101" name="Oval 49"/>
            <p:cNvSpPr>
              <a:spLocks noChangeArrowheads="1"/>
            </p:cNvSpPr>
            <p:nvPr/>
          </p:nvSpPr>
          <p:spPr bwMode="auto">
            <a:xfrm>
              <a:off x="1307" y="2225"/>
              <a:ext cx="131" cy="140"/>
            </a:xfrm>
            <a:prstGeom prst="ellipse">
              <a:avLst/>
            </a:prstGeom>
            <a:gradFill rotWithShape="0">
              <a:gsLst>
                <a:gs pos="0">
                  <a:srgbClr val="CC99FF"/>
                </a:gs>
                <a:gs pos="100000">
                  <a:srgbClr val="5E4776"/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86102" name="Oval 50"/>
            <p:cNvSpPr>
              <a:spLocks noChangeArrowheads="1"/>
            </p:cNvSpPr>
            <p:nvPr/>
          </p:nvSpPr>
          <p:spPr bwMode="auto">
            <a:xfrm>
              <a:off x="1186" y="2445"/>
              <a:ext cx="132" cy="138"/>
            </a:xfrm>
            <a:prstGeom prst="ellipse">
              <a:avLst/>
            </a:prstGeom>
            <a:gradFill rotWithShape="0">
              <a:gsLst>
                <a:gs pos="0">
                  <a:srgbClr val="CC99FF"/>
                </a:gs>
                <a:gs pos="100000">
                  <a:srgbClr val="5E4776"/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86103" name="Oval 51"/>
            <p:cNvSpPr>
              <a:spLocks noChangeArrowheads="1"/>
            </p:cNvSpPr>
            <p:nvPr/>
          </p:nvSpPr>
          <p:spPr bwMode="auto">
            <a:xfrm>
              <a:off x="792" y="2724"/>
              <a:ext cx="131" cy="139"/>
            </a:xfrm>
            <a:prstGeom prst="ellipse">
              <a:avLst/>
            </a:prstGeom>
            <a:gradFill rotWithShape="0">
              <a:gsLst>
                <a:gs pos="0">
                  <a:srgbClr val="CC99FF"/>
                </a:gs>
                <a:gs pos="100000">
                  <a:srgbClr val="5E4776"/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86104" name="Oval 52"/>
            <p:cNvSpPr>
              <a:spLocks noChangeArrowheads="1"/>
            </p:cNvSpPr>
            <p:nvPr/>
          </p:nvSpPr>
          <p:spPr bwMode="auto">
            <a:xfrm>
              <a:off x="995" y="2625"/>
              <a:ext cx="131" cy="140"/>
            </a:xfrm>
            <a:prstGeom prst="ellipse">
              <a:avLst/>
            </a:prstGeom>
            <a:gradFill rotWithShape="0">
              <a:gsLst>
                <a:gs pos="0">
                  <a:srgbClr val="CC99FF"/>
                </a:gs>
                <a:gs pos="100000">
                  <a:srgbClr val="5E4776"/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86105" name="Freeform 73"/>
            <p:cNvSpPr>
              <a:spLocks/>
            </p:cNvSpPr>
            <p:nvPr/>
          </p:nvSpPr>
          <p:spPr bwMode="auto">
            <a:xfrm rot="-8062600">
              <a:off x="982" y="1629"/>
              <a:ext cx="441" cy="275"/>
            </a:xfrm>
            <a:custGeom>
              <a:avLst/>
              <a:gdLst>
                <a:gd name="T0" fmla="*/ 2 w 1140"/>
                <a:gd name="T1" fmla="*/ 37 h 750"/>
                <a:gd name="T2" fmla="*/ 12 w 1140"/>
                <a:gd name="T3" fmla="*/ 28 h 750"/>
                <a:gd name="T4" fmla="*/ 22 w 1140"/>
                <a:gd name="T5" fmla="*/ 19 h 750"/>
                <a:gd name="T6" fmla="*/ 43 w 1140"/>
                <a:gd name="T7" fmla="*/ 10 h 750"/>
                <a:gd name="T8" fmla="*/ 54 w 1140"/>
                <a:gd name="T9" fmla="*/ 1 h 750"/>
                <a:gd name="T10" fmla="*/ 64 w 1140"/>
                <a:gd name="T11" fmla="*/ 1 h 750"/>
                <a:gd name="T12" fmla="*/ 64 w 1140"/>
                <a:gd name="T13" fmla="*/ 10 h 750"/>
                <a:gd name="T14" fmla="*/ 54 w 1140"/>
                <a:gd name="T15" fmla="*/ 10 h 750"/>
                <a:gd name="T16" fmla="*/ 64 w 1140"/>
                <a:gd name="T17" fmla="*/ 19 h 750"/>
                <a:gd name="T18" fmla="*/ 54 w 1140"/>
                <a:gd name="T19" fmla="*/ 19 h 750"/>
                <a:gd name="T20" fmla="*/ 43 w 1140"/>
                <a:gd name="T21" fmla="*/ 19 h 750"/>
                <a:gd name="T22" fmla="*/ 22 w 1140"/>
                <a:gd name="T23" fmla="*/ 28 h 750"/>
                <a:gd name="T24" fmla="*/ 2 w 1140"/>
                <a:gd name="T25" fmla="*/ 37 h 7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40"/>
                <a:gd name="T40" fmla="*/ 0 h 750"/>
                <a:gd name="T41" fmla="*/ 1140 w 1140"/>
                <a:gd name="T42" fmla="*/ 750 h 7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40" h="750">
                  <a:moveTo>
                    <a:pt x="30" y="750"/>
                  </a:moveTo>
                  <a:cubicBezTo>
                    <a:pt x="0" y="750"/>
                    <a:pt x="150" y="630"/>
                    <a:pt x="210" y="570"/>
                  </a:cubicBezTo>
                  <a:cubicBezTo>
                    <a:pt x="270" y="510"/>
                    <a:pt x="300" y="450"/>
                    <a:pt x="390" y="390"/>
                  </a:cubicBezTo>
                  <a:cubicBezTo>
                    <a:pt x="480" y="330"/>
                    <a:pt x="660" y="270"/>
                    <a:pt x="750" y="210"/>
                  </a:cubicBezTo>
                  <a:cubicBezTo>
                    <a:pt x="840" y="150"/>
                    <a:pt x="870" y="60"/>
                    <a:pt x="930" y="30"/>
                  </a:cubicBezTo>
                  <a:cubicBezTo>
                    <a:pt x="990" y="0"/>
                    <a:pt x="1080" y="0"/>
                    <a:pt x="1110" y="30"/>
                  </a:cubicBezTo>
                  <a:cubicBezTo>
                    <a:pt x="1140" y="60"/>
                    <a:pt x="1140" y="180"/>
                    <a:pt x="1110" y="210"/>
                  </a:cubicBezTo>
                  <a:cubicBezTo>
                    <a:pt x="1080" y="240"/>
                    <a:pt x="930" y="180"/>
                    <a:pt x="930" y="210"/>
                  </a:cubicBezTo>
                  <a:cubicBezTo>
                    <a:pt x="930" y="240"/>
                    <a:pt x="1110" y="360"/>
                    <a:pt x="1110" y="390"/>
                  </a:cubicBezTo>
                  <a:cubicBezTo>
                    <a:pt x="1110" y="420"/>
                    <a:pt x="990" y="390"/>
                    <a:pt x="930" y="390"/>
                  </a:cubicBezTo>
                  <a:cubicBezTo>
                    <a:pt x="870" y="390"/>
                    <a:pt x="840" y="360"/>
                    <a:pt x="750" y="390"/>
                  </a:cubicBezTo>
                  <a:cubicBezTo>
                    <a:pt x="660" y="420"/>
                    <a:pt x="510" y="510"/>
                    <a:pt x="390" y="570"/>
                  </a:cubicBezTo>
                  <a:cubicBezTo>
                    <a:pt x="270" y="630"/>
                    <a:pt x="60" y="750"/>
                    <a:pt x="30" y="75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00FF"/>
                </a:gs>
                <a:gs pos="50000">
                  <a:srgbClr val="760076"/>
                </a:gs>
                <a:gs pos="100000">
                  <a:srgbClr val="FF00F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86106" name="AutoShape 77"/>
            <p:cNvSpPr>
              <a:spLocks noChangeArrowheads="1"/>
            </p:cNvSpPr>
            <p:nvPr/>
          </p:nvSpPr>
          <p:spPr bwMode="auto">
            <a:xfrm rot="-10324268">
              <a:off x="1463" y="1261"/>
              <a:ext cx="197" cy="20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5 w 21600"/>
                <a:gd name="T13" fmla="*/ 4547 h 21600"/>
                <a:gd name="T14" fmla="*/ 17105 w 21600"/>
                <a:gd name="T15" fmla="*/ 1705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9900"/>
                </a:gs>
                <a:gs pos="50000">
                  <a:srgbClr val="764700"/>
                </a:gs>
                <a:gs pos="100000">
                  <a:srgbClr val="FF99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86107" name="Oval 78"/>
            <p:cNvSpPr>
              <a:spLocks noChangeArrowheads="1"/>
            </p:cNvSpPr>
            <p:nvPr/>
          </p:nvSpPr>
          <p:spPr bwMode="auto">
            <a:xfrm rot="475732">
              <a:off x="1360" y="1454"/>
              <a:ext cx="394" cy="70"/>
            </a:xfrm>
            <a:prstGeom prst="ellipse">
              <a:avLst/>
            </a:prstGeom>
            <a:gradFill rotWithShape="0">
              <a:gsLst>
                <a:gs pos="0">
                  <a:srgbClr val="FF9900"/>
                </a:gs>
                <a:gs pos="50000">
                  <a:srgbClr val="764700"/>
                </a:gs>
                <a:gs pos="100000">
                  <a:srgbClr val="FF990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86077" name="AutoShape 79"/>
          <p:cNvSpPr>
            <a:spLocks noChangeArrowheads="1"/>
          </p:cNvSpPr>
          <p:nvPr/>
        </p:nvSpPr>
        <p:spPr bwMode="auto">
          <a:xfrm rot="10800000">
            <a:off x="4459288" y="2014538"/>
            <a:ext cx="312737" cy="330200"/>
          </a:xfrm>
          <a:custGeom>
            <a:avLst/>
            <a:gdLst>
              <a:gd name="T0" fmla="*/ 830546007 w 21600"/>
              <a:gd name="T1" fmla="*/ 589816479 h 21600"/>
              <a:gd name="T2" fmla="*/ 474599191 w 21600"/>
              <a:gd name="T3" fmla="*/ 1179632959 h 21600"/>
              <a:gd name="T4" fmla="*/ 118649045 w 21600"/>
              <a:gd name="T5" fmla="*/ 589816479 h 21600"/>
              <a:gd name="T6" fmla="*/ 474599191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FF9900"/>
              </a:gs>
              <a:gs pos="50000">
                <a:srgbClr val="764700"/>
              </a:gs>
              <a:gs pos="100000">
                <a:srgbClr val="FF99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87159" name="Oval 80"/>
          <p:cNvSpPr>
            <a:spLocks noChangeArrowheads="1"/>
          </p:cNvSpPr>
          <p:nvPr/>
        </p:nvSpPr>
        <p:spPr bwMode="auto">
          <a:xfrm>
            <a:off x="4322763" y="2317750"/>
            <a:ext cx="625475" cy="111125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5000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79" name="AutoShape 81"/>
          <p:cNvSpPr>
            <a:spLocks noChangeArrowheads="1"/>
          </p:cNvSpPr>
          <p:nvPr/>
        </p:nvSpPr>
        <p:spPr bwMode="auto">
          <a:xfrm rot="10800000">
            <a:off x="5357813" y="2003425"/>
            <a:ext cx="311150" cy="333375"/>
          </a:xfrm>
          <a:custGeom>
            <a:avLst/>
            <a:gdLst>
              <a:gd name="T0" fmla="*/ 813814375 w 21600"/>
              <a:gd name="T1" fmla="*/ 612832669 h 21600"/>
              <a:gd name="T2" fmla="*/ 465037362 w 21600"/>
              <a:gd name="T3" fmla="*/ 1225661387 h 21600"/>
              <a:gd name="T4" fmla="*/ 116260147 w 21600"/>
              <a:gd name="T5" fmla="*/ 612832669 h 21600"/>
              <a:gd name="T6" fmla="*/ 46503736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FF9900"/>
              </a:gs>
              <a:gs pos="50000">
                <a:srgbClr val="764700"/>
              </a:gs>
              <a:gs pos="100000">
                <a:srgbClr val="FF99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87163" name="Oval 82"/>
          <p:cNvSpPr>
            <a:spLocks noChangeArrowheads="1"/>
          </p:cNvSpPr>
          <p:nvPr/>
        </p:nvSpPr>
        <p:spPr bwMode="auto">
          <a:xfrm>
            <a:off x="5221288" y="2309813"/>
            <a:ext cx="625475" cy="111125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5000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81" name="AutoShape 83"/>
          <p:cNvSpPr>
            <a:spLocks noChangeArrowheads="1"/>
          </p:cNvSpPr>
          <p:nvPr/>
        </p:nvSpPr>
        <p:spPr bwMode="auto">
          <a:xfrm rot="10800000">
            <a:off x="6391275" y="2058988"/>
            <a:ext cx="312738" cy="331787"/>
          </a:xfrm>
          <a:custGeom>
            <a:avLst/>
            <a:gdLst>
              <a:gd name="T0" fmla="*/ 830557465 w 21600"/>
              <a:gd name="T1" fmla="*/ 601239361 h 21600"/>
              <a:gd name="T2" fmla="*/ 474603952 w 21600"/>
              <a:gd name="T3" fmla="*/ 1202474790 h 21600"/>
              <a:gd name="T4" fmla="*/ 118650235 w 21600"/>
              <a:gd name="T5" fmla="*/ 601239361 h 21600"/>
              <a:gd name="T6" fmla="*/ 4746039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FF9900"/>
              </a:gs>
              <a:gs pos="50000">
                <a:srgbClr val="764700"/>
              </a:gs>
              <a:gs pos="100000">
                <a:srgbClr val="FF99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87167" name="Oval 84"/>
          <p:cNvSpPr>
            <a:spLocks noChangeArrowheads="1"/>
          </p:cNvSpPr>
          <p:nvPr/>
        </p:nvSpPr>
        <p:spPr bwMode="auto">
          <a:xfrm>
            <a:off x="6256338" y="2363788"/>
            <a:ext cx="625475" cy="111125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5000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701" name="Text Box 85"/>
          <p:cNvSpPr txBox="1">
            <a:spLocks noChangeArrowheads="1"/>
          </p:cNvSpPr>
          <p:nvPr/>
        </p:nvSpPr>
        <p:spPr bwMode="auto">
          <a:xfrm>
            <a:off x="2684463" y="2114550"/>
            <a:ext cx="1125537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latin typeface="Century Gothic" charset="0"/>
              </a:rPr>
              <a:t>Wheeee!</a:t>
            </a:r>
            <a:endParaRPr lang="en-US">
              <a:latin typeface="Century Gothic" charset="0"/>
            </a:endParaRPr>
          </a:p>
        </p:txBody>
      </p:sp>
      <p:sp>
        <p:nvSpPr>
          <p:cNvPr id="87169" name="Text Box 86"/>
          <p:cNvSpPr txBox="1">
            <a:spLocks noChangeArrowheads="1"/>
          </p:cNvSpPr>
          <p:nvPr/>
        </p:nvSpPr>
        <p:spPr bwMode="auto">
          <a:xfrm>
            <a:off x="7315200" y="2667000"/>
            <a:ext cx="1828800" cy="5540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entury Gothic" charset="0"/>
              </a:rPr>
              <a:t>Defective mRNA</a:t>
            </a:r>
            <a:endParaRPr lang="en-US" sz="2000">
              <a:latin typeface="Century Gothic" charset="0"/>
            </a:endParaRPr>
          </a:p>
        </p:txBody>
      </p:sp>
      <p:sp>
        <p:nvSpPr>
          <p:cNvPr id="87170" name="Text Box 88"/>
          <p:cNvSpPr txBox="1">
            <a:spLocks noChangeArrowheads="1"/>
          </p:cNvSpPr>
          <p:nvPr/>
        </p:nvSpPr>
        <p:spPr bwMode="auto">
          <a:xfrm>
            <a:off x="4724400" y="1143000"/>
            <a:ext cx="13382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>
                <a:latin typeface="Century Gothic" charset="0"/>
              </a:rPr>
              <a:t>Oh!  Oh!!? Traffic jam!!!!</a:t>
            </a:r>
            <a:endParaRPr lang="en-US" sz="1400">
              <a:latin typeface="Century Gothic" charset="0"/>
            </a:endParaRPr>
          </a:p>
        </p:txBody>
      </p:sp>
      <p:sp>
        <p:nvSpPr>
          <p:cNvPr id="87171" name="Text Box 89"/>
          <p:cNvSpPr txBox="1">
            <a:spLocks noChangeArrowheads="1"/>
          </p:cNvSpPr>
          <p:nvPr/>
        </p:nvSpPr>
        <p:spPr bwMode="auto">
          <a:xfrm>
            <a:off x="6143625" y="1219200"/>
            <a:ext cx="9906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latin typeface="Century Gothic" charset="0"/>
              </a:rPr>
              <a:t>I see no STOPS!!</a:t>
            </a:r>
            <a:endParaRPr lang="en-US">
              <a:latin typeface="Century 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77457E-6 L 0.1665 -0.007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16" y="-3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" dur="500"/>
                                        <p:tgtEl>
                                          <p:spTgt spid="11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166 0 " pathEditMode="relative" ptsTypes="AA">
                                      <p:cBhvr>
                                        <p:cTn id="11" dur="2000" fill="hold"/>
                                        <p:tgtEl>
                                          <p:spTgt spid="1117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701" grpId="0"/>
      <p:bldP spid="111701" grpId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685800"/>
            <a:ext cx="8077200" cy="5440363"/>
          </a:xfrm>
        </p:spPr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Even if an mRNA molecule comes to an abrupt end, ribosomes may only be released by release factor.</a:t>
            </a:r>
          </a:p>
          <a:p>
            <a:pPr marL="0" indent="0" eaLnBrk="1" hangingPunct="1">
              <a:buNone/>
            </a:pPr>
            <a:r>
              <a:rPr lang="en-US" altLang="zh-CN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Gothic" charset="0"/>
                <a:ea typeface="SimSun" charset="0"/>
                <a:cs typeface="SimSun" charset="0"/>
              </a:rPr>
              <a:t>This needs a stop codon. </a:t>
            </a:r>
          </a:p>
          <a:p>
            <a:pPr eaLnBrk="1" hangingPunct="1">
              <a:buFontTx/>
              <a:buBlip>
                <a:blip r:embed="rId2"/>
              </a:buBlip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If the mRNA is defective and there is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no stop codon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, a ribosome that reaches the end will just sit there forever and the ribosomes behind it will all be stalled too (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ribosome pile up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). </a:t>
            </a:r>
          </a:p>
          <a:p>
            <a:pPr eaLnBrk="1" hangingPunct="1">
              <a:buFontTx/>
              <a:buBlip>
                <a:blip r:embed="rId2"/>
              </a:buBlip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So what do we do to free these trapped ribosomes? </a:t>
            </a:r>
          </a:p>
          <a:p>
            <a:pPr marL="0" indent="0" eaLnBrk="1" hangingPunct="1">
              <a:buNone/>
            </a:pPr>
            <a:r>
              <a:rPr lang="en-US" altLang="zh-CN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Gothic" charset="0"/>
                <a:ea typeface="SimSun" charset="0"/>
                <a:cs typeface="SimSun" charset="0"/>
              </a:rPr>
              <a:t>Bacterial cells contain a small but heroic RNA molecule that rescues stalled ribosomes. 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entury Gothic" charset="0"/>
              <a:cs typeface="Arial" charset="0"/>
            </a:endParaRPr>
          </a:p>
        </p:txBody>
      </p:sp>
      <p:sp>
        <p:nvSpPr>
          <p:cNvPr id="860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428E6B9-741F-244A-B0C2-0D2F3525EE59}" type="slidenum">
              <a:rPr lang="en-US"/>
              <a:pPr eaLnBrk="1" hangingPunct="1"/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b="1" dirty="0" err="1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tmRNA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: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because it acts partly like 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tRNA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 and partly like mRNA. 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Like a 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tRNA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, the 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tmRNA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 carries an amino acid (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alanine)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.  When it sees a stalled ribosome it binds beside the defective mRNA. </a:t>
            </a:r>
          </a:p>
          <a:p>
            <a:pPr eaLnBrk="1" hangingPunct="1">
              <a:buFontTx/>
              <a:buBlip>
                <a:blip r:embed="rId2"/>
              </a:buBlip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Protein synthesis now continues, first using the alanine carried by 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tmRNA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, and then continuing on to translate the 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short stretch of message</a:t>
            </a:r>
            <a:r>
              <a:rPr lang="en-US" altLang="zh-CN" sz="2400" b="1" dirty="0">
                <a:latin typeface="Century Gothic" charset="0"/>
                <a:ea typeface="SimSun" charset="0"/>
                <a:cs typeface="SimSun" charset="0"/>
              </a:rPr>
              <a:t> 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(of about 10 amino acids) that is also part of the 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tmRNA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.</a:t>
            </a:r>
          </a:p>
          <a:p>
            <a:pPr eaLnBrk="1" hangingPunct="1">
              <a:buFontTx/>
              <a:buNone/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Finally, the </a:t>
            </a:r>
            <a:r>
              <a:rPr lang="en-US" altLang="zh-CN" sz="2400" dirty="0" err="1">
                <a:latin typeface="Century Gothic" charset="0"/>
                <a:ea typeface="SimSun" charset="0"/>
                <a:cs typeface="SimSun" charset="0"/>
              </a:rPr>
              <a:t>tmRNA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provides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appropriate stop codon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so that release factor can disassemble the ribosome and free it for its next assignment.</a:t>
            </a:r>
            <a:endParaRPr lang="en-US" sz="2400" dirty="0">
              <a:latin typeface="Century Gothic" charset="0"/>
              <a:cs typeface="Arial" charset="0"/>
            </a:endParaRPr>
          </a:p>
        </p:txBody>
      </p:sp>
      <p:sp>
        <p:nvSpPr>
          <p:cNvPr id="880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08F6F8-27C7-7F43-9150-2C2FE851A195}" type="slidenum">
              <a:rPr lang="en-US"/>
              <a:pPr eaLnBrk="1" hangingPunct="1"/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B994A0-1C52-1A4A-A73D-86B0B13D63FA}" type="slidenum">
              <a:rPr lang="en-US"/>
              <a:pPr eaLnBrk="1" hangingPunct="1"/>
              <a:t>73</a:t>
            </a:fld>
            <a:endParaRPr lang="en-US"/>
          </a:p>
        </p:txBody>
      </p:sp>
      <p:sp>
        <p:nvSpPr>
          <p:cNvPr id="110597" name="Oval 5"/>
          <p:cNvSpPr>
            <a:spLocks noChangeArrowheads="1"/>
          </p:cNvSpPr>
          <p:nvPr/>
        </p:nvSpPr>
        <p:spPr bwMode="auto">
          <a:xfrm>
            <a:off x="3090863" y="2901950"/>
            <a:ext cx="2141537" cy="1173163"/>
          </a:xfrm>
          <a:prstGeom prst="ellipse">
            <a:avLst/>
          </a:prstGeom>
          <a:gradFill rotWithShape="0">
            <a:gsLst>
              <a:gs pos="0">
                <a:srgbClr val="FFCC99">
                  <a:gamma/>
                  <a:shade val="46275"/>
                  <a:invGamma/>
                </a:srgbClr>
              </a:gs>
              <a:gs pos="5000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89094" name="Freeform 16"/>
          <p:cNvSpPr>
            <a:spLocks/>
          </p:cNvSpPr>
          <p:nvPr/>
        </p:nvSpPr>
        <p:spPr bwMode="auto">
          <a:xfrm>
            <a:off x="3716338" y="3424238"/>
            <a:ext cx="0" cy="1301750"/>
          </a:xfrm>
          <a:custGeom>
            <a:avLst/>
            <a:gdLst>
              <a:gd name="T0" fmla="*/ 0 w 1"/>
              <a:gd name="T1" fmla="*/ 0 h 1800"/>
              <a:gd name="T2" fmla="*/ 0 w 1"/>
              <a:gd name="T3" fmla="*/ 2147483647 h 1800"/>
              <a:gd name="T4" fmla="*/ 0 60000 65536"/>
              <a:gd name="T5" fmla="*/ 0 60000 65536"/>
              <a:gd name="T6" fmla="*/ 0 w 1"/>
              <a:gd name="T7" fmla="*/ 0 h 1800"/>
              <a:gd name="T8" fmla="*/ 0 w 1"/>
              <a:gd name="T9" fmla="*/ 1800 h 18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800">
                <a:moveTo>
                  <a:pt x="0" y="0"/>
                </a:moveTo>
                <a:cubicBezTo>
                  <a:pt x="0" y="750"/>
                  <a:pt x="0" y="1500"/>
                  <a:pt x="0" y="180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596" name="Oval 4"/>
          <p:cNvSpPr>
            <a:spLocks noChangeArrowheads="1"/>
          </p:cNvSpPr>
          <p:nvPr/>
        </p:nvSpPr>
        <p:spPr bwMode="auto">
          <a:xfrm>
            <a:off x="3492500" y="1860550"/>
            <a:ext cx="1338263" cy="1041400"/>
          </a:xfrm>
          <a:prstGeom prst="ellipse">
            <a:avLst/>
          </a:prstGeom>
          <a:gradFill rotWithShape="0">
            <a:gsLst>
              <a:gs pos="0">
                <a:srgbClr val="FFCC99">
                  <a:gamma/>
                  <a:shade val="46275"/>
                  <a:invGamma/>
                </a:srgbClr>
              </a:gs>
              <a:gs pos="100000">
                <a:srgbClr val="FFCC99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88071" name="Rectangle 6"/>
          <p:cNvSpPr>
            <a:spLocks noChangeArrowheads="1"/>
          </p:cNvSpPr>
          <p:nvPr/>
        </p:nvSpPr>
        <p:spPr bwMode="auto">
          <a:xfrm>
            <a:off x="4162425" y="2381250"/>
            <a:ext cx="1204913" cy="130175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89101" name="Rectangle 7"/>
          <p:cNvSpPr>
            <a:spLocks noChangeArrowheads="1"/>
          </p:cNvSpPr>
          <p:nvPr/>
        </p:nvSpPr>
        <p:spPr bwMode="auto">
          <a:xfrm>
            <a:off x="4029075" y="2381250"/>
            <a:ext cx="133350" cy="1173163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3" name="Rectangle 8"/>
          <p:cNvSpPr>
            <a:spLocks noChangeArrowheads="1"/>
          </p:cNvSpPr>
          <p:nvPr/>
        </p:nvSpPr>
        <p:spPr bwMode="auto">
          <a:xfrm>
            <a:off x="1752600" y="2381250"/>
            <a:ext cx="2141538" cy="130175"/>
          </a:xfrm>
          <a:prstGeom prst="rect">
            <a:avLst/>
          </a:prstGeom>
          <a:gradFill rotWithShape="0">
            <a:gsLst>
              <a:gs pos="0">
                <a:srgbClr val="760000"/>
              </a:gs>
              <a:gs pos="50000">
                <a:srgbClr val="FF0000"/>
              </a:gs>
              <a:gs pos="100000">
                <a:srgbClr val="76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89105" name="Rectangle 9"/>
          <p:cNvSpPr>
            <a:spLocks noChangeArrowheads="1"/>
          </p:cNvSpPr>
          <p:nvPr/>
        </p:nvSpPr>
        <p:spPr bwMode="auto">
          <a:xfrm>
            <a:off x="3314700" y="2641600"/>
            <a:ext cx="401638" cy="130175"/>
          </a:xfrm>
          <a:prstGeom prst="rect">
            <a:avLst/>
          </a:prstGeom>
          <a:gradFill rotWithShape="0">
            <a:gsLst>
              <a:gs pos="0">
                <a:srgbClr val="007676"/>
              </a:gs>
              <a:gs pos="50000">
                <a:srgbClr val="00FFFF"/>
              </a:gs>
              <a:gs pos="100000">
                <a:srgbClr val="0076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6" name="Rectangle 10"/>
          <p:cNvSpPr>
            <a:spLocks noChangeArrowheads="1"/>
          </p:cNvSpPr>
          <p:nvPr/>
        </p:nvSpPr>
        <p:spPr bwMode="auto">
          <a:xfrm>
            <a:off x="3716338" y="2641600"/>
            <a:ext cx="133350" cy="652463"/>
          </a:xfrm>
          <a:prstGeom prst="rect">
            <a:avLst/>
          </a:prstGeom>
          <a:gradFill rotWithShape="0">
            <a:gsLst>
              <a:gs pos="0">
                <a:srgbClr val="007676"/>
              </a:gs>
              <a:gs pos="50000">
                <a:srgbClr val="00FFFF"/>
              </a:gs>
              <a:gs pos="100000">
                <a:srgbClr val="0076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6" name="Oval 11"/>
          <p:cNvSpPr>
            <a:spLocks noChangeArrowheads="1"/>
          </p:cNvSpPr>
          <p:nvPr/>
        </p:nvSpPr>
        <p:spPr bwMode="auto">
          <a:xfrm>
            <a:off x="3581400" y="3478213"/>
            <a:ext cx="268288" cy="260350"/>
          </a:xfrm>
          <a:prstGeom prst="ellipse">
            <a:avLst/>
          </a:pr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88077" name="Oval 12"/>
          <p:cNvSpPr>
            <a:spLocks noChangeArrowheads="1"/>
          </p:cNvSpPr>
          <p:nvPr/>
        </p:nvSpPr>
        <p:spPr bwMode="auto">
          <a:xfrm>
            <a:off x="3581400" y="3781425"/>
            <a:ext cx="268288" cy="261938"/>
          </a:xfrm>
          <a:prstGeom prst="ellipse">
            <a:avLst/>
          </a:pr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88078" name="Oval 13"/>
          <p:cNvSpPr>
            <a:spLocks noChangeArrowheads="1"/>
          </p:cNvSpPr>
          <p:nvPr/>
        </p:nvSpPr>
        <p:spPr bwMode="auto">
          <a:xfrm>
            <a:off x="3581400" y="4075113"/>
            <a:ext cx="268288" cy="260350"/>
          </a:xfrm>
          <a:prstGeom prst="ellipse">
            <a:avLst/>
          </a:pr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88079" name="Oval 14"/>
          <p:cNvSpPr>
            <a:spLocks noChangeArrowheads="1"/>
          </p:cNvSpPr>
          <p:nvPr/>
        </p:nvSpPr>
        <p:spPr bwMode="auto">
          <a:xfrm>
            <a:off x="3581400" y="4368800"/>
            <a:ext cx="268288" cy="260350"/>
          </a:xfrm>
          <a:prstGeom prst="ellipse">
            <a:avLst/>
          </a:pr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88080" name="Oval 15"/>
          <p:cNvSpPr>
            <a:spLocks noChangeArrowheads="1"/>
          </p:cNvSpPr>
          <p:nvPr/>
        </p:nvSpPr>
        <p:spPr bwMode="auto">
          <a:xfrm>
            <a:off x="3581400" y="4683125"/>
            <a:ext cx="268288" cy="260350"/>
          </a:xfrm>
          <a:prstGeom prst="ellipse">
            <a:avLst/>
          </a:pr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89122" name="Rectangle 17"/>
          <p:cNvSpPr>
            <a:spLocks noChangeArrowheads="1"/>
          </p:cNvSpPr>
          <p:nvPr/>
        </p:nvSpPr>
        <p:spPr bwMode="auto">
          <a:xfrm>
            <a:off x="3638550" y="3294063"/>
            <a:ext cx="266700" cy="130175"/>
          </a:xfrm>
          <a:prstGeom prst="rect">
            <a:avLst/>
          </a:prstGeom>
          <a:gradFill rotWithShape="0">
            <a:gsLst>
              <a:gs pos="0">
                <a:srgbClr val="00FFFF"/>
              </a:gs>
              <a:gs pos="100000">
                <a:srgbClr val="0076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3" name="Rectangle 18"/>
          <p:cNvSpPr>
            <a:spLocks noChangeArrowheads="1"/>
          </p:cNvSpPr>
          <p:nvPr/>
        </p:nvSpPr>
        <p:spPr bwMode="auto">
          <a:xfrm>
            <a:off x="5232400" y="2381250"/>
            <a:ext cx="134938" cy="130175"/>
          </a:xfrm>
          <a:prstGeom prst="rect">
            <a:avLst/>
          </a:prstGeom>
          <a:gradFill rotWithShape="0">
            <a:gsLst>
              <a:gs pos="0">
                <a:srgbClr val="3B003B"/>
              </a:gs>
              <a:gs pos="50000">
                <a:srgbClr val="800080"/>
              </a:gs>
              <a:gs pos="100000">
                <a:srgbClr val="3B003B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3" name="Rectangle 19"/>
          <p:cNvSpPr>
            <a:spLocks noChangeArrowheads="1"/>
          </p:cNvSpPr>
          <p:nvPr/>
        </p:nvSpPr>
        <p:spPr bwMode="auto">
          <a:xfrm>
            <a:off x="4697413" y="2381250"/>
            <a:ext cx="534987" cy="130175"/>
          </a:xfrm>
          <a:prstGeom prst="rect">
            <a:avLst/>
          </a:prstGeom>
          <a:gradFill rotWithShape="0">
            <a:gsLst>
              <a:gs pos="0">
                <a:srgbClr val="007600"/>
              </a:gs>
              <a:gs pos="50000">
                <a:srgbClr val="00FF00"/>
              </a:gs>
              <a:gs pos="100000">
                <a:srgbClr val="0076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88084" name="Oval 20"/>
          <p:cNvSpPr>
            <a:spLocks noChangeArrowheads="1"/>
          </p:cNvSpPr>
          <p:nvPr/>
        </p:nvSpPr>
        <p:spPr bwMode="auto">
          <a:xfrm>
            <a:off x="3960813" y="3509963"/>
            <a:ext cx="268287" cy="261937"/>
          </a:xfrm>
          <a:prstGeom prst="ellipse">
            <a:avLst/>
          </a:prstGeom>
          <a:gradFill rotWithShape="0">
            <a:gsLst>
              <a:gs pos="0">
                <a:srgbClr val="3366FF"/>
              </a:gs>
              <a:gs pos="100000">
                <a:srgbClr val="182F76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1752600" y="1882775"/>
            <a:ext cx="803275" cy="2603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algn="ctr">
              <a:defRPr/>
            </a:pPr>
            <a:r>
              <a:rPr lang="en-US" sz="1400" b="1" dirty="0">
                <a:solidFill>
                  <a:srgbClr val="000000"/>
                </a:solidFill>
                <a:latin typeface="Century Gothic" pitchFamily="34" charset="0"/>
                <a:ea typeface="+mn-ea"/>
              </a:rPr>
              <a:t>mRNA</a:t>
            </a:r>
            <a:endParaRPr lang="en-US" sz="1400" dirty="0">
              <a:solidFill>
                <a:srgbClr val="000000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89133" name="Text Box 22"/>
          <p:cNvSpPr txBox="1">
            <a:spLocks noChangeArrowheads="1"/>
          </p:cNvSpPr>
          <p:nvPr/>
        </p:nvSpPr>
        <p:spPr bwMode="auto">
          <a:xfrm>
            <a:off x="4648200" y="1676400"/>
            <a:ext cx="24384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Short message for 10 amino acids</a:t>
            </a:r>
            <a:endParaRPr lang="en-US"/>
          </a:p>
        </p:txBody>
      </p:sp>
      <p:sp>
        <p:nvSpPr>
          <p:cNvPr id="88087" name="Text Box 23"/>
          <p:cNvSpPr txBox="1">
            <a:spLocks noChangeArrowheads="1"/>
          </p:cNvSpPr>
          <p:nvPr/>
        </p:nvSpPr>
        <p:spPr bwMode="auto">
          <a:xfrm>
            <a:off x="1905000" y="4595813"/>
            <a:ext cx="1320800" cy="39211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algn="ctr">
              <a:defRPr/>
            </a:pPr>
            <a:r>
              <a:rPr lang="en-US" sz="1400" b="1" dirty="0">
                <a:solidFill>
                  <a:srgbClr val="000000"/>
                </a:solidFill>
                <a:latin typeface="Century Gothic" pitchFamily="34" charset="0"/>
                <a:ea typeface="+mn-ea"/>
              </a:rPr>
              <a:t>polypeptide</a:t>
            </a:r>
            <a:endParaRPr lang="en-US" sz="1400" dirty="0">
              <a:solidFill>
                <a:srgbClr val="000000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88088" name="Text Box 24"/>
          <p:cNvSpPr txBox="1">
            <a:spLocks noChangeArrowheads="1"/>
          </p:cNvSpPr>
          <p:nvPr/>
        </p:nvSpPr>
        <p:spPr bwMode="auto">
          <a:xfrm>
            <a:off x="4572000" y="3657600"/>
            <a:ext cx="904875" cy="3635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algn="ctr">
              <a:defRPr/>
            </a:pPr>
            <a:r>
              <a:rPr lang="en-US" sz="1400" b="1" dirty="0" err="1">
                <a:solidFill>
                  <a:srgbClr val="000000"/>
                </a:solidFill>
                <a:latin typeface="Century Gothic" pitchFamily="34" charset="0"/>
                <a:ea typeface="+mn-ea"/>
              </a:rPr>
              <a:t>Alanine</a:t>
            </a:r>
            <a:endParaRPr lang="en-US" sz="1400" dirty="0">
              <a:solidFill>
                <a:srgbClr val="000000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88089" name="Text Box 25"/>
          <p:cNvSpPr txBox="1">
            <a:spLocks noChangeArrowheads="1"/>
          </p:cNvSpPr>
          <p:nvPr/>
        </p:nvSpPr>
        <p:spPr bwMode="auto">
          <a:xfrm>
            <a:off x="3359150" y="1860550"/>
            <a:ext cx="803275" cy="2603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algn="ctr">
              <a:defRPr/>
            </a:pPr>
            <a:r>
              <a:rPr lang="en-US" sz="1400" b="1" dirty="0" err="1">
                <a:solidFill>
                  <a:srgbClr val="000000"/>
                </a:solidFill>
                <a:latin typeface="Century Gothic" pitchFamily="34" charset="0"/>
                <a:ea typeface="+mn-ea"/>
              </a:rPr>
              <a:t>tmRNA</a:t>
            </a:r>
            <a:endParaRPr lang="en-US" sz="1400" dirty="0">
              <a:solidFill>
                <a:srgbClr val="000000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88090" name="Text Box 26"/>
          <p:cNvSpPr txBox="1">
            <a:spLocks noChangeArrowheads="1"/>
          </p:cNvSpPr>
          <p:nvPr/>
        </p:nvSpPr>
        <p:spPr bwMode="auto">
          <a:xfrm>
            <a:off x="5634038" y="2251075"/>
            <a:ext cx="1071562" cy="56832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algn="ctr">
              <a:defRPr/>
            </a:pPr>
            <a:r>
              <a:rPr lang="en-US" sz="1400" b="1" dirty="0">
                <a:solidFill>
                  <a:srgbClr val="000000"/>
                </a:solidFill>
                <a:latin typeface="Century Gothic" pitchFamily="34" charset="0"/>
                <a:ea typeface="+mn-ea"/>
              </a:rPr>
              <a:t>Stop </a:t>
            </a:r>
            <a:r>
              <a:rPr lang="en-US" sz="1400" b="1" dirty="0" err="1">
                <a:solidFill>
                  <a:srgbClr val="000000"/>
                </a:solidFill>
                <a:latin typeface="Century Gothic" pitchFamily="34" charset="0"/>
                <a:ea typeface="+mn-ea"/>
              </a:rPr>
              <a:t>codon</a:t>
            </a:r>
            <a:endParaRPr lang="en-US" sz="1400" dirty="0">
              <a:solidFill>
                <a:srgbClr val="000000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89146" name="Line 27"/>
          <p:cNvSpPr>
            <a:spLocks noChangeShapeType="1"/>
          </p:cNvSpPr>
          <p:nvPr/>
        </p:nvSpPr>
        <p:spPr bwMode="auto">
          <a:xfrm flipH="1">
            <a:off x="5367338" y="2446338"/>
            <a:ext cx="4016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47" name="Line 28"/>
          <p:cNvSpPr>
            <a:spLocks noChangeShapeType="1"/>
          </p:cNvSpPr>
          <p:nvPr/>
        </p:nvSpPr>
        <p:spPr bwMode="auto">
          <a:xfrm flipH="1" flipV="1">
            <a:off x="4162425" y="3684588"/>
            <a:ext cx="401638" cy="130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48" name="Line 29"/>
          <p:cNvSpPr>
            <a:spLocks noChangeShapeType="1"/>
          </p:cNvSpPr>
          <p:nvPr/>
        </p:nvSpPr>
        <p:spPr bwMode="auto">
          <a:xfrm flipV="1">
            <a:off x="2957513" y="4530725"/>
            <a:ext cx="534987" cy="130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49" name="Line 30"/>
          <p:cNvSpPr>
            <a:spLocks noChangeShapeType="1"/>
          </p:cNvSpPr>
          <p:nvPr/>
        </p:nvSpPr>
        <p:spPr bwMode="auto">
          <a:xfrm>
            <a:off x="5099050" y="2120900"/>
            <a:ext cx="0" cy="260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50" name="Line 31"/>
          <p:cNvSpPr>
            <a:spLocks noChangeShapeType="1"/>
          </p:cNvSpPr>
          <p:nvPr/>
        </p:nvSpPr>
        <p:spPr bwMode="auto">
          <a:xfrm>
            <a:off x="3760788" y="2120900"/>
            <a:ext cx="268287" cy="260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51" name="Line 32"/>
          <p:cNvSpPr>
            <a:spLocks noChangeShapeType="1"/>
          </p:cNvSpPr>
          <p:nvPr/>
        </p:nvSpPr>
        <p:spPr bwMode="auto">
          <a:xfrm>
            <a:off x="2154238" y="2120900"/>
            <a:ext cx="133350" cy="2603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97" name="Text Box 33"/>
          <p:cNvSpPr txBox="1">
            <a:spLocks noChangeArrowheads="1"/>
          </p:cNvSpPr>
          <p:nvPr/>
        </p:nvSpPr>
        <p:spPr bwMode="auto">
          <a:xfrm>
            <a:off x="2767013" y="2901950"/>
            <a:ext cx="803275" cy="2619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algn="ctr">
              <a:defRPr/>
            </a:pPr>
            <a:r>
              <a:rPr lang="en-US" sz="1400" b="1" dirty="0" err="1">
                <a:solidFill>
                  <a:srgbClr val="000000"/>
                </a:solidFill>
                <a:latin typeface="Century Gothic" pitchFamily="34" charset="0"/>
                <a:ea typeface="+mn-ea"/>
              </a:rPr>
              <a:t>tRNA</a:t>
            </a:r>
            <a:endParaRPr lang="en-US" sz="1400" dirty="0">
              <a:solidFill>
                <a:srgbClr val="000000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89155" name="Line 34"/>
          <p:cNvSpPr>
            <a:spLocks noChangeShapeType="1"/>
          </p:cNvSpPr>
          <p:nvPr/>
        </p:nvSpPr>
        <p:spPr bwMode="auto">
          <a:xfrm>
            <a:off x="3314700" y="3033713"/>
            <a:ext cx="4016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56" name="Text Box 35"/>
          <p:cNvSpPr txBox="1">
            <a:spLocks noChangeArrowheads="1"/>
          </p:cNvSpPr>
          <p:nvPr/>
        </p:nvSpPr>
        <p:spPr bwMode="auto">
          <a:xfrm>
            <a:off x="2689225" y="5248275"/>
            <a:ext cx="3614738" cy="390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latin typeface="Arial Narrow" charset="0"/>
              </a:rPr>
              <a:t>Ribosome Rescued by tmRNA</a:t>
            </a:r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85F4AF-70BC-1347-87B1-9D2DE57C2C49}" type="slidenum">
              <a:rPr lang="en-US"/>
              <a:pPr eaLnBrk="1" hangingPunct="1"/>
              <a:t>74</a:t>
            </a:fld>
            <a:endParaRPr lang="en-US"/>
          </a:p>
        </p:txBody>
      </p:sp>
      <p:sp>
        <p:nvSpPr>
          <p:cNvPr id="115716" name="Oval 4"/>
          <p:cNvSpPr>
            <a:spLocks noChangeArrowheads="1"/>
          </p:cNvSpPr>
          <p:nvPr/>
        </p:nvSpPr>
        <p:spPr bwMode="auto">
          <a:xfrm>
            <a:off x="1909763" y="2438400"/>
            <a:ext cx="1143000" cy="914400"/>
          </a:xfrm>
          <a:prstGeom prst="ellipse">
            <a:avLst/>
          </a:prstGeom>
          <a:gradFill rotWithShape="0">
            <a:gsLst>
              <a:gs pos="0">
                <a:srgbClr val="FFCC99">
                  <a:gamma/>
                  <a:shade val="46275"/>
                  <a:invGamma/>
                </a:srgbClr>
              </a:gs>
              <a:gs pos="100000">
                <a:srgbClr val="FFCC99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15717" name="Oval 5"/>
          <p:cNvSpPr>
            <a:spLocks noChangeArrowheads="1"/>
          </p:cNvSpPr>
          <p:nvPr/>
        </p:nvSpPr>
        <p:spPr bwMode="auto">
          <a:xfrm>
            <a:off x="1604963" y="3048000"/>
            <a:ext cx="1828800" cy="1028700"/>
          </a:xfrm>
          <a:prstGeom prst="ellipse">
            <a:avLst/>
          </a:prstGeom>
          <a:gradFill rotWithShape="0">
            <a:gsLst>
              <a:gs pos="0">
                <a:srgbClr val="FFCC99">
                  <a:gamma/>
                  <a:shade val="46275"/>
                  <a:invGamma/>
                </a:srgbClr>
              </a:gs>
              <a:gs pos="5000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2300288" y="3109913"/>
            <a:ext cx="342900" cy="114300"/>
          </a:xfrm>
          <a:prstGeom prst="rect">
            <a:avLst/>
          </a:prstGeom>
          <a:gradFill rotWithShape="0">
            <a:gsLst>
              <a:gs pos="0">
                <a:srgbClr val="007676"/>
              </a:gs>
              <a:gs pos="50000">
                <a:srgbClr val="00FFFF"/>
              </a:gs>
              <a:gs pos="100000">
                <a:srgbClr val="0076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2643188" y="3109913"/>
            <a:ext cx="114300" cy="571500"/>
          </a:xfrm>
          <a:prstGeom prst="rect">
            <a:avLst/>
          </a:prstGeom>
          <a:gradFill rotWithShape="0">
            <a:gsLst>
              <a:gs pos="0">
                <a:srgbClr val="007676"/>
              </a:gs>
              <a:gs pos="50000">
                <a:srgbClr val="00FFFF"/>
              </a:gs>
              <a:gs pos="100000">
                <a:srgbClr val="0076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20" name="Oval 8"/>
          <p:cNvSpPr>
            <a:spLocks noChangeArrowheads="1"/>
          </p:cNvSpPr>
          <p:nvPr/>
        </p:nvSpPr>
        <p:spPr bwMode="auto">
          <a:xfrm>
            <a:off x="2528888" y="3843338"/>
            <a:ext cx="228600" cy="228600"/>
          </a:xfrm>
          <a:prstGeom prst="ellipse">
            <a:avLst/>
          </a:pr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15721" name="Oval 9"/>
          <p:cNvSpPr>
            <a:spLocks noChangeArrowheads="1"/>
          </p:cNvSpPr>
          <p:nvPr/>
        </p:nvSpPr>
        <p:spPr bwMode="auto">
          <a:xfrm>
            <a:off x="2528888" y="4110038"/>
            <a:ext cx="228600" cy="228600"/>
          </a:xfrm>
          <a:prstGeom prst="ellipse">
            <a:avLst/>
          </a:pr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15722" name="Oval 10"/>
          <p:cNvSpPr>
            <a:spLocks noChangeArrowheads="1"/>
          </p:cNvSpPr>
          <p:nvPr/>
        </p:nvSpPr>
        <p:spPr bwMode="auto">
          <a:xfrm>
            <a:off x="2528888" y="4367213"/>
            <a:ext cx="228600" cy="228600"/>
          </a:xfrm>
          <a:prstGeom prst="ellipse">
            <a:avLst/>
          </a:pr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15723" name="Oval 11"/>
          <p:cNvSpPr>
            <a:spLocks noChangeArrowheads="1"/>
          </p:cNvSpPr>
          <p:nvPr/>
        </p:nvSpPr>
        <p:spPr bwMode="auto">
          <a:xfrm>
            <a:off x="2528888" y="4624388"/>
            <a:ext cx="228600" cy="228600"/>
          </a:xfrm>
          <a:prstGeom prst="ellipse">
            <a:avLst/>
          </a:pr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15724" name="Oval 12"/>
          <p:cNvSpPr>
            <a:spLocks noChangeArrowheads="1"/>
          </p:cNvSpPr>
          <p:nvPr/>
        </p:nvSpPr>
        <p:spPr bwMode="auto">
          <a:xfrm>
            <a:off x="2528888" y="4900613"/>
            <a:ext cx="228600" cy="228600"/>
          </a:xfrm>
          <a:prstGeom prst="ellipse">
            <a:avLst/>
          </a:pr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15725" name="Rectangle 13"/>
          <p:cNvSpPr>
            <a:spLocks noChangeArrowheads="1"/>
          </p:cNvSpPr>
          <p:nvPr/>
        </p:nvSpPr>
        <p:spPr bwMode="auto">
          <a:xfrm>
            <a:off x="2576513" y="3681413"/>
            <a:ext cx="228600" cy="114300"/>
          </a:xfrm>
          <a:prstGeom prst="rect">
            <a:avLst/>
          </a:prstGeom>
          <a:gradFill rotWithShape="0">
            <a:gsLst>
              <a:gs pos="0">
                <a:srgbClr val="00FFFF"/>
              </a:gs>
              <a:gs pos="100000">
                <a:srgbClr val="0076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26" name="Text Box 14"/>
          <p:cNvSpPr txBox="1">
            <a:spLocks noChangeArrowheads="1"/>
          </p:cNvSpPr>
          <p:nvPr/>
        </p:nvSpPr>
        <p:spPr bwMode="auto">
          <a:xfrm>
            <a:off x="1833563" y="3338513"/>
            <a:ext cx="685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 b="1">
                <a:latin typeface="Arial Narrow" charset="0"/>
                <a:ea typeface="SimSun" charset="0"/>
                <a:cs typeface="SimSun" charset="0"/>
              </a:rPr>
              <a:t>tRNA</a:t>
            </a:r>
            <a:endParaRPr lang="en-US"/>
          </a:p>
        </p:txBody>
      </p:sp>
      <p:sp>
        <p:nvSpPr>
          <p:cNvPr id="115727" name="Line 15"/>
          <p:cNvSpPr>
            <a:spLocks noChangeShapeType="1"/>
          </p:cNvSpPr>
          <p:nvPr/>
        </p:nvSpPr>
        <p:spPr bwMode="auto">
          <a:xfrm>
            <a:off x="2300288" y="3452813"/>
            <a:ext cx="3429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8" name="Rectangle 16"/>
          <p:cNvSpPr>
            <a:spLocks noChangeArrowheads="1"/>
          </p:cNvSpPr>
          <p:nvPr/>
        </p:nvSpPr>
        <p:spPr bwMode="auto">
          <a:xfrm>
            <a:off x="2366962" y="2881313"/>
            <a:ext cx="2205037" cy="90487"/>
          </a:xfrm>
          <a:prstGeom prst="rect">
            <a:avLst/>
          </a:prstGeom>
          <a:gradFill rotWithShape="0">
            <a:gsLst>
              <a:gs pos="0">
                <a:srgbClr val="760000"/>
              </a:gs>
              <a:gs pos="50000">
                <a:srgbClr val="FF0000"/>
              </a:gs>
              <a:gs pos="100000">
                <a:srgbClr val="76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15729" name="Rectangle 17"/>
          <p:cNvSpPr>
            <a:spLocks noChangeArrowheads="1"/>
          </p:cNvSpPr>
          <p:nvPr/>
        </p:nvSpPr>
        <p:spPr bwMode="auto">
          <a:xfrm>
            <a:off x="5300663" y="2881313"/>
            <a:ext cx="1028700" cy="114300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15730" name="Rectangle 18"/>
          <p:cNvSpPr>
            <a:spLocks noChangeArrowheads="1"/>
          </p:cNvSpPr>
          <p:nvPr/>
        </p:nvSpPr>
        <p:spPr bwMode="auto">
          <a:xfrm>
            <a:off x="5186363" y="2881313"/>
            <a:ext cx="114300" cy="1028700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15731" name="Rectangle 19"/>
          <p:cNvSpPr>
            <a:spLocks noChangeArrowheads="1"/>
          </p:cNvSpPr>
          <p:nvPr/>
        </p:nvSpPr>
        <p:spPr bwMode="auto">
          <a:xfrm>
            <a:off x="6215063" y="2881313"/>
            <a:ext cx="114300" cy="114300"/>
          </a:xfrm>
          <a:prstGeom prst="rect">
            <a:avLst/>
          </a:prstGeom>
          <a:gradFill rotWithShape="0">
            <a:gsLst>
              <a:gs pos="0">
                <a:srgbClr val="3B003B"/>
              </a:gs>
              <a:gs pos="50000">
                <a:srgbClr val="800080"/>
              </a:gs>
              <a:gs pos="100000">
                <a:srgbClr val="3B003B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32" name="Rectangle 20"/>
          <p:cNvSpPr>
            <a:spLocks noChangeArrowheads="1"/>
          </p:cNvSpPr>
          <p:nvPr/>
        </p:nvSpPr>
        <p:spPr bwMode="auto">
          <a:xfrm>
            <a:off x="5757863" y="2881313"/>
            <a:ext cx="457200" cy="114300"/>
          </a:xfrm>
          <a:prstGeom prst="rect">
            <a:avLst/>
          </a:prstGeom>
          <a:gradFill rotWithShape="0">
            <a:gsLst>
              <a:gs pos="0">
                <a:srgbClr val="007600"/>
              </a:gs>
              <a:gs pos="50000">
                <a:srgbClr val="00FF00"/>
              </a:gs>
              <a:gs pos="100000">
                <a:srgbClr val="0076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33" name="Oval 21"/>
          <p:cNvSpPr>
            <a:spLocks noChangeArrowheads="1"/>
          </p:cNvSpPr>
          <p:nvPr/>
        </p:nvSpPr>
        <p:spPr bwMode="auto">
          <a:xfrm>
            <a:off x="5110163" y="3886200"/>
            <a:ext cx="228600" cy="228600"/>
          </a:xfrm>
          <a:prstGeom prst="ellipse">
            <a:avLst/>
          </a:prstGeom>
          <a:gradFill rotWithShape="0">
            <a:gsLst>
              <a:gs pos="0">
                <a:srgbClr val="3366FF"/>
              </a:gs>
              <a:gs pos="100000">
                <a:srgbClr val="182F76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15735" name="Text Box 23"/>
          <p:cNvSpPr txBox="1">
            <a:spLocks noChangeArrowheads="1"/>
          </p:cNvSpPr>
          <p:nvPr/>
        </p:nvSpPr>
        <p:spPr bwMode="auto">
          <a:xfrm>
            <a:off x="5414963" y="3886200"/>
            <a:ext cx="685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200" b="1">
                <a:latin typeface="Arial Narrow" charset="0"/>
                <a:ea typeface="SimSun" charset="0"/>
                <a:cs typeface="SimSun" charset="0"/>
              </a:rPr>
              <a:t>Alanine</a:t>
            </a:r>
            <a:endParaRPr lang="en-US"/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3352800" y="381000"/>
            <a:ext cx="19812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altLang="zh-CN" sz="2400" b="1" dirty="0" err="1">
                <a:solidFill>
                  <a:srgbClr val="000000"/>
                </a:solidFill>
                <a:latin typeface="Century Gothic" pitchFamily="34" charset="0"/>
                <a:ea typeface="SimSun" pitchFamily="2" charset="-122"/>
              </a:rPr>
              <a:t>tmRNA</a:t>
            </a:r>
            <a:endParaRPr lang="en-US" sz="2400" dirty="0">
              <a:solidFill>
                <a:srgbClr val="000000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115740" name="Oval 28"/>
          <p:cNvSpPr>
            <a:spLocks noChangeArrowheads="1"/>
          </p:cNvSpPr>
          <p:nvPr/>
        </p:nvSpPr>
        <p:spPr bwMode="auto">
          <a:xfrm>
            <a:off x="4473791" y="3886200"/>
            <a:ext cx="228600" cy="228600"/>
          </a:xfrm>
          <a:prstGeom prst="ellipse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810000" y="1524000"/>
            <a:ext cx="1366838" cy="1268665"/>
            <a:chOff x="2057" y="1152"/>
            <a:chExt cx="480" cy="624"/>
          </a:xfrm>
          <a:solidFill>
            <a:srgbClr val="00B0F0"/>
          </a:solidFill>
        </p:grpSpPr>
        <p:sp>
          <p:nvSpPr>
            <p:cNvPr id="90142" name="Text Box 30"/>
            <p:cNvSpPr txBox="1">
              <a:spLocks noChangeArrowheads="1"/>
            </p:cNvSpPr>
            <p:nvPr/>
          </p:nvSpPr>
          <p:spPr bwMode="auto">
            <a:xfrm>
              <a:off x="2057" y="1152"/>
              <a:ext cx="480" cy="3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b="1" dirty="0">
                  <a:latin typeface="Century Gothic" pitchFamily="34" charset="0"/>
                  <a:ea typeface="+mn-ea"/>
                </a:rPr>
                <a:t>No stop </a:t>
              </a:r>
              <a:r>
                <a:rPr lang="en-US" sz="2000" b="1" dirty="0" err="1">
                  <a:latin typeface="Century Gothic" pitchFamily="34" charset="0"/>
                  <a:ea typeface="+mn-ea"/>
                </a:rPr>
                <a:t>codon</a:t>
              </a:r>
              <a:endParaRPr lang="en-US" sz="2000" b="1" dirty="0">
                <a:latin typeface="Century Gothic" pitchFamily="34" charset="0"/>
                <a:ea typeface="+mn-ea"/>
              </a:endParaRPr>
            </a:p>
          </p:txBody>
        </p:sp>
        <p:sp>
          <p:nvSpPr>
            <p:cNvPr id="90143" name="AutoShape 31"/>
            <p:cNvSpPr>
              <a:spLocks noChangeArrowheads="1"/>
            </p:cNvSpPr>
            <p:nvPr/>
          </p:nvSpPr>
          <p:spPr bwMode="auto">
            <a:xfrm>
              <a:off x="2137" y="1564"/>
              <a:ext cx="214" cy="212"/>
            </a:xfrm>
            <a:prstGeom prst="downArrow">
              <a:avLst>
                <a:gd name="adj1" fmla="val 50000"/>
                <a:gd name="adj2" fmla="val 25000"/>
              </a:avLst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eaVert"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1667 0.0 " pathEditMode="relative" ptsTypes="AA">
                                      <p:cBhvr>
                                        <p:cTn id="11" dur="20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1667 0.0 " pathEditMode="relative" ptsTypes="AA">
                                      <p:cBhvr>
                                        <p:cTn id="13" dur="20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1667 0.0 " pathEditMode="relative" ptsTypes="AA">
                                      <p:cBhvr>
                                        <p:cTn id="15" dur="2000" fill="hold"/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1667 0.0 " pathEditMode="relative" ptsTypes="AA">
                                      <p:cBhvr>
                                        <p:cTn id="17" dur="2000" fill="hold"/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1667 0.0 " pathEditMode="relative" ptsTypes="AA">
                                      <p:cBhvr>
                                        <p:cTn id="19" dur="20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1667 0.0 " pathEditMode="relative" ptsTypes="AA">
                                      <p:cBhvr>
                                        <p:cTn id="21" dur="2000" fill="hold"/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1667 0.0 " pathEditMode="relative" ptsTypes="AA">
                                      <p:cBhvr>
                                        <p:cTn id="23" dur="2000" fill="hold"/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1667 0.0 " pathEditMode="relative" ptsTypes="AA">
                                      <p:cBhvr>
                                        <p:cTn id="25" dur="2000" fill="hold"/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1667 0.0 " pathEditMode="relative" ptsTypes="AA">
                                      <p:cBhvr>
                                        <p:cTn id="27" dur="2000" fill="hold"/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1667 0.0 " pathEditMode="relative" ptsTypes="AA">
                                      <p:cBhvr>
                                        <p:cTn id="29" dur="2000" fill="hold"/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1667 0.0 " pathEditMode="relative" ptsTypes="AA">
                                      <p:cBhvr>
                                        <p:cTn id="31" dur="2000" fill="hold"/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1667 0.0 " pathEditMode="relative" ptsTypes="AA">
                                      <p:cBhvr>
                                        <p:cTn id="33" dur="2000" fill="hold"/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6667 0.0 " pathEditMode="relative" ptsTypes="AA">
                                      <p:cBhvr>
                                        <p:cTn id="37" dur="2000" fill="hold"/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6667 0.0 " pathEditMode="relative" ptsTypes="AA">
                                      <p:cBhvr>
                                        <p:cTn id="39" dur="2000" fill="hold"/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6667 0.0 " pathEditMode="relative" ptsTypes="AA">
                                      <p:cBhvr>
                                        <p:cTn id="41" dur="20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6667 0.0 " pathEditMode="relative" ptsTypes="AA">
                                      <p:cBhvr>
                                        <p:cTn id="43" dur="2000" fill="hold"/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1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6667 0.0 " pathEditMode="relative" ptsTypes="AA">
                                      <p:cBhvr>
                                        <p:cTn id="48" dur="2000" fill="hold"/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15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157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-0.08802 -0.0277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10" y="-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 animBg="1"/>
      <p:bldP spid="115719" grpId="0" animBg="1"/>
      <p:bldP spid="115725" grpId="0" animBg="1"/>
      <p:bldP spid="115726" grpId="0"/>
      <p:bldP spid="115727" grpId="0" animBg="1"/>
      <p:bldP spid="11573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458200" cy="5791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Gothic" charset="0"/>
                <a:ea typeface="SimSun" charset="0"/>
                <a:cs typeface="SimSun" charset="0"/>
              </a:rPr>
              <a:t>But what about the protein we just made? </a:t>
            </a:r>
          </a:p>
          <a:p>
            <a:pPr eaLnBrk="1" hangingPunct="1">
              <a:buFontTx/>
              <a:buBlip>
                <a:blip r:embed="rId2"/>
              </a:buBlip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Clearly, it too is defective.</a:t>
            </a:r>
          </a:p>
          <a:p>
            <a:pPr eaLnBrk="1" hangingPunct="1">
              <a:buFontTx/>
              <a:buNone/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marL="0" indent="0" eaLnBrk="1" hangingPunct="1">
              <a:buNone/>
            </a:pPr>
            <a:r>
              <a:rPr lang="en-US" altLang="zh-CN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Gothic" charset="0"/>
                <a:ea typeface="SimSun" charset="0"/>
                <a:cs typeface="SimSun" charset="0"/>
              </a:rPr>
              <a:t>Shouldn't it be destroyed? </a:t>
            </a:r>
          </a:p>
          <a:p>
            <a:pPr marL="0" indent="0" eaLnBrk="1" hangingPunct="1">
              <a:buNone/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The short stretch amino acids specified by the message part of mRNA and added to the end of the defective protein acts as a signal. 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This is recognized by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tail-specific protease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which munches unnecessary proteins.</a:t>
            </a:r>
          </a:p>
          <a:p>
            <a:pPr marL="0" indent="0" eaLnBrk="1" hangingPunct="1">
              <a:buNone/>
            </a:pPr>
            <a:endParaRPr lang="en-US" altLang="zh-CN" sz="2400" dirty="0">
              <a:latin typeface="Century Gothic" charset="0"/>
              <a:ea typeface="SimSun" charset="0"/>
              <a:cs typeface="SimSun" charset="0"/>
            </a:endParaRPr>
          </a:p>
          <a:p>
            <a:pPr marL="0" indent="0" eaLnBrk="1" hangingPunct="1">
              <a:buNone/>
            </a:pPr>
            <a:r>
              <a:rPr lang="en-US" altLang="zh-CN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Gothic" charset="0"/>
                <a:ea typeface="SimSun" charset="0"/>
                <a:cs typeface="SimSun" charset="0"/>
              </a:rPr>
              <a:t>tmRNA</a:t>
            </a:r>
            <a:r>
              <a:rPr lang="en-US" altLang="zh-CN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Gothic" charset="0"/>
                <a:ea typeface="SimSun" charset="0"/>
                <a:cs typeface="SimSun" charset="0"/>
              </a:rPr>
              <a:t> = "terminate me" RNA! 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entury Gothic" charset="0"/>
              <a:cs typeface="Arial" charset="0"/>
            </a:endParaRPr>
          </a:p>
        </p:txBody>
      </p:sp>
      <p:sp>
        <p:nvSpPr>
          <p:cNvPr id="901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2CA0337-1074-064A-8F7D-2C8EBEFE46AF}" type="slidenum">
              <a:rPr lang="en-US"/>
              <a:pPr eaLnBrk="1" hangingPunct="1"/>
              <a:t>75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dirty="0">
                <a:latin typeface="Century Gothic"/>
                <a:cs typeface="Century Gothic"/>
              </a:rPr>
              <a:t>End of Chapter 4!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28F243-6321-48E8-8D44-6BB1B9D95F97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2286000"/>
            <a:ext cx="4432300" cy="358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87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entury Gothic" charset="0"/>
                <a:ea typeface="SimSun" charset="0"/>
                <a:cs typeface="SimSun" charset="0"/>
              </a:rPr>
              <a:t>4.1.1.2 Enzymes</a:t>
            </a:r>
          </a:p>
          <a:p>
            <a:pPr eaLnBrk="1" hangingPunct="1"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FontTx/>
              <a:buNone/>
            </a:pPr>
            <a:endParaRPr lang="en-US" altLang="zh-CN" sz="2400" b="1" dirty="0">
              <a:solidFill>
                <a:srgbClr val="FF0000"/>
              </a:solidFill>
              <a:latin typeface="Century Gothic" charset="0"/>
              <a:ea typeface="SimSun" charset="0"/>
              <a:cs typeface="SimSun" charset="0"/>
            </a:endParaRPr>
          </a:p>
          <a:p>
            <a:pPr eaLnBrk="1" hangingPunct="1"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Proteins that carry out chemical reactions. </a:t>
            </a:r>
          </a:p>
          <a:p>
            <a:pPr eaLnBrk="1" hangingPunct="1"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First binds another molecule (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substrate)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, then performs some chemical operations with it. </a:t>
            </a:r>
          </a:p>
          <a:p>
            <a:pPr eaLnBrk="1" hangingPunct="1"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Some bind only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a single substrate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molecule; others may bind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two or more</a:t>
            </a:r>
            <a:r>
              <a:rPr lang="en-US" altLang="zh-CN" sz="2400" b="1" dirty="0">
                <a:latin typeface="Century Gothic" charset="0"/>
                <a:ea typeface="SimSun" charset="0"/>
                <a:cs typeface="SimSun" charset="0"/>
              </a:rPr>
              <a:t>.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Then react them together to make the final product. </a:t>
            </a:r>
          </a:p>
          <a:p>
            <a:pPr eaLnBrk="1" hangingPunct="1"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FontTx/>
              <a:buBlip>
                <a:blip r:embed="rId2"/>
              </a:buBlip>
            </a:pP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Needs an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active site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(a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pocket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 or </a:t>
            </a:r>
            <a:r>
              <a:rPr lang="en-US" altLang="zh-CN" sz="2400" b="1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cleft</a:t>
            </a:r>
            <a:r>
              <a:rPr lang="en-US" altLang="zh-CN" sz="2400" dirty="0">
                <a:solidFill>
                  <a:srgbClr val="0000FF"/>
                </a:solidFill>
                <a:latin typeface="Century Gothic" charset="0"/>
                <a:ea typeface="SimSun" charset="0"/>
                <a:cs typeface="SimSun" charset="0"/>
              </a:rPr>
              <a:t> </a:t>
            </a:r>
            <a:r>
              <a:rPr lang="en-US" altLang="zh-CN" sz="2400" dirty="0">
                <a:latin typeface="Century Gothic" charset="0"/>
                <a:ea typeface="SimSun" charset="0"/>
                <a:cs typeface="SimSun" charset="0"/>
              </a:rPr>
              <a:t>in the protein), where the substrate binds and the reaction occurs. </a:t>
            </a:r>
            <a:endParaRPr lang="en-US" sz="2400" dirty="0">
              <a:latin typeface="Century Gothic" charset="0"/>
              <a:cs typeface="Arial" charset="0"/>
            </a:endParaRP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495C4A-D077-B046-9BC3-C32CA10BD917}" type="slidenum">
              <a:rPr lang="en-US"/>
              <a:pPr eaLnBrk="1" hangingPunct="1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7564D-F566-7A49-BBE6-E63E85E8BEE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95400"/>
            <a:ext cx="6819034" cy="2667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18131" y="3962400"/>
            <a:ext cx="17876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en.wikipedia.org</a:t>
            </a:r>
            <a:r>
              <a:rPr lang="en-US" sz="800" dirty="0"/>
              <a:t>/wiki/Enzyme</a:t>
            </a:r>
          </a:p>
        </p:txBody>
      </p:sp>
    </p:spTree>
    <p:extLst>
      <p:ext uri="{BB962C8B-B14F-4D97-AF65-F5344CB8AC3E}">
        <p14:creationId xmlns:p14="http://schemas.microsoft.com/office/powerpoint/2010/main" val="136549914"/>
      </p:ext>
    </p:extLst>
  </p:cSld>
  <p:clrMapOvr>
    <a:masterClrMapping/>
  </p:clrMapOvr>
</p:sld>
</file>

<file path=ppt/theme/theme1.xml><?xml version="1.0" encoding="utf-8"?>
<a:theme xmlns:a="http://schemas.openxmlformats.org/drawingml/2006/main" name="Slide-5-UTM-2019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Slide-5-UTM-2019</Template>
  <TotalTime>6487</TotalTime>
  <Words>3972</Words>
  <Application>Microsoft Office PowerPoint</Application>
  <PresentationFormat>On-screen Show (4:3)</PresentationFormat>
  <Paragraphs>649</Paragraphs>
  <Slides>76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7" baseType="lpstr">
      <vt:lpstr>Arial</vt:lpstr>
      <vt:lpstr>Arial Black</vt:lpstr>
      <vt:lpstr>Arial Narrow</vt:lpstr>
      <vt:lpstr>Calibri</vt:lpstr>
      <vt:lpstr>Calibri Light</vt:lpstr>
      <vt:lpstr>Century Gothic</vt:lpstr>
      <vt:lpstr>Lucida Grande</vt:lpstr>
      <vt:lpstr>Times New Roman</vt:lpstr>
      <vt:lpstr>Verdana</vt:lpstr>
      <vt:lpstr>Wingdings</vt:lpstr>
      <vt:lpstr>Slide-5-UTM-2019</vt:lpstr>
      <vt:lpstr>CELLULAR AND MOLECULAR BIOLOGY  ( SEBB4173)  Chapter 4 : DNA TRANSLATION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Peptide Bond</vt:lpstr>
      <vt:lpstr>4.4 Protein Structure</vt:lpstr>
      <vt:lpstr>Primary Structure </vt:lpstr>
      <vt:lpstr>Secondary Structure </vt:lpstr>
      <vt:lpstr>PowerPoint Presentation</vt:lpstr>
      <vt:lpstr>Tertiary Structure</vt:lpstr>
      <vt:lpstr>Quaternary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1st part of Ch4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Chapter 4!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TRANSLATION</dc:title>
  <dc:creator>user</dc:creator>
  <cp:lastModifiedBy>Noor Hidayah Zakaria</cp:lastModifiedBy>
  <cp:revision>282</cp:revision>
  <dcterms:created xsi:type="dcterms:W3CDTF">2007-01-01T09:19:13Z</dcterms:created>
  <dcterms:modified xsi:type="dcterms:W3CDTF">2022-05-09T04:22:26Z</dcterms:modified>
</cp:coreProperties>
</file>