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1" r:id="rId1"/>
  </p:sldMasterIdLst>
  <p:notesMasterIdLst>
    <p:notesMasterId r:id="rId74"/>
  </p:notesMasterIdLst>
  <p:sldIdLst>
    <p:sldId id="402" r:id="rId2"/>
    <p:sldId id="257" r:id="rId3"/>
    <p:sldId id="259" r:id="rId4"/>
    <p:sldId id="260" r:id="rId5"/>
    <p:sldId id="292" r:id="rId6"/>
    <p:sldId id="261" r:id="rId7"/>
    <p:sldId id="263" r:id="rId8"/>
    <p:sldId id="314" r:id="rId9"/>
    <p:sldId id="264" r:id="rId10"/>
    <p:sldId id="265" r:id="rId11"/>
    <p:sldId id="266" r:id="rId12"/>
    <p:sldId id="294" r:id="rId13"/>
    <p:sldId id="315" r:id="rId14"/>
    <p:sldId id="297" r:id="rId15"/>
    <p:sldId id="299" r:id="rId16"/>
    <p:sldId id="267" r:id="rId17"/>
    <p:sldId id="302" r:id="rId18"/>
    <p:sldId id="269" r:id="rId19"/>
    <p:sldId id="303" r:id="rId20"/>
    <p:sldId id="304" r:id="rId21"/>
    <p:sldId id="271" r:id="rId22"/>
    <p:sldId id="374" r:id="rId23"/>
    <p:sldId id="305" r:id="rId24"/>
    <p:sldId id="272" r:id="rId25"/>
    <p:sldId id="306" r:id="rId26"/>
    <p:sldId id="307" r:id="rId27"/>
    <p:sldId id="308" r:id="rId28"/>
    <p:sldId id="375" r:id="rId29"/>
    <p:sldId id="310" r:id="rId30"/>
    <p:sldId id="376" r:id="rId31"/>
    <p:sldId id="311" r:id="rId32"/>
    <p:sldId id="312" r:id="rId33"/>
    <p:sldId id="398" r:id="rId34"/>
    <p:sldId id="363" r:id="rId35"/>
    <p:sldId id="313" r:id="rId36"/>
    <p:sldId id="316" r:id="rId37"/>
    <p:sldId id="317" r:id="rId38"/>
    <p:sldId id="318" r:id="rId39"/>
    <p:sldId id="319" r:id="rId40"/>
    <p:sldId id="399" r:id="rId41"/>
    <p:sldId id="364" r:id="rId42"/>
    <p:sldId id="320" r:id="rId43"/>
    <p:sldId id="321" r:id="rId44"/>
    <p:sldId id="365" r:id="rId45"/>
    <p:sldId id="366" r:id="rId46"/>
    <p:sldId id="322" r:id="rId47"/>
    <p:sldId id="276" r:id="rId48"/>
    <p:sldId id="323" r:id="rId49"/>
    <p:sldId id="367" r:id="rId50"/>
    <p:sldId id="392" r:id="rId51"/>
    <p:sldId id="369" r:id="rId52"/>
    <p:sldId id="325" r:id="rId53"/>
    <p:sldId id="281" r:id="rId54"/>
    <p:sldId id="324" r:id="rId55"/>
    <p:sldId id="332" r:id="rId56"/>
    <p:sldId id="380" r:id="rId57"/>
    <p:sldId id="333" r:id="rId58"/>
    <p:sldId id="334" r:id="rId59"/>
    <p:sldId id="337" r:id="rId60"/>
    <p:sldId id="397" r:id="rId61"/>
    <p:sldId id="358" r:id="rId62"/>
    <p:sldId id="343" r:id="rId63"/>
    <p:sldId id="395" r:id="rId64"/>
    <p:sldId id="339" r:id="rId65"/>
    <p:sldId id="340" r:id="rId66"/>
    <p:sldId id="353" r:id="rId67"/>
    <p:sldId id="354" r:id="rId68"/>
    <p:sldId id="357" r:id="rId69"/>
    <p:sldId id="345" r:id="rId70"/>
    <p:sldId id="355" r:id="rId71"/>
    <p:sldId id="341" r:id="rId72"/>
    <p:sldId id="391" r:id="rId73"/>
  </p:sldIdLst>
  <p:sldSz cx="9144000" cy="6858000" type="screen4x3"/>
  <p:notesSz cx="6858000" cy="9144000"/>
  <p:defaultTextStyle>
    <a:defPPr>
      <a:defRPr lang="en-US"/>
    </a:defPPr>
    <a:lvl1pPr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Mohd Firdaus Abdul Wahab"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DEA900"/>
    <a:srgbClr val="FF0066"/>
    <a:srgbClr val="3333FF"/>
    <a:srgbClr val="99FFCC"/>
    <a:srgbClr val="FF00FF"/>
    <a:srgbClr val="00FFFF"/>
    <a:srgbClr val="FF3300"/>
    <a:srgbClr val="CC00FF"/>
    <a:srgbClr val="00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4574" autoAdjust="0"/>
    <p:restoredTop sz="69586" autoAdjust="0"/>
  </p:normalViewPr>
  <p:slideViewPr>
    <p:cSldViewPr>
      <p:cViewPr varScale="1">
        <p:scale>
          <a:sx n="43" d="100"/>
          <a:sy n="43" d="100"/>
        </p:scale>
        <p:origin x="1256" y="260"/>
      </p:cViewPr>
      <p:guideLst>
        <p:guide orient="horz" pos="2160"/>
        <p:guide pos="2880"/>
      </p:guideLst>
    </p:cSldViewPr>
  </p:slideViewPr>
  <p:outlineViewPr>
    <p:cViewPr>
      <p:scale>
        <a:sx n="33" d="100"/>
        <a:sy n="33" d="100"/>
      </p:scale>
      <p:origin x="0" y="-31082"/>
    </p:cViewPr>
  </p:outlineViewPr>
  <p:notesTextViewPr>
    <p:cViewPr>
      <p:scale>
        <a:sx n="100" d="100"/>
        <a:sy n="100" d="100"/>
      </p:scale>
      <p:origin x="0" y="0"/>
    </p:cViewPr>
  </p:notesTextViewPr>
  <p:sorterViewPr>
    <p:cViewPr varScale="1">
      <p:scale>
        <a:sx n="1" d="1"/>
        <a:sy n="1" d="1"/>
      </p:scale>
      <p:origin x="0" y="-22349"/>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notesMaster" Target="notesMasters/notesMaster1.xml"/><Relationship Id="rId79"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microsoft.com/office/2016/11/relationships/changesInfo" Target="changesInfos/changesInfo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oor Hidayah Zakaria" userId="2012cd112c08583f" providerId="LiveId" clId="{76A83C74-F1DB-4730-877C-693A3F4C077C}"/>
    <pc:docChg chg="delSld modSld">
      <pc:chgData name="Noor Hidayah Zakaria" userId="2012cd112c08583f" providerId="LiveId" clId="{76A83C74-F1DB-4730-877C-693A3F4C077C}" dt="2024-12-10T01:17:15.292" v="40" actId="20577"/>
      <pc:docMkLst>
        <pc:docMk/>
      </pc:docMkLst>
      <pc:sldChg chg="mod modShow">
        <pc:chgData name="Noor Hidayah Zakaria" userId="2012cd112c08583f" providerId="LiveId" clId="{76A83C74-F1DB-4730-877C-693A3F4C077C}" dt="2024-12-04T08:11:15.459" v="3" actId="729"/>
        <pc:sldMkLst>
          <pc:docMk/>
          <pc:sldMk cId="0" sldId="261"/>
        </pc:sldMkLst>
      </pc:sldChg>
      <pc:sldChg chg="modNotesTx">
        <pc:chgData name="Noor Hidayah Zakaria" userId="2012cd112c08583f" providerId="LiveId" clId="{76A83C74-F1DB-4730-877C-693A3F4C077C}" dt="2024-12-10T01:17:15.292" v="40" actId="20577"/>
        <pc:sldMkLst>
          <pc:docMk/>
          <pc:sldMk cId="0" sldId="263"/>
        </pc:sldMkLst>
      </pc:sldChg>
      <pc:sldChg chg="del">
        <pc:chgData name="Noor Hidayah Zakaria" userId="2012cd112c08583f" providerId="LiveId" clId="{76A83C74-F1DB-4730-877C-693A3F4C077C}" dt="2024-12-04T08:10:44.687" v="2" actId="47"/>
        <pc:sldMkLst>
          <pc:docMk/>
          <pc:sldMk cId="0" sldId="298"/>
        </pc:sldMkLst>
      </pc:sldChg>
      <pc:sldChg chg="del">
        <pc:chgData name="Noor Hidayah Zakaria" userId="2012cd112c08583f" providerId="LiveId" clId="{76A83C74-F1DB-4730-877C-693A3F4C077C}" dt="2024-12-04T08:11:42.627" v="4" actId="47"/>
        <pc:sldMkLst>
          <pc:docMk/>
          <pc:sldMk cId="0" sldId="300"/>
        </pc:sldMkLst>
      </pc:sldChg>
      <pc:sldChg chg="del">
        <pc:chgData name="Noor Hidayah Zakaria" userId="2012cd112c08583f" providerId="LiveId" clId="{76A83C74-F1DB-4730-877C-693A3F4C077C}" dt="2024-12-04T08:11:50.250" v="5" actId="47"/>
        <pc:sldMkLst>
          <pc:docMk/>
          <pc:sldMk cId="0" sldId="301"/>
        </pc:sldMkLst>
      </pc:sldChg>
      <pc:sldChg chg="del">
        <pc:chgData name="Noor Hidayah Zakaria" userId="2012cd112c08583f" providerId="LiveId" clId="{76A83C74-F1DB-4730-877C-693A3F4C077C}" dt="2024-12-04T07:16:05.726" v="1" actId="47"/>
        <pc:sldMkLst>
          <pc:docMk/>
          <pc:sldMk cId="0" sldId="361"/>
        </pc:sldMkLst>
      </pc:sldChg>
      <pc:sldChg chg="del">
        <pc:chgData name="Noor Hidayah Zakaria" userId="2012cd112c08583f" providerId="LiveId" clId="{76A83C74-F1DB-4730-877C-693A3F4C077C}" dt="2024-12-04T07:16:02.936" v="0" actId="47"/>
        <pc:sldMkLst>
          <pc:docMk/>
          <pc:sldMk cId="1634123279" sldId="403"/>
        </pc:sldMkLst>
      </pc:sldChg>
    </pc:docChg>
  </pc:docChgLst>
  <pc:docChgLst>
    <pc:chgData name="Noor Hidayah Zakaria" userId="2012cd112c08583f" providerId="LiveId" clId="{E95BF1BD-5A54-4E6C-BCE9-674EF797BD1A}"/>
    <pc:docChg chg="undo custSel modSld sldOrd">
      <pc:chgData name="Noor Hidayah Zakaria" userId="2012cd112c08583f" providerId="LiveId" clId="{E95BF1BD-5A54-4E6C-BCE9-674EF797BD1A}" dt="2022-05-16T06:04:23.016" v="2" actId="20578"/>
      <pc:docMkLst>
        <pc:docMk/>
      </pc:docMkLst>
      <pc:sldChg chg="ord">
        <pc:chgData name="Noor Hidayah Zakaria" userId="2012cd112c08583f" providerId="LiveId" clId="{E95BF1BD-5A54-4E6C-BCE9-674EF797BD1A}" dt="2022-05-16T06:04:23.016" v="2" actId="20578"/>
        <pc:sldMkLst>
          <pc:docMk/>
          <pc:sldMk cId="0" sldId="257"/>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77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3277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9830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3277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277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3277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36855E43-7221-4C95-A4B7-3E6A193B1434}" type="slidenum">
              <a:rPr lang="en-US"/>
              <a:pPr>
                <a:defRPr/>
              </a:pPr>
              <a:t>‹#›</a:t>
            </a:fld>
            <a:endParaRPr lang="en-US"/>
          </a:p>
        </p:txBody>
      </p:sp>
    </p:spTree>
    <p:extLst>
      <p:ext uri="{BB962C8B-B14F-4D97-AF65-F5344CB8AC3E}">
        <p14:creationId xmlns:p14="http://schemas.microsoft.com/office/powerpoint/2010/main" val="99911942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8" Type="http://schemas.openxmlformats.org/officeDocument/2006/relationships/hyperlink" Target="http://en.wikipedia.org/wiki/Parasitism" TargetMode="External"/><Relationship Id="rId3" Type="http://schemas.openxmlformats.org/officeDocument/2006/relationships/hyperlink" Target="http://en.wikipedia.org/wiki/Help:IPA_for_English" TargetMode="External"/><Relationship Id="rId7" Type="http://schemas.openxmlformats.org/officeDocument/2006/relationships/hyperlink" Target="http://en.wikipedia.org/wiki/Species" TargetMode="External"/><Relationship Id="rId2" Type="http://schemas.openxmlformats.org/officeDocument/2006/relationships/slide" Target="../slides/slide56.xml"/><Relationship Id="rId1" Type="http://schemas.openxmlformats.org/officeDocument/2006/relationships/notesMaster" Target="../notesMasters/notesMaster1.xml"/><Relationship Id="rId6" Type="http://schemas.openxmlformats.org/officeDocument/2006/relationships/hyperlink" Target="http://en.wikipedia.org/wiki/Phylum" TargetMode="External"/><Relationship Id="rId11" Type="http://schemas.openxmlformats.org/officeDocument/2006/relationships/hyperlink" Target="http://en.wikipedia.org/wiki/Digestion" TargetMode="External"/><Relationship Id="rId5" Type="http://schemas.openxmlformats.org/officeDocument/2006/relationships/hyperlink" Target="http://en.wikipedia.org/wiki/Phylum_(biology)" TargetMode="External"/><Relationship Id="rId10" Type="http://schemas.openxmlformats.org/officeDocument/2006/relationships/hyperlink" Target="http://en.wikipedia.org/wiki/Flatworm" TargetMode="External"/><Relationship Id="rId4" Type="http://schemas.openxmlformats.org/officeDocument/2006/relationships/hyperlink" Target="http://en.wikipedia.org/wiki/Help:IPA_for_English%23Key" TargetMode="External"/><Relationship Id="rId9" Type="http://schemas.openxmlformats.org/officeDocument/2006/relationships/hyperlink" Target="http://en.wikipedia.org/wiki/Cnidaria" TargetMode="Externa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36855E43-7221-4C95-A4B7-3E6A193B1434}" type="slidenum">
              <a:rPr lang="en-US" smtClean="0"/>
              <a:pPr>
                <a:defRPr/>
              </a:pPr>
              <a:t>3</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Slide Image Placeholder 1"/>
          <p:cNvSpPr>
            <a:spLocks noGrp="1" noRot="1" noChangeAspect="1" noTextEdit="1"/>
          </p:cNvSpPr>
          <p:nvPr>
            <p:ph type="sldImg"/>
          </p:nvPr>
        </p:nvSpPr>
        <p:spPr>
          <a:ln/>
        </p:spPr>
      </p:sp>
      <p:sp>
        <p:nvSpPr>
          <p:cNvPr id="99331" name="Notes Placeholder 2"/>
          <p:cNvSpPr>
            <a:spLocks noGrp="1"/>
          </p:cNvSpPr>
          <p:nvPr>
            <p:ph type="body" idx="1"/>
          </p:nvPr>
        </p:nvSpPr>
        <p:spPr>
          <a:noFill/>
          <a:ln/>
        </p:spPr>
        <p:txBody>
          <a:bodyPr/>
          <a:lstStyle/>
          <a:p>
            <a:r>
              <a:rPr lang="en-US" sz="1200" b="0" i="0" kern="1200" dirty="0">
                <a:solidFill>
                  <a:schemeClr val="tx1"/>
                </a:solidFill>
                <a:latin typeface="Arial" charset="0"/>
                <a:ea typeface="+mn-ea"/>
                <a:cs typeface="Arial" charset="0"/>
              </a:rPr>
              <a:t>The </a:t>
            </a:r>
            <a:r>
              <a:rPr lang="en-US" sz="1200" b="1" i="0" kern="1200" dirty="0">
                <a:solidFill>
                  <a:schemeClr val="tx1"/>
                </a:solidFill>
                <a:latin typeface="Arial" charset="0"/>
                <a:ea typeface="+mn-ea"/>
                <a:cs typeface="Arial" charset="0"/>
              </a:rPr>
              <a:t>nucleolus</a:t>
            </a:r>
            <a:r>
              <a:rPr lang="en-US" sz="1200" b="0" i="0" kern="1200" dirty="0">
                <a:solidFill>
                  <a:schemeClr val="tx1"/>
                </a:solidFill>
                <a:latin typeface="Arial" charset="0"/>
                <a:ea typeface="+mn-ea"/>
                <a:cs typeface="Arial" charset="0"/>
              </a:rPr>
              <a:t> (also called </a:t>
            </a:r>
            <a:r>
              <a:rPr lang="en-US" sz="1200" b="1" i="0" kern="1200" dirty="0" err="1">
                <a:solidFill>
                  <a:schemeClr val="tx1"/>
                </a:solidFill>
                <a:latin typeface="Arial" charset="0"/>
                <a:ea typeface="+mn-ea"/>
                <a:cs typeface="Arial" charset="0"/>
              </a:rPr>
              <a:t>nucleole</a:t>
            </a:r>
            <a:r>
              <a:rPr lang="en-US" sz="1200" b="0" i="0" kern="1200" dirty="0">
                <a:solidFill>
                  <a:schemeClr val="tx1"/>
                </a:solidFill>
                <a:latin typeface="Arial" charset="0"/>
                <a:ea typeface="+mn-ea"/>
                <a:cs typeface="Arial" charset="0"/>
              </a:rPr>
              <a:t>) is a non-membrane bound structure</a:t>
            </a:r>
            <a:r>
              <a:rPr lang="en-US" sz="1200" b="0" i="0" u="none" strike="noStrike" kern="1200" baseline="30000" dirty="0">
                <a:solidFill>
                  <a:schemeClr val="tx1"/>
                </a:solidFill>
                <a:latin typeface="Arial" charset="0"/>
                <a:ea typeface="+mn-ea"/>
                <a:cs typeface="Arial" charset="0"/>
              </a:rPr>
              <a:t> </a:t>
            </a:r>
            <a:r>
              <a:rPr lang="en-US" sz="1200" b="0" i="0" kern="1200" dirty="0">
                <a:solidFill>
                  <a:schemeClr val="tx1"/>
                </a:solidFill>
                <a:latin typeface="Arial" charset="0"/>
                <a:ea typeface="+mn-ea"/>
                <a:cs typeface="Arial" charset="0"/>
              </a:rPr>
              <a:t>composed of proteins and nucleic acids found within the </a:t>
            </a:r>
            <a:r>
              <a:rPr lang="en-US" sz="1200" b="0" i="0" u="none" strike="noStrike" kern="1200" dirty="0">
                <a:solidFill>
                  <a:schemeClr val="tx1"/>
                </a:solidFill>
                <a:latin typeface="Arial" charset="0"/>
                <a:ea typeface="+mn-ea"/>
                <a:cs typeface="Arial" charset="0"/>
              </a:rPr>
              <a:t>nucleus</a:t>
            </a:r>
            <a:r>
              <a:rPr lang="en-US" sz="1200" b="0" i="0" kern="1200" dirty="0">
                <a:solidFill>
                  <a:schemeClr val="tx1"/>
                </a:solidFill>
                <a:latin typeface="Arial" charset="0"/>
                <a:ea typeface="+mn-ea"/>
                <a:cs typeface="Arial" charset="0"/>
              </a:rPr>
              <a:t>. </a:t>
            </a:r>
            <a:r>
              <a:rPr lang="en-US" sz="1200" b="0" i="0" u="none" strike="noStrike" kern="1200" dirty="0">
                <a:solidFill>
                  <a:schemeClr val="tx1"/>
                </a:solidFill>
                <a:latin typeface="Arial" charset="0"/>
                <a:ea typeface="+mn-ea"/>
                <a:cs typeface="Arial" charset="0"/>
              </a:rPr>
              <a:t>Ribosomal RNA </a:t>
            </a:r>
            <a:r>
              <a:rPr lang="en-US" sz="1200" b="0" i="0" kern="1200" dirty="0">
                <a:solidFill>
                  <a:schemeClr val="tx1"/>
                </a:solidFill>
                <a:latin typeface="Arial" charset="0"/>
                <a:ea typeface="+mn-ea"/>
                <a:cs typeface="Arial" charset="0"/>
              </a:rPr>
              <a:t>(</a:t>
            </a:r>
            <a:r>
              <a:rPr lang="en-US" sz="1200" b="0" i="0" kern="1200" dirty="0" err="1">
                <a:solidFill>
                  <a:schemeClr val="tx1"/>
                </a:solidFill>
                <a:latin typeface="Arial" charset="0"/>
                <a:ea typeface="+mn-ea"/>
                <a:cs typeface="Arial" charset="0"/>
              </a:rPr>
              <a:t>rRNA</a:t>
            </a:r>
            <a:r>
              <a:rPr lang="en-US" sz="1200" b="0" i="0" kern="1200" dirty="0">
                <a:solidFill>
                  <a:schemeClr val="tx1"/>
                </a:solidFill>
                <a:latin typeface="Arial" charset="0"/>
                <a:ea typeface="+mn-ea"/>
                <a:cs typeface="Arial" charset="0"/>
              </a:rPr>
              <a:t>) is </a:t>
            </a:r>
            <a:r>
              <a:rPr lang="en-US" sz="1200" b="0" i="0" u="none" strike="noStrike" kern="1200" dirty="0">
                <a:solidFill>
                  <a:schemeClr val="tx1"/>
                </a:solidFill>
                <a:latin typeface="Arial" charset="0"/>
                <a:ea typeface="+mn-ea"/>
                <a:cs typeface="Arial" charset="0"/>
              </a:rPr>
              <a:t>transcribed</a:t>
            </a:r>
            <a:r>
              <a:rPr lang="en-US" sz="1200" b="0" i="0" kern="1200" dirty="0">
                <a:solidFill>
                  <a:schemeClr val="tx1"/>
                </a:solidFill>
                <a:latin typeface="Arial" charset="0"/>
                <a:ea typeface="+mn-ea"/>
                <a:cs typeface="Arial" charset="0"/>
              </a:rPr>
              <a:t> and assembled within the nucleolus.</a:t>
            </a:r>
          </a:p>
          <a:p>
            <a:r>
              <a:rPr lang="en-US" sz="1200" b="0" i="0" kern="1200" dirty="0">
                <a:solidFill>
                  <a:schemeClr val="tx1"/>
                </a:solidFill>
                <a:latin typeface="Arial" charset="0"/>
                <a:ea typeface="+mn-ea"/>
                <a:cs typeface="Arial" charset="0"/>
              </a:rPr>
              <a:t> </a:t>
            </a:r>
          </a:p>
          <a:p>
            <a:r>
              <a:rPr lang="en-US" b="1" dirty="0"/>
              <a:t>Chromatin</a:t>
            </a:r>
            <a:r>
              <a:rPr lang="en-US" dirty="0"/>
              <a:t> is the complex combination of DNA and proteins that makes up </a:t>
            </a:r>
            <a:r>
              <a:rPr lang="en-US" u="none" dirty="0"/>
              <a:t>chromosomes</a:t>
            </a:r>
            <a:r>
              <a:rPr lang="en-US" dirty="0"/>
              <a:t>.</a:t>
            </a:r>
          </a:p>
          <a:p>
            <a:endParaRPr lang="en-US" dirty="0"/>
          </a:p>
          <a:p>
            <a:r>
              <a:rPr lang="en-US" sz="1200" kern="1200" dirty="0">
                <a:solidFill>
                  <a:schemeClr val="tx1"/>
                </a:solidFill>
                <a:latin typeface="Arial" charset="0"/>
                <a:ea typeface="+mn-ea"/>
                <a:cs typeface="Arial" charset="0"/>
              </a:rPr>
              <a:t>A </a:t>
            </a:r>
            <a:r>
              <a:rPr lang="en-US" sz="1200" b="1" kern="1200" dirty="0">
                <a:solidFill>
                  <a:schemeClr val="tx1"/>
                </a:solidFill>
                <a:latin typeface="Arial" charset="0"/>
                <a:ea typeface="+mn-ea"/>
                <a:cs typeface="Arial" charset="0"/>
              </a:rPr>
              <a:t>vacuole</a:t>
            </a:r>
            <a:r>
              <a:rPr lang="en-US" sz="1200" b="0" kern="1200" dirty="0">
                <a:solidFill>
                  <a:schemeClr val="tx1"/>
                </a:solidFill>
                <a:latin typeface="Arial" charset="0"/>
                <a:ea typeface="+mn-ea"/>
                <a:cs typeface="Arial" charset="0"/>
              </a:rPr>
              <a:t> is a membrane-bound organelle which is present in all plant and fungal cells and some protist, animal[1] and bacterial cells.[2] Vacuoles are essentially enclosed compartments which are filled with water containing inorganic and organic molecules including enzymes in solution, though in certain cases they may contain solids which have been engulfed. </a:t>
            </a:r>
            <a:endParaRPr lang="en-US" dirty="0"/>
          </a:p>
        </p:txBody>
      </p:sp>
      <p:sp>
        <p:nvSpPr>
          <p:cNvPr id="99332" name="Slide Number Placeholder 3"/>
          <p:cNvSpPr>
            <a:spLocks noGrp="1"/>
          </p:cNvSpPr>
          <p:nvPr>
            <p:ph type="sldNum" sz="quarter" idx="5"/>
          </p:nvPr>
        </p:nvSpPr>
        <p:spPr>
          <a:noFill/>
        </p:spPr>
        <p:txBody>
          <a:bodyPr/>
          <a:lstStyle/>
          <a:p>
            <a:fld id="{5674C300-0675-472F-897D-54074990822E}" type="slidenum">
              <a:rPr lang="en-US" smtClean="0"/>
              <a:pPr/>
              <a:t>5</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MY" dirty="0"/>
              <a:t>How many chromosomes do </a:t>
            </a:r>
            <a:r>
              <a:rPr lang="en-MY"/>
              <a:t>human have?</a:t>
            </a:r>
          </a:p>
        </p:txBody>
      </p:sp>
      <p:sp>
        <p:nvSpPr>
          <p:cNvPr id="4" name="Slide Number Placeholder 3"/>
          <p:cNvSpPr>
            <a:spLocks noGrp="1"/>
          </p:cNvSpPr>
          <p:nvPr>
            <p:ph type="sldNum" sz="quarter" idx="5"/>
          </p:nvPr>
        </p:nvSpPr>
        <p:spPr/>
        <p:txBody>
          <a:bodyPr/>
          <a:lstStyle/>
          <a:p>
            <a:pPr>
              <a:defRPr/>
            </a:pPr>
            <a:fld id="{36855E43-7221-4C95-A4B7-3E6A193B1434}" type="slidenum">
              <a:rPr lang="en-US" smtClean="0"/>
              <a:pPr>
                <a:defRPr/>
              </a:pPr>
              <a:t>7</a:t>
            </a:fld>
            <a:endParaRPr lang="en-US"/>
          </a:p>
        </p:txBody>
      </p:sp>
    </p:spTree>
    <p:extLst>
      <p:ext uri="{BB962C8B-B14F-4D97-AF65-F5344CB8AC3E}">
        <p14:creationId xmlns:p14="http://schemas.microsoft.com/office/powerpoint/2010/main" val="19807971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36855E43-7221-4C95-A4B7-3E6A193B1434}" type="slidenum">
              <a:rPr lang="en-US" smtClean="0"/>
              <a:pPr>
                <a:defRPr/>
              </a:pPr>
              <a:t>42</a:t>
            </a:fld>
            <a:endParaRPr lang="en-US"/>
          </a:p>
        </p:txBody>
      </p:sp>
    </p:spTree>
    <p:extLst>
      <p:ext uri="{BB962C8B-B14F-4D97-AF65-F5344CB8AC3E}">
        <p14:creationId xmlns:p14="http://schemas.microsoft.com/office/powerpoint/2010/main" val="2671049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6855E43-7221-4C95-A4B7-3E6A193B1434}" type="slidenum">
              <a:rPr lang="en-US" smtClean="0"/>
              <a:pPr>
                <a:defRPr/>
              </a:pPr>
              <a:t>53</a:t>
            </a:fld>
            <a:endParaRPr lang="en-US"/>
          </a:p>
        </p:txBody>
      </p:sp>
    </p:spTree>
    <p:extLst>
      <p:ext uri="{BB962C8B-B14F-4D97-AF65-F5344CB8AC3E}">
        <p14:creationId xmlns:p14="http://schemas.microsoft.com/office/powerpoint/2010/main" val="1603472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6855E43-7221-4C95-A4B7-3E6A193B1434}" type="slidenum">
              <a:rPr lang="en-US" smtClean="0"/>
              <a:pPr>
                <a:defRPr/>
              </a:pPr>
              <a:t>55</a:t>
            </a:fld>
            <a:endParaRPr lang="en-US"/>
          </a:p>
        </p:txBody>
      </p:sp>
    </p:spTree>
    <p:extLst>
      <p:ext uri="{BB962C8B-B14F-4D97-AF65-F5344CB8AC3E}">
        <p14:creationId xmlns:p14="http://schemas.microsoft.com/office/powerpoint/2010/main" val="30650800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Arial" charset="0"/>
                <a:ea typeface="+mn-ea"/>
                <a:cs typeface="Arial" charset="0"/>
              </a:rPr>
              <a:t>The </a:t>
            </a:r>
            <a:r>
              <a:rPr lang="en-US" sz="1200" b="1" kern="1200" dirty="0">
                <a:solidFill>
                  <a:schemeClr val="tx1"/>
                </a:solidFill>
                <a:latin typeface="Arial" charset="0"/>
                <a:ea typeface="+mn-ea"/>
                <a:cs typeface="Arial" charset="0"/>
              </a:rPr>
              <a:t>nematodes</a:t>
            </a:r>
            <a:r>
              <a:rPr lang="en-US" sz="1200" b="0" kern="1200" dirty="0">
                <a:solidFill>
                  <a:schemeClr val="tx1"/>
                </a:solidFill>
                <a:latin typeface="Arial" charset="0"/>
                <a:ea typeface="+mn-ea"/>
                <a:cs typeface="Arial" charset="0"/>
              </a:rPr>
              <a:t> </a:t>
            </a:r>
            <a:r>
              <a:rPr lang="en-US" sz="1200" b="0" kern="1200" dirty="0">
                <a:solidFill>
                  <a:schemeClr val="tx1"/>
                </a:solidFill>
                <a:latin typeface="Arial" charset="0"/>
                <a:ea typeface="+mn-ea"/>
                <a:cs typeface="Arial" charset="0"/>
                <a:hlinkClick r:id="rId3"/>
              </a:rPr>
              <a:t>/</a:t>
            </a:r>
            <a:r>
              <a:rPr lang="en-US" sz="1200" b="0" kern="1200" dirty="0">
                <a:solidFill>
                  <a:schemeClr val="tx1"/>
                </a:solidFill>
                <a:latin typeface="Arial" charset="0"/>
                <a:ea typeface="+mn-ea"/>
                <a:cs typeface="Arial" charset="0"/>
                <a:hlinkClick r:id="rId4"/>
              </a:rPr>
              <a:t>ˈnɛmətoʊdz</a:t>
            </a:r>
            <a:r>
              <a:rPr lang="en-US" sz="1200" b="0" kern="1200" dirty="0">
                <a:solidFill>
                  <a:schemeClr val="tx1"/>
                </a:solidFill>
                <a:latin typeface="Arial" charset="0"/>
                <a:ea typeface="+mn-ea"/>
                <a:cs typeface="Arial" charset="0"/>
                <a:hlinkClick r:id="rId3"/>
              </a:rPr>
              <a:t>/ or </a:t>
            </a:r>
            <a:r>
              <a:rPr lang="en-US" sz="1200" b="1" kern="1200" dirty="0">
                <a:solidFill>
                  <a:schemeClr val="tx1"/>
                </a:solidFill>
                <a:latin typeface="Arial" charset="0"/>
                <a:ea typeface="+mn-ea"/>
                <a:cs typeface="Arial" charset="0"/>
                <a:hlinkClick r:id="rId3"/>
              </a:rPr>
              <a:t>roundworms</a:t>
            </a:r>
            <a:r>
              <a:rPr lang="en-US" sz="1200" b="0" kern="1200" dirty="0">
                <a:solidFill>
                  <a:schemeClr val="tx1"/>
                </a:solidFill>
                <a:latin typeface="Arial" charset="0"/>
                <a:ea typeface="+mn-ea"/>
                <a:cs typeface="Arial" charset="0"/>
                <a:hlinkClick r:id="rId3"/>
              </a:rPr>
              <a:t> constitute the </a:t>
            </a:r>
            <a:r>
              <a:rPr lang="en-US" sz="1200" b="0" kern="1200" dirty="0">
                <a:solidFill>
                  <a:schemeClr val="tx1"/>
                </a:solidFill>
                <a:latin typeface="Arial" charset="0"/>
                <a:ea typeface="+mn-ea"/>
                <a:cs typeface="Arial" charset="0"/>
                <a:hlinkClick r:id="rId5"/>
              </a:rPr>
              <a:t>phylum </a:t>
            </a:r>
            <a:r>
              <a:rPr lang="en-US" sz="1200" b="1" kern="1200" dirty="0">
                <a:solidFill>
                  <a:schemeClr val="tx1"/>
                </a:solidFill>
                <a:latin typeface="Arial" charset="0"/>
                <a:ea typeface="+mn-ea"/>
                <a:cs typeface="Arial" charset="0"/>
                <a:hlinkClick r:id="rId5"/>
              </a:rPr>
              <a:t>Nematoda</a:t>
            </a:r>
            <a:r>
              <a:rPr lang="en-US" sz="1200" b="0" kern="1200" dirty="0">
                <a:solidFill>
                  <a:schemeClr val="tx1"/>
                </a:solidFill>
                <a:latin typeface="Arial" charset="0"/>
                <a:ea typeface="+mn-ea"/>
                <a:cs typeface="Arial" charset="0"/>
                <a:hlinkClick r:id="rId5"/>
              </a:rPr>
              <a:t>. They are a diverse animal </a:t>
            </a:r>
            <a:r>
              <a:rPr lang="en-US" sz="1200" b="0" kern="1200" dirty="0">
                <a:solidFill>
                  <a:schemeClr val="tx1"/>
                </a:solidFill>
                <a:latin typeface="Arial" charset="0"/>
                <a:ea typeface="+mn-ea"/>
                <a:cs typeface="Arial" charset="0"/>
                <a:hlinkClick r:id="rId6"/>
              </a:rPr>
              <a:t>phylum inhabiting a very broad range of environments. Nematode </a:t>
            </a:r>
            <a:r>
              <a:rPr lang="en-US" sz="1200" b="0" kern="1200" dirty="0">
                <a:solidFill>
                  <a:schemeClr val="tx1"/>
                </a:solidFill>
                <a:latin typeface="Arial" charset="0"/>
                <a:ea typeface="+mn-ea"/>
                <a:cs typeface="Arial" charset="0"/>
                <a:hlinkClick r:id="rId7"/>
              </a:rPr>
              <a:t>species can be difficult to distinguish, and although over 25,000 have been described,</a:t>
            </a:r>
            <a:r>
              <a:rPr lang="en-US" sz="1200" b="0" kern="1200" baseline="30000" dirty="0">
                <a:solidFill>
                  <a:schemeClr val="tx1"/>
                </a:solidFill>
                <a:latin typeface="Arial" charset="0"/>
                <a:ea typeface="+mn-ea"/>
                <a:cs typeface="Arial" charset="0"/>
                <a:hlinkClick r:id="rId7"/>
              </a:rPr>
              <a:t>[2][3]</a:t>
            </a:r>
            <a:r>
              <a:rPr lang="en-US" sz="1200" b="0" kern="1200" baseline="0" dirty="0">
                <a:solidFill>
                  <a:schemeClr val="tx1"/>
                </a:solidFill>
                <a:latin typeface="Arial" charset="0"/>
                <a:ea typeface="+mn-ea"/>
                <a:cs typeface="Arial" charset="0"/>
                <a:hlinkClick r:id="rId7"/>
              </a:rPr>
              <a:t> of which more than half are </a:t>
            </a:r>
            <a:r>
              <a:rPr lang="en-US" sz="1200" b="0" kern="1200" baseline="0" dirty="0">
                <a:solidFill>
                  <a:schemeClr val="tx1"/>
                </a:solidFill>
                <a:latin typeface="Arial" charset="0"/>
                <a:ea typeface="+mn-ea"/>
                <a:cs typeface="Arial" charset="0"/>
                <a:hlinkClick r:id="rId8"/>
              </a:rPr>
              <a:t>parasitic, the total number of nematode species has been estimated to be about 1 million.</a:t>
            </a:r>
            <a:r>
              <a:rPr lang="en-US" sz="1200" b="0" kern="1200" baseline="30000" dirty="0">
                <a:solidFill>
                  <a:schemeClr val="tx1"/>
                </a:solidFill>
                <a:latin typeface="Arial" charset="0"/>
                <a:ea typeface="+mn-ea"/>
                <a:cs typeface="Arial" charset="0"/>
                <a:hlinkClick r:id="rId8"/>
              </a:rPr>
              <a:t>[4]</a:t>
            </a:r>
            <a:r>
              <a:rPr lang="en-US" sz="1200" b="0" kern="1200" baseline="0" dirty="0">
                <a:solidFill>
                  <a:schemeClr val="tx1"/>
                </a:solidFill>
                <a:latin typeface="Arial" charset="0"/>
                <a:ea typeface="+mn-ea"/>
                <a:cs typeface="Arial" charset="0"/>
                <a:hlinkClick r:id="rId8"/>
              </a:rPr>
              <a:t> Unlike </a:t>
            </a:r>
            <a:r>
              <a:rPr lang="en-US" sz="1200" b="0" kern="1200" baseline="0" dirty="0">
                <a:solidFill>
                  <a:schemeClr val="tx1"/>
                </a:solidFill>
                <a:latin typeface="Arial" charset="0"/>
                <a:ea typeface="+mn-ea"/>
                <a:cs typeface="Arial" charset="0"/>
                <a:hlinkClick r:id="rId9"/>
              </a:rPr>
              <a:t>cnidarians and </a:t>
            </a:r>
            <a:r>
              <a:rPr lang="en-US" sz="1200" b="0" kern="1200" baseline="0" dirty="0">
                <a:solidFill>
                  <a:schemeClr val="tx1"/>
                </a:solidFill>
                <a:latin typeface="Arial" charset="0"/>
                <a:ea typeface="+mn-ea"/>
                <a:cs typeface="Arial" charset="0"/>
                <a:hlinkClick r:id="rId10"/>
              </a:rPr>
              <a:t>flatworms, nematodes have tubular </a:t>
            </a:r>
            <a:r>
              <a:rPr lang="en-US" sz="1200" b="0" kern="1200" baseline="0" dirty="0">
                <a:solidFill>
                  <a:schemeClr val="tx1"/>
                </a:solidFill>
                <a:latin typeface="Arial" charset="0"/>
                <a:ea typeface="+mn-ea"/>
                <a:cs typeface="Arial" charset="0"/>
                <a:hlinkClick r:id="rId11"/>
              </a:rPr>
              <a:t>digestive systems with openings at both ends.</a:t>
            </a:r>
            <a:endParaRPr lang="en-US" dirty="0"/>
          </a:p>
          <a:p>
            <a:endParaRPr lang="en-US" dirty="0"/>
          </a:p>
        </p:txBody>
      </p:sp>
      <p:sp>
        <p:nvSpPr>
          <p:cNvPr id="4" name="Slide Number Placeholder 3"/>
          <p:cNvSpPr>
            <a:spLocks noGrp="1"/>
          </p:cNvSpPr>
          <p:nvPr>
            <p:ph type="sldNum" sz="quarter" idx="10"/>
          </p:nvPr>
        </p:nvSpPr>
        <p:spPr/>
        <p:txBody>
          <a:bodyPr/>
          <a:lstStyle/>
          <a:p>
            <a:pPr>
              <a:defRPr/>
            </a:pPr>
            <a:fld id="{36855E43-7221-4C95-A4B7-3E6A193B1434}" type="slidenum">
              <a:rPr lang="en-US" smtClean="0"/>
              <a:pPr>
                <a:defRPr/>
              </a:pPr>
              <a:t>56</a:t>
            </a:fld>
            <a:endParaRPr lang="en-US"/>
          </a:p>
        </p:txBody>
      </p:sp>
    </p:spTree>
    <p:extLst>
      <p:ext uri="{BB962C8B-B14F-4D97-AF65-F5344CB8AC3E}">
        <p14:creationId xmlns:p14="http://schemas.microsoft.com/office/powerpoint/2010/main" val="17464440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73D3F"/>
                </a:solidFill>
                <a:effectLst/>
                <a:latin typeface="proxima-nova"/>
              </a:rPr>
              <a:t>Figure 5. (a) In prokaryotes, the processes of transcription and translation occur simultaneously in the cytoplasm, allowing for a rapid cellular response to an environmental cue. (b) In eukaryotes, transcription is localized to the nucleus and translation is localized to the cytoplasm, separating these processes and necessitating RNA processing for stability.</a:t>
            </a:r>
            <a:endParaRPr lang="en-US" dirty="0"/>
          </a:p>
        </p:txBody>
      </p:sp>
      <p:sp>
        <p:nvSpPr>
          <p:cNvPr id="4" name="Slide Number Placeholder 3"/>
          <p:cNvSpPr>
            <a:spLocks noGrp="1"/>
          </p:cNvSpPr>
          <p:nvPr>
            <p:ph type="sldNum" sz="quarter" idx="5"/>
          </p:nvPr>
        </p:nvSpPr>
        <p:spPr/>
        <p:txBody>
          <a:bodyPr/>
          <a:lstStyle/>
          <a:p>
            <a:fld id="{CA2FCF4A-E5A9-4740-B7E2-00FFACAFF66A}" type="slidenum">
              <a:rPr lang="en-US" smtClean="0"/>
              <a:pPr/>
              <a:t>63</a:t>
            </a:fld>
            <a:endParaRPr lang="en-US"/>
          </a:p>
        </p:txBody>
      </p:sp>
    </p:spTree>
    <p:extLst>
      <p:ext uri="{BB962C8B-B14F-4D97-AF65-F5344CB8AC3E}">
        <p14:creationId xmlns:p14="http://schemas.microsoft.com/office/powerpoint/2010/main" val="30811404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3AAB8005-06AC-48F2-A000-732805F6337A}"/>
              </a:ext>
            </a:extLst>
          </p:cNvPr>
          <p:cNvSpPr>
            <a:spLocks noGrp="1"/>
          </p:cNvSpPr>
          <p:nvPr>
            <p:ph type="dt" sz="half" idx="10"/>
          </p:nvPr>
        </p:nvSpPr>
        <p:spPr/>
        <p:txBody>
          <a:bodyPr/>
          <a:lstStyle>
            <a:lvl1pPr>
              <a:defRPr/>
            </a:lvl1pPr>
          </a:lstStyle>
          <a:p>
            <a:pPr>
              <a:defRPr/>
            </a:pPr>
            <a:endParaRPr lang="en-US"/>
          </a:p>
        </p:txBody>
      </p:sp>
      <p:sp>
        <p:nvSpPr>
          <p:cNvPr id="5" name="Footer Placeholder 4">
            <a:extLst>
              <a:ext uri="{FF2B5EF4-FFF2-40B4-BE49-F238E27FC236}">
                <a16:creationId xmlns:a16="http://schemas.microsoft.com/office/drawing/2014/main" id="{6B66816E-1700-4A87-B209-7E9F1B01EF76}"/>
              </a:ext>
            </a:extLst>
          </p:cNvPr>
          <p:cNvSpPr>
            <a:spLocks noGrp="1"/>
          </p:cNvSpPr>
          <p:nvPr>
            <p:ph type="ftr" sz="quarter" idx="11"/>
          </p:nvPr>
        </p:nvSpPr>
        <p:spPr/>
        <p:txBody>
          <a:bodyPr/>
          <a:lstStyle>
            <a:lvl1pPr>
              <a:defRPr/>
            </a:lvl1pPr>
          </a:lstStyle>
          <a:p>
            <a:pPr>
              <a:defRPr/>
            </a:pPr>
            <a:r>
              <a:rPr lang="en-US"/>
              <a:t>NAR2007 Eukaryotic Genetics</a:t>
            </a:r>
          </a:p>
        </p:txBody>
      </p:sp>
      <p:sp>
        <p:nvSpPr>
          <p:cNvPr id="6" name="Slide Number Placeholder 5">
            <a:extLst>
              <a:ext uri="{FF2B5EF4-FFF2-40B4-BE49-F238E27FC236}">
                <a16:creationId xmlns:a16="http://schemas.microsoft.com/office/drawing/2014/main" id="{B6B95B0E-3099-4CFE-917C-F15DA9E9CC46}"/>
              </a:ext>
            </a:extLst>
          </p:cNvPr>
          <p:cNvSpPr>
            <a:spLocks noGrp="1"/>
          </p:cNvSpPr>
          <p:nvPr>
            <p:ph type="sldNum" sz="quarter" idx="12"/>
          </p:nvPr>
        </p:nvSpPr>
        <p:spPr/>
        <p:txBody>
          <a:bodyPr/>
          <a:lstStyle>
            <a:lvl1pPr>
              <a:defRPr/>
            </a:lvl1pPr>
          </a:lstStyle>
          <a:p>
            <a:pPr>
              <a:defRPr/>
            </a:pPr>
            <a:fld id="{9F9DB84C-CBE1-4AEB-A7D7-FAD584901C98}" type="slidenum">
              <a:rPr lang="en-US" smtClean="0"/>
              <a:pPr>
                <a:defRPr/>
              </a:pPr>
              <a:t>‹#›</a:t>
            </a:fld>
            <a:endParaRPr lang="en-US"/>
          </a:p>
        </p:txBody>
      </p:sp>
    </p:spTree>
    <p:extLst>
      <p:ext uri="{BB962C8B-B14F-4D97-AF65-F5344CB8AC3E}">
        <p14:creationId xmlns:p14="http://schemas.microsoft.com/office/powerpoint/2010/main" val="35161855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2AC6380-B02D-44EA-8FAA-E1A5CABC99C1}"/>
              </a:ext>
            </a:extLst>
          </p:cNvPr>
          <p:cNvSpPr>
            <a:spLocks noGrp="1"/>
          </p:cNvSpPr>
          <p:nvPr>
            <p:ph type="dt" sz="half" idx="10"/>
          </p:nvPr>
        </p:nvSpPr>
        <p:spPr/>
        <p:txBody>
          <a:bodyPr/>
          <a:lstStyle>
            <a:lvl1pPr>
              <a:defRPr/>
            </a:lvl1pPr>
          </a:lstStyle>
          <a:p>
            <a:pPr>
              <a:defRPr/>
            </a:pPr>
            <a:endParaRPr lang="en-US"/>
          </a:p>
        </p:txBody>
      </p:sp>
      <p:sp>
        <p:nvSpPr>
          <p:cNvPr id="5" name="Footer Placeholder 4">
            <a:extLst>
              <a:ext uri="{FF2B5EF4-FFF2-40B4-BE49-F238E27FC236}">
                <a16:creationId xmlns:a16="http://schemas.microsoft.com/office/drawing/2014/main" id="{21FD671F-C69D-4F9F-B0AF-2A839C3AC746}"/>
              </a:ext>
            </a:extLst>
          </p:cNvPr>
          <p:cNvSpPr>
            <a:spLocks noGrp="1"/>
          </p:cNvSpPr>
          <p:nvPr>
            <p:ph type="ftr" sz="quarter" idx="11"/>
          </p:nvPr>
        </p:nvSpPr>
        <p:spPr/>
        <p:txBody>
          <a:bodyPr/>
          <a:lstStyle>
            <a:lvl1pPr>
              <a:defRPr/>
            </a:lvl1pPr>
          </a:lstStyle>
          <a:p>
            <a:pPr>
              <a:defRPr/>
            </a:pPr>
            <a:r>
              <a:rPr lang="en-US"/>
              <a:t>NAR2007 Eukaryotic Genetics</a:t>
            </a:r>
          </a:p>
        </p:txBody>
      </p:sp>
      <p:sp>
        <p:nvSpPr>
          <p:cNvPr id="6" name="Slide Number Placeholder 5">
            <a:extLst>
              <a:ext uri="{FF2B5EF4-FFF2-40B4-BE49-F238E27FC236}">
                <a16:creationId xmlns:a16="http://schemas.microsoft.com/office/drawing/2014/main" id="{B936C46A-A5E5-4319-B234-5B47AC44B64D}"/>
              </a:ext>
            </a:extLst>
          </p:cNvPr>
          <p:cNvSpPr>
            <a:spLocks noGrp="1"/>
          </p:cNvSpPr>
          <p:nvPr>
            <p:ph type="sldNum" sz="quarter" idx="12"/>
          </p:nvPr>
        </p:nvSpPr>
        <p:spPr/>
        <p:txBody>
          <a:bodyPr/>
          <a:lstStyle>
            <a:lvl1pPr>
              <a:defRPr/>
            </a:lvl1pPr>
          </a:lstStyle>
          <a:p>
            <a:pPr>
              <a:defRPr/>
            </a:pPr>
            <a:fld id="{FC40BEF3-F129-44E7-977E-84C557CA0A0A}" type="slidenum">
              <a:rPr lang="en-US" smtClean="0"/>
              <a:pPr>
                <a:defRPr/>
              </a:pPr>
              <a:t>‹#›</a:t>
            </a:fld>
            <a:endParaRPr lang="en-US"/>
          </a:p>
        </p:txBody>
      </p:sp>
    </p:spTree>
    <p:extLst>
      <p:ext uri="{BB962C8B-B14F-4D97-AF65-F5344CB8AC3E}">
        <p14:creationId xmlns:p14="http://schemas.microsoft.com/office/powerpoint/2010/main" val="23463657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7A35E1F-7CE8-4937-A023-4CF457FBEBD2}"/>
              </a:ext>
            </a:extLst>
          </p:cNvPr>
          <p:cNvSpPr>
            <a:spLocks noGrp="1"/>
          </p:cNvSpPr>
          <p:nvPr>
            <p:ph type="dt" sz="half" idx="10"/>
          </p:nvPr>
        </p:nvSpPr>
        <p:spPr/>
        <p:txBody>
          <a:bodyPr/>
          <a:lstStyle>
            <a:lvl1pPr>
              <a:defRPr/>
            </a:lvl1pPr>
          </a:lstStyle>
          <a:p>
            <a:pPr>
              <a:defRPr/>
            </a:pPr>
            <a:endParaRPr lang="en-US"/>
          </a:p>
        </p:txBody>
      </p:sp>
      <p:sp>
        <p:nvSpPr>
          <p:cNvPr id="5" name="Footer Placeholder 4">
            <a:extLst>
              <a:ext uri="{FF2B5EF4-FFF2-40B4-BE49-F238E27FC236}">
                <a16:creationId xmlns:a16="http://schemas.microsoft.com/office/drawing/2014/main" id="{05165E84-957A-4262-A2CE-A99D80A64E67}"/>
              </a:ext>
            </a:extLst>
          </p:cNvPr>
          <p:cNvSpPr>
            <a:spLocks noGrp="1"/>
          </p:cNvSpPr>
          <p:nvPr>
            <p:ph type="ftr" sz="quarter" idx="11"/>
          </p:nvPr>
        </p:nvSpPr>
        <p:spPr/>
        <p:txBody>
          <a:bodyPr/>
          <a:lstStyle>
            <a:lvl1pPr>
              <a:defRPr/>
            </a:lvl1pPr>
          </a:lstStyle>
          <a:p>
            <a:pPr>
              <a:defRPr/>
            </a:pPr>
            <a:r>
              <a:rPr lang="en-US"/>
              <a:t>NAR2007 Eukaryotic Genetics</a:t>
            </a:r>
          </a:p>
        </p:txBody>
      </p:sp>
      <p:sp>
        <p:nvSpPr>
          <p:cNvPr id="6" name="Slide Number Placeholder 5">
            <a:extLst>
              <a:ext uri="{FF2B5EF4-FFF2-40B4-BE49-F238E27FC236}">
                <a16:creationId xmlns:a16="http://schemas.microsoft.com/office/drawing/2014/main" id="{1295B50C-CF89-45D7-BB85-204900295104}"/>
              </a:ext>
            </a:extLst>
          </p:cNvPr>
          <p:cNvSpPr>
            <a:spLocks noGrp="1"/>
          </p:cNvSpPr>
          <p:nvPr>
            <p:ph type="sldNum" sz="quarter" idx="12"/>
          </p:nvPr>
        </p:nvSpPr>
        <p:spPr/>
        <p:txBody>
          <a:bodyPr/>
          <a:lstStyle>
            <a:lvl1pPr>
              <a:defRPr/>
            </a:lvl1pPr>
          </a:lstStyle>
          <a:p>
            <a:pPr>
              <a:defRPr/>
            </a:pPr>
            <a:fld id="{B2F14412-132F-440B-82ED-66FCD8557487}" type="slidenum">
              <a:rPr lang="en-US" smtClean="0"/>
              <a:pPr>
                <a:defRPr/>
              </a:pPr>
              <a:t>‹#›</a:t>
            </a:fld>
            <a:endParaRPr lang="en-US"/>
          </a:p>
        </p:txBody>
      </p:sp>
    </p:spTree>
    <p:extLst>
      <p:ext uri="{BB962C8B-B14F-4D97-AF65-F5344CB8AC3E}">
        <p14:creationId xmlns:p14="http://schemas.microsoft.com/office/powerpoint/2010/main" val="30202075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274638"/>
            <a:ext cx="8229600" cy="58515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r>
              <a:rPr lang="en-US"/>
              <a:t>NAR2007 Eukaryotic Genetics</a:t>
            </a:r>
          </a:p>
        </p:txBody>
      </p:sp>
      <p:sp>
        <p:nvSpPr>
          <p:cNvPr id="5" name="Rectangle 6"/>
          <p:cNvSpPr>
            <a:spLocks noGrp="1" noChangeArrowheads="1"/>
          </p:cNvSpPr>
          <p:nvPr>
            <p:ph type="sldNum" sz="quarter" idx="12"/>
          </p:nvPr>
        </p:nvSpPr>
        <p:spPr>
          <a:ln/>
        </p:spPr>
        <p:txBody>
          <a:bodyPr/>
          <a:lstStyle>
            <a:lvl1pPr>
              <a:defRPr/>
            </a:lvl1pPr>
          </a:lstStyle>
          <a:p>
            <a:pPr>
              <a:defRPr/>
            </a:pPr>
            <a:fld id="{0C6B86CD-9EA7-4658-89C2-23D46F34E279}" type="slidenum">
              <a:rPr lang="en-US"/>
              <a:pPr>
                <a:defRPr/>
              </a:pPr>
              <a:t>‹#›</a:t>
            </a:fld>
            <a:endParaRPr lang="en-US"/>
          </a:p>
        </p:txBody>
      </p:sp>
    </p:spTree>
    <p:extLst>
      <p:ext uri="{BB962C8B-B14F-4D97-AF65-F5344CB8AC3E}">
        <p14:creationId xmlns:p14="http://schemas.microsoft.com/office/powerpoint/2010/main" val="7292697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F4B14042-D561-4C61-A72D-4DC557930E4B}"/>
              </a:ext>
            </a:extLst>
          </p:cNvPr>
          <p:cNvSpPr>
            <a:spLocks noGrp="1"/>
          </p:cNvSpPr>
          <p:nvPr>
            <p:ph type="dt" sz="half" idx="10"/>
          </p:nvPr>
        </p:nvSpPr>
        <p:spPr/>
        <p:txBody>
          <a:bodyPr/>
          <a:lstStyle>
            <a:lvl1pPr>
              <a:defRPr/>
            </a:lvl1pPr>
          </a:lstStyle>
          <a:p>
            <a:pPr>
              <a:defRPr/>
            </a:pPr>
            <a:endParaRPr lang="en-US"/>
          </a:p>
        </p:txBody>
      </p:sp>
      <p:sp>
        <p:nvSpPr>
          <p:cNvPr id="5" name="Footer Placeholder 4">
            <a:extLst>
              <a:ext uri="{FF2B5EF4-FFF2-40B4-BE49-F238E27FC236}">
                <a16:creationId xmlns:a16="http://schemas.microsoft.com/office/drawing/2014/main" id="{E5FA184A-5B60-4DCB-B6A7-E5484741AD90}"/>
              </a:ext>
            </a:extLst>
          </p:cNvPr>
          <p:cNvSpPr>
            <a:spLocks noGrp="1"/>
          </p:cNvSpPr>
          <p:nvPr>
            <p:ph type="ftr" sz="quarter" idx="11"/>
          </p:nvPr>
        </p:nvSpPr>
        <p:spPr/>
        <p:txBody>
          <a:bodyPr/>
          <a:lstStyle>
            <a:lvl1pPr>
              <a:defRPr/>
            </a:lvl1pPr>
          </a:lstStyle>
          <a:p>
            <a:pPr>
              <a:defRPr/>
            </a:pPr>
            <a:r>
              <a:rPr lang="en-US"/>
              <a:t>NAR2007 Eukaryotic Genetics</a:t>
            </a:r>
          </a:p>
        </p:txBody>
      </p:sp>
      <p:sp>
        <p:nvSpPr>
          <p:cNvPr id="6" name="Slide Number Placeholder 5">
            <a:extLst>
              <a:ext uri="{FF2B5EF4-FFF2-40B4-BE49-F238E27FC236}">
                <a16:creationId xmlns:a16="http://schemas.microsoft.com/office/drawing/2014/main" id="{EB0CF6DE-258C-4FCC-B757-10CF146BB31B}"/>
              </a:ext>
            </a:extLst>
          </p:cNvPr>
          <p:cNvSpPr>
            <a:spLocks noGrp="1"/>
          </p:cNvSpPr>
          <p:nvPr>
            <p:ph type="sldNum" sz="quarter" idx="12"/>
          </p:nvPr>
        </p:nvSpPr>
        <p:spPr/>
        <p:txBody>
          <a:bodyPr/>
          <a:lstStyle>
            <a:lvl1pPr>
              <a:defRPr/>
            </a:lvl1pPr>
          </a:lstStyle>
          <a:p>
            <a:pPr>
              <a:defRPr/>
            </a:pPr>
            <a:fld id="{B40FD126-F54C-44CF-9696-337E389E4114}" type="slidenum">
              <a:rPr lang="en-US" smtClean="0"/>
              <a:pPr>
                <a:defRPr/>
              </a:pPr>
              <a:t>‹#›</a:t>
            </a:fld>
            <a:endParaRPr lang="en-US"/>
          </a:p>
        </p:txBody>
      </p:sp>
    </p:spTree>
    <p:extLst>
      <p:ext uri="{BB962C8B-B14F-4D97-AF65-F5344CB8AC3E}">
        <p14:creationId xmlns:p14="http://schemas.microsoft.com/office/powerpoint/2010/main" val="644003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1EC2D59-8556-4927-88A3-D18138B77263}"/>
              </a:ext>
            </a:extLst>
          </p:cNvPr>
          <p:cNvSpPr>
            <a:spLocks noGrp="1"/>
          </p:cNvSpPr>
          <p:nvPr>
            <p:ph type="dt" sz="half" idx="10"/>
          </p:nvPr>
        </p:nvSpPr>
        <p:spPr/>
        <p:txBody>
          <a:bodyPr/>
          <a:lstStyle>
            <a:lvl1pPr>
              <a:defRPr/>
            </a:lvl1pPr>
          </a:lstStyle>
          <a:p>
            <a:pPr>
              <a:defRPr/>
            </a:pPr>
            <a:endParaRPr lang="en-US"/>
          </a:p>
        </p:txBody>
      </p:sp>
      <p:sp>
        <p:nvSpPr>
          <p:cNvPr id="5" name="Footer Placeholder 4">
            <a:extLst>
              <a:ext uri="{FF2B5EF4-FFF2-40B4-BE49-F238E27FC236}">
                <a16:creationId xmlns:a16="http://schemas.microsoft.com/office/drawing/2014/main" id="{BD6197EF-D63A-4750-8CE0-A17BF1931A2A}"/>
              </a:ext>
            </a:extLst>
          </p:cNvPr>
          <p:cNvSpPr>
            <a:spLocks noGrp="1"/>
          </p:cNvSpPr>
          <p:nvPr>
            <p:ph type="ftr" sz="quarter" idx="11"/>
          </p:nvPr>
        </p:nvSpPr>
        <p:spPr/>
        <p:txBody>
          <a:bodyPr/>
          <a:lstStyle>
            <a:lvl1pPr>
              <a:defRPr/>
            </a:lvl1pPr>
          </a:lstStyle>
          <a:p>
            <a:pPr>
              <a:defRPr/>
            </a:pPr>
            <a:r>
              <a:rPr lang="en-US"/>
              <a:t>NAR2007 Eukaryotic Genetics</a:t>
            </a:r>
          </a:p>
        </p:txBody>
      </p:sp>
      <p:sp>
        <p:nvSpPr>
          <p:cNvPr id="6" name="Slide Number Placeholder 5">
            <a:extLst>
              <a:ext uri="{FF2B5EF4-FFF2-40B4-BE49-F238E27FC236}">
                <a16:creationId xmlns:a16="http://schemas.microsoft.com/office/drawing/2014/main" id="{A37E1DE7-9DC5-4C96-A78F-5521D6C9956B}"/>
              </a:ext>
            </a:extLst>
          </p:cNvPr>
          <p:cNvSpPr>
            <a:spLocks noGrp="1"/>
          </p:cNvSpPr>
          <p:nvPr>
            <p:ph type="sldNum" sz="quarter" idx="12"/>
          </p:nvPr>
        </p:nvSpPr>
        <p:spPr/>
        <p:txBody>
          <a:bodyPr/>
          <a:lstStyle>
            <a:lvl1pPr>
              <a:defRPr/>
            </a:lvl1pPr>
          </a:lstStyle>
          <a:p>
            <a:pPr>
              <a:defRPr/>
            </a:pPr>
            <a:fld id="{8B211BE9-D660-48C9-AB53-616D74D6D61C}" type="slidenum">
              <a:rPr lang="en-US" smtClean="0"/>
              <a:pPr>
                <a:defRPr/>
              </a:pPr>
              <a:t>‹#›</a:t>
            </a:fld>
            <a:endParaRPr lang="en-US"/>
          </a:p>
        </p:txBody>
      </p:sp>
    </p:spTree>
    <p:extLst>
      <p:ext uri="{BB962C8B-B14F-4D97-AF65-F5344CB8AC3E}">
        <p14:creationId xmlns:p14="http://schemas.microsoft.com/office/powerpoint/2010/main" val="33855300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a:extLst>
              <a:ext uri="{FF2B5EF4-FFF2-40B4-BE49-F238E27FC236}">
                <a16:creationId xmlns:a16="http://schemas.microsoft.com/office/drawing/2014/main" id="{D4FCBA0D-B48B-4A27-8316-31F2B1CAD98B}"/>
              </a:ext>
            </a:extLst>
          </p:cNvPr>
          <p:cNvSpPr>
            <a:spLocks noGrp="1"/>
          </p:cNvSpPr>
          <p:nvPr>
            <p:ph type="dt" sz="half" idx="10"/>
          </p:nvPr>
        </p:nvSpPr>
        <p:spPr/>
        <p:txBody>
          <a:bodyPr/>
          <a:lstStyle>
            <a:lvl1pPr>
              <a:defRPr/>
            </a:lvl1pPr>
          </a:lstStyle>
          <a:p>
            <a:pPr>
              <a:defRPr/>
            </a:pPr>
            <a:endParaRPr lang="en-US"/>
          </a:p>
        </p:txBody>
      </p:sp>
      <p:sp>
        <p:nvSpPr>
          <p:cNvPr id="6" name="Footer Placeholder 4">
            <a:extLst>
              <a:ext uri="{FF2B5EF4-FFF2-40B4-BE49-F238E27FC236}">
                <a16:creationId xmlns:a16="http://schemas.microsoft.com/office/drawing/2014/main" id="{26B9F8D6-EE13-49BF-BC56-0FD7449D7537}"/>
              </a:ext>
            </a:extLst>
          </p:cNvPr>
          <p:cNvSpPr>
            <a:spLocks noGrp="1"/>
          </p:cNvSpPr>
          <p:nvPr>
            <p:ph type="ftr" sz="quarter" idx="11"/>
          </p:nvPr>
        </p:nvSpPr>
        <p:spPr/>
        <p:txBody>
          <a:bodyPr/>
          <a:lstStyle>
            <a:lvl1pPr>
              <a:defRPr/>
            </a:lvl1pPr>
          </a:lstStyle>
          <a:p>
            <a:pPr>
              <a:defRPr/>
            </a:pPr>
            <a:r>
              <a:rPr lang="en-US"/>
              <a:t>NAR2007 Eukaryotic Genetics</a:t>
            </a:r>
          </a:p>
        </p:txBody>
      </p:sp>
      <p:sp>
        <p:nvSpPr>
          <p:cNvPr id="7" name="Slide Number Placeholder 5">
            <a:extLst>
              <a:ext uri="{FF2B5EF4-FFF2-40B4-BE49-F238E27FC236}">
                <a16:creationId xmlns:a16="http://schemas.microsoft.com/office/drawing/2014/main" id="{D35A0827-250D-48A1-BC75-60AF6058C01A}"/>
              </a:ext>
            </a:extLst>
          </p:cNvPr>
          <p:cNvSpPr>
            <a:spLocks noGrp="1"/>
          </p:cNvSpPr>
          <p:nvPr>
            <p:ph type="sldNum" sz="quarter" idx="12"/>
          </p:nvPr>
        </p:nvSpPr>
        <p:spPr/>
        <p:txBody>
          <a:bodyPr/>
          <a:lstStyle>
            <a:lvl1pPr>
              <a:defRPr/>
            </a:lvl1pPr>
          </a:lstStyle>
          <a:p>
            <a:pPr>
              <a:defRPr/>
            </a:pPr>
            <a:fld id="{54B40731-EB23-42C4-9823-1AD3B779263F}" type="slidenum">
              <a:rPr lang="en-US" smtClean="0"/>
              <a:pPr>
                <a:defRPr/>
              </a:pPr>
              <a:t>‹#›</a:t>
            </a:fld>
            <a:endParaRPr lang="en-US"/>
          </a:p>
        </p:txBody>
      </p:sp>
    </p:spTree>
    <p:extLst>
      <p:ext uri="{BB962C8B-B14F-4D97-AF65-F5344CB8AC3E}">
        <p14:creationId xmlns:p14="http://schemas.microsoft.com/office/powerpoint/2010/main" val="40155336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a:extLst>
              <a:ext uri="{FF2B5EF4-FFF2-40B4-BE49-F238E27FC236}">
                <a16:creationId xmlns:a16="http://schemas.microsoft.com/office/drawing/2014/main" id="{A0FB07D8-02F0-402C-82C5-C93E023E5C73}"/>
              </a:ext>
            </a:extLst>
          </p:cNvPr>
          <p:cNvSpPr>
            <a:spLocks noGrp="1"/>
          </p:cNvSpPr>
          <p:nvPr>
            <p:ph type="dt" sz="half" idx="10"/>
          </p:nvPr>
        </p:nvSpPr>
        <p:spPr/>
        <p:txBody>
          <a:bodyPr/>
          <a:lstStyle>
            <a:lvl1pPr>
              <a:defRPr/>
            </a:lvl1pPr>
          </a:lstStyle>
          <a:p>
            <a:pPr>
              <a:defRPr/>
            </a:pPr>
            <a:endParaRPr lang="en-US"/>
          </a:p>
        </p:txBody>
      </p:sp>
      <p:sp>
        <p:nvSpPr>
          <p:cNvPr id="8" name="Footer Placeholder 4">
            <a:extLst>
              <a:ext uri="{FF2B5EF4-FFF2-40B4-BE49-F238E27FC236}">
                <a16:creationId xmlns:a16="http://schemas.microsoft.com/office/drawing/2014/main" id="{AA2AC17D-B274-4F16-ACF6-922906392EF2}"/>
              </a:ext>
            </a:extLst>
          </p:cNvPr>
          <p:cNvSpPr>
            <a:spLocks noGrp="1"/>
          </p:cNvSpPr>
          <p:nvPr>
            <p:ph type="ftr" sz="quarter" idx="11"/>
          </p:nvPr>
        </p:nvSpPr>
        <p:spPr/>
        <p:txBody>
          <a:bodyPr/>
          <a:lstStyle>
            <a:lvl1pPr>
              <a:defRPr/>
            </a:lvl1pPr>
          </a:lstStyle>
          <a:p>
            <a:pPr>
              <a:defRPr/>
            </a:pPr>
            <a:r>
              <a:rPr lang="en-US"/>
              <a:t>NAR2007 Eukaryotic Genetics</a:t>
            </a:r>
          </a:p>
        </p:txBody>
      </p:sp>
      <p:sp>
        <p:nvSpPr>
          <p:cNvPr id="9" name="Slide Number Placeholder 5">
            <a:extLst>
              <a:ext uri="{FF2B5EF4-FFF2-40B4-BE49-F238E27FC236}">
                <a16:creationId xmlns:a16="http://schemas.microsoft.com/office/drawing/2014/main" id="{90F4F676-1742-41C8-A2E4-699B1CACA7D0}"/>
              </a:ext>
            </a:extLst>
          </p:cNvPr>
          <p:cNvSpPr>
            <a:spLocks noGrp="1"/>
          </p:cNvSpPr>
          <p:nvPr>
            <p:ph type="sldNum" sz="quarter" idx="12"/>
          </p:nvPr>
        </p:nvSpPr>
        <p:spPr/>
        <p:txBody>
          <a:bodyPr/>
          <a:lstStyle>
            <a:lvl1pPr>
              <a:defRPr/>
            </a:lvl1pPr>
          </a:lstStyle>
          <a:p>
            <a:pPr>
              <a:defRPr/>
            </a:pPr>
            <a:fld id="{1D3B69DD-806B-4723-8931-FBC95AAF02C7}" type="slidenum">
              <a:rPr lang="en-US" smtClean="0"/>
              <a:pPr>
                <a:defRPr/>
              </a:pPr>
              <a:t>‹#›</a:t>
            </a:fld>
            <a:endParaRPr lang="en-US"/>
          </a:p>
        </p:txBody>
      </p:sp>
    </p:spTree>
    <p:extLst>
      <p:ext uri="{BB962C8B-B14F-4D97-AF65-F5344CB8AC3E}">
        <p14:creationId xmlns:p14="http://schemas.microsoft.com/office/powerpoint/2010/main" val="6327692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3">
            <a:extLst>
              <a:ext uri="{FF2B5EF4-FFF2-40B4-BE49-F238E27FC236}">
                <a16:creationId xmlns:a16="http://schemas.microsoft.com/office/drawing/2014/main" id="{8209D7DF-7F83-497A-9F44-B303722EB2A5}"/>
              </a:ext>
            </a:extLst>
          </p:cNvPr>
          <p:cNvSpPr>
            <a:spLocks noGrp="1"/>
          </p:cNvSpPr>
          <p:nvPr>
            <p:ph type="dt" sz="half" idx="10"/>
          </p:nvPr>
        </p:nvSpPr>
        <p:spPr/>
        <p:txBody>
          <a:bodyPr/>
          <a:lstStyle>
            <a:lvl1pPr>
              <a:defRPr/>
            </a:lvl1pPr>
          </a:lstStyle>
          <a:p>
            <a:pPr>
              <a:defRPr/>
            </a:pPr>
            <a:endParaRPr lang="en-US"/>
          </a:p>
        </p:txBody>
      </p:sp>
      <p:sp>
        <p:nvSpPr>
          <p:cNvPr id="4" name="Footer Placeholder 4">
            <a:extLst>
              <a:ext uri="{FF2B5EF4-FFF2-40B4-BE49-F238E27FC236}">
                <a16:creationId xmlns:a16="http://schemas.microsoft.com/office/drawing/2014/main" id="{2BA40CD3-2AEA-4709-92EA-DE447195D617}"/>
              </a:ext>
            </a:extLst>
          </p:cNvPr>
          <p:cNvSpPr>
            <a:spLocks noGrp="1"/>
          </p:cNvSpPr>
          <p:nvPr>
            <p:ph type="ftr" sz="quarter" idx="11"/>
          </p:nvPr>
        </p:nvSpPr>
        <p:spPr/>
        <p:txBody>
          <a:bodyPr/>
          <a:lstStyle>
            <a:lvl1pPr>
              <a:defRPr/>
            </a:lvl1pPr>
          </a:lstStyle>
          <a:p>
            <a:pPr>
              <a:defRPr/>
            </a:pPr>
            <a:r>
              <a:rPr lang="en-US"/>
              <a:t>NAR2007 Eukaryotic Genetics</a:t>
            </a:r>
          </a:p>
        </p:txBody>
      </p:sp>
      <p:sp>
        <p:nvSpPr>
          <p:cNvPr id="5" name="Slide Number Placeholder 5">
            <a:extLst>
              <a:ext uri="{FF2B5EF4-FFF2-40B4-BE49-F238E27FC236}">
                <a16:creationId xmlns:a16="http://schemas.microsoft.com/office/drawing/2014/main" id="{A1B45E2D-2266-4D43-B68B-72B160107289}"/>
              </a:ext>
            </a:extLst>
          </p:cNvPr>
          <p:cNvSpPr>
            <a:spLocks noGrp="1"/>
          </p:cNvSpPr>
          <p:nvPr>
            <p:ph type="sldNum" sz="quarter" idx="12"/>
          </p:nvPr>
        </p:nvSpPr>
        <p:spPr/>
        <p:txBody>
          <a:bodyPr/>
          <a:lstStyle>
            <a:lvl1pPr>
              <a:defRPr/>
            </a:lvl1pPr>
          </a:lstStyle>
          <a:p>
            <a:pPr>
              <a:defRPr/>
            </a:pPr>
            <a:fld id="{0BD0E51B-F284-4622-B0B5-8FB3945BE676}" type="slidenum">
              <a:rPr lang="en-US" smtClean="0"/>
              <a:pPr>
                <a:defRPr/>
              </a:pPr>
              <a:t>‹#›</a:t>
            </a:fld>
            <a:endParaRPr lang="en-US"/>
          </a:p>
        </p:txBody>
      </p:sp>
    </p:spTree>
    <p:extLst>
      <p:ext uri="{BB962C8B-B14F-4D97-AF65-F5344CB8AC3E}">
        <p14:creationId xmlns:p14="http://schemas.microsoft.com/office/powerpoint/2010/main" val="41763197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D68CA6B2-2DC1-494D-8F88-4AC1CD4B81F9}"/>
              </a:ext>
            </a:extLst>
          </p:cNvPr>
          <p:cNvSpPr>
            <a:spLocks noGrp="1"/>
          </p:cNvSpPr>
          <p:nvPr>
            <p:ph type="dt" sz="half" idx="10"/>
          </p:nvPr>
        </p:nvSpPr>
        <p:spPr/>
        <p:txBody>
          <a:bodyPr/>
          <a:lstStyle>
            <a:lvl1pPr>
              <a:defRPr/>
            </a:lvl1pPr>
          </a:lstStyle>
          <a:p>
            <a:pPr>
              <a:defRPr/>
            </a:pPr>
            <a:endParaRPr lang="en-US"/>
          </a:p>
        </p:txBody>
      </p:sp>
      <p:sp>
        <p:nvSpPr>
          <p:cNvPr id="3" name="Footer Placeholder 4">
            <a:extLst>
              <a:ext uri="{FF2B5EF4-FFF2-40B4-BE49-F238E27FC236}">
                <a16:creationId xmlns:a16="http://schemas.microsoft.com/office/drawing/2014/main" id="{9F5D0D21-D5FD-41C5-B7E8-E3EC0E326DC6}"/>
              </a:ext>
            </a:extLst>
          </p:cNvPr>
          <p:cNvSpPr>
            <a:spLocks noGrp="1"/>
          </p:cNvSpPr>
          <p:nvPr>
            <p:ph type="ftr" sz="quarter" idx="11"/>
          </p:nvPr>
        </p:nvSpPr>
        <p:spPr/>
        <p:txBody>
          <a:bodyPr/>
          <a:lstStyle>
            <a:lvl1pPr>
              <a:defRPr/>
            </a:lvl1pPr>
          </a:lstStyle>
          <a:p>
            <a:pPr>
              <a:defRPr/>
            </a:pPr>
            <a:r>
              <a:rPr lang="en-US"/>
              <a:t>NAR2007 Eukaryotic Genetics</a:t>
            </a:r>
          </a:p>
        </p:txBody>
      </p:sp>
      <p:sp>
        <p:nvSpPr>
          <p:cNvPr id="4" name="Slide Number Placeholder 5">
            <a:extLst>
              <a:ext uri="{FF2B5EF4-FFF2-40B4-BE49-F238E27FC236}">
                <a16:creationId xmlns:a16="http://schemas.microsoft.com/office/drawing/2014/main" id="{3D581D32-CB80-48BA-8021-D1454205B70F}"/>
              </a:ext>
            </a:extLst>
          </p:cNvPr>
          <p:cNvSpPr>
            <a:spLocks noGrp="1"/>
          </p:cNvSpPr>
          <p:nvPr>
            <p:ph type="sldNum" sz="quarter" idx="12"/>
          </p:nvPr>
        </p:nvSpPr>
        <p:spPr/>
        <p:txBody>
          <a:bodyPr/>
          <a:lstStyle>
            <a:lvl1pPr>
              <a:defRPr/>
            </a:lvl1pPr>
          </a:lstStyle>
          <a:p>
            <a:pPr>
              <a:defRPr/>
            </a:pPr>
            <a:fld id="{00F2689F-660F-49AC-8C81-395BC51A82DE}" type="slidenum">
              <a:rPr lang="en-US" smtClean="0"/>
              <a:pPr>
                <a:defRPr/>
              </a:pPr>
              <a:t>‹#›</a:t>
            </a:fld>
            <a:endParaRPr lang="en-US"/>
          </a:p>
        </p:txBody>
      </p:sp>
    </p:spTree>
    <p:extLst>
      <p:ext uri="{BB962C8B-B14F-4D97-AF65-F5344CB8AC3E}">
        <p14:creationId xmlns:p14="http://schemas.microsoft.com/office/powerpoint/2010/main" val="25459711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3">
            <a:extLst>
              <a:ext uri="{FF2B5EF4-FFF2-40B4-BE49-F238E27FC236}">
                <a16:creationId xmlns:a16="http://schemas.microsoft.com/office/drawing/2014/main" id="{CA4DDE7B-C3FA-4F8D-9A5D-CE303A87E7B0}"/>
              </a:ext>
            </a:extLst>
          </p:cNvPr>
          <p:cNvSpPr>
            <a:spLocks noGrp="1"/>
          </p:cNvSpPr>
          <p:nvPr>
            <p:ph type="dt" sz="half" idx="10"/>
          </p:nvPr>
        </p:nvSpPr>
        <p:spPr/>
        <p:txBody>
          <a:bodyPr/>
          <a:lstStyle>
            <a:lvl1pPr>
              <a:defRPr/>
            </a:lvl1pPr>
          </a:lstStyle>
          <a:p>
            <a:pPr>
              <a:defRPr/>
            </a:pPr>
            <a:endParaRPr lang="en-US"/>
          </a:p>
        </p:txBody>
      </p:sp>
      <p:sp>
        <p:nvSpPr>
          <p:cNvPr id="6" name="Footer Placeholder 4">
            <a:extLst>
              <a:ext uri="{FF2B5EF4-FFF2-40B4-BE49-F238E27FC236}">
                <a16:creationId xmlns:a16="http://schemas.microsoft.com/office/drawing/2014/main" id="{23FAF17F-3C18-4902-B6D6-5E888D418D6D}"/>
              </a:ext>
            </a:extLst>
          </p:cNvPr>
          <p:cNvSpPr>
            <a:spLocks noGrp="1"/>
          </p:cNvSpPr>
          <p:nvPr>
            <p:ph type="ftr" sz="quarter" idx="11"/>
          </p:nvPr>
        </p:nvSpPr>
        <p:spPr/>
        <p:txBody>
          <a:bodyPr/>
          <a:lstStyle>
            <a:lvl1pPr>
              <a:defRPr/>
            </a:lvl1pPr>
          </a:lstStyle>
          <a:p>
            <a:pPr>
              <a:defRPr/>
            </a:pPr>
            <a:r>
              <a:rPr lang="en-US"/>
              <a:t>NAR2007 Eukaryotic Genetics</a:t>
            </a:r>
          </a:p>
        </p:txBody>
      </p:sp>
      <p:sp>
        <p:nvSpPr>
          <p:cNvPr id="7" name="Slide Number Placeholder 5">
            <a:extLst>
              <a:ext uri="{FF2B5EF4-FFF2-40B4-BE49-F238E27FC236}">
                <a16:creationId xmlns:a16="http://schemas.microsoft.com/office/drawing/2014/main" id="{DCEAD245-05DA-4661-BEAF-50219267F40E}"/>
              </a:ext>
            </a:extLst>
          </p:cNvPr>
          <p:cNvSpPr>
            <a:spLocks noGrp="1"/>
          </p:cNvSpPr>
          <p:nvPr>
            <p:ph type="sldNum" sz="quarter" idx="12"/>
          </p:nvPr>
        </p:nvSpPr>
        <p:spPr/>
        <p:txBody>
          <a:bodyPr/>
          <a:lstStyle>
            <a:lvl1pPr>
              <a:defRPr/>
            </a:lvl1pPr>
          </a:lstStyle>
          <a:p>
            <a:pPr>
              <a:defRPr/>
            </a:pPr>
            <a:fld id="{8FCF2AA5-2068-446B-9917-A108BB6CE6AF}" type="slidenum">
              <a:rPr lang="en-US" smtClean="0"/>
              <a:pPr>
                <a:defRPr/>
              </a:pPr>
              <a:t>‹#›</a:t>
            </a:fld>
            <a:endParaRPr lang="en-US"/>
          </a:p>
        </p:txBody>
      </p:sp>
    </p:spTree>
    <p:extLst>
      <p:ext uri="{BB962C8B-B14F-4D97-AF65-F5344CB8AC3E}">
        <p14:creationId xmlns:p14="http://schemas.microsoft.com/office/powerpoint/2010/main" val="35347413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3">
            <a:extLst>
              <a:ext uri="{FF2B5EF4-FFF2-40B4-BE49-F238E27FC236}">
                <a16:creationId xmlns:a16="http://schemas.microsoft.com/office/drawing/2014/main" id="{5E89BB57-7AF9-42FE-B97F-DA1E26EBBCAB}"/>
              </a:ext>
            </a:extLst>
          </p:cNvPr>
          <p:cNvSpPr>
            <a:spLocks noGrp="1"/>
          </p:cNvSpPr>
          <p:nvPr>
            <p:ph type="dt" sz="half" idx="10"/>
          </p:nvPr>
        </p:nvSpPr>
        <p:spPr/>
        <p:txBody>
          <a:bodyPr/>
          <a:lstStyle>
            <a:lvl1pPr>
              <a:defRPr/>
            </a:lvl1pPr>
          </a:lstStyle>
          <a:p>
            <a:pPr>
              <a:defRPr/>
            </a:pPr>
            <a:endParaRPr lang="en-US"/>
          </a:p>
        </p:txBody>
      </p:sp>
      <p:sp>
        <p:nvSpPr>
          <p:cNvPr id="6" name="Footer Placeholder 4">
            <a:extLst>
              <a:ext uri="{FF2B5EF4-FFF2-40B4-BE49-F238E27FC236}">
                <a16:creationId xmlns:a16="http://schemas.microsoft.com/office/drawing/2014/main" id="{D3B4E477-DE41-4393-A103-05AD477E03BC}"/>
              </a:ext>
            </a:extLst>
          </p:cNvPr>
          <p:cNvSpPr>
            <a:spLocks noGrp="1"/>
          </p:cNvSpPr>
          <p:nvPr>
            <p:ph type="ftr" sz="quarter" idx="11"/>
          </p:nvPr>
        </p:nvSpPr>
        <p:spPr/>
        <p:txBody>
          <a:bodyPr/>
          <a:lstStyle>
            <a:lvl1pPr>
              <a:defRPr/>
            </a:lvl1pPr>
          </a:lstStyle>
          <a:p>
            <a:pPr>
              <a:defRPr/>
            </a:pPr>
            <a:r>
              <a:rPr lang="en-US"/>
              <a:t>NAR2007 Eukaryotic Genetics</a:t>
            </a:r>
          </a:p>
        </p:txBody>
      </p:sp>
      <p:sp>
        <p:nvSpPr>
          <p:cNvPr id="7" name="Slide Number Placeholder 5">
            <a:extLst>
              <a:ext uri="{FF2B5EF4-FFF2-40B4-BE49-F238E27FC236}">
                <a16:creationId xmlns:a16="http://schemas.microsoft.com/office/drawing/2014/main" id="{8BF13F72-688C-4D99-BA5E-8CC521053762}"/>
              </a:ext>
            </a:extLst>
          </p:cNvPr>
          <p:cNvSpPr>
            <a:spLocks noGrp="1"/>
          </p:cNvSpPr>
          <p:nvPr>
            <p:ph type="sldNum" sz="quarter" idx="12"/>
          </p:nvPr>
        </p:nvSpPr>
        <p:spPr/>
        <p:txBody>
          <a:bodyPr/>
          <a:lstStyle>
            <a:lvl1pPr>
              <a:defRPr/>
            </a:lvl1pPr>
          </a:lstStyle>
          <a:p>
            <a:pPr>
              <a:defRPr/>
            </a:pPr>
            <a:fld id="{65258B78-B9D6-4A7C-B90E-06DC63E311BB}" type="slidenum">
              <a:rPr lang="en-US" smtClean="0"/>
              <a:pPr>
                <a:defRPr/>
              </a:pPr>
              <a:t>‹#›</a:t>
            </a:fld>
            <a:endParaRPr lang="en-US"/>
          </a:p>
        </p:txBody>
      </p:sp>
    </p:spTree>
    <p:extLst>
      <p:ext uri="{BB962C8B-B14F-4D97-AF65-F5344CB8AC3E}">
        <p14:creationId xmlns:p14="http://schemas.microsoft.com/office/powerpoint/2010/main" val="2393787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12">
            <a:extLst>
              <a:ext uri="{FF2B5EF4-FFF2-40B4-BE49-F238E27FC236}">
                <a16:creationId xmlns:a16="http://schemas.microsoft.com/office/drawing/2014/main" id="{FB7C165B-37E3-4587-8CE6-68877D703006}"/>
              </a:ext>
            </a:extLst>
          </p:cNvPr>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1588" y="0"/>
            <a:ext cx="9140825"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Title Placeholder 1">
            <a:extLst>
              <a:ext uri="{FF2B5EF4-FFF2-40B4-BE49-F238E27FC236}">
                <a16:creationId xmlns:a16="http://schemas.microsoft.com/office/drawing/2014/main" id="{09B8FB95-4A7B-4873-9AB0-8C14F27DD62A}"/>
              </a:ext>
            </a:extLst>
          </p:cNvPr>
          <p:cNvSpPr>
            <a:spLocks noGrp="1" noChangeArrowheads="1"/>
          </p:cNvSpPr>
          <p:nvPr>
            <p:ph type="title"/>
          </p:nvPr>
        </p:nvSpPr>
        <p:spPr bwMode="auto">
          <a:xfrm>
            <a:off x="628650" y="365125"/>
            <a:ext cx="78867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8" name="Text Placeholder 2">
            <a:extLst>
              <a:ext uri="{FF2B5EF4-FFF2-40B4-BE49-F238E27FC236}">
                <a16:creationId xmlns:a16="http://schemas.microsoft.com/office/drawing/2014/main" id="{ACF6FF60-CECE-4831-9D49-6865BB22ACCE}"/>
              </a:ext>
            </a:extLst>
          </p:cNvPr>
          <p:cNvSpPr>
            <a:spLocks noGrp="1" noChangeArrowheads="1"/>
          </p:cNvSpPr>
          <p:nvPr>
            <p:ph type="body" idx="1"/>
          </p:nvPr>
        </p:nvSpPr>
        <p:spPr bwMode="auto">
          <a:xfrm>
            <a:off x="628650" y="1825625"/>
            <a:ext cx="78867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BAC57C0F-5F4C-45F0-B1BD-8C86DE3C186A}"/>
              </a:ext>
            </a:extLst>
          </p:cNvPr>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eaLnBrk="1" fontAlgn="auto" hangingPunct="1">
              <a:spcBef>
                <a:spcPts val="0"/>
              </a:spcBef>
              <a:spcAft>
                <a:spcPts val="0"/>
              </a:spcAft>
              <a:defRPr sz="1200" smtClean="0">
                <a:solidFill>
                  <a:schemeClr val="tx1">
                    <a:tint val="75000"/>
                  </a:schemeClr>
                </a:solidFill>
                <a:latin typeface="+mn-lt"/>
              </a:defRPr>
            </a:lvl1pPr>
          </a:lstStyle>
          <a:p>
            <a:pPr>
              <a:defRPr/>
            </a:pPr>
            <a:endParaRPr lang="en-US"/>
          </a:p>
        </p:txBody>
      </p:sp>
      <p:sp>
        <p:nvSpPr>
          <p:cNvPr id="5" name="Footer Placeholder 4">
            <a:extLst>
              <a:ext uri="{FF2B5EF4-FFF2-40B4-BE49-F238E27FC236}">
                <a16:creationId xmlns:a16="http://schemas.microsoft.com/office/drawing/2014/main" id="{277CD7DA-5E0C-4CD4-BB63-040AF4AD473F}"/>
              </a:ext>
            </a:extLst>
          </p:cNvPr>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defRPr>
            </a:lvl1pPr>
          </a:lstStyle>
          <a:p>
            <a:pPr>
              <a:defRPr/>
            </a:pPr>
            <a:r>
              <a:rPr lang="en-US"/>
              <a:t>NAR2007 Eukaryotic Genetics</a:t>
            </a:r>
          </a:p>
        </p:txBody>
      </p:sp>
      <p:sp>
        <p:nvSpPr>
          <p:cNvPr id="6" name="Slide Number Placeholder 5">
            <a:extLst>
              <a:ext uri="{FF2B5EF4-FFF2-40B4-BE49-F238E27FC236}">
                <a16:creationId xmlns:a16="http://schemas.microsoft.com/office/drawing/2014/main" id="{1E2DD9B3-304F-4525-B294-26830B4BC402}"/>
              </a:ext>
            </a:extLst>
          </p:cNvPr>
          <p:cNvSpPr>
            <a:spLocks noGrp="1"/>
          </p:cNvSpPr>
          <p:nvPr>
            <p:ph type="sldNum" sz="quarter" idx="4"/>
          </p:nvPr>
        </p:nvSpPr>
        <p:spPr>
          <a:xfrm>
            <a:off x="6457950" y="6356350"/>
            <a:ext cx="20574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defRPr>
            </a:lvl1pPr>
          </a:lstStyle>
          <a:p>
            <a:pPr>
              <a:defRPr/>
            </a:pPr>
            <a:fld id="{9FE3B6CB-A5D3-4A5B-8489-91EDD51161F7}" type="slidenum">
              <a:rPr lang="en-US" smtClean="0"/>
              <a:pPr>
                <a:defRPr/>
              </a:pPr>
              <a:t>‹#›</a:t>
            </a:fld>
            <a:endParaRPr lang="en-US"/>
          </a:p>
        </p:txBody>
      </p:sp>
    </p:spTree>
    <p:extLst>
      <p:ext uri="{BB962C8B-B14F-4D97-AF65-F5344CB8AC3E}">
        <p14:creationId xmlns:p14="http://schemas.microsoft.com/office/powerpoint/2010/main" val="2808656719"/>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hdr="0" dt="0"/>
  <p:txStyles>
    <p:titleStyle>
      <a:lvl1pPr algn="l" rtl="0" eaLnBrk="1" fontAlgn="base" hangingPunct="1">
        <a:lnSpc>
          <a:spcPct val="90000"/>
        </a:lnSpc>
        <a:spcBef>
          <a:spcPct val="0"/>
        </a:spcBef>
        <a:spcAft>
          <a:spcPct val="0"/>
        </a:spcAft>
        <a:defRPr sz="4400" kern="1200">
          <a:solidFill>
            <a:schemeClr val="tx1"/>
          </a:solidFill>
          <a:latin typeface="+mj-lt"/>
          <a:ea typeface="+mj-ea"/>
          <a:cs typeface="+mj-cs"/>
        </a:defRPr>
      </a:lvl1pPr>
      <a:lvl2pPr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2pPr>
      <a:lvl3pPr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3pPr>
      <a:lvl4pPr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4pPr>
      <a:lvl5pPr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5pPr>
      <a:lvl6pPr marL="457200"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6pPr>
      <a:lvl7pPr marL="914400"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7pPr>
      <a:lvl8pPr marL="1371600"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8pPr>
      <a:lvl9pPr marL="1828800"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9pPr>
    </p:titleStyle>
    <p:bodyStyle>
      <a:lvl1pPr marL="228600" indent="-228600" algn="l" rtl="0" eaLnBrk="1" fontAlgn="base" hangingPunct="1">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1" fontAlgn="base" hangingPunct="1">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1" fontAlgn="base" hangingPunct="1">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1" fontAlgn="base" hangingPunct="1">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1" fontAlgn="base" hangingPunct="1">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5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6BE06B77-D6C8-4273-BC38-4A2F773C089B}"/>
              </a:ext>
            </a:extLst>
          </p:cNvPr>
          <p:cNvSpPr>
            <a:spLocks noGrp="1"/>
          </p:cNvSpPr>
          <p:nvPr>
            <p:ph type="ctrTitle"/>
          </p:nvPr>
        </p:nvSpPr>
        <p:spPr>
          <a:xfrm>
            <a:off x="76200" y="609600"/>
            <a:ext cx="8991600" cy="3276600"/>
          </a:xfrm>
        </p:spPr>
        <p:txBody>
          <a:bodyPr>
            <a:normAutofit fontScale="90000"/>
          </a:bodyPr>
          <a:lstStyle/>
          <a:p>
            <a:br>
              <a:rPr lang="en-US" sz="4800" b="1" dirty="0">
                <a:solidFill>
                  <a:schemeClr val="tx1"/>
                </a:solidFill>
              </a:rPr>
            </a:br>
            <a:br>
              <a:rPr lang="en-US" sz="4800" b="1" dirty="0">
                <a:solidFill>
                  <a:schemeClr val="tx1"/>
                </a:solidFill>
              </a:rPr>
            </a:br>
            <a:br>
              <a:rPr lang="en-US" sz="4800" b="1" dirty="0">
                <a:solidFill>
                  <a:schemeClr val="tx1"/>
                </a:solidFill>
              </a:rPr>
            </a:br>
            <a:br>
              <a:rPr lang="en-US" sz="4800" b="1" dirty="0">
                <a:solidFill>
                  <a:schemeClr val="tx1"/>
                </a:solidFill>
              </a:rPr>
            </a:br>
            <a:br>
              <a:rPr lang="en-US" sz="4800" b="1" dirty="0">
                <a:solidFill>
                  <a:schemeClr val="tx1"/>
                </a:solidFill>
              </a:rPr>
            </a:br>
            <a:br>
              <a:rPr lang="en-US" sz="4800" b="1" dirty="0">
                <a:solidFill>
                  <a:schemeClr val="tx1"/>
                </a:solidFill>
              </a:rPr>
            </a:br>
            <a:br>
              <a:rPr lang="en-US" sz="4800" b="1" dirty="0">
                <a:solidFill>
                  <a:schemeClr val="tx1"/>
                </a:solidFill>
              </a:rPr>
            </a:br>
            <a:r>
              <a:rPr lang="en-US" sz="4800" b="1" dirty="0">
                <a:solidFill>
                  <a:schemeClr val="tx1"/>
                </a:solidFill>
              </a:rPr>
              <a:t>CELLULAR AND MOLECULAR BIOLOGY </a:t>
            </a:r>
            <a:br>
              <a:rPr lang="en-US" sz="4800" b="1" dirty="0">
                <a:solidFill>
                  <a:schemeClr val="tx1"/>
                </a:solidFill>
              </a:rPr>
            </a:br>
            <a:r>
              <a:rPr lang="en-US" sz="4800" b="1" dirty="0">
                <a:solidFill>
                  <a:schemeClr val="tx1"/>
                </a:solidFill>
              </a:rPr>
              <a:t>( SEBB4173)</a:t>
            </a:r>
            <a:br>
              <a:rPr lang="en-US" sz="4800" b="1" dirty="0">
                <a:solidFill>
                  <a:schemeClr val="tx1"/>
                </a:solidFill>
              </a:rPr>
            </a:br>
            <a:br>
              <a:rPr lang="en-US" sz="4800" b="1" dirty="0">
                <a:solidFill>
                  <a:schemeClr val="tx1"/>
                </a:solidFill>
              </a:rPr>
            </a:br>
            <a:r>
              <a:rPr lang="en-US" sz="4400" b="1" dirty="0"/>
              <a:t>Chapter 5 : EURKARYOTIC GENETICS</a:t>
            </a:r>
            <a:endParaRPr lang="en-US" b="1" dirty="0">
              <a:solidFill>
                <a:schemeClr val="tx1"/>
              </a:solidFill>
            </a:endParaRPr>
          </a:p>
        </p:txBody>
      </p:sp>
      <p:sp>
        <p:nvSpPr>
          <p:cNvPr id="8" name="Subtitle 7">
            <a:extLst>
              <a:ext uri="{FF2B5EF4-FFF2-40B4-BE49-F238E27FC236}">
                <a16:creationId xmlns:a16="http://schemas.microsoft.com/office/drawing/2014/main" id="{7EF2337A-1E2D-4BE3-857C-16E8EC2C576D}"/>
              </a:ext>
            </a:extLst>
          </p:cNvPr>
          <p:cNvSpPr>
            <a:spLocks noGrp="1"/>
          </p:cNvSpPr>
          <p:nvPr>
            <p:ph type="subTitle" idx="1"/>
          </p:nvPr>
        </p:nvSpPr>
        <p:spPr>
          <a:xfrm>
            <a:off x="628650" y="4176712"/>
            <a:ext cx="7543800" cy="2362200"/>
          </a:xfrm>
        </p:spPr>
        <p:txBody>
          <a:bodyPr>
            <a:normAutofit/>
          </a:bodyPr>
          <a:lstStyle/>
          <a:p>
            <a:pPr algn="r"/>
            <a:r>
              <a:rPr lang="en-US" sz="3000" b="1" dirty="0"/>
              <a:t>Dr. Noor </a:t>
            </a:r>
            <a:r>
              <a:rPr lang="en-US" sz="3000" b="1" dirty="0" err="1"/>
              <a:t>Hidayah</a:t>
            </a:r>
            <a:endParaRPr lang="en-US" sz="3000" b="1" dirty="0"/>
          </a:p>
          <a:p>
            <a:endParaRPr lang="en-US" dirty="0">
              <a:solidFill>
                <a:srgbClr val="FFFFFF"/>
              </a:solidFill>
            </a:endParaRPr>
          </a:p>
        </p:txBody>
      </p:sp>
      <p:sp>
        <p:nvSpPr>
          <p:cNvPr id="5" name="Slide Number Placeholder 4">
            <a:extLst>
              <a:ext uri="{FF2B5EF4-FFF2-40B4-BE49-F238E27FC236}">
                <a16:creationId xmlns:a16="http://schemas.microsoft.com/office/drawing/2014/main" id="{03D03263-7C0B-470E-98BF-4FEEE8761C89}"/>
              </a:ext>
            </a:extLst>
          </p:cNvPr>
          <p:cNvSpPr>
            <a:spLocks noGrp="1"/>
          </p:cNvSpPr>
          <p:nvPr>
            <p:ph type="sldNum" sz="quarter" idx="12"/>
          </p:nvPr>
        </p:nvSpPr>
        <p:spPr>
          <a:xfrm>
            <a:off x="6457950" y="6356350"/>
            <a:ext cx="2057400" cy="365125"/>
          </a:xfrm>
        </p:spPr>
        <p:txBody>
          <a:bodyPr>
            <a:normAutofit/>
          </a:bodyPr>
          <a:lstStyle/>
          <a:p>
            <a:pPr>
              <a:spcAft>
                <a:spcPts val="600"/>
              </a:spcAft>
              <a:defRPr/>
            </a:pPr>
            <a:fld id="{20145F11-1F73-465D-9DC1-32933F577C5B}" type="slidenum">
              <a:rPr lang="en-US" altLang="en-US" sz="1000">
                <a:solidFill>
                  <a:srgbClr val="FFFFFF"/>
                </a:solidFill>
              </a:rPr>
              <a:pPr>
                <a:spcAft>
                  <a:spcPts val="600"/>
                </a:spcAft>
                <a:defRPr/>
              </a:pPr>
              <a:t>1</a:t>
            </a:fld>
            <a:endParaRPr lang="en-US" altLang="en-US" sz="1000">
              <a:solidFill>
                <a:srgbClr val="FFFFFF"/>
              </a:solidFill>
            </a:endParaRPr>
          </a:p>
        </p:txBody>
      </p:sp>
    </p:spTree>
    <p:extLst>
      <p:ext uri="{BB962C8B-B14F-4D97-AF65-F5344CB8AC3E}">
        <p14:creationId xmlns:p14="http://schemas.microsoft.com/office/powerpoint/2010/main" val="11129767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2"/>
          <p:cNvSpPr>
            <a:spLocks noGrp="1" noChangeArrowheads="1"/>
          </p:cNvSpPr>
          <p:nvPr>
            <p:ph type="title"/>
          </p:nvPr>
        </p:nvSpPr>
        <p:spPr>
          <a:xfrm>
            <a:off x="152400" y="762000"/>
            <a:ext cx="8839200" cy="761999"/>
          </a:xfrm>
          <a:ln>
            <a:solidFill>
              <a:schemeClr val="bg1"/>
            </a:solidFill>
          </a:ln>
        </p:spPr>
        <p:style>
          <a:lnRef idx="2">
            <a:schemeClr val="accent3"/>
          </a:lnRef>
          <a:fillRef idx="1">
            <a:schemeClr val="lt1"/>
          </a:fillRef>
          <a:effectRef idx="0">
            <a:schemeClr val="accent3"/>
          </a:effectRef>
          <a:fontRef idx="minor">
            <a:schemeClr val="dk1"/>
          </a:fontRef>
        </p:style>
        <p:txBody>
          <a:bodyPr/>
          <a:lstStyle/>
          <a:p>
            <a:pPr eaLnBrk="1" hangingPunct="1"/>
            <a:r>
              <a:rPr lang="en-US" altLang="zh-CN" sz="3200" b="1" dirty="0">
                <a:solidFill>
                  <a:srgbClr val="000000"/>
                </a:solidFill>
                <a:latin typeface="Century Gothic" pitchFamily="34" charset="0"/>
                <a:ea typeface="SimSun" pitchFamily="2" charset="-122"/>
              </a:rPr>
              <a:t>5.3.1 Telomeres </a:t>
            </a:r>
            <a:endParaRPr lang="en-US" sz="3200" b="1" dirty="0">
              <a:solidFill>
                <a:srgbClr val="000000"/>
              </a:solidFill>
              <a:latin typeface="Century Gothic" pitchFamily="34" charset="0"/>
            </a:endParaRPr>
          </a:p>
        </p:txBody>
      </p:sp>
      <p:sp>
        <p:nvSpPr>
          <p:cNvPr id="12293" name="Rectangle 3"/>
          <p:cNvSpPr>
            <a:spLocks noGrp="1" noChangeArrowheads="1"/>
          </p:cNvSpPr>
          <p:nvPr>
            <p:ph idx="1"/>
          </p:nvPr>
        </p:nvSpPr>
        <p:spPr>
          <a:xfrm>
            <a:off x="266700" y="2209800"/>
            <a:ext cx="8610600" cy="3810000"/>
          </a:xfrm>
        </p:spPr>
        <p:txBody>
          <a:bodyPr/>
          <a:lstStyle/>
          <a:p>
            <a:pPr eaLnBrk="1" hangingPunct="1"/>
            <a:r>
              <a:rPr lang="en-US" altLang="zh-CN" sz="2400" dirty="0">
                <a:latin typeface="Century Gothic" pitchFamily="34" charset="0"/>
                <a:ea typeface="SimSun" pitchFamily="2" charset="-122"/>
              </a:rPr>
              <a:t>During replication, the process of making a new chain always starts with a </a:t>
            </a:r>
            <a:r>
              <a:rPr lang="en-US" altLang="zh-CN" sz="2400" b="1" dirty="0">
                <a:solidFill>
                  <a:srgbClr val="0000FF"/>
                </a:solidFill>
                <a:latin typeface="Century Gothic" pitchFamily="34" charset="0"/>
                <a:ea typeface="SimSun" pitchFamily="2" charset="-122"/>
              </a:rPr>
              <a:t>primer made of RNA</a:t>
            </a:r>
            <a:r>
              <a:rPr lang="en-US" altLang="zh-CN" sz="2400" dirty="0">
                <a:latin typeface="Century Gothic" pitchFamily="34" charset="0"/>
                <a:ea typeface="SimSun" pitchFamily="2" charset="-122"/>
              </a:rPr>
              <a:t>. This primer is later removed. </a:t>
            </a:r>
          </a:p>
          <a:p>
            <a:pPr eaLnBrk="1" hangingPunct="1"/>
            <a:r>
              <a:rPr lang="en-US" altLang="zh-CN" sz="2400" dirty="0">
                <a:latin typeface="Century Gothic" pitchFamily="34" charset="0"/>
                <a:ea typeface="SimSun" pitchFamily="2" charset="-122"/>
              </a:rPr>
              <a:t>If the DNA molecule is circular, replication goes around the circle, and fills from behind the gap where the primer used to be. </a:t>
            </a:r>
          </a:p>
          <a:p>
            <a:pPr eaLnBrk="1" hangingPunct="1"/>
            <a:r>
              <a:rPr lang="en-US" altLang="zh-CN" sz="2400" dirty="0">
                <a:latin typeface="Century Gothic" pitchFamily="34" charset="0"/>
                <a:ea typeface="SimSun" pitchFamily="2" charset="-122"/>
              </a:rPr>
              <a:t>A linear chromosome would get shorter, by one primer length, each time it is replicated. Eventually, it would slowly disappear!</a:t>
            </a:r>
            <a:endParaRPr lang="en-US" sz="2400" dirty="0">
              <a:latin typeface="Century Gothic" pitchFamily="34" charset="0"/>
            </a:endParaRPr>
          </a:p>
        </p:txBody>
      </p:sp>
      <p:sp>
        <p:nvSpPr>
          <p:cNvPr id="12291" name="Slide Number Placeholder 5"/>
          <p:cNvSpPr>
            <a:spLocks noGrp="1"/>
          </p:cNvSpPr>
          <p:nvPr>
            <p:ph type="sldNum" sz="quarter" idx="12"/>
          </p:nvPr>
        </p:nvSpPr>
        <p:spPr>
          <a:noFill/>
        </p:spPr>
        <p:txBody>
          <a:bodyPr/>
          <a:lstStyle/>
          <a:p>
            <a:fld id="{610C5963-FA90-4B16-A2EE-C0DC498FD653}" type="slidenum">
              <a:rPr lang="en-US" smtClean="0"/>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Slide Number Placeholder 4"/>
          <p:cNvSpPr>
            <a:spLocks noGrp="1"/>
          </p:cNvSpPr>
          <p:nvPr>
            <p:ph type="sldNum" sz="quarter" idx="12"/>
          </p:nvPr>
        </p:nvSpPr>
        <p:spPr>
          <a:noFill/>
        </p:spPr>
        <p:txBody>
          <a:bodyPr/>
          <a:lstStyle/>
          <a:p>
            <a:fld id="{E1C1872C-A90D-4D29-B439-0121C5165903}" type="slidenum">
              <a:rPr lang="en-US" smtClean="0"/>
              <a:pPr/>
              <a:t>11</a:t>
            </a:fld>
            <a:endParaRPr lang="en-US"/>
          </a:p>
        </p:txBody>
      </p:sp>
      <p:sp>
        <p:nvSpPr>
          <p:cNvPr id="13316" name="Rectangle 4"/>
          <p:cNvSpPr>
            <a:spLocks noChangeArrowheads="1"/>
          </p:cNvSpPr>
          <p:nvPr/>
        </p:nvSpPr>
        <p:spPr bwMode="auto">
          <a:xfrm>
            <a:off x="1671638" y="1395413"/>
            <a:ext cx="4724400" cy="358775"/>
          </a:xfrm>
          <a:prstGeom prst="rect">
            <a:avLst/>
          </a:prstGeom>
          <a:gradFill rotWithShape="0">
            <a:gsLst>
              <a:gs pos="0">
                <a:srgbClr val="764700"/>
              </a:gs>
              <a:gs pos="50000">
                <a:srgbClr val="FF9900"/>
              </a:gs>
              <a:gs pos="100000">
                <a:srgbClr val="764700"/>
              </a:gs>
            </a:gsLst>
            <a:lin ang="5400000" scaled="1"/>
          </a:grad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endParaRPr lang="en-US"/>
          </a:p>
        </p:txBody>
      </p:sp>
      <p:sp>
        <p:nvSpPr>
          <p:cNvPr id="13317" name="Rectangle 5"/>
          <p:cNvSpPr>
            <a:spLocks noChangeArrowheads="1"/>
          </p:cNvSpPr>
          <p:nvPr/>
        </p:nvSpPr>
        <p:spPr bwMode="auto">
          <a:xfrm>
            <a:off x="1666875" y="1752600"/>
            <a:ext cx="1828800" cy="228600"/>
          </a:xfrm>
          <a:prstGeom prst="rect">
            <a:avLst/>
          </a:prstGeom>
          <a:gradFill rotWithShape="0">
            <a:gsLst>
              <a:gs pos="0">
                <a:srgbClr val="5E4776"/>
              </a:gs>
              <a:gs pos="50000">
                <a:srgbClr val="CC99FF"/>
              </a:gs>
              <a:gs pos="100000">
                <a:srgbClr val="5E4776"/>
              </a:gs>
            </a:gsLst>
            <a:lin ang="5400000" scaled="1"/>
          </a:grad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endParaRPr lang="en-US"/>
          </a:p>
        </p:txBody>
      </p:sp>
      <p:grpSp>
        <p:nvGrpSpPr>
          <p:cNvPr id="13318" name="Group 6"/>
          <p:cNvGrpSpPr>
            <a:grpSpLocks/>
          </p:cNvGrpSpPr>
          <p:nvPr/>
        </p:nvGrpSpPr>
        <p:grpSpPr bwMode="auto">
          <a:xfrm>
            <a:off x="1695450" y="1971675"/>
            <a:ext cx="1828800" cy="180975"/>
            <a:chOff x="3501" y="9184"/>
            <a:chExt cx="2160" cy="180"/>
          </a:xfrm>
          <a:scene3d>
            <a:camera prst="orthographicFront">
              <a:rot lat="0" lon="0" rev="0"/>
            </a:camera>
            <a:lightRig rig="balanced" dir="t">
              <a:rot lat="0" lon="0" rev="8700000"/>
            </a:lightRig>
          </a:scene3d>
        </p:grpSpPr>
        <p:sp>
          <p:nvSpPr>
            <p:cNvPr id="13343" name="Line 7"/>
            <p:cNvSpPr>
              <a:spLocks noChangeShapeType="1"/>
            </p:cNvSpPr>
            <p:nvPr/>
          </p:nvSpPr>
          <p:spPr bwMode="auto">
            <a:xfrm>
              <a:off x="3501" y="9184"/>
              <a:ext cx="0" cy="180"/>
            </a:xfrm>
            <a:prstGeom prst="line">
              <a:avLst/>
            </a:prstGeom>
            <a:noFill/>
            <a:ln w="28575">
              <a:noFill/>
              <a:round/>
              <a:headEnd/>
              <a:tailEnd/>
            </a:ln>
            <a:effectLst>
              <a:outerShdw blurRad="44450" dist="27940" dir="5400000" algn="ctr">
                <a:srgbClr val="000000">
                  <a:alpha val="32000"/>
                </a:srgbClr>
              </a:outerShdw>
            </a:effectLst>
            <a:sp3d>
              <a:bevelT w="190500" h="38100"/>
            </a:sp3d>
          </p:spPr>
          <p:txBody>
            <a:bodyPr/>
            <a:lstStyle/>
            <a:p>
              <a:endParaRPr lang="en-US"/>
            </a:p>
          </p:txBody>
        </p:sp>
        <p:sp>
          <p:nvSpPr>
            <p:cNvPr id="13344" name="Line 8"/>
            <p:cNvSpPr>
              <a:spLocks noChangeShapeType="1"/>
            </p:cNvSpPr>
            <p:nvPr/>
          </p:nvSpPr>
          <p:spPr bwMode="auto">
            <a:xfrm>
              <a:off x="3501" y="9364"/>
              <a:ext cx="2160" cy="0"/>
            </a:xfrm>
            <a:prstGeom prst="line">
              <a:avLst/>
            </a:prstGeom>
            <a:noFill/>
            <a:ln w="28575">
              <a:noFill/>
              <a:round/>
              <a:headEnd/>
              <a:tailEnd/>
            </a:ln>
            <a:effectLst>
              <a:outerShdw blurRad="44450" dist="27940" dir="5400000" algn="ctr">
                <a:srgbClr val="000000">
                  <a:alpha val="32000"/>
                </a:srgbClr>
              </a:outerShdw>
            </a:effectLst>
            <a:sp3d>
              <a:bevelT w="190500" h="38100"/>
            </a:sp3d>
          </p:spPr>
          <p:txBody>
            <a:bodyPr/>
            <a:lstStyle/>
            <a:p>
              <a:endParaRPr lang="en-US"/>
            </a:p>
          </p:txBody>
        </p:sp>
        <p:sp>
          <p:nvSpPr>
            <p:cNvPr id="13345" name="Line 9"/>
            <p:cNvSpPr>
              <a:spLocks noChangeShapeType="1"/>
            </p:cNvSpPr>
            <p:nvPr/>
          </p:nvSpPr>
          <p:spPr bwMode="auto">
            <a:xfrm flipV="1">
              <a:off x="5661" y="9184"/>
              <a:ext cx="0" cy="180"/>
            </a:xfrm>
            <a:prstGeom prst="line">
              <a:avLst/>
            </a:prstGeom>
            <a:noFill/>
            <a:ln w="28575">
              <a:noFill/>
              <a:round/>
              <a:headEnd/>
              <a:tailEnd/>
            </a:ln>
            <a:effectLst>
              <a:outerShdw blurRad="44450" dist="27940" dir="5400000" algn="ctr">
                <a:srgbClr val="000000">
                  <a:alpha val="32000"/>
                </a:srgbClr>
              </a:outerShdw>
            </a:effectLst>
            <a:sp3d>
              <a:bevelT w="190500" h="38100"/>
            </a:sp3d>
          </p:spPr>
          <p:txBody>
            <a:bodyPr/>
            <a:lstStyle/>
            <a:p>
              <a:endParaRPr lang="en-US"/>
            </a:p>
          </p:txBody>
        </p:sp>
      </p:grpSp>
      <p:sp>
        <p:nvSpPr>
          <p:cNvPr id="13319" name="Text Box 10"/>
          <p:cNvSpPr txBox="1">
            <a:spLocks noChangeArrowheads="1"/>
          </p:cNvSpPr>
          <p:nvPr/>
        </p:nvSpPr>
        <p:spPr bwMode="auto">
          <a:xfrm>
            <a:off x="1466850" y="1828800"/>
            <a:ext cx="457200" cy="360363"/>
          </a:xfrm>
          <a:prstGeom prst="rect">
            <a:avLst/>
          </a:prstGeom>
          <a:no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r>
              <a:rPr lang="en-US" sz="1600" b="1">
                <a:latin typeface="Arial Narrow" pitchFamily="34" charset="0"/>
              </a:rPr>
              <a:t>5’</a:t>
            </a:r>
            <a:endParaRPr lang="en-US" sz="1600"/>
          </a:p>
        </p:txBody>
      </p:sp>
      <p:sp>
        <p:nvSpPr>
          <p:cNvPr id="13320" name="Text Box 11"/>
          <p:cNvSpPr txBox="1">
            <a:spLocks noChangeArrowheads="1"/>
          </p:cNvSpPr>
          <p:nvPr/>
        </p:nvSpPr>
        <p:spPr bwMode="auto">
          <a:xfrm>
            <a:off x="3524250" y="1828800"/>
            <a:ext cx="457200" cy="360363"/>
          </a:xfrm>
          <a:prstGeom prst="rect">
            <a:avLst/>
          </a:prstGeom>
          <a:no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r>
              <a:rPr lang="en-US" sz="1600" b="1">
                <a:latin typeface="Arial Narrow" pitchFamily="34" charset="0"/>
              </a:rPr>
              <a:t>3’</a:t>
            </a:r>
            <a:endParaRPr lang="en-US" sz="1600" b="1"/>
          </a:p>
        </p:txBody>
      </p:sp>
      <p:sp>
        <p:nvSpPr>
          <p:cNvPr id="13321" name="Text Box 12"/>
          <p:cNvSpPr txBox="1">
            <a:spLocks noChangeArrowheads="1"/>
          </p:cNvSpPr>
          <p:nvPr/>
        </p:nvSpPr>
        <p:spPr bwMode="auto">
          <a:xfrm>
            <a:off x="1905000" y="2209800"/>
            <a:ext cx="1524000" cy="360363"/>
          </a:xfrm>
          <a:prstGeom prst="rect">
            <a:avLst/>
          </a:prstGeom>
          <a:solidFill>
            <a:srgbClr val="FFFFFF"/>
          </a:solidFill>
          <a:ln w="9525">
            <a:noFill/>
            <a:miter lim="800000"/>
            <a:headEnd/>
            <a:tailEnd/>
          </a:ln>
          <a:effectLst/>
          <a:scene3d>
            <a:camera prst="orthographicFront">
              <a:rot lat="0" lon="0" rev="0"/>
            </a:camera>
            <a:lightRig rig="balanced" dir="t">
              <a:rot lat="0" lon="0" rev="8700000"/>
            </a:lightRig>
          </a:scene3d>
          <a:sp3d/>
        </p:spPr>
        <p:txBody>
          <a:bodyPr/>
          <a:lstStyle/>
          <a:p>
            <a:pPr algn="ctr"/>
            <a:r>
              <a:rPr lang="en-US" sz="1400" b="1">
                <a:latin typeface="Century Gothic" pitchFamily="34" charset="0"/>
              </a:rPr>
              <a:t>Primer (RNA)</a:t>
            </a:r>
            <a:endParaRPr lang="en-US" sz="1400">
              <a:latin typeface="Century Gothic" pitchFamily="34" charset="0"/>
            </a:endParaRPr>
          </a:p>
        </p:txBody>
      </p:sp>
      <p:sp>
        <p:nvSpPr>
          <p:cNvPr id="12301" name="AutoShape 13"/>
          <p:cNvSpPr>
            <a:spLocks noChangeArrowheads="1"/>
          </p:cNvSpPr>
          <p:nvPr/>
        </p:nvSpPr>
        <p:spPr bwMode="auto">
          <a:xfrm>
            <a:off x="3733800" y="2514600"/>
            <a:ext cx="762000" cy="1084263"/>
          </a:xfrm>
          <a:prstGeom prst="downArrow">
            <a:avLst>
              <a:gd name="adj1" fmla="val 50000"/>
              <a:gd name="adj2" fmla="val 35573"/>
            </a:avLst>
          </a:prstGeom>
          <a:gradFill rotWithShape="0">
            <a:gsLst>
              <a:gs pos="0">
                <a:srgbClr val="0099FF">
                  <a:gamma/>
                  <a:shade val="46275"/>
                  <a:invGamma/>
                </a:srgbClr>
              </a:gs>
              <a:gs pos="50000">
                <a:srgbClr val="0099FF"/>
              </a:gs>
              <a:gs pos="100000">
                <a:srgbClr val="0099FF">
                  <a:gamma/>
                  <a:shade val="46275"/>
                  <a:invGamma/>
                </a:srgbClr>
              </a:gs>
            </a:gsLst>
            <a:lin ang="0" scaled="1"/>
          </a:grad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pPr>
              <a:defRPr/>
            </a:pPr>
            <a:endParaRPr lang="en-US"/>
          </a:p>
        </p:txBody>
      </p:sp>
      <p:sp>
        <p:nvSpPr>
          <p:cNvPr id="13323" name="Text Box 14"/>
          <p:cNvSpPr txBox="1">
            <a:spLocks noChangeArrowheads="1"/>
          </p:cNvSpPr>
          <p:nvPr/>
        </p:nvSpPr>
        <p:spPr bwMode="auto">
          <a:xfrm>
            <a:off x="6400800" y="1066800"/>
            <a:ext cx="457200" cy="422275"/>
          </a:xfrm>
          <a:prstGeom prst="rect">
            <a:avLst/>
          </a:prstGeom>
          <a:no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r>
              <a:rPr lang="en-US" sz="1400" b="1">
                <a:latin typeface="Century Gothic" pitchFamily="34" charset="0"/>
              </a:rPr>
              <a:t>5’</a:t>
            </a:r>
            <a:endParaRPr lang="en-US" sz="1400">
              <a:latin typeface="Century Gothic" pitchFamily="34" charset="0"/>
            </a:endParaRPr>
          </a:p>
        </p:txBody>
      </p:sp>
      <p:sp>
        <p:nvSpPr>
          <p:cNvPr id="13324" name="Text Box 15"/>
          <p:cNvSpPr txBox="1">
            <a:spLocks noChangeArrowheads="1"/>
          </p:cNvSpPr>
          <p:nvPr/>
        </p:nvSpPr>
        <p:spPr bwMode="auto">
          <a:xfrm>
            <a:off x="1524000" y="1066800"/>
            <a:ext cx="457200" cy="360363"/>
          </a:xfrm>
          <a:prstGeom prst="rect">
            <a:avLst/>
          </a:prstGeom>
          <a:no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r>
              <a:rPr lang="en-US" sz="1400" b="1">
                <a:latin typeface="Century Gothic" pitchFamily="34" charset="0"/>
              </a:rPr>
              <a:t>3’</a:t>
            </a:r>
            <a:endParaRPr lang="en-US" sz="1400">
              <a:latin typeface="Century Gothic" pitchFamily="34" charset="0"/>
            </a:endParaRPr>
          </a:p>
        </p:txBody>
      </p:sp>
      <p:sp>
        <p:nvSpPr>
          <p:cNvPr id="13325" name="Text Box 16"/>
          <p:cNvSpPr txBox="1">
            <a:spLocks noChangeArrowheads="1"/>
          </p:cNvSpPr>
          <p:nvPr/>
        </p:nvSpPr>
        <p:spPr bwMode="auto">
          <a:xfrm>
            <a:off x="3276600" y="2590800"/>
            <a:ext cx="1676400" cy="723900"/>
          </a:xfrm>
          <a:prstGeom prst="rect">
            <a:avLst/>
          </a:prstGeom>
          <a:no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pPr algn="ctr"/>
            <a:r>
              <a:rPr lang="en-US" b="1">
                <a:latin typeface="Century Gothic" pitchFamily="34" charset="0"/>
              </a:rPr>
              <a:t>REPLICATION of DNA</a:t>
            </a:r>
            <a:endParaRPr lang="en-US">
              <a:latin typeface="Century Gothic" pitchFamily="34" charset="0"/>
            </a:endParaRPr>
          </a:p>
        </p:txBody>
      </p:sp>
      <p:sp>
        <p:nvSpPr>
          <p:cNvPr id="13326" name="Line 17"/>
          <p:cNvSpPr>
            <a:spLocks noChangeShapeType="1"/>
          </p:cNvSpPr>
          <p:nvPr/>
        </p:nvSpPr>
        <p:spPr bwMode="auto">
          <a:xfrm>
            <a:off x="6324600" y="1447800"/>
            <a:ext cx="609600" cy="1588"/>
          </a:xfrm>
          <a:prstGeom prst="line">
            <a:avLst/>
          </a:prstGeom>
          <a:noFill/>
          <a:ln w="19050">
            <a:noFill/>
            <a:prstDash val="dash"/>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endParaRPr lang="en-US"/>
          </a:p>
        </p:txBody>
      </p:sp>
      <p:grpSp>
        <p:nvGrpSpPr>
          <p:cNvPr id="13327" name="Group 18"/>
          <p:cNvGrpSpPr>
            <a:grpSpLocks/>
          </p:cNvGrpSpPr>
          <p:nvPr/>
        </p:nvGrpSpPr>
        <p:grpSpPr bwMode="auto">
          <a:xfrm>
            <a:off x="1371600" y="3286127"/>
            <a:ext cx="5562600" cy="2084971"/>
            <a:chOff x="3231" y="11448"/>
            <a:chExt cx="6570" cy="2076"/>
          </a:xfrm>
          <a:scene3d>
            <a:camera prst="orthographicFront">
              <a:rot lat="0" lon="0" rev="0"/>
            </a:camera>
            <a:lightRig rig="balanced" dir="t">
              <a:rot lat="0" lon="0" rev="8700000"/>
            </a:lightRig>
          </a:scene3d>
        </p:grpSpPr>
        <p:sp>
          <p:nvSpPr>
            <p:cNvPr id="13330" name="Rectangle 19"/>
            <p:cNvSpPr>
              <a:spLocks noChangeArrowheads="1"/>
            </p:cNvSpPr>
            <p:nvPr/>
          </p:nvSpPr>
          <p:spPr bwMode="auto">
            <a:xfrm>
              <a:off x="3501" y="11949"/>
              <a:ext cx="5580" cy="360"/>
            </a:xfrm>
            <a:prstGeom prst="rect">
              <a:avLst/>
            </a:prstGeom>
            <a:gradFill rotWithShape="0">
              <a:gsLst>
                <a:gs pos="0">
                  <a:srgbClr val="764700"/>
                </a:gs>
                <a:gs pos="50000">
                  <a:srgbClr val="FF9900"/>
                </a:gs>
                <a:gs pos="100000">
                  <a:srgbClr val="764700"/>
                </a:gs>
              </a:gsLst>
              <a:lin ang="5400000" scaled="1"/>
            </a:gradFill>
            <a:ln w="9525">
              <a:noFill/>
              <a:miter lim="800000"/>
              <a:headEnd/>
              <a:tailEnd/>
            </a:ln>
            <a:effectLst>
              <a:outerShdw blurRad="44450" dist="27940" dir="5400000" algn="ctr">
                <a:srgbClr val="000000">
                  <a:alpha val="32000"/>
                </a:srgbClr>
              </a:outerShdw>
            </a:effectLst>
            <a:sp3d>
              <a:bevelT w="190500" h="38100"/>
            </a:sp3d>
          </p:spPr>
          <p:txBody>
            <a:bodyPr/>
            <a:lstStyle/>
            <a:p>
              <a:pPr algn="ctr"/>
              <a:endParaRPr lang="en-US"/>
            </a:p>
          </p:txBody>
        </p:sp>
        <p:sp>
          <p:nvSpPr>
            <p:cNvPr id="13331" name="Rectangle 20"/>
            <p:cNvSpPr>
              <a:spLocks noChangeArrowheads="1"/>
            </p:cNvSpPr>
            <p:nvPr/>
          </p:nvSpPr>
          <p:spPr bwMode="auto">
            <a:xfrm>
              <a:off x="5661" y="12310"/>
              <a:ext cx="3420" cy="360"/>
            </a:xfrm>
            <a:prstGeom prst="rect">
              <a:avLst/>
            </a:prstGeom>
            <a:gradFill rotWithShape="0">
              <a:gsLst>
                <a:gs pos="0">
                  <a:srgbClr val="760076"/>
                </a:gs>
                <a:gs pos="50000">
                  <a:srgbClr val="FF00FF"/>
                </a:gs>
                <a:gs pos="100000">
                  <a:srgbClr val="760076"/>
                </a:gs>
              </a:gsLst>
              <a:lin ang="5400000" scaled="1"/>
            </a:gradFill>
            <a:ln w="9525">
              <a:noFill/>
              <a:miter lim="800000"/>
              <a:headEnd/>
              <a:tailEnd/>
            </a:ln>
            <a:effectLst>
              <a:outerShdw blurRad="44450" dist="27940" dir="5400000" algn="ctr">
                <a:srgbClr val="000000">
                  <a:alpha val="32000"/>
                </a:srgbClr>
              </a:outerShdw>
            </a:effectLst>
            <a:sp3d>
              <a:bevelT w="190500" h="38100"/>
            </a:sp3d>
          </p:spPr>
          <p:txBody>
            <a:bodyPr/>
            <a:lstStyle/>
            <a:p>
              <a:pPr algn="ctr"/>
              <a:endParaRPr lang="en-US"/>
            </a:p>
          </p:txBody>
        </p:sp>
        <p:grpSp>
          <p:nvGrpSpPr>
            <p:cNvPr id="13332" name="Group 21"/>
            <p:cNvGrpSpPr>
              <a:grpSpLocks/>
            </p:cNvGrpSpPr>
            <p:nvPr/>
          </p:nvGrpSpPr>
          <p:grpSpPr bwMode="auto">
            <a:xfrm>
              <a:off x="3501" y="12579"/>
              <a:ext cx="2160" cy="180"/>
              <a:chOff x="3501" y="9184"/>
              <a:chExt cx="2160" cy="180"/>
            </a:xfrm>
          </p:grpSpPr>
          <p:sp>
            <p:nvSpPr>
              <p:cNvPr id="13340" name="Line 22"/>
              <p:cNvSpPr>
                <a:spLocks noChangeShapeType="1"/>
              </p:cNvSpPr>
              <p:nvPr/>
            </p:nvSpPr>
            <p:spPr bwMode="auto">
              <a:xfrm>
                <a:off x="3501" y="9184"/>
                <a:ext cx="0" cy="180"/>
              </a:xfrm>
              <a:prstGeom prst="line">
                <a:avLst/>
              </a:prstGeom>
              <a:noFill/>
              <a:ln w="28575">
                <a:noFill/>
                <a:round/>
                <a:headEnd/>
                <a:tailEnd/>
              </a:ln>
              <a:effectLst>
                <a:outerShdw blurRad="44450" dist="27940" dir="5400000" algn="ctr">
                  <a:srgbClr val="000000">
                    <a:alpha val="32000"/>
                  </a:srgbClr>
                </a:outerShdw>
              </a:effectLst>
              <a:sp3d>
                <a:bevelT w="190500" h="38100"/>
              </a:sp3d>
            </p:spPr>
            <p:txBody>
              <a:bodyPr/>
              <a:lstStyle/>
              <a:p>
                <a:pPr algn="ctr"/>
                <a:endParaRPr lang="en-US"/>
              </a:p>
            </p:txBody>
          </p:sp>
          <p:sp>
            <p:nvSpPr>
              <p:cNvPr id="13341" name="Line 23"/>
              <p:cNvSpPr>
                <a:spLocks noChangeShapeType="1"/>
              </p:cNvSpPr>
              <p:nvPr/>
            </p:nvSpPr>
            <p:spPr bwMode="auto">
              <a:xfrm>
                <a:off x="3501" y="9364"/>
                <a:ext cx="2160" cy="0"/>
              </a:xfrm>
              <a:prstGeom prst="line">
                <a:avLst/>
              </a:prstGeom>
              <a:noFill/>
              <a:ln w="28575">
                <a:noFill/>
                <a:round/>
                <a:headEnd/>
                <a:tailEnd/>
              </a:ln>
              <a:effectLst>
                <a:outerShdw blurRad="44450" dist="27940" dir="5400000" algn="ctr">
                  <a:srgbClr val="000000">
                    <a:alpha val="32000"/>
                  </a:srgbClr>
                </a:outerShdw>
              </a:effectLst>
              <a:sp3d>
                <a:bevelT w="190500" h="38100"/>
              </a:sp3d>
            </p:spPr>
            <p:txBody>
              <a:bodyPr/>
              <a:lstStyle/>
              <a:p>
                <a:pPr algn="ctr"/>
                <a:endParaRPr lang="en-US"/>
              </a:p>
            </p:txBody>
          </p:sp>
          <p:sp>
            <p:nvSpPr>
              <p:cNvPr id="13342" name="Line 24"/>
              <p:cNvSpPr>
                <a:spLocks noChangeShapeType="1"/>
              </p:cNvSpPr>
              <p:nvPr/>
            </p:nvSpPr>
            <p:spPr bwMode="auto">
              <a:xfrm flipV="1">
                <a:off x="5661" y="9184"/>
                <a:ext cx="0" cy="180"/>
              </a:xfrm>
              <a:prstGeom prst="line">
                <a:avLst/>
              </a:prstGeom>
              <a:noFill/>
              <a:ln w="28575">
                <a:noFill/>
                <a:round/>
                <a:headEnd/>
                <a:tailEnd/>
              </a:ln>
              <a:effectLst>
                <a:outerShdw blurRad="44450" dist="27940" dir="5400000" algn="ctr">
                  <a:srgbClr val="000000">
                    <a:alpha val="32000"/>
                  </a:srgbClr>
                </a:outerShdw>
              </a:effectLst>
              <a:sp3d>
                <a:bevelT w="190500" h="38100"/>
              </a:sp3d>
            </p:spPr>
            <p:txBody>
              <a:bodyPr/>
              <a:lstStyle/>
              <a:p>
                <a:pPr algn="ctr"/>
                <a:endParaRPr lang="en-US"/>
              </a:p>
            </p:txBody>
          </p:sp>
        </p:grpSp>
        <p:sp>
          <p:nvSpPr>
            <p:cNvPr id="13333" name="Text Box 25"/>
            <p:cNvSpPr txBox="1">
              <a:spLocks noChangeArrowheads="1"/>
            </p:cNvSpPr>
            <p:nvPr/>
          </p:nvSpPr>
          <p:spPr bwMode="auto">
            <a:xfrm>
              <a:off x="3231" y="12804"/>
              <a:ext cx="1980" cy="720"/>
            </a:xfrm>
            <a:prstGeom prst="rect">
              <a:avLst/>
            </a:prstGeom>
            <a:noFill/>
            <a:ln w="9525">
              <a:noFill/>
              <a:miter lim="800000"/>
              <a:headEnd/>
              <a:tailEnd/>
            </a:ln>
            <a:effectLst>
              <a:outerShdw blurRad="44450" dist="27940" dir="5400000" algn="ctr">
                <a:srgbClr val="000000">
                  <a:alpha val="32000"/>
                </a:srgbClr>
              </a:outerShdw>
            </a:effectLst>
            <a:sp3d>
              <a:bevelT w="190500" h="38100"/>
            </a:sp3d>
          </p:spPr>
          <p:txBody>
            <a:bodyPr/>
            <a:lstStyle/>
            <a:p>
              <a:pPr algn="ctr"/>
              <a:r>
                <a:rPr lang="en-US" sz="1400" b="1" dirty="0">
                  <a:latin typeface="Century Gothic" pitchFamily="34" charset="0"/>
                </a:rPr>
                <a:t>Gap left by primer removal</a:t>
              </a:r>
              <a:endParaRPr lang="en-US" sz="1400" dirty="0">
                <a:latin typeface="Century Gothic" pitchFamily="34" charset="0"/>
              </a:endParaRPr>
            </a:p>
          </p:txBody>
        </p:sp>
        <p:sp>
          <p:nvSpPr>
            <p:cNvPr id="13334" name="Text Box 26"/>
            <p:cNvSpPr txBox="1">
              <a:spLocks noChangeArrowheads="1"/>
            </p:cNvSpPr>
            <p:nvPr/>
          </p:nvSpPr>
          <p:spPr bwMode="auto">
            <a:xfrm>
              <a:off x="6381" y="12850"/>
              <a:ext cx="1800" cy="360"/>
            </a:xfrm>
            <a:prstGeom prst="rect">
              <a:avLst/>
            </a:prstGeom>
            <a:solidFill>
              <a:srgbClr val="FFFFFF"/>
            </a:solidFill>
            <a:ln w="9525">
              <a:noFill/>
              <a:miter lim="800000"/>
              <a:headEnd/>
              <a:tailEnd/>
            </a:ln>
            <a:effectLst/>
            <a:sp3d/>
          </p:spPr>
          <p:txBody>
            <a:bodyPr>
              <a:sp3d/>
            </a:bodyPr>
            <a:lstStyle/>
            <a:p>
              <a:pPr algn="ctr"/>
              <a:r>
                <a:rPr lang="en-US" sz="1400" b="1">
                  <a:latin typeface="Century Gothic" pitchFamily="34" charset="0"/>
                </a:rPr>
                <a:t>New DNA</a:t>
              </a:r>
              <a:endParaRPr lang="en-US" sz="1400">
                <a:latin typeface="Century Gothic" pitchFamily="34" charset="0"/>
              </a:endParaRPr>
            </a:p>
          </p:txBody>
        </p:sp>
        <p:sp>
          <p:nvSpPr>
            <p:cNvPr id="13335" name="Text Box 27"/>
            <p:cNvSpPr txBox="1">
              <a:spLocks noChangeArrowheads="1"/>
            </p:cNvSpPr>
            <p:nvPr/>
          </p:nvSpPr>
          <p:spPr bwMode="auto">
            <a:xfrm>
              <a:off x="3501" y="11448"/>
              <a:ext cx="540" cy="360"/>
            </a:xfrm>
            <a:prstGeom prst="rect">
              <a:avLst/>
            </a:prstGeom>
            <a:noFill/>
            <a:ln w="9525">
              <a:noFill/>
              <a:miter lim="800000"/>
              <a:headEnd/>
              <a:tailEnd/>
            </a:ln>
            <a:effectLst>
              <a:outerShdw blurRad="44450" dist="27940" dir="5400000" algn="ctr">
                <a:srgbClr val="000000">
                  <a:alpha val="32000"/>
                </a:srgbClr>
              </a:outerShdw>
            </a:effectLst>
            <a:sp3d>
              <a:bevelT w="190500" h="38100"/>
            </a:sp3d>
          </p:spPr>
          <p:txBody>
            <a:bodyPr/>
            <a:lstStyle/>
            <a:p>
              <a:pPr algn="ctr"/>
              <a:r>
                <a:rPr lang="en-US" sz="1600" b="1">
                  <a:latin typeface="Arial Narrow" pitchFamily="34" charset="0"/>
                </a:rPr>
                <a:t>3’</a:t>
              </a:r>
              <a:endParaRPr lang="en-US" sz="1600"/>
            </a:p>
          </p:txBody>
        </p:sp>
        <p:sp>
          <p:nvSpPr>
            <p:cNvPr id="13336" name="Text Box 28"/>
            <p:cNvSpPr txBox="1">
              <a:spLocks noChangeArrowheads="1"/>
            </p:cNvSpPr>
            <p:nvPr/>
          </p:nvSpPr>
          <p:spPr bwMode="auto">
            <a:xfrm>
              <a:off x="9216" y="11448"/>
              <a:ext cx="540" cy="420"/>
            </a:xfrm>
            <a:prstGeom prst="rect">
              <a:avLst/>
            </a:prstGeom>
            <a:noFill/>
            <a:ln w="9525">
              <a:noFill/>
              <a:miter lim="800000"/>
              <a:headEnd/>
              <a:tailEnd/>
            </a:ln>
            <a:effectLst>
              <a:outerShdw blurRad="44450" dist="27940" dir="5400000" algn="ctr">
                <a:srgbClr val="000000">
                  <a:alpha val="32000"/>
                </a:srgbClr>
              </a:outerShdw>
            </a:effectLst>
            <a:sp3d>
              <a:bevelT w="190500" h="38100"/>
            </a:sp3d>
          </p:spPr>
          <p:txBody>
            <a:bodyPr/>
            <a:lstStyle/>
            <a:p>
              <a:pPr algn="ctr"/>
              <a:r>
                <a:rPr lang="en-US" sz="1600" b="1">
                  <a:latin typeface="Arial Narrow" pitchFamily="34" charset="0"/>
                </a:rPr>
                <a:t>5’</a:t>
              </a:r>
              <a:endParaRPr lang="en-US" sz="1600"/>
            </a:p>
          </p:txBody>
        </p:sp>
        <p:sp>
          <p:nvSpPr>
            <p:cNvPr id="13337" name="Line 29"/>
            <p:cNvSpPr>
              <a:spLocks noChangeShapeType="1"/>
            </p:cNvSpPr>
            <p:nvPr/>
          </p:nvSpPr>
          <p:spPr bwMode="auto">
            <a:xfrm>
              <a:off x="9081" y="11973"/>
              <a:ext cx="720" cy="0"/>
            </a:xfrm>
            <a:prstGeom prst="line">
              <a:avLst/>
            </a:prstGeom>
            <a:noFill/>
            <a:ln w="19050">
              <a:noFill/>
              <a:prstDash val="dash"/>
              <a:round/>
              <a:headEnd/>
              <a:tailEnd/>
            </a:ln>
            <a:effectLst>
              <a:outerShdw blurRad="44450" dist="27940" dir="5400000" algn="ctr">
                <a:srgbClr val="000000">
                  <a:alpha val="32000"/>
                </a:srgbClr>
              </a:outerShdw>
            </a:effectLst>
            <a:sp3d>
              <a:bevelT w="190500" h="38100"/>
            </a:sp3d>
          </p:spPr>
          <p:txBody>
            <a:bodyPr/>
            <a:lstStyle/>
            <a:p>
              <a:pPr algn="ctr"/>
              <a:endParaRPr lang="en-US"/>
            </a:p>
          </p:txBody>
        </p:sp>
        <p:sp>
          <p:nvSpPr>
            <p:cNvPr id="13338" name="Line 30"/>
            <p:cNvSpPr>
              <a:spLocks noChangeShapeType="1"/>
            </p:cNvSpPr>
            <p:nvPr/>
          </p:nvSpPr>
          <p:spPr bwMode="auto">
            <a:xfrm>
              <a:off x="9081" y="12663"/>
              <a:ext cx="720" cy="0"/>
            </a:xfrm>
            <a:prstGeom prst="line">
              <a:avLst/>
            </a:prstGeom>
            <a:noFill/>
            <a:ln w="19050">
              <a:noFill/>
              <a:prstDash val="dash"/>
              <a:round/>
              <a:headEnd/>
              <a:tailEnd/>
            </a:ln>
            <a:effectLst>
              <a:outerShdw blurRad="44450" dist="27940" dir="5400000" algn="ctr">
                <a:srgbClr val="000000">
                  <a:alpha val="32000"/>
                </a:srgbClr>
              </a:outerShdw>
            </a:effectLst>
            <a:sp3d>
              <a:bevelT w="190500" h="38100"/>
            </a:sp3d>
          </p:spPr>
          <p:txBody>
            <a:bodyPr/>
            <a:lstStyle/>
            <a:p>
              <a:pPr algn="ctr"/>
              <a:endParaRPr lang="en-US"/>
            </a:p>
          </p:txBody>
        </p:sp>
        <p:sp>
          <p:nvSpPr>
            <p:cNvPr id="13339" name="Text Box 31"/>
            <p:cNvSpPr txBox="1">
              <a:spLocks noChangeArrowheads="1"/>
            </p:cNvSpPr>
            <p:nvPr/>
          </p:nvSpPr>
          <p:spPr bwMode="auto">
            <a:xfrm>
              <a:off x="9261" y="12708"/>
              <a:ext cx="540" cy="360"/>
            </a:xfrm>
            <a:prstGeom prst="rect">
              <a:avLst/>
            </a:prstGeom>
            <a:noFill/>
            <a:ln w="9525">
              <a:noFill/>
              <a:miter lim="800000"/>
              <a:headEnd/>
              <a:tailEnd/>
            </a:ln>
            <a:effectLst>
              <a:outerShdw blurRad="44450" dist="27940" dir="5400000" algn="ctr">
                <a:srgbClr val="000000">
                  <a:alpha val="32000"/>
                </a:srgbClr>
              </a:outerShdw>
            </a:effectLst>
            <a:sp3d>
              <a:bevelT w="190500" h="38100"/>
            </a:sp3d>
          </p:spPr>
          <p:txBody>
            <a:bodyPr/>
            <a:lstStyle/>
            <a:p>
              <a:pPr algn="ctr"/>
              <a:r>
                <a:rPr lang="en-US" sz="1600" b="1">
                  <a:latin typeface="Arial Narrow" pitchFamily="34" charset="0"/>
                </a:rPr>
                <a:t>3’</a:t>
              </a:r>
              <a:endParaRPr lang="en-US" sz="1600"/>
            </a:p>
          </p:txBody>
        </p:sp>
      </p:grpSp>
      <p:sp>
        <p:nvSpPr>
          <p:cNvPr id="13328" name="Line 34"/>
          <p:cNvSpPr>
            <a:spLocks noChangeShapeType="1"/>
          </p:cNvSpPr>
          <p:nvPr/>
        </p:nvSpPr>
        <p:spPr bwMode="auto">
          <a:xfrm>
            <a:off x="6324600" y="1752600"/>
            <a:ext cx="609600" cy="1588"/>
          </a:xfrm>
          <a:prstGeom prst="line">
            <a:avLst/>
          </a:prstGeom>
          <a:noFill/>
          <a:ln w="19050">
            <a:noFill/>
            <a:prstDash val="dash"/>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endParaRPr lang="en-US"/>
          </a:p>
        </p:txBody>
      </p:sp>
      <p:sp>
        <p:nvSpPr>
          <p:cNvPr id="13329" name="Line 35"/>
          <p:cNvSpPr>
            <a:spLocks noChangeShapeType="1"/>
          </p:cNvSpPr>
          <p:nvPr/>
        </p:nvSpPr>
        <p:spPr bwMode="auto">
          <a:xfrm>
            <a:off x="6324600" y="4191000"/>
            <a:ext cx="609600" cy="1588"/>
          </a:xfrm>
          <a:prstGeom prst="line">
            <a:avLst/>
          </a:prstGeom>
          <a:noFill/>
          <a:ln w="19050">
            <a:noFill/>
            <a:prstDash val="dash"/>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3"/>
          <p:cNvSpPr>
            <a:spLocks noGrp="1" noChangeArrowheads="1"/>
          </p:cNvSpPr>
          <p:nvPr>
            <p:ph idx="1"/>
          </p:nvPr>
        </p:nvSpPr>
        <p:spPr>
          <a:xfrm>
            <a:off x="457200" y="762000"/>
            <a:ext cx="8229600" cy="5410200"/>
          </a:xfrm>
        </p:spPr>
        <p:txBody>
          <a:bodyPr/>
          <a:lstStyle/>
          <a:p>
            <a:pPr eaLnBrk="1" hangingPunct="1"/>
            <a:r>
              <a:rPr lang="en-US" altLang="zh-CN" sz="2400" b="1" dirty="0">
                <a:latin typeface="Century Gothic" pitchFamily="34" charset="0"/>
                <a:ea typeface="SimSun" pitchFamily="2" charset="-122"/>
              </a:rPr>
              <a:t>The telomeres at the ends of eukaryotic chromosomes consist of a six base pair </a:t>
            </a:r>
            <a:r>
              <a:rPr lang="en-US" altLang="zh-CN" sz="2400" dirty="0">
                <a:latin typeface="Century Gothic" pitchFamily="34" charset="0"/>
                <a:ea typeface="SimSun" pitchFamily="2" charset="-122"/>
              </a:rPr>
              <a:t>sequence repeated about 2,000 times. </a:t>
            </a:r>
          </a:p>
          <a:p>
            <a:pPr marL="0" indent="0" eaLnBrk="1" hangingPunct="1">
              <a:buNone/>
            </a:pPr>
            <a:r>
              <a:rPr lang="en-US" altLang="zh-CN" sz="24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Century Gothic" pitchFamily="34" charset="0"/>
                <a:ea typeface="SimSun" pitchFamily="2" charset="-122"/>
              </a:rPr>
              <a:t>During each replication cycle the chromosomes are   shortened due to loss of the RNA primer. </a:t>
            </a:r>
          </a:p>
          <a:p>
            <a:pPr eaLnBrk="1" hangingPunct="1"/>
            <a:endParaRPr lang="en-US" altLang="zh-CN" sz="1050" dirty="0">
              <a:latin typeface="Century Gothic" pitchFamily="34" charset="0"/>
              <a:ea typeface="SimSun" pitchFamily="2" charset="-122"/>
            </a:endParaRPr>
          </a:p>
          <a:p>
            <a:pPr eaLnBrk="1" hangingPunct="1"/>
            <a:r>
              <a:rPr lang="en-US" altLang="zh-CN" sz="2400" b="1" dirty="0">
                <a:solidFill>
                  <a:srgbClr val="0000FF"/>
                </a:solidFill>
                <a:latin typeface="Century Gothic" pitchFamily="34" charset="0"/>
                <a:ea typeface="SimSun" pitchFamily="2" charset="-122"/>
              </a:rPr>
              <a:t>Telomerase </a:t>
            </a:r>
            <a:r>
              <a:rPr lang="en-US" altLang="zh-CN" sz="2400" dirty="0">
                <a:latin typeface="Century Gothic" pitchFamily="34" charset="0"/>
                <a:ea typeface="SimSun" pitchFamily="2" charset="-122"/>
              </a:rPr>
              <a:t>cancels this loss out by adding a few of the six base pair chunks. </a:t>
            </a:r>
          </a:p>
          <a:p>
            <a:pPr eaLnBrk="1" hangingPunct="1"/>
            <a:endParaRPr lang="en-US" altLang="zh-CN" sz="1050" dirty="0">
              <a:latin typeface="Century Gothic" pitchFamily="34" charset="0"/>
              <a:ea typeface="SimSun" pitchFamily="2" charset="-122"/>
            </a:endParaRPr>
          </a:p>
          <a:p>
            <a:pPr eaLnBrk="1" hangingPunct="1"/>
            <a:r>
              <a:rPr lang="en-US" altLang="zh-CN" sz="2400" dirty="0">
                <a:latin typeface="Century Gothic" pitchFamily="34" charset="0"/>
                <a:ea typeface="SimSun" pitchFamily="2" charset="-122"/>
              </a:rPr>
              <a:t>Telomerase </a:t>
            </a:r>
            <a:r>
              <a:rPr lang="en-US" altLang="zh-CN" sz="2400" b="1" dirty="0">
                <a:solidFill>
                  <a:srgbClr val="0000FF"/>
                </a:solidFill>
                <a:latin typeface="Century Gothic" pitchFamily="34" charset="0"/>
                <a:ea typeface="SimSun" pitchFamily="2" charset="-122"/>
              </a:rPr>
              <a:t>carries with it a small part of RNA complementary to the six base pair telomere repeat</a:t>
            </a:r>
            <a:r>
              <a:rPr lang="en-US" altLang="zh-CN" sz="2400" dirty="0">
                <a:latin typeface="Century Gothic" pitchFamily="34" charset="0"/>
                <a:ea typeface="SimSun" pitchFamily="2" charset="-122"/>
              </a:rPr>
              <a:t>. This allows it to </a:t>
            </a:r>
            <a:r>
              <a:rPr lang="en-US" altLang="zh-CN" sz="2400" dirty="0" err="1">
                <a:latin typeface="Century Gothic" pitchFamily="34" charset="0"/>
                <a:ea typeface="SimSun" pitchFamily="2" charset="-122"/>
              </a:rPr>
              <a:t>recognise</a:t>
            </a:r>
            <a:r>
              <a:rPr lang="en-US" altLang="zh-CN" sz="2400" dirty="0">
                <a:latin typeface="Century Gothic" pitchFamily="34" charset="0"/>
                <a:ea typeface="SimSun" pitchFamily="2" charset="-122"/>
              </a:rPr>
              <a:t> the telomeres, and reminds it what sequence to make. </a:t>
            </a:r>
            <a:endParaRPr lang="en-US" sz="2400" dirty="0">
              <a:latin typeface="Century Gothic" pitchFamily="34" charset="0"/>
            </a:endParaRPr>
          </a:p>
        </p:txBody>
      </p:sp>
      <p:sp>
        <p:nvSpPr>
          <p:cNvPr id="15363" name="Slide Number Placeholder 5"/>
          <p:cNvSpPr>
            <a:spLocks noGrp="1"/>
          </p:cNvSpPr>
          <p:nvPr>
            <p:ph type="sldNum" sz="quarter" idx="12"/>
          </p:nvPr>
        </p:nvSpPr>
        <p:spPr>
          <a:noFill/>
        </p:spPr>
        <p:txBody>
          <a:bodyPr/>
          <a:lstStyle/>
          <a:p>
            <a:fld id="{0448773D-2303-4FB5-BA46-0150099889B9}" type="slidenum">
              <a:rPr lang="en-US" smtClean="0"/>
              <a:pPr/>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Slide Number Placeholder 3"/>
          <p:cNvSpPr>
            <a:spLocks noGrp="1"/>
          </p:cNvSpPr>
          <p:nvPr>
            <p:ph type="sldNum" sz="quarter" idx="12"/>
          </p:nvPr>
        </p:nvSpPr>
        <p:spPr>
          <a:noFill/>
        </p:spPr>
        <p:txBody>
          <a:bodyPr/>
          <a:lstStyle/>
          <a:p>
            <a:fld id="{405C267C-47DD-4A6A-9110-4A5233ECAFD8}" type="slidenum">
              <a:rPr lang="en-US" smtClean="0"/>
              <a:pPr/>
              <a:t>13</a:t>
            </a:fld>
            <a:endParaRPr lang="en-US"/>
          </a:p>
        </p:txBody>
      </p:sp>
      <p:grpSp>
        <p:nvGrpSpPr>
          <p:cNvPr id="16388" name="Group 71"/>
          <p:cNvGrpSpPr>
            <a:grpSpLocks/>
          </p:cNvGrpSpPr>
          <p:nvPr/>
        </p:nvGrpSpPr>
        <p:grpSpPr bwMode="auto">
          <a:xfrm>
            <a:off x="838200" y="381000"/>
            <a:ext cx="7924800" cy="5538788"/>
            <a:chOff x="528" y="192"/>
            <a:chExt cx="4992" cy="3489"/>
          </a:xfrm>
        </p:grpSpPr>
        <p:sp>
          <p:nvSpPr>
            <p:cNvPr id="16389" name="Oval 31"/>
            <p:cNvSpPr>
              <a:spLocks noChangeArrowheads="1"/>
            </p:cNvSpPr>
            <p:nvPr/>
          </p:nvSpPr>
          <p:spPr bwMode="auto">
            <a:xfrm>
              <a:off x="2199" y="2802"/>
              <a:ext cx="921" cy="496"/>
            </a:xfrm>
            <a:prstGeom prst="ellipse">
              <a:avLst/>
            </a:prstGeom>
            <a:gradFill rotWithShape="0">
              <a:gsLst>
                <a:gs pos="0">
                  <a:srgbClr val="765E47"/>
                </a:gs>
                <a:gs pos="100000">
                  <a:srgbClr val="FFCC99"/>
                </a:gs>
              </a:gsLst>
              <a:lin ang="5400000" scaled="1"/>
            </a:gradFill>
            <a:ln w="9525">
              <a:noFill/>
              <a:round/>
              <a:headEnd/>
              <a:tailEnd/>
            </a:ln>
          </p:spPr>
          <p:txBody>
            <a:bodyPr/>
            <a:lstStyle/>
            <a:p>
              <a:endParaRPr lang="en-US"/>
            </a:p>
          </p:txBody>
        </p:sp>
        <p:sp>
          <p:nvSpPr>
            <p:cNvPr id="64527" name="AutoShape 15"/>
            <p:cNvSpPr>
              <a:spLocks noChangeArrowheads="1"/>
            </p:cNvSpPr>
            <p:nvPr/>
          </p:nvSpPr>
          <p:spPr bwMode="auto">
            <a:xfrm>
              <a:off x="2492" y="609"/>
              <a:ext cx="502" cy="662"/>
            </a:xfrm>
            <a:prstGeom prst="downArrow">
              <a:avLst>
                <a:gd name="adj1" fmla="val 50000"/>
                <a:gd name="adj2" fmla="val 32968"/>
              </a:avLst>
            </a:prstGeom>
            <a:solidFill>
              <a:srgbClr val="CC99FF"/>
            </a:solidFill>
            <a:ln w="9525">
              <a:noFill/>
              <a:miter lim="800000"/>
              <a:headEnd/>
              <a:tailEnd/>
            </a:ln>
            <a:effectLst>
              <a:outerShdw dist="35921" dir="2700000" algn="ctr" rotWithShape="0">
                <a:srgbClr val="808080"/>
              </a:outerShdw>
            </a:effectLst>
          </p:spPr>
          <p:txBody>
            <a:bodyPr/>
            <a:lstStyle/>
            <a:p>
              <a:pPr>
                <a:defRPr/>
              </a:pPr>
              <a:endParaRPr lang="en-US"/>
            </a:p>
          </p:txBody>
        </p:sp>
        <p:sp>
          <p:nvSpPr>
            <p:cNvPr id="64531" name="AutoShape 19"/>
            <p:cNvSpPr>
              <a:spLocks noChangeArrowheads="1"/>
            </p:cNvSpPr>
            <p:nvPr/>
          </p:nvSpPr>
          <p:spPr bwMode="auto">
            <a:xfrm>
              <a:off x="2576" y="2058"/>
              <a:ext cx="418" cy="579"/>
            </a:xfrm>
            <a:prstGeom prst="downArrow">
              <a:avLst>
                <a:gd name="adj1" fmla="val 50000"/>
                <a:gd name="adj2" fmla="val 34629"/>
              </a:avLst>
            </a:prstGeom>
            <a:solidFill>
              <a:srgbClr val="CC99FF"/>
            </a:solidFill>
            <a:ln w="9525">
              <a:noFill/>
              <a:miter lim="800000"/>
              <a:headEnd/>
              <a:tailEnd/>
            </a:ln>
            <a:effectLst>
              <a:outerShdw dist="35921" dir="2700000" algn="ctr" rotWithShape="0">
                <a:srgbClr val="808080"/>
              </a:outerShdw>
            </a:effectLst>
          </p:spPr>
          <p:txBody>
            <a:bodyPr/>
            <a:lstStyle/>
            <a:p>
              <a:pPr>
                <a:defRPr/>
              </a:pPr>
              <a:endParaRPr lang="en-US"/>
            </a:p>
          </p:txBody>
        </p:sp>
        <p:sp>
          <p:nvSpPr>
            <p:cNvPr id="16392" name="Freeform 20"/>
            <p:cNvSpPr>
              <a:spLocks/>
            </p:cNvSpPr>
            <p:nvPr/>
          </p:nvSpPr>
          <p:spPr bwMode="auto">
            <a:xfrm>
              <a:off x="1954" y="2953"/>
              <a:ext cx="419" cy="345"/>
            </a:xfrm>
            <a:custGeom>
              <a:avLst/>
              <a:gdLst>
                <a:gd name="T0" fmla="*/ 1 w 900"/>
                <a:gd name="T1" fmla="*/ 0 h 750"/>
                <a:gd name="T2" fmla="*/ 0 w 900"/>
                <a:gd name="T3" fmla="*/ 0 h 750"/>
                <a:gd name="T4" fmla="*/ 0 w 900"/>
                <a:gd name="T5" fmla="*/ 0 h 750"/>
                <a:gd name="T6" fmla="*/ 0 w 900"/>
                <a:gd name="T7" fmla="*/ 0 h 750"/>
                <a:gd name="T8" fmla="*/ 0 w 900"/>
                <a:gd name="T9" fmla="*/ 0 h 750"/>
                <a:gd name="T10" fmla="*/ 0 60000 65536"/>
                <a:gd name="T11" fmla="*/ 0 60000 65536"/>
                <a:gd name="T12" fmla="*/ 0 60000 65536"/>
                <a:gd name="T13" fmla="*/ 0 60000 65536"/>
                <a:gd name="T14" fmla="*/ 0 60000 65536"/>
                <a:gd name="T15" fmla="*/ 0 w 900"/>
                <a:gd name="T16" fmla="*/ 0 h 750"/>
                <a:gd name="T17" fmla="*/ 900 w 900"/>
                <a:gd name="T18" fmla="*/ 750 h 750"/>
              </a:gdLst>
              <a:ahLst/>
              <a:cxnLst>
                <a:cxn ang="T10">
                  <a:pos x="T0" y="T1"/>
                </a:cxn>
                <a:cxn ang="T11">
                  <a:pos x="T2" y="T3"/>
                </a:cxn>
                <a:cxn ang="T12">
                  <a:pos x="T4" y="T5"/>
                </a:cxn>
                <a:cxn ang="T13">
                  <a:pos x="T6" y="T7"/>
                </a:cxn>
                <a:cxn ang="T14">
                  <a:pos x="T8" y="T9"/>
                </a:cxn>
              </a:cxnLst>
              <a:rect l="T15" t="T16" r="T17" b="T18"/>
              <a:pathLst>
                <a:path w="900" h="750">
                  <a:moveTo>
                    <a:pt x="900" y="30"/>
                  </a:moveTo>
                  <a:cubicBezTo>
                    <a:pt x="840" y="30"/>
                    <a:pt x="780" y="30"/>
                    <a:pt x="720" y="30"/>
                  </a:cubicBezTo>
                  <a:cubicBezTo>
                    <a:pt x="660" y="30"/>
                    <a:pt x="600" y="0"/>
                    <a:pt x="540" y="30"/>
                  </a:cubicBezTo>
                  <a:cubicBezTo>
                    <a:pt x="480" y="60"/>
                    <a:pt x="450" y="90"/>
                    <a:pt x="360" y="210"/>
                  </a:cubicBezTo>
                  <a:cubicBezTo>
                    <a:pt x="270" y="330"/>
                    <a:pt x="60" y="660"/>
                    <a:pt x="0" y="750"/>
                  </a:cubicBezTo>
                </a:path>
              </a:pathLst>
            </a:custGeom>
            <a:noFill/>
            <a:ln w="19050" cap="flat" cmpd="sng">
              <a:solidFill>
                <a:srgbClr val="000000"/>
              </a:solidFill>
              <a:prstDash val="dash"/>
              <a:round/>
              <a:headEnd/>
              <a:tailEnd/>
            </a:ln>
          </p:spPr>
          <p:txBody>
            <a:bodyPr/>
            <a:lstStyle/>
            <a:p>
              <a:endParaRPr lang="en-US"/>
            </a:p>
          </p:txBody>
        </p:sp>
        <p:sp>
          <p:nvSpPr>
            <p:cNvPr id="64538" name="Rectangle 26"/>
            <p:cNvSpPr>
              <a:spLocks noChangeArrowheads="1"/>
            </p:cNvSpPr>
            <p:nvPr/>
          </p:nvSpPr>
          <p:spPr bwMode="auto">
            <a:xfrm>
              <a:off x="2373" y="2967"/>
              <a:ext cx="335" cy="83"/>
            </a:xfrm>
            <a:prstGeom prst="rect">
              <a:avLst/>
            </a:prstGeom>
            <a:gradFill rotWithShape="0">
              <a:gsLst>
                <a:gs pos="0">
                  <a:srgbClr val="99CC00">
                    <a:gamma/>
                    <a:shade val="46275"/>
                    <a:invGamma/>
                  </a:srgbClr>
                </a:gs>
                <a:gs pos="50000">
                  <a:srgbClr val="99CC00"/>
                </a:gs>
                <a:gs pos="100000">
                  <a:srgbClr val="99CC00">
                    <a:gamma/>
                    <a:shade val="46275"/>
                    <a:invGamma/>
                  </a:srgbClr>
                </a:gs>
              </a:gsLst>
              <a:lin ang="5400000" scaled="1"/>
            </a:gradFill>
            <a:ln w="9525">
              <a:solidFill>
                <a:srgbClr val="000000"/>
              </a:solidFill>
              <a:miter lim="800000"/>
              <a:headEnd/>
              <a:tailEnd/>
            </a:ln>
            <a:effectLst>
              <a:outerShdw dist="35921" dir="2700000" algn="ctr" rotWithShape="0">
                <a:srgbClr val="808080"/>
              </a:outerShdw>
            </a:effectLst>
          </p:spPr>
          <p:txBody>
            <a:bodyPr/>
            <a:lstStyle/>
            <a:p>
              <a:pPr>
                <a:defRPr/>
              </a:pPr>
              <a:endParaRPr lang="en-US"/>
            </a:p>
          </p:txBody>
        </p:sp>
        <p:sp>
          <p:nvSpPr>
            <p:cNvPr id="64539" name="Rectangle 27"/>
            <p:cNvSpPr>
              <a:spLocks noChangeArrowheads="1"/>
            </p:cNvSpPr>
            <p:nvPr/>
          </p:nvSpPr>
          <p:spPr bwMode="auto">
            <a:xfrm>
              <a:off x="2708" y="2967"/>
              <a:ext cx="335" cy="83"/>
            </a:xfrm>
            <a:prstGeom prst="rect">
              <a:avLst/>
            </a:prstGeom>
            <a:gradFill rotWithShape="0">
              <a:gsLst>
                <a:gs pos="0">
                  <a:srgbClr val="99CC00">
                    <a:gamma/>
                    <a:shade val="46275"/>
                    <a:invGamma/>
                  </a:srgbClr>
                </a:gs>
                <a:gs pos="50000">
                  <a:srgbClr val="99CC00"/>
                </a:gs>
                <a:gs pos="100000">
                  <a:srgbClr val="99CC00">
                    <a:gamma/>
                    <a:shade val="46275"/>
                    <a:invGamma/>
                  </a:srgbClr>
                </a:gs>
              </a:gsLst>
              <a:lin ang="5400000" scaled="1"/>
            </a:gradFill>
            <a:ln w="9525">
              <a:solidFill>
                <a:srgbClr val="000000"/>
              </a:solidFill>
              <a:miter lim="800000"/>
              <a:headEnd/>
              <a:tailEnd/>
            </a:ln>
            <a:effectLst>
              <a:outerShdw dist="35921" dir="2700000" algn="ctr" rotWithShape="0">
                <a:srgbClr val="808080"/>
              </a:outerShdw>
            </a:effectLst>
          </p:spPr>
          <p:txBody>
            <a:bodyPr/>
            <a:lstStyle/>
            <a:p>
              <a:pPr>
                <a:defRPr/>
              </a:pPr>
              <a:endParaRPr lang="en-US"/>
            </a:p>
          </p:txBody>
        </p:sp>
        <p:sp>
          <p:nvSpPr>
            <p:cNvPr id="16395" name="Freeform 28"/>
            <p:cNvSpPr>
              <a:spLocks/>
            </p:cNvSpPr>
            <p:nvPr/>
          </p:nvSpPr>
          <p:spPr bwMode="auto">
            <a:xfrm>
              <a:off x="1996" y="3029"/>
              <a:ext cx="419" cy="345"/>
            </a:xfrm>
            <a:custGeom>
              <a:avLst/>
              <a:gdLst>
                <a:gd name="T0" fmla="*/ 1 w 900"/>
                <a:gd name="T1" fmla="*/ 0 h 750"/>
                <a:gd name="T2" fmla="*/ 0 w 900"/>
                <a:gd name="T3" fmla="*/ 0 h 750"/>
                <a:gd name="T4" fmla="*/ 0 w 900"/>
                <a:gd name="T5" fmla="*/ 0 h 750"/>
                <a:gd name="T6" fmla="*/ 0 w 900"/>
                <a:gd name="T7" fmla="*/ 0 h 750"/>
                <a:gd name="T8" fmla="*/ 0 w 900"/>
                <a:gd name="T9" fmla="*/ 0 h 750"/>
                <a:gd name="T10" fmla="*/ 0 60000 65536"/>
                <a:gd name="T11" fmla="*/ 0 60000 65536"/>
                <a:gd name="T12" fmla="*/ 0 60000 65536"/>
                <a:gd name="T13" fmla="*/ 0 60000 65536"/>
                <a:gd name="T14" fmla="*/ 0 60000 65536"/>
                <a:gd name="T15" fmla="*/ 0 w 900"/>
                <a:gd name="T16" fmla="*/ 0 h 750"/>
                <a:gd name="T17" fmla="*/ 900 w 900"/>
                <a:gd name="T18" fmla="*/ 750 h 750"/>
              </a:gdLst>
              <a:ahLst/>
              <a:cxnLst>
                <a:cxn ang="T10">
                  <a:pos x="T0" y="T1"/>
                </a:cxn>
                <a:cxn ang="T11">
                  <a:pos x="T2" y="T3"/>
                </a:cxn>
                <a:cxn ang="T12">
                  <a:pos x="T4" y="T5"/>
                </a:cxn>
                <a:cxn ang="T13">
                  <a:pos x="T6" y="T7"/>
                </a:cxn>
                <a:cxn ang="T14">
                  <a:pos x="T8" y="T9"/>
                </a:cxn>
              </a:cxnLst>
              <a:rect l="T15" t="T16" r="T17" b="T18"/>
              <a:pathLst>
                <a:path w="900" h="750">
                  <a:moveTo>
                    <a:pt x="900" y="30"/>
                  </a:moveTo>
                  <a:cubicBezTo>
                    <a:pt x="840" y="30"/>
                    <a:pt x="780" y="30"/>
                    <a:pt x="720" y="30"/>
                  </a:cubicBezTo>
                  <a:cubicBezTo>
                    <a:pt x="660" y="30"/>
                    <a:pt x="600" y="0"/>
                    <a:pt x="540" y="30"/>
                  </a:cubicBezTo>
                  <a:cubicBezTo>
                    <a:pt x="480" y="60"/>
                    <a:pt x="450" y="90"/>
                    <a:pt x="360" y="210"/>
                  </a:cubicBezTo>
                  <a:cubicBezTo>
                    <a:pt x="270" y="330"/>
                    <a:pt x="60" y="660"/>
                    <a:pt x="0" y="750"/>
                  </a:cubicBezTo>
                </a:path>
              </a:pathLst>
            </a:custGeom>
            <a:noFill/>
            <a:ln w="19050" cap="flat" cmpd="sng">
              <a:solidFill>
                <a:srgbClr val="000000"/>
              </a:solidFill>
              <a:prstDash val="dash"/>
              <a:round/>
              <a:headEnd/>
              <a:tailEnd/>
            </a:ln>
          </p:spPr>
          <p:txBody>
            <a:bodyPr/>
            <a:lstStyle/>
            <a:p>
              <a:endParaRPr lang="en-US"/>
            </a:p>
          </p:txBody>
        </p:sp>
        <p:sp>
          <p:nvSpPr>
            <p:cNvPr id="16396" name="Freeform 29"/>
            <p:cNvSpPr>
              <a:spLocks/>
            </p:cNvSpPr>
            <p:nvPr/>
          </p:nvSpPr>
          <p:spPr bwMode="auto">
            <a:xfrm>
              <a:off x="3036" y="2953"/>
              <a:ext cx="419" cy="428"/>
            </a:xfrm>
            <a:custGeom>
              <a:avLst/>
              <a:gdLst>
                <a:gd name="T0" fmla="*/ 0 w 900"/>
                <a:gd name="T1" fmla="*/ 0 h 930"/>
                <a:gd name="T2" fmla="*/ 0 w 900"/>
                <a:gd name="T3" fmla="*/ 0 h 930"/>
                <a:gd name="T4" fmla="*/ 0 w 900"/>
                <a:gd name="T5" fmla="*/ 0 h 930"/>
                <a:gd name="T6" fmla="*/ 0 w 900"/>
                <a:gd name="T7" fmla="*/ 0 h 930"/>
                <a:gd name="T8" fmla="*/ 1 w 900"/>
                <a:gd name="T9" fmla="*/ 1 h 930"/>
                <a:gd name="T10" fmla="*/ 0 60000 65536"/>
                <a:gd name="T11" fmla="*/ 0 60000 65536"/>
                <a:gd name="T12" fmla="*/ 0 60000 65536"/>
                <a:gd name="T13" fmla="*/ 0 60000 65536"/>
                <a:gd name="T14" fmla="*/ 0 60000 65536"/>
                <a:gd name="T15" fmla="*/ 0 w 900"/>
                <a:gd name="T16" fmla="*/ 0 h 930"/>
                <a:gd name="T17" fmla="*/ 900 w 900"/>
                <a:gd name="T18" fmla="*/ 930 h 930"/>
              </a:gdLst>
              <a:ahLst/>
              <a:cxnLst>
                <a:cxn ang="T10">
                  <a:pos x="T0" y="T1"/>
                </a:cxn>
                <a:cxn ang="T11">
                  <a:pos x="T2" y="T3"/>
                </a:cxn>
                <a:cxn ang="T12">
                  <a:pos x="T4" y="T5"/>
                </a:cxn>
                <a:cxn ang="T13">
                  <a:pos x="T6" y="T7"/>
                </a:cxn>
                <a:cxn ang="T14">
                  <a:pos x="T8" y="T9"/>
                </a:cxn>
              </a:cxnLst>
              <a:rect l="T15" t="T16" r="T17" b="T18"/>
              <a:pathLst>
                <a:path w="900" h="930">
                  <a:moveTo>
                    <a:pt x="0" y="30"/>
                  </a:moveTo>
                  <a:cubicBezTo>
                    <a:pt x="135" y="15"/>
                    <a:pt x="270" y="0"/>
                    <a:pt x="360" y="30"/>
                  </a:cubicBezTo>
                  <a:cubicBezTo>
                    <a:pt x="450" y="60"/>
                    <a:pt x="480" y="120"/>
                    <a:pt x="540" y="210"/>
                  </a:cubicBezTo>
                  <a:cubicBezTo>
                    <a:pt x="600" y="300"/>
                    <a:pt x="660" y="450"/>
                    <a:pt x="720" y="570"/>
                  </a:cubicBezTo>
                  <a:cubicBezTo>
                    <a:pt x="780" y="690"/>
                    <a:pt x="870" y="870"/>
                    <a:pt x="900" y="930"/>
                  </a:cubicBezTo>
                </a:path>
              </a:pathLst>
            </a:custGeom>
            <a:noFill/>
            <a:ln w="19050" cap="flat" cmpd="sng">
              <a:solidFill>
                <a:srgbClr val="000000"/>
              </a:solidFill>
              <a:prstDash val="dash"/>
              <a:round/>
              <a:headEnd/>
              <a:tailEnd/>
            </a:ln>
          </p:spPr>
          <p:txBody>
            <a:bodyPr/>
            <a:lstStyle/>
            <a:p>
              <a:endParaRPr lang="en-US"/>
            </a:p>
          </p:txBody>
        </p:sp>
        <p:sp>
          <p:nvSpPr>
            <p:cNvPr id="16397" name="Freeform 30"/>
            <p:cNvSpPr>
              <a:spLocks/>
            </p:cNvSpPr>
            <p:nvPr/>
          </p:nvSpPr>
          <p:spPr bwMode="auto">
            <a:xfrm>
              <a:off x="3036" y="3043"/>
              <a:ext cx="335" cy="331"/>
            </a:xfrm>
            <a:custGeom>
              <a:avLst/>
              <a:gdLst>
                <a:gd name="T0" fmla="*/ 0 w 900"/>
                <a:gd name="T1" fmla="*/ 0 h 930"/>
                <a:gd name="T2" fmla="*/ 0 w 900"/>
                <a:gd name="T3" fmla="*/ 0 h 930"/>
                <a:gd name="T4" fmla="*/ 0 w 900"/>
                <a:gd name="T5" fmla="*/ 0 h 930"/>
                <a:gd name="T6" fmla="*/ 0 w 900"/>
                <a:gd name="T7" fmla="*/ 0 h 930"/>
                <a:gd name="T8" fmla="*/ 0 w 900"/>
                <a:gd name="T9" fmla="*/ 0 h 930"/>
                <a:gd name="T10" fmla="*/ 0 60000 65536"/>
                <a:gd name="T11" fmla="*/ 0 60000 65536"/>
                <a:gd name="T12" fmla="*/ 0 60000 65536"/>
                <a:gd name="T13" fmla="*/ 0 60000 65536"/>
                <a:gd name="T14" fmla="*/ 0 60000 65536"/>
                <a:gd name="T15" fmla="*/ 0 w 900"/>
                <a:gd name="T16" fmla="*/ 0 h 930"/>
                <a:gd name="T17" fmla="*/ 900 w 900"/>
                <a:gd name="T18" fmla="*/ 930 h 930"/>
              </a:gdLst>
              <a:ahLst/>
              <a:cxnLst>
                <a:cxn ang="T10">
                  <a:pos x="T0" y="T1"/>
                </a:cxn>
                <a:cxn ang="T11">
                  <a:pos x="T2" y="T3"/>
                </a:cxn>
                <a:cxn ang="T12">
                  <a:pos x="T4" y="T5"/>
                </a:cxn>
                <a:cxn ang="T13">
                  <a:pos x="T6" y="T7"/>
                </a:cxn>
                <a:cxn ang="T14">
                  <a:pos x="T8" y="T9"/>
                </a:cxn>
              </a:cxnLst>
              <a:rect l="T15" t="T16" r="T17" b="T18"/>
              <a:pathLst>
                <a:path w="900" h="930">
                  <a:moveTo>
                    <a:pt x="0" y="30"/>
                  </a:moveTo>
                  <a:cubicBezTo>
                    <a:pt x="135" y="15"/>
                    <a:pt x="270" y="0"/>
                    <a:pt x="360" y="30"/>
                  </a:cubicBezTo>
                  <a:cubicBezTo>
                    <a:pt x="450" y="60"/>
                    <a:pt x="480" y="120"/>
                    <a:pt x="540" y="210"/>
                  </a:cubicBezTo>
                  <a:cubicBezTo>
                    <a:pt x="600" y="300"/>
                    <a:pt x="660" y="450"/>
                    <a:pt x="720" y="570"/>
                  </a:cubicBezTo>
                  <a:cubicBezTo>
                    <a:pt x="780" y="690"/>
                    <a:pt x="870" y="870"/>
                    <a:pt x="900" y="930"/>
                  </a:cubicBezTo>
                </a:path>
              </a:pathLst>
            </a:custGeom>
            <a:noFill/>
            <a:ln w="19050" cap="flat" cmpd="sng">
              <a:solidFill>
                <a:srgbClr val="000000"/>
              </a:solidFill>
              <a:prstDash val="dash"/>
              <a:round/>
              <a:headEnd/>
              <a:tailEnd/>
            </a:ln>
          </p:spPr>
          <p:txBody>
            <a:bodyPr/>
            <a:lstStyle/>
            <a:p>
              <a:endParaRPr lang="en-US"/>
            </a:p>
          </p:txBody>
        </p:sp>
        <p:sp>
          <p:nvSpPr>
            <p:cNvPr id="16398" name="Rectangle 32"/>
            <p:cNvSpPr>
              <a:spLocks noChangeArrowheads="1"/>
            </p:cNvSpPr>
            <p:nvPr/>
          </p:nvSpPr>
          <p:spPr bwMode="auto">
            <a:xfrm>
              <a:off x="2373" y="2884"/>
              <a:ext cx="335" cy="83"/>
            </a:xfrm>
            <a:prstGeom prst="rect">
              <a:avLst/>
            </a:prstGeom>
            <a:gradFill rotWithShape="0">
              <a:gsLst>
                <a:gs pos="0">
                  <a:srgbClr val="762F00"/>
                </a:gs>
                <a:gs pos="50000">
                  <a:srgbClr val="FF6600"/>
                </a:gs>
                <a:gs pos="100000">
                  <a:srgbClr val="762F00"/>
                </a:gs>
              </a:gsLst>
              <a:lin ang="5400000" scaled="1"/>
            </a:gradFill>
            <a:ln w="9525">
              <a:solidFill>
                <a:srgbClr val="000000"/>
              </a:solidFill>
              <a:miter lim="800000"/>
              <a:headEnd/>
              <a:tailEnd/>
            </a:ln>
          </p:spPr>
          <p:txBody>
            <a:bodyPr/>
            <a:lstStyle/>
            <a:p>
              <a:endParaRPr lang="en-US"/>
            </a:p>
          </p:txBody>
        </p:sp>
        <p:sp>
          <p:nvSpPr>
            <p:cNvPr id="16399" name="Text Box 36"/>
            <p:cNvSpPr txBox="1">
              <a:spLocks noChangeArrowheads="1"/>
            </p:cNvSpPr>
            <p:nvPr/>
          </p:nvSpPr>
          <p:spPr bwMode="auto">
            <a:xfrm>
              <a:off x="3916" y="2855"/>
              <a:ext cx="251" cy="248"/>
            </a:xfrm>
            <a:prstGeom prst="rect">
              <a:avLst/>
            </a:prstGeom>
            <a:noFill/>
            <a:ln w="9525">
              <a:noFill/>
              <a:miter lim="800000"/>
              <a:headEnd/>
              <a:tailEnd/>
            </a:ln>
          </p:spPr>
          <p:txBody>
            <a:bodyPr/>
            <a:lstStyle/>
            <a:p>
              <a:pPr algn="just"/>
              <a:r>
                <a:rPr lang="en-US" sz="1200" b="1">
                  <a:latin typeface="Arial Narrow" pitchFamily="34" charset="0"/>
                </a:rPr>
                <a:t>5’</a:t>
              </a:r>
            </a:p>
            <a:p>
              <a:pPr algn="just"/>
              <a:endParaRPr lang="en-US" sz="1200">
                <a:latin typeface="Arial Narrow" pitchFamily="34" charset="0"/>
              </a:endParaRPr>
            </a:p>
            <a:p>
              <a:endParaRPr lang="en-US"/>
            </a:p>
          </p:txBody>
        </p:sp>
        <p:sp>
          <p:nvSpPr>
            <p:cNvPr id="16400" name="Text Box 37"/>
            <p:cNvSpPr txBox="1">
              <a:spLocks noChangeArrowheads="1"/>
            </p:cNvSpPr>
            <p:nvPr/>
          </p:nvSpPr>
          <p:spPr bwMode="auto">
            <a:xfrm>
              <a:off x="2208" y="2784"/>
              <a:ext cx="251" cy="248"/>
            </a:xfrm>
            <a:prstGeom prst="rect">
              <a:avLst/>
            </a:prstGeom>
            <a:noFill/>
            <a:ln w="9525">
              <a:noFill/>
              <a:miter lim="800000"/>
              <a:headEnd/>
              <a:tailEnd/>
            </a:ln>
          </p:spPr>
          <p:txBody>
            <a:bodyPr/>
            <a:lstStyle/>
            <a:p>
              <a:pPr algn="just"/>
              <a:r>
                <a:rPr lang="en-US" sz="1600" b="1">
                  <a:latin typeface="Arial Narrow" pitchFamily="34" charset="0"/>
                </a:rPr>
                <a:t>3’</a:t>
              </a:r>
            </a:p>
            <a:p>
              <a:pPr algn="just"/>
              <a:endParaRPr lang="en-US" sz="1600" b="1">
                <a:latin typeface="Arial Narrow" pitchFamily="34" charset="0"/>
              </a:endParaRPr>
            </a:p>
            <a:p>
              <a:endParaRPr lang="en-US" sz="1600" b="1"/>
            </a:p>
          </p:txBody>
        </p:sp>
        <p:sp>
          <p:nvSpPr>
            <p:cNvPr id="16401" name="Text Box 38"/>
            <p:cNvSpPr txBox="1">
              <a:spLocks noChangeArrowheads="1"/>
            </p:cNvSpPr>
            <p:nvPr/>
          </p:nvSpPr>
          <p:spPr bwMode="auto">
            <a:xfrm>
              <a:off x="1104" y="2400"/>
              <a:ext cx="1125" cy="458"/>
            </a:xfrm>
            <a:prstGeom prst="rect">
              <a:avLst/>
            </a:prstGeom>
            <a:noFill/>
            <a:ln w="9525">
              <a:noFill/>
              <a:miter lim="800000"/>
              <a:headEnd/>
              <a:tailEnd/>
            </a:ln>
          </p:spPr>
          <p:txBody>
            <a:bodyPr/>
            <a:lstStyle/>
            <a:p>
              <a:r>
                <a:rPr lang="en-US" sz="1600" b="1">
                  <a:latin typeface="Century Gothic" pitchFamily="34" charset="0"/>
                </a:rPr>
                <a:t>New DNA bases pair with RNA</a:t>
              </a:r>
              <a:endParaRPr lang="en-US" sz="1600">
                <a:latin typeface="Century Gothic" pitchFamily="34" charset="0"/>
              </a:endParaRPr>
            </a:p>
          </p:txBody>
        </p:sp>
        <p:sp>
          <p:nvSpPr>
            <p:cNvPr id="16402" name="Text Box 39"/>
            <p:cNvSpPr txBox="1">
              <a:spLocks noChangeArrowheads="1"/>
            </p:cNvSpPr>
            <p:nvPr/>
          </p:nvSpPr>
          <p:spPr bwMode="auto">
            <a:xfrm>
              <a:off x="2160" y="2112"/>
              <a:ext cx="1180" cy="336"/>
            </a:xfrm>
            <a:prstGeom prst="rect">
              <a:avLst/>
            </a:prstGeom>
            <a:noFill/>
            <a:ln w="9525">
              <a:noFill/>
              <a:miter lim="800000"/>
              <a:headEnd/>
              <a:tailEnd/>
            </a:ln>
          </p:spPr>
          <p:txBody>
            <a:bodyPr/>
            <a:lstStyle/>
            <a:p>
              <a:pPr algn="ctr"/>
              <a:r>
                <a:rPr lang="en-US" sz="1400" b="1">
                  <a:latin typeface="Century Gothic" pitchFamily="34" charset="0"/>
                </a:rPr>
                <a:t>Telomerase makes a new 6 bp repeat</a:t>
              </a:r>
              <a:endParaRPr lang="en-US" sz="1400">
                <a:latin typeface="Century Gothic" pitchFamily="34" charset="0"/>
              </a:endParaRPr>
            </a:p>
          </p:txBody>
        </p:sp>
        <p:sp>
          <p:nvSpPr>
            <p:cNvPr id="16403" name="Text Box 40"/>
            <p:cNvSpPr txBox="1">
              <a:spLocks noChangeArrowheads="1"/>
            </p:cNvSpPr>
            <p:nvPr/>
          </p:nvSpPr>
          <p:spPr bwMode="auto">
            <a:xfrm>
              <a:off x="2230" y="720"/>
              <a:ext cx="1089" cy="480"/>
            </a:xfrm>
            <a:prstGeom prst="rect">
              <a:avLst/>
            </a:prstGeom>
            <a:noFill/>
            <a:ln w="9525">
              <a:noFill/>
              <a:miter lim="800000"/>
              <a:headEnd/>
              <a:tailEnd/>
            </a:ln>
          </p:spPr>
          <p:txBody>
            <a:bodyPr/>
            <a:lstStyle/>
            <a:p>
              <a:pPr algn="ctr"/>
              <a:r>
                <a:rPr lang="en-US" sz="1400" b="1" dirty="0">
                  <a:latin typeface="Century Gothic" pitchFamily="34" charset="0"/>
                </a:rPr>
                <a:t>Telomerase  RNA recognizes 6bp  repeat</a:t>
              </a:r>
              <a:endParaRPr lang="en-US" sz="1400" dirty="0">
                <a:latin typeface="Century Gothic" pitchFamily="34" charset="0"/>
              </a:endParaRPr>
            </a:p>
          </p:txBody>
        </p:sp>
        <p:grpSp>
          <p:nvGrpSpPr>
            <p:cNvPr id="16404" name="Group 42"/>
            <p:cNvGrpSpPr>
              <a:grpSpLocks/>
            </p:cNvGrpSpPr>
            <p:nvPr/>
          </p:nvGrpSpPr>
          <p:grpSpPr bwMode="auto">
            <a:xfrm>
              <a:off x="1794" y="1396"/>
              <a:ext cx="2071" cy="586"/>
              <a:chOff x="4161" y="7682"/>
              <a:chExt cx="4448" cy="1275"/>
            </a:xfrm>
          </p:grpSpPr>
          <p:sp>
            <p:nvSpPr>
              <p:cNvPr id="16441" name="Oval 43"/>
              <p:cNvSpPr>
                <a:spLocks noChangeArrowheads="1"/>
              </p:cNvSpPr>
              <p:nvPr/>
            </p:nvSpPr>
            <p:spPr bwMode="auto">
              <a:xfrm>
                <a:off x="4671" y="7682"/>
                <a:ext cx="1980" cy="1080"/>
              </a:xfrm>
              <a:prstGeom prst="ellipse">
                <a:avLst/>
              </a:prstGeom>
              <a:gradFill rotWithShape="0">
                <a:gsLst>
                  <a:gs pos="0">
                    <a:srgbClr val="765E47"/>
                  </a:gs>
                  <a:gs pos="100000">
                    <a:srgbClr val="FFCC99"/>
                  </a:gs>
                </a:gsLst>
                <a:lin ang="5400000" scaled="1"/>
              </a:gradFill>
              <a:ln w="9525">
                <a:noFill/>
                <a:round/>
                <a:headEnd/>
                <a:tailEnd/>
              </a:ln>
            </p:spPr>
            <p:txBody>
              <a:bodyPr/>
              <a:lstStyle/>
              <a:p>
                <a:endParaRPr lang="en-US"/>
              </a:p>
            </p:txBody>
          </p:sp>
          <p:sp>
            <p:nvSpPr>
              <p:cNvPr id="16442" name="Freeform 44"/>
              <p:cNvSpPr>
                <a:spLocks/>
              </p:cNvSpPr>
              <p:nvPr/>
            </p:nvSpPr>
            <p:spPr bwMode="auto">
              <a:xfrm>
                <a:off x="4161" y="8012"/>
                <a:ext cx="900" cy="750"/>
              </a:xfrm>
              <a:custGeom>
                <a:avLst/>
                <a:gdLst>
                  <a:gd name="T0" fmla="*/ 900 w 900"/>
                  <a:gd name="T1" fmla="*/ 30 h 750"/>
                  <a:gd name="T2" fmla="*/ 720 w 900"/>
                  <a:gd name="T3" fmla="*/ 30 h 750"/>
                  <a:gd name="T4" fmla="*/ 540 w 900"/>
                  <a:gd name="T5" fmla="*/ 30 h 750"/>
                  <a:gd name="T6" fmla="*/ 360 w 900"/>
                  <a:gd name="T7" fmla="*/ 210 h 750"/>
                  <a:gd name="T8" fmla="*/ 0 w 900"/>
                  <a:gd name="T9" fmla="*/ 750 h 750"/>
                  <a:gd name="T10" fmla="*/ 0 60000 65536"/>
                  <a:gd name="T11" fmla="*/ 0 60000 65536"/>
                  <a:gd name="T12" fmla="*/ 0 60000 65536"/>
                  <a:gd name="T13" fmla="*/ 0 60000 65536"/>
                  <a:gd name="T14" fmla="*/ 0 60000 65536"/>
                  <a:gd name="T15" fmla="*/ 0 w 900"/>
                  <a:gd name="T16" fmla="*/ 0 h 750"/>
                  <a:gd name="T17" fmla="*/ 900 w 900"/>
                  <a:gd name="T18" fmla="*/ 750 h 750"/>
                </a:gdLst>
                <a:ahLst/>
                <a:cxnLst>
                  <a:cxn ang="T10">
                    <a:pos x="T0" y="T1"/>
                  </a:cxn>
                  <a:cxn ang="T11">
                    <a:pos x="T2" y="T3"/>
                  </a:cxn>
                  <a:cxn ang="T12">
                    <a:pos x="T4" y="T5"/>
                  </a:cxn>
                  <a:cxn ang="T13">
                    <a:pos x="T6" y="T7"/>
                  </a:cxn>
                  <a:cxn ang="T14">
                    <a:pos x="T8" y="T9"/>
                  </a:cxn>
                </a:cxnLst>
                <a:rect l="T15" t="T16" r="T17" b="T18"/>
                <a:pathLst>
                  <a:path w="900" h="750">
                    <a:moveTo>
                      <a:pt x="900" y="30"/>
                    </a:moveTo>
                    <a:cubicBezTo>
                      <a:pt x="840" y="30"/>
                      <a:pt x="780" y="30"/>
                      <a:pt x="720" y="30"/>
                    </a:cubicBezTo>
                    <a:cubicBezTo>
                      <a:pt x="660" y="30"/>
                      <a:pt x="600" y="0"/>
                      <a:pt x="540" y="30"/>
                    </a:cubicBezTo>
                    <a:cubicBezTo>
                      <a:pt x="480" y="60"/>
                      <a:pt x="450" y="90"/>
                      <a:pt x="360" y="210"/>
                    </a:cubicBezTo>
                    <a:cubicBezTo>
                      <a:pt x="270" y="330"/>
                      <a:pt x="60" y="660"/>
                      <a:pt x="0" y="750"/>
                    </a:cubicBezTo>
                  </a:path>
                </a:pathLst>
              </a:custGeom>
              <a:noFill/>
              <a:ln w="19050" cap="flat" cmpd="sng">
                <a:solidFill>
                  <a:srgbClr val="000000"/>
                </a:solidFill>
                <a:prstDash val="dash"/>
                <a:round/>
                <a:headEnd/>
                <a:tailEnd/>
              </a:ln>
            </p:spPr>
            <p:txBody>
              <a:bodyPr/>
              <a:lstStyle/>
              <a:p>
                <a:endParaRPr lang="en-US"/>
              </a:p>
            </p:txBody>
          </p:sp>
          <p:grpSp>
            <p:nvGrpSpPr>
              <p:cNvPr id="16443" name="Group 45"/>
              <p:cNvGrpSpPr>
                <a:grpSpLocks/>
              </p:cNvGrpSpPr>
              <p:nvPr/>
            </p:nvGrpSpPr>
            <p:grpSpPr bwMode="auto">
              <a:xfrm>
                <a:off x="5729" y="7861"/>
                <a:ext cx="2880" cy="180"/>
                <a:chOff x="5841" y="7311"/>
                <a:chExt cx="2880" cy="180"/>
              </a:xfrm>
            </p:grpSpPr>
            <p:sp>
              <p:nvSpPr>
                <p:cNvPr id="64558" name="Rectangle 46"/>
                <p:cNvSpPr>
                  <a:spLocks noChangeArrowheads="1"/>
                </p:cNvSpPr>
                <p:nvPr/>
              </p:nvSpPr>
              <p:spPr bwMode="auto">
                <a:xfrm>
                  <a:off x="5841" y="7310"/>
                  <a:ext cx="719" cy="181"/>
                </a:xfrm>
                <a:prstGeom prst="rect">
                  <a:avLst/>
                </a:prstGeom>
                <a:gradFill rotWithShape="0">
                  <a:gsLst>
                    <a:gs pos="0">
                      <a:srgbClr val="00FFFF">
                        <a:gamma/>
                        <a:shade val="46275"/>
                        <a:invGamma/>
                      </a:srgbClr>
                    </a:gs>
                    <a:gs pos="50000">
                      <a:srgbClr val="00FFFF"/>
                    </a:gs>
                    <a:gs pos="100000">
                      <a:srgbClr val="00FFFF">
                        <a:gamma/>
                        <a:shade val="46275"/>
                        <a:invGamma/>
                      </a:srgbClr>
                    </a:gs>
                  </a:gsLst>
                  <a:lin ang="5400000" scaled="1"/>
                </a:gradFill>
                <a:ln w="9525">
                  <a:solidFill>
                    <a:srgbClr val="000000"/>
                  </a:solidFill>
                  <a:miter lim="800000"/>
                  <a:headEnd/>
                  <a:tailEnd/>
                </a:ln>
                <a:effectLst>
                  <a:outerShdw dist="35921" dir="2700000" algn="ctr" rotWithShape="0">
                    <a:srgbClr val="808080"/>
                  </a:outerShdw>
                </a:effectLst>
              </p:spPr>
              <p:txBody>
                <a:bodyPr/>
                <a:lstStyle/>
                <a:p>
                  <a:pPr>
                    <a:defRPr/>
                  </a:pPr>
                  <a:endParaRPr lang="en-US"/>
                </a:p>
              </p:txBody>
            </p:sp>
            <p:sp>
              <p:nvSpPr>
                <p:cNvPr id="64559" name="Rectangle 47"/>
                <p:cNvSpPr>
                  <a:spLocks noChangeArrowheads="1"/>
                </p:cNvSpPr>
                <p:nvPr/>
              </p:nvSpPr>
              <p:spPr bwMode="auto">
                <a:xfrm>
                  <a:off x="6560" y="7310"/>
                  <a:ext cx="722" cy="181"/>
                </a:xfrm>
                <a:prstGeom prst="rect">
                  <a:avLst/>
                </a:prstGeom>
                <a:gradFill rotWithShape="0">
                  <a:gsLst>
                    <a:gs pos="0">
                      <a:srgbClr val="00FFFF">
                        <a:gamma/>
                        <a:shade val="46275"/>
                        <a:invGamma/>
                      </a:srgbClr>
                    </a:gs>
                    <a:gs pos="50000">
                      <a:srgbClr val="00FFFF"/>
                    </a:gs>
                    <a:gs pos="100000">
                      <a:srgbClr val="00FFFF">
                        <a:gamma/>
                        <a:shade val="46275"/>
                        <a:invGamma/>
                      </a:srgbClr>
                    </a:gs>
                  </a:gsLst>
                  <a:lin ang="5400000" scaled="1"/>
                </a:gradFill>
                <a:ln w="9525">
                  <a:solidFill>
                    <a:srgbClr val="000000"/>
                  </a:solidFill>
                  <a:miter lim="800000"/>
                  <a:headEnd/>
                  <a:tailEnd/>
                </a:ln>
                <a:effectLst>
                  <a:outerShdw dist="35921" dir="2700000" algn="ctr" rotWithShape="0">
                    <a:srgbClr val="808080"/>
                  </a:outerShdw>
                </a:effectLst>
              </p:spPr>
              <p:txBody>
                <a:bodyPr/>
                <a:lstStyle/>
                <a:p>
                  <a:pPr>
                    <a:defRPr/>
                  </a:pPr>
                  <a:endParaRPr lang="en-US"/>
                </a:p>
              </p:txBody>
            </p:sp>
            <p:sp>
              <p:nvSpPr>
                <p:cNvPr id="64560" name="Rectangle 48"/>
                <p:cNvSpPr>
                  <a:spLocks noChangeArrowheads="1"/>
                </p:cNvSpPr>
                <p:nvPr/>
              </p:nvSpPr>
              <p:spPr bwMode="auto">
                <a:xfrm>
                  <a:off x="7282" y="7310"/>
                  <a:ext cx="719" cy="181"/>
                </a:xfrm>
                <a:prstGeom prst="rect">
                  <a:avLst/>
                </a:prstGeom>
                <a:gradFill rotWithShape="0">
                  <a:gsLst>
                    <a:gs pos="0">
                      <a:srgbClr val="00FFFF">
                        <a:gamma/>
                        <a:shade val="46275"/>
                        <a:invGamma/>
                      </a:srgbClr>
                    </a:gs>
                    <a:gs pos="50000">
                      <a:srgbClr val="00FFFF"/>
                    </a:gs>
                    <a:gs pos="100000">
                      <a:srgbClr val="00FFFF">
                        <a:gamma/>
                        <a:shade val="46275"/>
                        <a:invGamma/>
                      </a:srgbClr>
                    </a:gs>
                  </a:gsLst>
                  <a:lin ang="5400000" scaled="1"/>
                </a:gradFill>
                <a:ln w="9525">
                  <a:solidFill>
                    <a:srgbClr val="000000"/>
                  </a:solidFill>
                  <a:miter lim="800000"/>
                  <a:headEnd/>
                  <a:tailEnd/>
                </a:ln>
                <a:effectLst>
                  <a:outerShdw dist="35921" dir="2700000" algn="ctr" rotWithShape="0">
                    <a:srgbClr val="808080"/>
                  </a:outerShdw>
                </a:effectLst>
              </p:spPr>
              <p:txBody>
                <a:bodyPr/>
                <a:lstStyle/>
                <a:p>
                  <a:pPr>
                    <a:defRPr/>
                  </a:pPr>
                  <a:endParaRPr lang="en-US"/>
                </a:p>
              </p:txBody>
            </p:sp>
            <p:sp>
              <p:nvSpPr>
                <p:cNvPr id="64561" name="Rectangle 49"/>
                <p:cNvSpPr>
                  <a:spLocks noChangeArrowheads="1"/>
                </p:cNvSpPr>
                <p:nvPr/>
              </p:nvSpPr>
              <p:spPr bwMode="auto">
                <a:xfrm>
                  <a:off x="8002" y="7310"/>
                  <a:ext cx="719" cy="181"/>
                </a:xfrm>
                <a:prstGeom prst="rect">
                  <a:avLst/>
                </a:prstGeom>
                <a:gradFill rotWithShape="0">
                  <a:gsLst>
                    <a:gs pos="0">
                      <a:srgbClr val="00FFFF">
                        <a:gamma/>
                        <a:shade val="46275"/>
                        <a:invGamma/>
                      </a:srgbClr>
                    </a:gs>
                    <a:gs pos="50000">
                      <a:srgbClr val="00FFFF"/>
                    </a:gs>
                    <a:gs pos="100000">
                      <a:srgbClr val="00FFFF">
                        <a:gamma/>
                        <a:shade val="46275"/>
                        <a:invGamma/>
                      </a:srgbClr>
                    </a:gs>
                  </a:gsLst>
                  <a:lin ang="5400000" scaled="1"/>
                </a:gradFill>
                <a:ln w="9525">
                  <a:solidFill>
                    <a:srgbClr val="000000"/>
                  </a:solidFill>
                  <a:miter lim="800000"/>
                  <a:headEnd/>
                  <a:tailEnd/>
                </a:ln>
                <a:effectLst>
                  <a:outerShdw dist="35921" dir="2700000" algn="ctr" rotWithShape="0">
                    <a:srgbClr val="808080"/>
                  </a:outerShdw>
                </a:effectLst>
              </p:spPr>
              <p:txBody>
                <a:bodyPr/>
                <a:lstStyle/>
                <a:p>
                  <a:pPr>
                    <a:defRPr/>
                  </a:pPr>
                  <a:endParaRPr lang="en-US"/>
                </a:p>
              </p:txBody>
            </p:sp>
          </p:grpSp>
          <p:sp>
            <p:nvSpPr>
              <p:cNvPr id="16444" name="Rectangle 50"/>
              <p:cNvSpPr>
                <a:spLocks noChangeArrowheads="1"/>
              </p:cNvSpPr>
              <p:nvPr/>
            </p:nvSpPr>
            <p:spPr bwMode="auto">
              <a:xfrm>
                <a:off x="5031" y="8043"/>
                <a:ext cx="720" cy="180"/>
              </a:xfrm>
              <a:prstGeom prst="rect">
                <a:avLst/>
              </a:prstGeom>
              <a:gradFill rotWithShape="0">
                <a:gsLst>
                  <a:gs pos="0">
                    <a:srgbClr val="475E00"/>
                  </a:gs>
                  <a:gs pos="50000">
                    <a:srgbClr val="99CC00"/>
                  </a:gs>
                  <a:gs pos="100000">
                    <a:srgbClr val="475E00"/>
                  </a:gs>
                </a:gsLst>
                <a:lin ang="5400000" scaled="1"/>
              </a:gradFill>
              <a:ln w="9525">
                <a:solidFill>
                  <a:srgbClr val="000000"/>
                </a:solidFill>
                <a:miter lim="800000"/>
                <a:headEnd/>
                <a:tailEnd/>
              </a:ln>
            </p:spPr>
            <p:txBody>
              <a:bodyPr/>
              <a:lstStyle/>
              <a:p>
                <a:endParaRPr lang="en-US"/>
              </a:p>
            </p:txBody>
          </p:sp>
          <p:sp>
            <p:nvSpPr>
              <p:cNvPr id="16445" name="Rectangle 51"/>
              <p:cNvSpPr>
                <a:spLocks noChangeArrowheads="1"/>
              </p:cNvSpPr>
              <p:nvPr/>
            </p:nvSpPr>
            <p:spPr bwMode="auto">
              <a:xfrm>
                <a:off x="5751" y="8043"/>
                <a:ext cx="720" cy="180"/>
              </a:xfrm>
              <a:prstGeom prst="rect">
                <a:avLst/>
              </a:prstGeom>
              <a:gradFill rotWithShape="0">
                <a:gsLst>
                  <a:gs pos="0">
                    <a:srgbClr val="475E00"/>
                  </a:gs>
                  <a:gs pos="50000">
                    <a:srgbClr val="99CC00"/>
                  </a:gs>
                  <a:gs pos="100000">
                    <a:srgbClr val="475E00"/>
                  </a:gs>
                </a:gsLst>
                <a:lin ang="5400000" scaled="1"/>
              </a:gradFill>
              <a:ln w="9525">
                <a:solidFill>
                  <a:srgbClr val="000000"/>
                </a:solidFill>
                <a:miter lim="800000"/>
                <a:headEnd/>
                <a:tailEnd/>
              </a:ln>
            </p:spPr>
            <p:txBody>
              <a:bodyPr/>
              <a:lstStyle/>
              <a:p>
                <a:endParaRPr lang="en-US"/>
              </a:p>
            </p:txBody>
          </p:sp>
          <p:sp>
            <p:nvSpPr>
              <p:cNvPr id="16446" name="Freeform 52"/>
              <p:cNvSpPr>
                <a:spLocks/>
              </p:cNvSpPr>
              <p:nvPr/>
            </p:nvSpPr>
            <p:spPr bwMode="auto">
              <a:xfrm>
                <a:off x="4236" y="8177"/>
                <a:ext cx="900" cy="750"/>
              </a:xfrm>
              <a:custGeom>
                <a:avLst/>
                <a:gdLst>
                  <a:gd name="T0" fmla="*/ 900 w 900"/>
                  <a:gd name="T1" fmla="*/ 30 h 750"/>
                  <a:gd name="T2" fmla="*/ 720 w 900"/>
                  <a:gd name="T3" fmla="*/ 30 h 750"/>
                  <a:gd name="T4" fmla="*/ 540 w 900"/>
                  <a:gd name="T5" fmla="*/ 30 h 750"/>
                  <a:gd name="T6" fmla="*/ 360 w 900"/>
                  <a:gd name="T7" fmla="*/ 210 h 750"/>
                  <a:gd name="T8" fmla="*/ 0 w 900"/>
                  <a:gd name="T9" fmla="*/ 750 h 750"/>
                  <a:gd name="T10" fmla="*/ 0 60000 65536"/>
                  <a:gd name="T11" fmla="*/ 0 60000 65536"/>
                  <a:gd name="T12" fmla="*/ 0 60000 65536"/>
                  <a:gd name="T13" fmla="*/ 0 60000 65536"/>
                  <a:gd name="T14" fmla="*/ 0 60000 65536"/>
                  <a:gd name="T15" fmla="*/ 0 w 900"/>
                  <a:gd name="T16" fmla="*/ 0 h 750"/>
                  <a:gd name="T17" fmla="*/ 900 w 900"/>
                  <a:gd name="T18" fmla="*/ 750 h 750"/>
                </a:gdLst>
                <a:ahLst/>
                <a:cxnLst>
                  <a:cxn ang="T10">
                    <a:pos x="T0" y="T1"/>
                  </a:cxn>
                  <a:cxn ang="T11">
                    <a:pos x="T2" y="T3"/>
                  </a:cxn>
                  <a:cxn ang="T12">
                    <a:pos x="T4" y="T5"/>
                  </a:cxn>
                  <a:cxn ang="T13">
                    <a:pos x="T6" y="T7"/>
                  </a:cxn>
                  <a:cxn ang="T14">
                    <a:pos x="T8" y="T9"/>
                  </a:cxn>
                </a:cxnLst>
                <a:rect l="T15" t="T16" r="T17" b="T18"/>
                <a:pathLst>
                  <a:path w="900" h="750">
                    <a:moveTo>
                      <a:pt x="900" y="30"/>
                    </a:moveTo>
                    <a:cubicBezTo>
                      <a:pt x="840" y="30"/>
                      <a:pt x="780" y="30"/>
                      <a:pt x="720" y="30"/>
                    </a:cubicBezTo>
                    <a:cubicBezTo>
                      <a:pt x="660" y="30"/>
                      <a:pt x="600" y="0"/>
                      <a:pt x="540" y="30"/>
                    </a:cubicBezTo>
                    <a:cubicBezTo>
                      <a:pt x="480" y="60"/>
                      <a:pt x="450" y="90"/>
                      <a:pt x="360" y="210"/>
                    </a:cubicBezTo>
                    <a:cubicBezTo>
                      <a:pt x="270" y="330"/>
                      <a:pt x="60" y="660"/>
                      <a:pt x="0" y="750"/>
                    </a:cubicBezTo>
                  </a:path>
                </a:pathLst>
              </a:custGeom>
              <a:noFill/>
              <a:ln w="19050" cap="flat" cmpd="sng">
                <a:solidFill>
                  <a:srgbClr val="000000"/>
                </a:solidFill>
                <a:prstDash val="dash"/>
                <a:round/>
                <a:headEnd/>
                <a:tailEnd/>
              </a:ln>
            </p:spPr>
            <p:txBody>
              <a:bodyPr/>
              <a:lstStyle/>
              <a:p>
                <a:endParaRPr lang="en-US"/>
              </a:p>
            </p:txBody>
          </p:sp>
          <p:sp>
            <p:nvSpPr>
              <p:cNvPr id="16447" name="Freeform 53"/>
              <p:cNvSpPr>
                <a:spLocks/>
              </p:cNvSpPr>
              <p:nvPr/>
            </p:nvSpPr>
            <p:spPr bwMode="auto">
              <a:xfrm>
                <a:off x="6381" y="8027"/>
                <a:ext cx="900" cy="930"/>
              </a:xfrm>
              <a:custGeom>
                <a:avLst/>
                <a:gdLst>
                  <a:gd name="T0" fmla="*/ 0 w 900"/>
                  <a:gd name="T1" fmla="*/ 30 h 930"/>
                  <a:gd name="T2" fmla="*/ 360 w 900"/>
                  <a:gd name="T3" fmla="*/ 30 h 930"/>
                  <a:gd name="T4" fmla="*/ 540 w 900"/>
                  <a:gd name="T5" fmla="*/ 210 h 930"/>
                  <a:gd name="T6" fmla="*/ 720 w 900"/>
                  <a:gd name="T7" fmla="*/ 570 h 930"/>
                  <a:gd name="T8" fmla="*/ 900 w 900"/>
                  <a:gd name="T9" fmla="*/ 930 h 930"/>
                  <a:gd name="T10" fmla="*/ 0 60000 65536"/>
                  <a:gd name="T11" fmla="*/ 0 60000 65536"/>
                  <a:gd name="T12" fmla="*/ 0 60000 65536"/>
                  <a:gd name="T13" fmla="*/ 0 60000 65536"/>
                  <a:gd name="T14" fmla="*/ 0 60000 65536"/>
                  <a:gd name="T15" fmla="*/ 0 w 900"/>
                  <a:gd name="T16" fmla="*/ 0 h 930"/>
                  <a:gd name="T17" fmla="*/ 900 w 900"/>
                  <a:gd name="T18" fmla="*/ 930 h 930"/>
                </a:gdLst>
                <a:ahLst/>
                <a:cxnLst>
                  <a:cxn ang="T10">
                    <a:pos x="T0" y="T1"/>
                  </a:cxn>
                  <a:cxn ang="T11">
                    <a:pos x="T2" y="T3"/>
                  </a:cxn>
                  <a:cxn ang="T12">
                    <a:pos x="T4" y="T5"/>
                  </a:cxn>
                  <a:cxn ang="T13">
                    <a:pos x="T6" y="T7"/>
                  </a:cxn>
                  <a:cxn ang="T14">
                    <a:pos x="T8" y="T9"/>
                  </a:cxn>
                </a:cxnLst>
                <a:rect l="T15" t="T16" r="T17" b="T18"/>
                <a:pathLst>
                  <a:path w="900" h="930">
                    <a:moveTo>
                      <a:pt x="0" y="30"/>
                    </a:moveTo>
                    <a:cubicBezTo>
                      <a:pt x="135" y="15"/>
                      <a:pt x="270" y="0"/>
                      <a:pt x="360" y="30"/>
                    </a:cubicBezTo>
                    <a:cubicBezTo>
                      <a:pt x="450" y="60"/>
                      <a:pt x="480" y="120"/>
                      <a:pt x="540" y="210"/>
                    </a:cubicBezTo>
                    <a:cubicBezTo>
                      <a:pt x="600" y="300"/>
                      <a:pt x="660" y="450"/>
                      <a:pt x="720" y="570"/>
                    </a:cubicBezTo>
                    <a:cubicBezTo>
                      <a:pt x="780" y="690"/>
                      <a:pt x="870" y="870"/>
                      <a:pt x="900" y="930"/>
                    </a:cubicBezTo>
                  </a:path>
                </a:pathLst>
              </a:custGeom>
              <a:noFill/>
              <a:ln w="19050" cap="flat" cmpd="sng">
                <a:solidFill>
                  <a:srgbClr val="000000"/>
                </a:solidFill>
                <a:prstDash val="dash"/>
                <a:round/>
                <a:headEnd/>
                <a:tailEnd/>
              </a:ln>
            </p:spPr>
            <p:txBody>
              <a:bodyPr/>
              <a:lstStyle/>
              <a:p>
                <a:endParaRPr lang="en-US"/>
              </a:p>
            </p:txBody>
          </p:sp>
          <p:sp>
            <p:nvSpPr>
              <p:cNvPr id="16448" name="Freeform 54"/>
              <p:cNvSpPr>
                <a:spLocks/>
              </p:cNvSpPr>
              <p:nvPr/>
            </p:nvSpPr>
            <p:spPr bwMode="auto">
              <a:xfrm>
                <a:off x="6381" y="8207"/>
                <a:ext cx="720" cy="720"/>
              </a:xfrm>
              <a:custGeom>
                <a:avLst/>
                <a:gdLst>
                  <a:gd name="T0" fmla="*/ 0 w 900"/>
                  <a:gd name="T1" fmla="*/ 3 h 930"/>
                  <a:gd name="T2" fmla="*/ 48 w 900"/>
                  <a:gd name="T3" fmla="*/ 3 h 930"/>
                  <a:gd name="T4" fmla="*/ 73 w 900"/>
                  <a:gd name="T5" fmla="*/ 22 h 930"/>
                  <a:gd name="T6" fmla="*/ 97 w 900"/>
                  <a:gd name="T7" fmla="*/ 57 h 930"/>
                  <a:gd name="T8" fmla="*/ 121 w 900"/>
                  <a:gd name="T9" fmla="*/ 94 h 930"/>
                  <a:gd name="T10" fmla="*/ 0 60000 65536"/>
                  <a:gd name="T11" fmla="*/ 0 60000 65536"/>
                  <a:gd name="T12" fmla="*/ 0 60000 65536"/>
                  <a:gd name="T13" fmla="*/ 0 60000 65536"/>
                  <a:gd name="T14" fmla="*/ 0 60000 65536"/>
                  <a:gd name="T15" fmla="*/ 0 w 900"/>
                  <a:gd name="T16" fmla="*/ 0 h 930"/>
                  <a:gd name="T17" fmla="*/ 900 w 900"/>
                  <a:gd name="T18" fmla="*/ 930 h 930"/>
                </a:gdLst>
                <a:ahLst/>
                <a:cxnLst>
                  <a:cxn ang="T10">
                    <a:pos x="T0" y="T1"/>
                  </a:cxn>
                  <a:cxn ang="T11">
                    <a:pos x="T2" y="T3"/>
                  </a:cxn>
                  <a:cxn ang="T12">
                    <a:pos x="T4" y="T5"/>
                  </a:cxn>
                  <a:cxn ang="T13">
                    <a:pos x="T6" y="T7"/>
                  </a:cxn>
                  <a:cxn ang="T14">
                    <a:pos x="T8" y="T9"/>
                  </a:cxn>
                </a:cxnLst>
                <a:rect l="T15" t="T16" r="T17" b="T18"/>
                <a:pathLst>
                  <a:path w="900" h="930">
                    <a:moveTo>
                      <a:pt x="0" y="30"/>
                    </a:moveTo>
                    <a:cubicBezTo>
                      <a:pt x="135" y="15"/>
                      <a:pt x="270" y="0"/>
                      <a:pt x="360" y="30"/>
                    </a:cubicBezTo>
                    <a:cubicBezTo>
                      <a:pt x="450" y="60"/>
                      <a:pt x="480" y="120"/>
                      <a:pt x="540" y="210"/>
                    </a:cubicBezTo>
                    <a:cubicBezTo>
                      <a:pt x="600" y="300"/>
                      <a:pt x="660" y="450"/>
                      <a:pt x="720" y="570"/>
                    </a:cubicBezTo>
                    <a:cubicBezTo>
                      <a:pt x="780" y="690"/>
                      <a:pt x="870" y="870"/>
                      <a:pt x="900" y="930"/>
                    </a:cubicBezTo>
                  </a:path>
                </a:pathLst>
              </a:custGeom>
              <a:noFill/>
              <a:ln w="19050" cap="flat" cmpd="sng">
                <a:solidFill>
                  <a:srgbClr val="000000"/>
                </a:solidFill>
                <a:prstDash val="dash"/>
                <a:round/>
                <a:headEnd/>
                <a:tailEnd/>
              </a:ln>
            </p:spPr>
            <p:txBody>
              <a:bodyPr/>
              <a:lstStyle/>
              <a:p>
                <a:endParaRPr lang="en-US"/>
              </a:p>
            </p:txBody>
          </p:sp>
        </p:grpSp>
        <p:sp>
          <p:nvSpPr>
            <p:cNvPr id="16405" name="Text Box 55"/>
            <p:cNvSpPr txBox="1">
              <a:spLocks noChangeArrowheads="1"/>
            </p:cNvSpPr>
            <p:nvPr/>
          </p:nvSpPr>
          <p:spPr bwMode="auto">
            <a:xfrm>
              <a:off x="2443" y="1337"/>
              <a:ext cx="251" cy="248"/>
            </a:xfrm>
            <a:prstGeom prst="rect">
              <a:avLst/>
            </a:prstGeom>
            <a:noFill/>
            <a:ln w="9525">
              <a:noFill/>
              <a:miter lim="800000"/>
              <a:headEnd/>
              <a:tailEnd/>
            </a:ln>
          </p:spPr>
          <p:txBody>
            <a:bodyPr/>
            <a:lstStyle/>
            <a:p>
              <a:pPr algn="just"/>
              <a:r>
                <a:rPr lang="en-US" sz="1200" b="1">
                  <a:latin typeface="Arial Narrow" pitchFamily="34" charset="0"/>
                </a:rPr>
                <a:t>3’</a:t>
              </a:r>
            </a:p>
            <a:p>
              <a:pPr algn="just"/>
              <a:endParaRPr lang="en-US" sz="1200">
                <a:latin typeface="Arial Narrow" pitchFamily="34" charset="0"/>
              </a:endParaRPr>
            </a:p>
            <a:p>
              <a:endParaRPr lang="en-US"/>
            </a:p>
          </p:txBody>
        </p:sp>
        <p:sp>
          <p:nvSpPr>
            <p:cNvPr id="16406" name="Text Box 56"/>
            <p:cNvSpPr txBox="1">
              <a:spLocks noChangeArrowheads="1"/>
            </p:cNvSpPr>
            <p:nvPr/>
          </p:nvSpPr>
          <p:spPr bwMode="auto">
            <a:xfrm>
              <a:off x="3696" y="1296"/>
              <a:ext cx="251" cy="248"/>
            </a:xfrm>
            <a:prstGeom prst="rect">
              <a:avLst/>
            </a:prstGeom>
            <a:noFill/>
            <a:ln w="9525">
              <a:noFill/>
              <a:miter lim="800000"/>
              <a:headEnd/>
              <a:tailEnd/>
            </a:ln>
          </p:spPr>
          <p:txBody>
            <a:bodyPr/>
            <a:lstStyle/>
            <a:p>
              <a:pPr algn="just"/>
              <a:r>
                <a:rPr lang="en-US" sz="1600" b="1">
                  <a:latin typeface="Century Gothic" pitchFamily="34" charset="0"/>
                </a:rPr>
                <a:t>5’</a:t>
              </a:r>
            </a:p>
            <a:p>
              <a:pPr algn="just"/>
              <a:endParaRPr lang="en-US" sz="1600">
                <a:latin typeface="Century Gothic" pitchFamily="34" charset="0"/>
              </a:endParaRPr>
            </a:p>
            <a:p>
              <a:endParaRPr lang="en-US" sz="1600">
                <a:latin typeface="Century Gothic" pitchFamily="34" charset="0"/>
              </a:endParaRPr>
            </a:p>
          </p:txBody>
        </p:sp>
        <p:sp>
          <p:nvSpPr>
            <p:cNvPr id="16407" name="Text Box 57"/>
            <p:cNvSpPr txBox="1">
              <a:spLocks noChangeArrowheads="1"/>
            </p:cNvSpPr>
            <p:nvPr/>
          </p:nvSpPr>
          <p:spPr bwMode="auto">
            <a:xfrm>
              <a:off x="1605" y="1943"/>
              <a:ext cx="252" cy="248"/>
            </a:xfrm>
            <a:prstGeom prst="rect">
              <a:avLst/>
            </a:prstGeom>
            <a:noFill/>
            <a:ln w="9525">
              <a:noFill/>
              <a:miter lim="800000"/>
              <a:headEnd/>
              <a:tailEnd/>
            </a:ln>
          </p:spPr>
          <p:txBody>
            <a:bodyPr/>
            <a:lstStyle/>
            <a:p>
              <a:pPr algn="just"/>
              <a:r>
                <a:rPr lang="en-US" sz="1600" b="1">
                  <a:latin typeface="Arial Narrow" pitchFamily="34" charset="0"/>
                </a:rPr>
                <a:t>5’</a:t>
              </a:r>
            </a:p>
            <a:p>
              <a:pPr algn="just"/>
              <a:endParaRPr lang="en-US" sz="1600">
                <a:latin typeface="Arial Narrow" pitchFamily="34" charset="0"/>
              </a:endParaRPr>
            </a:p>
            <a:p>
              <a:endParaRPr lang="en-US" sz="1600"/>
            </a:p>
          </p:txBody>
        </p:sp>
        <p:sp>
          <p:nvSpPr>
            <p:cNvPr id="16408" name="Text Box 59"/>
            <p:cNvSpPr txBox="1">
              <a:spLocks noChangeArrowheads="1"/>
            </p:cNvSpPr>
            <p:nvPr/>
          </p:nvSpPr>
          <p:spPr bwMode="auto">
            <a:xfrm>
              <a:off x="1905" y="3433"/>
              <a:ext cx="252" cy="248"/>
            </a:xfrm>
            <a:prstGeom prst="rect">
              <a:avLst/>
            </a:prstGeom>
            <a:noFill/>
            <a:ln w="9525">
              <a:noFill/>
              <a:miter lim="800000"/>
              <a:headEnd/>
              <a:tailEnd/>
            </a:ln>
          </p:spPr>
          <p:txBody>
            <a:bodyPr/>
            <a:lstStyle/>
            <a:p>
              <a:pPr algn="just"/>
              <a:r>
                <a:rPr lang="en-US" sz="1600" b="1">
                  <a:latin typeface="Arial Narrow" pitchFamily="34" charset="0"/>
                </a:rPr>
                <a:t>5’</a:t>
              </a:r>
            </a:p>
            <a:p>
              <a:pPr algn="just"/>
              <a:endParaRPr lang="en-US" sz="1600">
                <a:latin typeface="Arial Narrow" pitchFamily="34" charset="0"/>
              </a:endParaRPr>
            </a:p>
            <a:p>
              <a:endParaRPr lang="en-US" sz="1600"/>
            </a:p>
          </p:txBody>
        </p:sp>
        <p:sp>
          <p:nvSpPr>
            <p:cNvPr id="16409" name="Line 63"/>
            <p:cNvSpPr>
              <a:spLocks noChangeShapeType="1"/>
            </p:cNvSpPr>
            <p:nvPr/>
          </p:nvSpPr>
          <p:spPr bwMode="auto">
            <a:xfrm>
              <a:off x="1822" y="2812"/>
              <a:ext cx="251" cy="165"/>
            </a:xfrm>
            <a:prstGeom prst="line">
              <a:avLst/>
            </a:prstGeom>
            <a:noFill/>
            <a:ln w="19050">
              <a:solidFill>
                <a:srgbClr val="000000"/>
              </a:solidFill>
              <a:round/>
              <a:headEnd/>
              <a:tailEnd type="triangle" w="med" len="med"/>
            </a:ln>
          </p:spPr>
          <p:txBody>
            <a:bodyPr/>
            <a:lstStyle/>
            <a:p>
              <a:endParaRPr lang="en-US"/>
            </a:p>
          </p:txBody>
        </p:sp>
        <p:sp>
          <p:nvSpPr>
            <p:cNvPr id="16410" name="Text Box 64"/>
            <p:cNvSpPr txBox="1">
              <a:spLocks noChangeArrowheads="1"/>
            </p:cNvSpPr>
            <p:nvPr/>
          </p:nvSpPr>
          <p:spPr bwMode="auto">
            <a:xfrm>
              <a:off x="4080" y="1824"/>
              <a:ext cx="1440" cy="480"/>
            </a:xfrm>
            <a:prstGeom prst="rect">
              <a:avLst/>
            </a:prstGeom>
            <a:ln>
              <a:solidFill>
                <a:schemeClr val="bg1"/>
              </a:solidFill>
              <a:headEnd/>
              <a:tailEnd/>
            </a:ln>
          </p:spPr>
          <p:style>
            <a:lnRef idx="2">
              <a:schemeClr val="accent3"/>
            </a:lnRef>
            <a:fillRef idx="1">
              <a:schemeClr val="lt1"/>
            </a:fillRef>
            <a:effectRef idx="0">
              <a:schemeClr val="accent3"/>
            </a:effectRef>
            <a:fontRef idx="minor">
              <a:schemeClr val="dk1"/>
            </a:fontRef>
          </p:style>
          <p:txBody>
            <a:bodyPr/>
            <a:lstStyle/>
            <a:p>
              <a:pPr algn="ctr">
                <a:spcBef>
                  <a:spcPts val="1200"/>
                </a:spcBef>
                <a:spcAft>
                  <a:spcPts val="300"/>
                </a:spcAft>
              </a:pPr>
              <a:r>
                <a:rPr lang="en-US" altLang="zh-CN" sz="2400" b="1" dirty="0">
                  <a:solidFill>
                    <a:schemeClr val="tx1"/>
                  </a:solidFill>
                  <a:latin typeface="Century Gothic" pitchFamily="34" charset="0"/>
                  <a:ea typeface="SimSun" pitchFamily="2" charset="-122"/>
                </a:rPr>
                <a:t>Telomerase Replaces The Ends</a:t>
              </a:r>
            </a:p>
            <a:p>
              <a:pPr algn="ctr"/>
              <a:endParaRPr lang="en-US" sz="2400" dirty="0">
                <a:solidFill>
                  <a:schemeClr val="tx1"/>
                </a:solidFill>
                <a:latin typeface="Century Gothic" pitchFamily="34" charset="0"/>
              </a:endParaRPr>
            </a:p>
          </p:txBody>
        </p:sp>
        <p:grpSp>
          <p:nvGrpSpPr>
            <p:cNvPr id="16411" name="Group 70"/>
            <p:cNvGrpSpPr>
              <a:grpSpLocks/>
            </p:cNvGrpSpPr>
            <p:nvPr/>
          </p:nvGrpSpPr>
          <p:grpSpPr bwMode="auto">
            <a:xfrm>
              <a:off x="528" y="192"/>
              <a:ext cx="4283" cy="859"/>
              <a:chOff x="528" y="192"/>
              <a:chExt cx="4283" cy="859"/>
            </a:xfrm>
          </p:grpSpPr>
          <p:sp>
            <p:nvSpPr>
              <p:cNvPr id="16420" name="Oval 9"/>
              <p:cNvSpPr>
                <a:spLocks noChangeArrowheads="1"/>
              </p:cNvSpPr>
              <p:nvPr/>
            </p:nvSpPr>
            <p:spPr bwMode="auto">
              <a:xfrm>
                <a:off x="935" y="194"/>
                <a:ext cx="922" cy="497"/>
              </a:xfrm>
              <a:prstGeom prst="ellipse">
                <a:avLst/>
              </a:prstGeom>
              <a:gradFill rotWithShape="0">
                <a:gsLst>
                  <a:gs pos="0">
                    <a:srgbClr val="765E47"/>
                  </a:gs>
                  <a:gs pos="100000">
                    <a:srgbClr val="FFCC99"/>
                  </a:gs>
                </a:gsLst>
                <a:lin ang="5400000" scaled="1"/>
              </a:gradFill>
              <a:ln w="9525">
                <a:noFill/>
                <a:round/>
                <a:headEnd/>
                <a:tailEnd/>
              </a:ln>
            </p:spPr>
            <p:txBody>
              <a:bodyPr/>
              <a:lstStyle/>
              <a:p>
                <a:endParaRPr lang="en-US"/>
              </a:p>
            </p:txBody>
          </p:sp>
          <p:sp>
            <p:nvSpPr>
              <p:cNvPr id="64516" name="Rectangle 4"/>
              <p:cNvSpPr>
                <a:spLocks noChangeArrowheads="1"/>
              </p:cNvSpPr>
              <p:nvPr/>
            </p:nvSpPr>
            <p:spPr bwMode="auto">
              <a:xfrm>
                <a:off x="1103" y="359"/>
                <a:ext cx="335" cy="82"/>
              </a:xfrm>
              <a:prstGeom prst="rect">
                <a:avLst/>
              </a:prstGeom>
              <a:gradFill rotWithShape="0">
                <a:gsLst>
                  <a:gs pos="0">
                    <a:srgbClr val="99CC00">
                      <a:gamma/>
                      <a:shade val="46275"/>
                      <a:invGamma/>
                    </a:srgbClr>
                  </a:gs>
                  <a:gs pos="50000">
                    <a:srgbClr val="99CC00"/>
                  </a:gs>
                  <a:gs pos="100000">
                    <a:srgbClr val="99CC00">
                      <a:gamma/>
                      <a:shade val="46275"/>
                      <a:invGamma/>
                    </a:srgbClr>
                  </a:gs>
                </a:gsLst>
                <a:lin ang="5400000" scaled="1"/>
              </a:gradFill>
              <a:ln w="9525">
                <a:solidFill>
                  <a:srgbClr val="000000"/>
                </a:solidFill>
                <a:miter lim="800000"/>
                <a:headEnd/>
                <a:tailEnd/>
              </a:ln>
              <a:effectLst>
                <a:outerShdw dist="35921" dir="2700000" algn="ctr" rotWithShape="0">
                  <a:srgbClr val="808080"/>
                </a:outerShdw>
              </a:effectLst>
            </p:spPr>
            <p:txBody>
              <a:bodyPr/>
              <a:lstStyle/>
              <a:p>
                <a:pPr>
                  <a:defRPr/>
                </a:pPr>
                <a:endParaRPr lang="en-US"/>
              </a:p>
            </p:txBody>
          </p:sp>
          <p:sp>
            <p:nvSpPr>
              <p:cNvPr id="64517" name="Rectangle 5"/>
              <p:cNvSpPr>
                <a:spLocks noChangeArrowheads="1"/>
              </p:cNvSpPr>
              <p:nvPr/>
            </p:nvSpPr>
            <p:spPr bwMode="auto">
              <a:xfrm>
                <a:off x="1438" y="359"/>
                <a:ext cx="335" cy="82"/>
              </a:xfrm>
              <a:prstGeom prst="rect">
                <a:avLst/>
              </a:prstGeom>
              <a:gradFill rotWithShape="0">
                <a:gsLst>
                  <a:gs pos="0">
                    <a:srgbClr val="99CC00">
                      <a:gamma/>
                      <a:shade val="46275"/>
                      <a:invGamma/>
                    </a:srgbClr>
                  </a:gs>
                  <a:gs pos="50000">
                    <a:srgbClr val="99CC00"/>
                  </a:gs>
                  <a:gs pos="100000">
                    <a:srgbClr val="99CC00">
                      <a:gamma/>
                      <a:shade val="46275"/>
                      <a:invGamma/>
                    </a:srgbClr>
                  </a:gs>
                </a:gsLst>
                <a:lin ang="5400000" scaled="1"/>
              </a:gradFill>
              <a:ln w="9525">
                <a:solidFill>
                  <a:srgbClr val="333300"/>
                </a:solidFill>
                <a:miter lim="800000"/>
                <a:headEnd/>
                <a:tailEnd/>
              </a:ln>
              <a:effectLst>
                <a:outerShdw dist="35921" dir="2700000" algn="ctr" rotWithShape="0">
                  <a:srgbClr val="808080"/>
                </a:outerShdw>
              </a:effectLst>
            </p:spPr>
            <p:txBody>
              <a:bodyPr/>
              <a:lstStyle/>
              <a:p>
                <a:pPr>
                  <a:defRPr/>
                </a:pPr>
                <a:endParaRPr lang="en-US"/>
              </a:p>
            </p:txBody>
          </p:sp>
          <p:sp>
            <p:nvSpPr>
              <p:cNvPr id="16423" name="Freeform 6"/>
              <p:cNvSpPr>
                <a:spLocks/>
              </p:cNvSpPr>
              <p:nvPr/>
            </p:nvSpPr>
            <p:spPr bwMode="auto">
              <a:xfrm>
                <a:off x="733" y="345"/>
                <a:ext cx="419" cy="345"/>
              </a:xfrm>
              <a:custGeom>
                <a:avLst/>
                <a:gdLst>
                  <a:gd name="T0" fmla="*/ 1 w 900"/>
                  <a:gd name="T1" fmla="*/ 0 h 750"/>
                  <a:gd name="T2" fmla="*/ 0 w 900"/>
                  <a:gd name="T3" fmla="*/ 0 h 750"/>
                  <a:gd name="T4" fmla="*/ 0 w 900"/>
                  <a:gd name="T5" fmla="*/ 0 h 750"/>
                  <a:gd name="T6" fmla="*/ 0 w 900"/>
                  <a:gd name="T7" fmla="*/ 0 h 750"/>
                  <a:gd name="T8" fmla="*/ 0 w 900"/>
                  <a:gd name="T9" fmla="*/ 0 h 750"/>
                  <a:gd name="T10" fmla="*/ 0 60000 65536"/>
                  <a:gd name="T11" fmla="*/ 0 60000 65536"/>
                  <a:gd name="T12" fmla="*/ 0 60000 65536"/>
                  <a:gd name="T13" fmla="*/ 0 60000 65536"/>
                  <a:gd name="T14" fmla="*/ 0 60000 65536"/>
                  <a:gd name="T15" fmla="*/ 0 w 900"/>
                  <a:gd name="T16" fmla="*/ 0 h 750"/>
                  <a:gd name="T17" fmla="*/ 900 w 900"/>
                  <a:gd name="T18" fmla="*/ 750 h 750"/>
                </a:gdLst>
                <a:ahLst/>
                <a:cxnLst>
                  <a:cxn ang="T10">
                    <a:pos x="T0" y="T1"/>
                  </a:cxn>
                  <a:cxn ang="T11">
                    <a:pos x="T2" y="T3"/>
                  </a:cxn>
                  <a:cxn ang="T12">
                    <a:pos x="T4" y="T5"/>
                  </a:cxn>
                  <a:cxn ang="T13">
                    <a:pos x="T6" y="T7"/>
                  </a:cxn>
                  <a:cxn ang="T14">
                    <a:pos x="T8" y="T9"/>
                  </a:cxn>
                </a:cxnLst>
                <a:rect l="T15" t="T16" r="T17" b="T18"/>
                <a:pathLst>
                  <a:path w="900" h="750">
                    <a:moveTo>
                      <a:pt x="900" y="30"/>
                    </a:moveTo>
                    <a:cubicBezTo>
                      <a:pt x="840" y="30"/>
                      <a:pt x="780" y="30"/>
                      <a:pt x="720" y="30"/>
                    </a:cubicBezTo>
                    <a:cubicBezTo>
                      <a:pt x="660" y="30"/>
                      <a:pt x="600" y="0"/>
                      <a:pt x="540" y="30"/>
                    </a:cubicBezTo>
                    <a:cubicBezTo>
                      <a:pt x="480" y="60"/>
                      <a:pt x="450" y="90"/>
                      <a:pt x="360" y="210"/>
                    </a:cubicBezTo>
                    <a:cubicBezTo>
                      <a:pt x="270" y="330"/>
                      <a:pt x="60" y="660"/>
                      <a:pt x="0" y="750"/>
                    </a:cubicBezTo>
                  </a:path>
                </a:pathLst>
              </a:custGeom>
              <a:noFill/>
              <a:ln w="19050" cap="flat" cmpd="sng">
                <a:solidFill>
                  <a:srgbClr val="000000"/>
                </a:solidFill>
                <a:prstDash val="dash"/>
                <a:round/>
                <a:headEnd/>
                <a:tailEnd/>
              </a:ln>
            </p:spPr>
            <p:txBody>
              <a:bodyPr/>
              <a:lstStyle/>
              <a:p>
                <a:endParaRPr lang="en-US"/>
              </a:p>
            </p:txBody>
          </p:sp>
          <p:sp>
            <p:nvSpPr>
              <p:cNvPr id="16424" name="Freeform 7"/>
              <p:cNvSpPr>
                <a:spLocks/>
              </p:cNvSpPr>
              <p:nvPr/>
            </p:nvSpPr>
            <p:spPr bwMode="auto">
              <a:xfrm>
                <a:off x="1773" y="345"/>
                <a:ext cx="419" cy="427"/>
              </a:xfrm>
              <a:custGeom>
                <a:avLst/>
                <a:gdLst>
                  <a:gd name="T0" fmla="*/ 0 w 900"/>
                  <a:gd name="T1" fmla="*/ 0 h 930"/>
                  <a:gd name="T2" fmla="*/ 0 w 900"/>
                  <a:gd name="T3" fmla="*/ 0 h 930"/>
                  <a:gd name="T4" fmla="*/ 0 w 900"/>
                  <a:gd name="T5" fmla="*/ 0 h 930"/>
                  <a:gd name="T6" fmla="*/ 0 w 900"/>
                  <a:gd name="T7" fmla="*/ 0 h 930"/>
                  <a:gd name="T8" fmla="*/ 1 w 900"/>
                  <a:gd name="T9" fmla="*/ 1 h 930"/>
                  <a:gd name="T10" fmla="*/ 0 60000 65536"/>
                  <a:gd name="T11" fmla="*/ 0 60000 65536"/>
                  <a:gd name="T12" fmla="*/ 0 60000 65536"/>
                  <a:gd name="T13" fmla="*/ 0 60000 65536"/>
                  <a:gd name="T14" fmla="*/ 0 60000 65536"/>
                  <a:gd name="T15" fmla="*/ 0 w 900"/>
                  <a:gd name="T16" fmla="*/ 0 h 930"/>
                  <a:gd name="T17" fmla="*/ 900 w 900"/>
                  <a:gd name="T18" fmla="*/ 930 h 930"/>
                </a:gdLst>
                <a:ahLst/>
                <a:cxnLst>
                  <a:cxn ang="T10">
                    <a:pos x="T0" y="T1"/>
                  </a:cxn>
                  <a:cxn ang="T11">
                    <a:pos x="T2" y="T3"/>
                  </a:cxn>
                  <a:cxn ang="T12">
                    <a:pos x="T4" y="T5"/>
                  </a:cxn>
                  <a:cxn ang="T13">
                    <a:pos x="T6" y="T7"/>
                  </a:cxn>
                  <a:cxn ang="T14">
                    <a:pos x="T8" y="T9"/>
                  </a:cxn>
                </a:cxnLst>
                <a:rect l="T15" t="T16" r="T17" b="T18"/>
                <a:pathLst>
                  <a:path w="900" h="930">
                    <a:moveTo>
                      <a:pt x="0" y="30"/>
                    </a:moveTo>
                    <a:cubicBezTo>
                      <a:pt x="135" y="15"/>
                      <a:pt x="270" y="0"/>
                      <a:pt x="360" y="30"/>
                    </a:cubicBezTo>
                    <a:cubicBezTo>
                      <a:pt x="450" y="60"/>
                      <a:pt x="480" y="120"/>
                      <a:pt x="540" y="210"/>
                    </a:cubicBezTo>
                    <a:cubicBezTo>
                      <a:pt x="600" y="300"/>
                      <a:pt x="660" y="450"/>
                      <a:pt x="720" y="570"/>
                    </a:cubicBezTo>
                    <a:cubicBezTo>
                      <a:pt x="780" y="690"/>
                      <a:pt x="870" y="870"/>
                      <a:pt x="900" y="930"/>
                    </a:cubicBezTo>
                  </a:path>
                </a:pathLst>
              </a:custGeom>
              <a:noFill/>
              <a:ln w="19050" cap="flat" cmpd="sng">
                <a:solidFill>
                  <a:srgbClr val="000000"/>
                </a:solidFill>
                <a:prstDash val="dash"/>
                <a:round/>
                <a:headEnd/>
                <a:tailEnd/>
              </a:ln>
            </p:spPr>
            <p:txBody>
              <a:bodyPr/>
              <a:lstStyle/>
              <a:p>
                <a:endParaRPr lang="en-US"/>
              </a:p>
            </p:txBody>
          </p:sp>
          <p:sp>
            <p:nvSpPr>
              <p:cNvPr id="16425" name="Freeform 8"/>
              <p:cNvSpPr>
                <a:spLocks/>
              </p:cNvSpPr>
              <p:nvPr/>
            </p:nvSpPr>
            <p:spPr bwMode="auto">
              <a:xfrm>
                <a:off x="1773" y="441"/>
                <a:ext cx="335" cy="331"/>
              </a:xfrm>
              <a:custGeom>
                <a:avLst/>
                <a:gdLst>
                  <a:gd name="T0" fmla="*/ 0 w 900"/>
                  <a:gd name="T1" fmla="*/ 0 h 930"/>
                  <a:gd name="T2" fmla="*/ 0 w 900"/>
                  <a:gd name="T3" fmla="*/ 0 h 930"/>
                  <a:gd name="T4" fmla="*/ 0 w 900"/>
                  <a:gd name="T5" fmla="*/ 0 h 930"/>
                  <a:gd name="T6" fmla="*/ 0 w 900"/>
                  <a:gd name="T7" fmla="*/ 0 h 930"/>
                  <a:gd name="T8" fmla="*/ 0 w 900"/>
                  <a:gd name="T9" fmla="*/ 0 h 930"/>
                  <a:gd name="T10" fmla="*/ 0 60000 65536"/>
                  <a:gd name="T11" fmla="*/ 0 60000 65536"/>
                  <a:gd name="T12" fmla="*/ 0 60000 65536"/>
                  <a:gd name="T13" fmla="*/ 0 60000 65536"/>
                  <a:gd name="T14" fmla="*/ 0 60000 65536"/>
                  <a:gd name="T15" fmla="*/ 0 w 900"/>
                  <a:gd name="T16" fmla="*/ 0 h 930"/>
                  <a:gd name="T17" fmla="*/ 900 w 900"/>
                  <a:gd name="T18" fmla="*/ 930 h 930"/>
                </a:gdLst>
                <a:ahLst/>
                <a:cxnLst>
                  <a:cxn ang="T10">
                    <a:pos x="T0" y="T1"/>
                  </a:cxn>
                  <a:cxn ang="T11">
                    <a:pos x="T2" y="T3"/>
                  </a:cxn>
                  <a:cxn ang="T12">
                    <a:pos x="T4" y="T5"/>
                  </a:cxn>
                  <a:cxn ang="T13">
                    <a:pos x="T6" y="T7"/>
                  </a:cxn>
                  <a:cxn ang="T14">
                    <a:pos x="T8" y="T9"/>
                  </a:cxn>
                </a:cxnLst>
                <a:rect l="T15" t="T16" r="T17" b="T18"/>
                <a:pathLst>
                  <a:path w="900" h="930">
                    <a:moveTo>
                      <a:pt x="0" y="30"/>
                    </a:moveTo>
                    <a:cubicBezTo>
                      <a:pt x="135" y="15"/>
                      <a:pt x="270" y="0"/>
                      <a:pt x="360" y="30"/>
                    </a:cubicBezTo>
                    <a:cubicBezTo>
                      <a:pt x="450" y="60"/>
                      <a:pt x="480" y="120"/>
                      <a:pt x="540" y="210"/>
                    </a:cubicBezTo>
                    <a:cubicBezTo>
                      <a:pt x="600" y="300"/>
                      <a:pt x="660" y="450"/>
                      <a:pt x="720" y="570"/>
                    </a:cubicBezTo>
                    <a:cubicBezTo>
                      <a:pt x="780" y="690"/>
                      <a:pt x="870" y="870"/>
                      <a:pt x="900" y="930"/>
                    </a:cubicBezTo>
                  </a:path>
                </a:pathLst>
              </a:custGeom>
              <a:noFill/>
              <a:ln w="19050" cap="flat" cmpd="sng">
                <a:solidFill>
                  <a:srgbClr val="000000"/>
                </a:solidFill>
                <a:prstDash val="dash"/>
                <a:round/>
                <a:headEnd/>
                <a:tailEnd/>
              </a:ln>
            </p:spPr>
            <p:txBody>
              <a:bodyPr/>
              <a:lstStyle/>
              <a:p>
                <a:endParaRPr lang="en-US"/>
              </a:p>
            </p:txBody>
          </p:sp>
          <p:grpSp>
            <p:nvGrpSpPr>
              <p:cNvPr id="16426" name="Group 10"/>
              <p:cNvGrpSpPr>
                <a:grpSpLocks/>
              </p:cNvGrpSpPr>
              <p:nvPr/>
            </p:nvGrpSpPr>
            <p:grpSpPr bwMode="auto">
              <a:xfrm>
                <a:off x="3357" y="359"/>
                <a:ext cx="1341" cy="82"/>
                <a:chOff x="7521" y="4324"/>
                <a:chExt cx="2880" cy="180"/>
              </a:xfrm>
            </p:grpSpPr>
            <p:sp>
              <p:nvSpPr>
                <p:cNvPr id="64523" name="Rectangle 11"/>
                <p:cNvSpPr>
                  <a:spLocks noChangeArrowheads="1"/>
                </p:cNvSpPr>
                <p:nvPr/>
              </p:nvSpPr>
              <p:spPr bwMode="auto">
                <a:xfrm>
                  <a:off x="7521" y="4324"/>
                  <a:ext cx="719" cy="180"/>
                </a:xfrm>
                <a:prstGeom prst="rect">
                  <a:avLst/>
                </a:prstGeom>
                <a:gradFill rotWithShape="0">
                  <a:gsLst>
                    <a:gs pos="0">
                      <a:srgbClr val="00FFFF">
                        <a:gamma/>
                        <a:shade val="46275"/>
                        <a:invGamma/>
                      </a:srgbClr>
                    </a:gs>
                    <a:gs pos="50000">
                      <a:srgbClr val="00FFFF"/>
                    </a:gs>
                    <a:gs pos="100000">
                      <a:srgbClr val="00FFFF">
                        <a:gamma/>
                        <a:shade val="46275"/>
                        <a:invGamma/>
                      </a:srgbClr>
                    </a:gs>
                  </a:gsLst>
                  <a:lin ang="5400000" scaled="1"/>
                </a:gradFill>
                <a:ln w="9525">
                  <a:solidFill>
                    <a:srgbClr val="000000"/>
                  </a:solidFill>
                  <a:miter lim="800000"/>
                  <a:headEnd/>
                  <a:tailEnd/>
                </a:ln>
                <a:effectLst>
                  <a:outerShdw dist="35921" dir="2700000" algn="ctr" rotWithShape="0">
                    <a:srgbClr val="808080"/>
                  </a:outerShdw>
                </a:effectLst>
              </p:spPr>
              <p:txBody>
                <a:bodyPr/>
                <a:lstStyle/>
                <a:p>
                  <a:pPr>
                    <a:defRPr/>
                  </a:pPr>
                  <a:endParaRPr lang="en-US"/>
                </a:p>
              </p:txBody>
            </p:sp>
            <p:sp>
              <p:nvSpPr>
                <p:cNvPr id="64524" name="Rectangle 12"/>
                <p:cNvSpPr>
                  <a:spLocks noChangeArrowheads="1"/>
                </p:cNvSpPr>
                <p:nvPr/>
              </p:nvSpPr>
              <p:spPr bwMode="auto">
                <a:xfrm>
                  <a:off x="8240" y="4324"/>
                  <a:ext cx="722" cy="180"/>
                </a:xfrm>
                <a:prstGeom prst="rect">
                  <a:avLst/>
                </a:prstGeom>
                <a:gradFill rotWithShape="0">
                  <a:gsLst>
                    <a:gs pos="0">
                      <a:srgbClr val="00FFFF">
                        <a:gamma/>
                        <a:shade val="46275"/>
                        <a:invGamma/>
                      </a:srgbClr>
                    </a:gs>
                    <a:gs pos="50000">
                      <a:srgbClr val="00FFFF"/>
                    </a:gs>
                    <a:gs pos="100000">
                      <a:srgbClr val="00FFFF">
                        <a:gamma/>
                        <a:shade val="46275"/>
                        <a:invGamma/>
                      </a:srgbClr>
                    </a:gs>
                  </a:gsLst>
                  <a:lin ang="5400000" scaled="1"/>
                </a:gradFill>
                <a:ln w="9525">
                  <a:solidFill>
                    <a:srgbClr val="000000"/>
                  </a:solidFill>
                  <a:miter lim="800000"/>
                  <a:headEnd/>
                  <a:tailEnd/>
                </a:ln>
                <a:effectLst>
                  <a:outerShdw dist="35921" dir="2700000" algn="ctr" rotWithShape="0">
                    <a:srgbClr val="808080"/>
                  </a:outerShdw>
                </a:effectLst>
              </p:spPr>
              <p:txBody>
                <a:bodyPr/>
                <a:lstStyle/>
                <a:p>
                  <a:pPr>
                    <a:defRPr/>
                  </a:pPr>
                  <a:endParaRPr lang="en-US"/>
                </a:p>
              </p:txBody>
            </p:sp>
            <p:sp>
              <p:nvSpPr>
                <p:cNvPr id="64525" name="Rectangle 13"/>
                <p:cNvSpPr>
                  <a:spLocks noChangeArrowheads="1"/>
                </p:cNvSpPr>
                <p:nvPr/>
              </p:nvSpPr>
              <p:spPr bwMode="auto">
                <a:xfrm>
                  <a:off x="8962" y="4324"/>
                  <a:ext cx="719" cy="180"/>
                </a:xfrm>
                <a:prstGeom prst="rect">
                  <a:avLst/>
                </a:prstGeom>
                <a:gradFill rotWithShape="0">
                  <a:gsLst>
                    <a:gs pos="0">
                      <a:srgbClr val="00FFFF">
                        <a:gamma/>
                        <a:shade val="46275"/>
                        <a:invGamma/>
                      </a:srgbClr>
                    </a:gs>
                    <a:gs pos="50000">
                      <a:srgbClr val="00FFFF"/>
                    </a:gs>
                    <a:gs pos="100000">
                      <a:srgbClr val="00FFFF">
                        <a:gamma/>
                        <a:shade val="46275"/>
                        <a:invGamma/>
                      </a:srgbClr>
                    </a:gs>
                  </a:gsLst>
                  <a:lin ang="5400000" scaled="1"/>
                </a:gradFill>
                <a:ln w="9525">
                  <a:solidFill>
                    <a:srgbClr val="000000"/>
                  </a:solidFill>
                  <a:miter lim="800000"/>
                  <a:headEnd/>
                  <a:tailEnd/>
                </a:ln>
                <a:effectLst>
                  <a:outerShdw dist="35921" dir="2700000" algn="ctr" rotWithShape="0">
                    <a:srgbClr val="808080"/>
                  </a:outerShdw>
                </a:effectLst>
              </p:spPr>
              <p:txBody>
                <a:bodyPr/>
                <a:lstStyle/>
                <a:p>
                  <a:pPr>
                    <a:defRPr/>
                  </a:pPr>
                  <a:endParaRPr lang="en-US"/>
                </a:p>
              </p:txBody>
            </p:sp>
            <p:sp>
              <p:nvSpPr>
                <p:cNvPr id="64526" name="Rectangle 14"/>
                <p:cNvSpPr>
                  <a:spLocks noChangeArrowheads="1"/>
                </p:cNvSpPr>
                <p:nvPr/>
              </p:nvSpPr>
              <p:spPr bwMode="auto">
                <a:xfrm>
                  <a:off x="9682" y="4324"/>
                  <a:ext cx="719" cy="180"/>
                </a:xfrm>
                <a:prstGeom prst="rect">
                  <a:avLst/>
                </a:prstGeom>
                <a:gradFill rotWithShape="0">
                  <a:gsLst>
                    <a:gs pos="0">
                      <a:srgbClr val="00FFFF">
                        <a:gamma/>
                        <a:shade val="46275"/>
                        <a:invGamma/>
                      </a:srgbClr>
                    </a:gs>
                    <a:gs pos="50000">
                      <a:srgbClr val="00FFFF"/>
                    </a:gs>
                    <a:gs pos="100000">
                      <a:srgbClr val="00FFFF">
                        <a:gamma/>
                        <a:shade val="46275"/>
                        <a:invGamma/>
                      </a:srgbClr>
                    </a:gs>
                  </a:gsLst>
                  <a:lin ang="5400000" scaled="1"/>
                </a:gradFill>
                <a:ln w="9525">
                  <a:solidFill>
                    <a:srgbClr val="000000"/>
                  </a:solidFill>
                  <a:miter lim="800000"/>
                  <a:headEnd/>
                  <a:tailEnd/>
                </a:ln>
                <a:effectLst>
                  <a:outerShdw dist="35921" dir="2700000" algn="ctr" rotWithShape="0">
                    <a:srgbClr val="808080"/>
                  </a:outerShdw>
                </a:effectLst>
              </p:spPr>
              <p:txBody>
                <a:bodyPr/>
                <a:lstStyle/>
                <a:p>
                  <a:pPr>
                    <a:defRPr/>
                  </a:pPr>
                  <a:endParaRPr lang="en-US"/>
                </a:p>
              </p:txBody>
            </p:sp>
          </p:grpSp>
          <p:sp>
            <p:nvSpPr>
              <p:cNvPr id="64528" name="AutoShape 16"/>
              <p:cNvSpPr>
                <a:spLocks noChangeArrowheads="1"/>
              </p:cNvSpPr>
              <p:nvPr/>
            </p:nvSpPr>
            <p:spPr bwMode="auto">
              <a:xfrm rot="-1828000">
                <a:off x="2911" y="495"/>
                <a:ext cx="418" cy="166"/>
              </a:xfrm>
              <a:prstGeom prst="leftArrow">
                <a:avLst>
                  <a:gd name="adj1" fmla="val 50000"/>
                  <a:gd name="adj2" fmla="val 62952"/>
                </a:avLst>
              </a:prstGeom>
              <a:solidFill>
                <a:srgbClr val="CC99FF"/>
              </a:solidFill>
              <a:ln w="9525">
                <a:noFill/>
                <a:miter lim="800000"/>
                <a:headEnd/>
                <a:tailEnd/>
              </a:ln>
              <a:effectLst>
                <a:outerShdw dist="35921" dir="2700000" algn="ctr" rotWithShape="0">
                  <a:srgbClr val="808080"/>
                </a:outerShdw>
              </a:effectLst>
            </p:spPr>
            <p:txBody>
              <a:bodyPr/>
              <a:lstStyle/>
              <a:p>
                <a:pPr>
                  <a:defRPr/>
                </a:pPr>
                <a:endParaRPr lang="en-US"/>
              </a:p>
            </p:txBody>
          </p:sp>
          <p:sp>
            <p:nvSpPr>
              <p:cNvPr id="16428" name="AutoShape 17"/>
              <p:cNvSpPr>
                <a:spLocks noChangeArrowheads="1"/>
              </p:cNvSpPr>
              <p:nvPr/>
            </p:nvSpPr>
            <p:spPr bwMode="auto">
              <a:xfrm rot="-2647810">
                <a:off x="2324" y="359"/>
                <a:ext cx="168" cy="413"/>
              </a:xfrm>
              <a:prstGeom prst="downArrow">
                <a:avLst>
                  <a:gd name="adj1" fmla="val 50000"/>
                  <a:gd name="adj2" fmla="val 61458"/>
                </a:avLst>
              </a:prstGeom>
              <a:solidFill>
                <a:srgbClr val="CC99FF"/>
              </a:solidFill>
              <a:ln w="9525">
                <a:noFill/>
                <a:miter lim="800000"/>
                <a:headEnd/>
                <a:tailEnd/>
              </a:ln>
            </p:spPr>
            <p:txBody>
              <a:bodyPr/>
              <a:lstStyle/>
              <a:p>
                <a:endParaRPr lang="en-US"/>
              </a:p>
            </p:txBody>
          </p:sp>
          <p:sp>
            <p:nvSpPr>
              <p:cNvPr id="16429" name="Freeform 18"/>
              <p:cNvSpPr>
                <a:spLocks/>
              </p:cNvSpPr>
              <p:nvPr/>
            </p:nvSpPr>
            <p:spPr bwMode="auto">
              <a:xfrm>
                <a:off x="789" y="421"/>
                <a:ext cx="418" cy="344"/>
              </a:xfrm>
              <a:custGeom>
                <a:avLst/>
                <a:gdLst>
                  <a:gd name="T0" fmla="*/ 1 w 900"/>
                  <a:gd name="T1" fmla="*/ 0 h 750"/>
                  <a:gd name="T2" fmla="*/ 0 w 900"/>
                  <a:gd name="T3" fmla="*/ 0 h 750"/>
                  <a:gd name="T4" fmla="*/ 0 w 900"/>
                  <a:gd name="T5" fmla="*/ 0 h 750"/>
                  <a:gd name="T6" fmla="*/ 0 w 900"/>
                  <a:gd name="T7" fmla="*/ 0 h 750"/>
                  <a:gd name="T8" fmla="*/ 0 w 900"/>
                  <a:gd name="T9" fmla="*/ 0 h 750"/>
                  <a:gd name="T10" fmla="*/ 0 60000 65536"/>
                  <a:gd name="T11" fmla="*/ 0 60000 65536"/>
                  <a:gd name="T12" fmla="*/ 0 60000 65536"/>
                  <a:gd name="T13" fmla="*/ 0 60000 65536"/>
                  <a:gd name="T14" fmla="*/ 0 60000 65536"/>
                  <a:gd name="T15" fmla="*/ 0 w 900"/>
                  <a:gd name="T16" fmla="*/ 0 h 750"/>
                  <a:gd name="T17" fmla="*/ 900 w 900"/>
                  <a:gd name="T18" fmla="*/ 750 h 750"/>
                </a:gdLst>
                <a:ahLst/>
                <a:cxnLst>
                  <a:cxn ang="T10">
                    <a:pos x="T0" y="T1"/>
                  </a:cxn>
                  <a:cxn ang="T11">
                    <a:pos x="T2" y="T3"/>
                  </a:cxn>
                  <a:cxn ang="T12">
                    <a:pos x="T4" y="T5"/>
                  </a:cxn>
                  <a:cxn ang="T13">
                    <a:pos x="T6" y="T7"/>
                  </a:cxn>
                  <a:cxn ang="T14">
                    <a:pos x="T8" y="T9"/>
                  </a:cxn>
                </a:cxnLst>
                <a:rect l="T15" t="T16" r="T17" b="T18"/>
                <a:pathLst>
                  <a:path w="900" h="750">
                    <a:moveTo>
                      <a:pt x="900" y="30"/>
                    </a:moveTo>
                    <a:cubicBezTo>
                      <a:pt x="840" y="30"/>
                      <a:pt x="780" y="30"/>
                      <a:pt x="720" y="30"/>
                    </a:cubicBezTo>
                    <a:cubicBezTo>
                      <a:pt x="660" y="30"/>
                      <a:pt x="600" y="0"/>
                      <a:pt x="540" y="30"/>
                    </a:cubicBezTo>
                    <a:cubicBezTo>
                      <a:pt x="480" y="60"/>
                      <a:pt x="450" y="90"/>
                      <a:pt x="360" y="210"/>
                    </a:cubicBezTo>
                    <a:cubicBezTo>
                      <a:pt x="270" y="330"/>
                      <a:pt x="60" y="660"/>
                      <a:pt x="0" y="750"/>
                    </a:cubicBezTo>
                  </a:path>
                </a:pathLst>
              </a:custGeom>
              <a:noFill/>
              <a:ln w="19050" cap="flat" cmpd="sng">
                <a:solidFill>
                  <a:srgbClr val="000000"/>
                </a:solidFill>
                <a:prstDash val="dash"/>
                <a:round/>
                <a:headEnd/>
                <a:tailEnd/>
              </a:ln>
            </p:spPr>
            <p:txBody>
              <a:bodyPr/>
              <a:lstStyle/>
              <a:p>
                <a:endParaRPr lang="en-US"/>
              </a:p>
            </p:txBody>
          </p:sp>
          <p:sp>
            <p:nvSpPr>
              <p:cNvPr id="16430" name="Text Box 33"/>
              <p:cNvSpPr txBox="1">
                <a:spLocks noChangeArrowheads="1"/>
              </p:cNvSpPr>
              <p:nvPr/>
            </p:nvSpPr>
            <p:spPr bwMode="auto">
              <a:xfrm>
                <a:off x="528" y="727"/>
                <a:ext cx="251" cy="249"/>
              </a:xfrm>
              <a:prstGeom prst="rect">
                <a:avLst/>
              </a:prstGeom>
              <a:noFill/>
              <a:ln w="9525">
                <a:noFill/>
                <a:miter lim="800000"/>
                <a:headEnd/>
                <a:tailEnd/>
              </a:ln>
            </p:spPr>
            <p:txBody>
              <a:bodyPr/>
              <a:lstStyle/>
              <a:p>
                <a:pPr algn="just"/>
                <a:r>
                  <a:rPr lang="en-US" sz="1600" b="1">
                    <a:latin typeface="Arial Narrow" pitchFamily="34" charset="0"/>
                  </a:rPr>
                  <a:t>5’</a:t>
                </a:r>
              </a:p>
              <a:p>
                <a:pPr algn="just"/>
                <a:endParaRPr lang="en-US" sz="1600">
                  <a:latin typeface="Arial Narrow" pitchFamily="34" charset="0"/>
                </a:endParaRPr>
              </a:p>
              <a:p>
                <a:endParaRPr lang="en-US" sz="1600"/>
              </a:p>
            </p:txBody>
          </p:sp>
          <p:sp>
            <p:nvSpPr>
              <p:cNvPr id="16431" name="Text Box 34"/>
              <p:cNvSpPr txBox="1">
                <a:spLocks noChangeArrowheads="1"/>
              </p:cNvSpPr>
              <p:nvPr/>
            </p:nvSpPr>
            <p:spPr bwMode="auto">
              <a:xfrm>
                <a:off x="2036" y="727"/>
                <a:ext cx="251" cy="249"/>
              </a:xfrm>
              <a:prstGeom prst="rect">
                <a:avLst/>
              </a:prstGeom>
              <a:noFill/>
              <a:ln w="9525">
                <a:noFill/>
                <a:miter lim="800000"/>
                <a:headEnd/>
                <a:tailEnd/>
              </a:ln>
            </p:spPr>
            <p:txBody>
              <a:bodyPr/>
              <a:lstStyle/>
              <a:p>
                <a:pPr algn="just"/>
                <a:r>
                  <a:rPr lang="en-US" sz="1600" b="1">
                    <a:latin typeface="Arial Narrow" pitchFamily="34" charset="0"/>
                  </a:rPr>
                  <a:t>3’</a:t>
                </a:r>
              </a:p>
              <a:p>
                <a:pPr algn="just"/>
                <a:endParaRPr lang="en-US" sz="1600">
                  <a:latin typeface="Arial Narrow" pitchFamily="34" charset="0"/>
                </a:endParaRPr>
              </a:p>
              <a:p>
                <a:endParaRPr lang="en-US" sz="1600"/>
              </a:p>
            </p:txBody>
          </p:sp>
          <p:sp>
            <p:nvSpPr>
              <p:cNvPr id="16432" name="Text Box 35"/>
              <p:cNvSpPr txBox="1">
                <a:spLocks noChangeArrowheads="1"/>
              </p:cNvSpPr>
              <p:nvPr/>
            </p:nvSpPr>
            <p:spPr bwMode="auto">
              <a:xfrm>
                <a:off x="3312" y="432"/>
                <a:ext cx="252" cy="249"/>
              </a:xfrm>
              <a:prstGeom prst="rect">
                <a:avLst/>
              </a:prstGeom>
              <a:noFill/>
              <a:ln w="9525">
                <a:noFill/>
                <a:miter lim="800000"/>
                <a:headEnd/>
                <a:tailEnd/>
              </a:ln>
            </p:spPr>
            <p:txBody>
              <a:bodyPr/>
              <a:lstStyle/>
              <a:p>
                <a:pPr algn="just"/>
                <a:r>
                  <a:rPr lang="en-US" sz="1600" b="1">
                    <a:latin typeface="Arial Narrow" pitchFamily="34" charset="0"/>
                  </a:rPr>
                  <a:t>3’</a:t>
                </a:r>
              </a:p>
              <a:p>
                <a:pPr algn="just"/>
                <a:endParaRPr lang="en-US" sz="1600">
                  <a:latin typeface="Arial Narrow" pitchFamily="34" charset="0"/>
                </a:endParaRPr>
              </a:p>
              <a:p>
                <a:endParaRPr lang="en-US" sz="1600"/>
              </a:p>
            </p:txBody>
          </p:sp>
          <p:sp>
            <p:nvSpPr>
              <p:cNvPr id="16433" name="Text Box 41"/>
              <p:cNvSpPr txBox="1">
                <a:spLocks noChangeArrowheads="1"/>
              </p:cNvSpPr>
              <p:nvPr/>
            </p:nvSpPr>
            <p:spPr bwMode="auto">
              <a:xfrm>
                <a:off x="1068" y="192"/>
                <a:ext cx="754" cy="331"/>
              </a:xfrm>
              <a:prstGeom prst="rect">
                <a:avLst/>
              </a:prstGeom>
              <a:noFill/>
              <a:ln w="9525">
                <a:noFill/>
                <a:miter lim="800000"/>
                <a:headEnd/>
                <a:tailEnd/>
              </a:ln>
            </p:spPr>
            <p:txBody>
              <a:bodyPr/>
              <a:lstStyle/>
              <a:p>
                <a:pPr algn="just"/>
                <a:r>
                  <a:rPr lang="en-US" sz="1200" b="1">
                    <a:solidFill>
                      <a:srgbClr val="FFFFFF"/>
                    </a:solidFill>
                    <a:latin typeface="Century Gothic" pitchFamily="34" charset="0"/>
                  </a:rPr>
                  <a:t>Telomerase</a:t>
                </a:r>
                <a:endParaRPr lang="en-US" sz="1200">
                  <a:solidFill>
                    <a:srgbClr val="FFFFFF"/>
                  </a:solidFill>
                  <a:latin typeface="Century Gothic" pitchFamily="34" charset="0"/>
                </a:endParaRPr>
              </a:p>
              <a:p>
                <a:endParaRPr lang="en-US">
                  <a:latin typeface="Century Gothic" pitchFamily="34" charset="0"/>
                </a:endParaRPr>
              </a:p>
            </p:txBody>
          </p:sp>
          <p:sp>
            <p:nvSpPr>
              <p:cNvPr id="16434" name="Text Box 61"/>
              <p:cNvSpPr txBox="1">
                <a:spLocks noChangeArrowheads="1"/>
              </p:cNvSpPr>
              <p:nvPr/>
            </p:nvSpPr>
            <p:spPr bwMode="auto">
              <a:xfrm>
                <a:off x="768" y="768"/>
                <a:ext cx="1113" cy="283"/>
              </a:xfrm>
              <a:prstGeom prst="rect">
                <a:avLst/>
              </a:prstGeom>
              <a:noFill/>
              <a:ln w="9525">
                <a:noFill/>
                <a:miter lim="800000"/>
                <a:headEnd/>
                <a:tailEnd/>
              </a:ln>
            </p:spPr>
            <p:txBody>
              <a:bodyPr/>
              <a:lstStyle/>
              <a:p>
                <a:pPr algn="ctr"/>
                <a:r>
                  <a:rPr lang="en-US" sz="1400" b="1" dirty="0">
                    <a:latin typeface="Century Gothic" pitchFamily="34" charset="0"/>
                  </a:rPr>
                  <a:t>Complementary RNA</a:t>
                </a:r>
                <a:endParaRPr lang="en-US" sz="1400" dirty="0">
                  <a:latin typeface="Century Gothic" pitchFamily="34" charset="0"/>
                </a:endParaRPr>
              </a:p>
              <a:p>
                <a:endParaRPr lang="en-US" sz="1400" dirty="0">
                  <a:latin typeface="Century Gothic" pitchFamily="34" charset="0"/>
                </a:endParaRPr>
              </a:p>
            </p:txBody>
          </p:sp>
          <p:sp>
            <p:nvSpPr>
              <p:cNvPr id="16435" name="Line 62"/>
              <p:cNvSpPr>
                <a:spLocks noChangeShapeType="1"/>
              </p:cNvSpPr>
              <p:nvPr/>
            </p:nvSpPr>
            <p:spPr bwMode="auto">
              <a:xfrm flipV="1">
                <a:off x="1319" y="478"/>
                <a:ext cx="84" cy="248"/>
              </a:xfrm>
              <a:prstGeom prst="line">
                <a:avLst/>
              </a:prstGeom>
              <a:noFill/>
              <a:ln w="19050">
                <a:solidFill>
                  <a:srgbClr val="000000"/>
                </a:solidFill>
                <a:round/>
                <a:headEnd/>
                <a:tailEnd type="triangle" w="med" len="med"/>
              </a:ln>
            </p:spPr>
            <p:txBody>
              <a:bodyPr/>
              <a:lstStyle/>
              <a:p>
                <a:endParaRPr lang="en-US"/>
              </a:p>
            </p:txBody>
          </p:sp>
          <p:sp>
            <p:nvSpPr>
              <p:cNvPr id="16436" name="Text Box 65"/>
              <p:cNvSpPr txBox="1">
                <a:spLocks noChangeArrowheads="1"/>
              </p:cNvSpPr>
              <p:nvPr/>
            </p:nvSpPr>
            <p:spPr bwMode="auto">
              <a:xfrm>
                <a:off x="4560" y="432"/>
                <a:ext cx="251" cy="248"/>
              </a:xfrm>
              <a:prstGeom prst="rect">
                <a:avLst/>
              </a:prstGeom>
              <a:noFill/>
              <a:ln w="9525">
                <a:noFill/>
                <a:miter lim="800000"/>
                <a:headEnd/>
                <a:tailEnd/>
              </a:ln>
            </p:spPr>
            <p:txBody>
              <a:bodyPr/>
              <a:lstStyle/>
              <a:p>
                <a:pPr algn="just"/>
                <a:r>
                  <a:rPr lang="en-US" sz="1600" b="1" dirty="0">
                    <a:latin typeface="Arial Narrow" pitchFamily="34" charset="0"/>
                  </a:rPr>
                  <a:t>5’</a:t>
                </a:r>
              </a:p>
              <a:p>
                <a:pPr algn="just"/>
                <a:endParaRPr lang="en-US" sz="1600" dirty="0">
                  <a:latin typeface="Arial Narrow" pitchFamily="34" charset="0"/>
                </a:endParaRPr>
              </a:p>
              <a:p>
                <a:endParaRPr lang="en-US" sz="1600" dirty="0"/>
              </a:p>
            </p:txBody>
          </p:sp>
        </p:grpSp>
        <p:sp>
          <p:nvSpPr>
            <p:cNvPr id="16412" name="Text Box 67"/>
            <p:cNvSpPr txBox="1">
              <a:spLocks noChangeArrowheads="1"/>
            </p:cNvSpPr>
            <p:nvPr/>
          </p:nvSpPr>
          <p:spPr bwMode="auto">
            <a:xfrm>
              <a:off x="3264" y="1824"/>
              <a:ext cx="251" cy="249"/>
            </a:xfrm>
            <a:prstGeom prst="rect">
              <a:avLst/>
            </a:prstGeom>
            <a:noFill/>
            <a:ln w="9525">
              <a:noFill/>
              <a:miter lim="800000"/>
              <a:headEnd/>
              <a:tailEnd/>
            </a:ln>
          </p:spPr>
          <p:txBody>
            <a:bodyPr/>
            <a:lstStyle/>
            <a:p>
              <a:pPr algn="just"/>
              <a:r>
                <a:rPr lang="en-US" sz="1600" b="1">
                  <a:latin typeface="Arial Narrow" pitchFamily="34" charset="0"/>
                </a:rPr>
                <a:t>3’</a:t>
              </a:r>
            </a:p>
            <a:p>
              <a:pPr algn="just"/>
              <a:endParaRPr lang="en-US" sz="1600">
                <a:latin typeface="Arial Narrow" pitchFamily="34" charset="0"/>
              </a:endParaRPr>
            </a:p>
            <a:p>
              <a:endParaRPr lang="en-US" sz="1600"/>
            </a:p>
          </p:txBody>
        </p:sp>
        <p:grpSp>
          <p:nvGrpSpPr>
            <p:cNvPr id="16413" name="Group 21"/>
            <p:cNvGrpSpPr>
              <a:grpSpLocks/>
            </p:cNvGrpSpPr>
            <p:nvPr/>
          </p:nvGrpSpPr>
          <p:grpSpPr bwMode="auto">
            <a:xfrm>
              <a:off x="2701" y="2884"/>
              <a:ext cx="1340" cy="83"/>
              <a:chOff x="7521" y="4324"/>
              <a:chExt cx="2880" cy="180"/>
            </a:xfrm>
          </p:grpSpPr>
          <p:sp>
            <p:nvSpPr>
              <p:cNvPr id="64534" name="Rectangle 22"/>
              <p:cNvSpPr>
                <a:spLocks noChangeArrowheads="1"/>
              </p:cNvSpPr>
              <p:nvPr/>
            </p:nvSpPr>
            <p:spPr bwMode="auto">
              <a:xfrm>
                <a:off x="7521" y="4324"/>
                <a:ext cx="720" cy="180"/>
              </a:xfrm>
              <a:prstGeom prst="rect">
                <a:avLst/>
              </a:prstGeom>
              <a:gradFill rotWithShape="0">
                <a:gsLst>
                  <a:gs pos="0">
                    <a:srgbClr val="00FFFF">
                      <a:gamma/>
                      <a:shade val="46275"/>
                      <a:invGamma/>
                    </a:srgbClr>
                  </a:gs>
                  <a:gs pos="50000">
                    <a:srgbClr val="00FFFF"/>
                  </a:gs>
                  <a:gs pos="100000">
                    <a:srgbClr val="00FFFF">
                      <a:gamma/>
                      <a:shade val="46275"/>
                      <a:invGamma/>
                    </a:srgbClr>
                  </a:gs>
                </a:gsLst>
                <a:lin ang="5400000" scaled="1"/>
              </a:gradFill>
              <a:ln w="9525">
                <a:solidFill>
                  <a:srgbClr val="000000"/>
                </a:solidFill>
                <a:miter lim="800000"/>
                <a:headEnd/>
                <a:tailEnd/>
              </a:ln>
              <a:effectLst>
                <a:outerShdw dist="35921" dir="2700000" algn="ctr" rotWithShape="0">
                  <a:srgbClr val="808080"/>
                </a:outerShdw>
              </a:effectLst>
            </p:spPr>
            <p:txBody>
              <a:bodyPr/>
              <a:lstStyle/>
              <a:p>
                <a:pPr>
                  <a:defRPr/>
                </a:pPr>
                <a:endParaRPr lang="en-US"/>
              </a:p>
            </p:txBody>
          </p:sp>
          <p:sp>
            <p:nvSpPr>
              <p:cNvPr id="64535" name="Rectangle 23"/>
              <p:cNvSpPr>
                <a:spLocks noChangeArrowheads="1"/>
              </p:cNvSpPr>
              <p:nvPr/>
            </p:nvSpPr>
            <p:spPr bwMode="auto">
              <a:xfrm>
                <a:off x="8241" y="4324"/>
                <a:ext cx="720" cy="180"/>
              </a:xfrm>
              <a:prstGeom prst="rect">
                <a:avLst/>
              </a:prstGeom>
              <a:gradFill rotWithShape="0">
                <a:gsLst>
                  <a:gs pos="0">
                    <a:srgbClr val="00FFFF">
                      <a:gamma/>
                      <a:shade val="46275"/>
                      <a:invGamma/>
                    </a:srgbClr>
                  </a:gs>
                  <a:gs pos="50000">
                    <a:srgbClr val="00FFFF"/>
                  </a:gs>
                  <a:gs pos="100000">
                    <a:srgbClr val="00FFFF">
                      <a:gamma/>
                      <a:shade val="46275"/>
                      <a:invGamma/>
                    </a:srgbClr>
                  </a:gs>
                </a:gsLst>
                <a:lin ang="5400000" scaled="1"/>
              </a:gradFill>
              <a:ln w="9525">
                <a:solidFill>
                  <a:srgbClr val="000000"/>
                </a:solidFill>
                <a:miter lim="800000"/>
                <a:headEnd/>
                <a:tailEnd/>
              </a:ln>
              <a:effectLst>
                <a:outerShdw dist="35921" dir="2700000" algn="ctr" rotWithShape="0">
                  <a:srgbClr val="808080"/>
                </a:outerShdw>
              </a:effectLst>
            </p:spPr>
            <p:txBody>
              <a:bodyPr/>
              <a:lstStyle/>
              <a:p>
                <a:pPr>
                  <a:defRPr/>
                </a:pPr>
                <a:endParaRPr lang="en-US"/>
              </a:p>
            </p:txBody>
          </p:sp>
          <p:sp>
            <p:nvSpPr>
              <p:cNvPr id="64536" name="Rectangle 24"/>
              <p:cNvSpPr>
                <a:spLocks noChangeArrowheads="1"/>
              </p:cNvSpPr>
              <p:nvPr/>
            </p:nvSpPr>
            <p:spPr bwMode="auto">
              <a:xfrm>
                <a:off x="8961" y="4324"/>
                <a:ext cx="720" cy="180"/>
              </a:xfrm>
              <a:prstGeom prst="rect">
                <a:avLst/>
              </a:prstGeom>
              <a:gradFill rotWithShape="0">
                <a:gsLst>
                  <a:gs pos="0">
                    <a:srgbClr val="00FFFF">
                      <a:gamma/>
                      <a:shade val="46275"/>
                      <a:invGamma/>
                    </a:srgbClr>
                  </a:gs>
                  <a:gs pos="50000">
                    <a:srgbClr val="00FFFF"/>
                  </a:gs>
                  <a:gs pos="100000">
                    <a:srgbClr val="00FFFF">
                      <a:gamma/>
                      <a:shade val="46275"/>
                      <a:invGamma/>
                    </a:srgbClr>
                  </a:gs>
                </a:gsLst>
                <a:lin ang="5400000" scaled="1"/>
              </a:gradFill>
              <a:ln w="9525">
                <a:solidFill>
                  <a:srgbClr val="000000"/>
                </a:solidFill>
                <a:miter lim="800000"/>
                <a:headEnd/>
                <a:tailEnd/>
              </a:ln>
              <a:effectLst>
                <a:outerShdw dist="35921" dir="2700000" algn="ctr" rotWithShape="0">
                  <a:srgbClr val="808080"/>
                </a:outerShdw>
              </a:effectLst>
            </p:spPr>
            <p:txBody>
              <a:bodyPr/>
              <a:lstStyle/>
              <a:p>
                <a:pPr>
                  <a:defRPr/>
                </a:pPr>
                <a:endParaRPr lang="en-US"/>
              </a:p>
            </p:txBody>
          </p:sp>
          <p:sp>
            <p:nvSpPr>
              <p:cNvPr id="64537" name="Rectangle 25"/>
              <p:cNvSpPr>
                <a:spLocks noChangeArrowheads="1"/>
              </p:cNvSpPr>
              <p:nvPr/>
            </p:nvSpPr>
            <p:spPr bwMode="auto">
              <a:xfrm>
                <a:off x="9681" y="4324"/>
                <a:ext cx="720" cy="180"/>
              </a:xfrm>
              <a:prstGeom prst="rect">
                <a:avLst/>
              </a:prstGeom>
              <a:gradFill rotWithShape="0">
                <a:gsLst>
                  <a:gs pos="0">
                    <a:srgbClr val="00FFFF">
                      <a:gamma/>
                      <a:shade val="46275"/>
                      <a:invGamma/>
                    </a:srgbClr>
                  </a:gs>
                  <a:gs pos="50000">
                    <a:srgbClr val="00FFFF"/>
                  </a:gs>
                  <a:gs pos="100000">
                    <a:srgbClr val="00FFFF">
                      <a:gamma/>
                      <a:shade val="46275"/>
                      <a:invGamma/>
                    </a:srgbClr>
                  </a:gs>
                </a:gsLst>
                <a:lin ang="5400000" scaled="1"/>
              </a:gradFill>
              <a:ln w="9525">
                <a:solidFill>
                  <a:srgbClr val="000000"/>
                </a:solidFill>
                <a:miter lim="800000"/>
                <a:headEnd/>
                <a:tailEnd/>
              </a:ln>
              <a:effectLst>
                <a:outerShdw dist="35921" dir="2700000" algn="ctr" rotWithShape="0">
                  <a:srgbClr val="808080"/>
                </a:outerShdw>
              </a:effectLst>
            </p:spPr>
            <p:txBody>
              <a:bodyPr/>
              <a:lstStyle/>
              <a:p>
                <a:pPr>
                  <a:defRPr/>
                </a:pPr>
                <a:endParaRPr lang="en-US"/>
              </a:p>
            </p:txBody>
          </p:sp>
        </p:grpSp>
        <p:sp>
          <p:nvSpPr>
            <p:cNvPr id="16414" name="Text Box 68"/>
            <p:cNvSpPr txBox="1">
              <a:spLocks noChangeArrowheads="1"/>
            </p:cNvSpPr>
            <p:nvPr/>
          </p:nvSpPr>
          <p:spPr bwMode="auto">
            <a:xfrm>
              <a:off x="3456" y="3408"/>
              <a:ext cx="240" cy="249"/>
            </a:xfrm>
            <a:prstGeom prst="rect">
              <a:avLst/>
            </a:prstGeom>
            <a:noFill/>
            <a:ln w="9525">
              <a:noFill/>
              <a:miter lim="800000"/>
              <a:headEnd/>
              <a:tailEnd/>
            </a:ln>
          </p:spPr>
          <p:txBody>
            <a:bodyPr/>
            <a:lstStyle/>
            <a:p>
              <a:pPr algn="just"/>
              <a:r>
                <a:rPr lang="en-US" sz="1600" b="1">
                  <a:latin typeface="Arial Narrow" pitchFamily="34" charset="0"/>
                </a:rPr>
                <a:t>3’</a:t>
              </a:r>
            </a:p>
            <a:p>
              <a:pPr algn="just"/>
              <a:endParaRPr lang="en-US" sz="1600">
                <a:latin typeface="Arial Narrow" pitchFamily="34" charset="0"/>
              </a:endParaRPr>
            </a:p>
            <a:p>
              <a:endParaRPr lang="en-US" sz="1600"/>
            </a:p>
          </p:txBody>
        </p:sp>
        <p:sp>
          <p:nvSpPr>
            <p:cNvPr id="16415" name="Text Box 69"/>
            <p:cNvSpPr txBox="1">
              <a:spLocks noChangeArrowheads="1"/>
            </p:cNvSpPr>
            <p:nvPr/>
          </p:nvSpPr>
          <p:spPr bwMode="auto">
            <a:xfrm>
              <a:off x="3936" y="2688"/>
              <a:ext cx="251" cy="248"/>
            </a:xfrm>
            <a:prstGeom prst="rect">
              <a:avLst/>
            </a:prstGeom>
            <a:noFill/>
            <a:ln w="9525">
              <a:noFill/>
              <a:miter lim="800000"/>
              <a:headEnd/>
              <a:tailEnd/>
            </a:ln>
          </p:spPr>
          <p:txBody>
            <a:bodyPr/>
            <a:lstStyle/>
            <a:p>
              <a:pPr algn="just"/>
              <a:r>
                <a:rPr lang="en-US" sz="1600" b="1">
                  <a:latin typeface="Arial Narrow" pitchFamily="34" charset="0"/>
                </a:rPr>
                <a:t>5’</a:t>
              </a:r>
            </a:p>
            <a:p>
              <a:pPr algn="just"/>
              <a:endParaRPr lang="en-US" sz="1600">
                <a:latin typeface="Arial Narrow" pitchFamily="34" charset="0"/>
              </a:endParaRPr>
            </a:p>
            <a:p>
              <a:endParaRPr lang="en-US" sz="1600"/>
            </a:p>
          </p:txBody>
        </p:sp>
      </p:grpSp>
      <p:cxnSp>
        <p:nvCxnSpPr>
          <p:cNvPr id="5" name="Straight Connector 4"/>
          <p:cNvCxnSpPr/>
          <p:nvPr/>
        </p:nvCxnSpPr>
        <p:spPr>
          <a:xfrm>
            <a:off x="7467600" y="651930"/>
            <a:ext cx="457200" cy="0"/>
          </a:xfrm>
          <a:prstGeom prst="line">
            <a:avLst/>
          </a:prstGeom>
          <a:ln>
            <a:solidFill>
              <a:schemeClr val="tx1"/>
            </a:solidFill>
            <a:prstDash val="sysDash"/>
          </a:ln>
        </p:spPr>
        <p:style>
          <a:lnRef idx="2">
            <a:schemeClr val="accent1"/>
          </a:lnRef>
          <a:fillRef idx="0">
            <a:schemeClr val="accent1"/>
          </a:fillRef>
          <a:effectRef idx="1">
            <a:schemeClr val="accent1"/>
          </a:effectRef>
          <a:fontRef idx="minor">
            <a:schemeClr val="tx1"/>
          </a:fontRef>
        </p:style>
      </p:cxnSp>
      <p:cxnSp>
        <p:nvCxnSpPr>
          <p:cNvPr id="73" name="Straight Connector 72"/>
          <p:cNvCxnSpPr/>
          <p:nvPr/>
        </p:nvCxnSpPr>
        <p:spPr>
          <a:xfrm>
            <a:off x="7467600" y="774699"/>
            <a:ext cx="457200" cy="0"/>
          </a:xfrm>
          <a:prstGeom prst="line">
            <a:avLst/>
          </a:prstGeom>
          <a:ln>
            <a:solidFill>
              <a:schemeClr val="tx1"/>
            </a:solidFill>
            <a:prstDash val="sysDash"/>
          </a:ln>
        </p:spPr>
        <p:style>
          <a:lnRef idx="2">
            <a:schemeClr val="accent1"/>
          </a:lnRef>
          <a:fillRef idx="0">
            <a:schemeClr val="accent1"/>
          </a:fillRef>
          <a:effectRef idx="1">
            <a:schemeClr val="accent1"/>
          </a:effectRef>
          <a:fontRef idx="minor">
            <a:schemeClr val="tx1"/>
          </a:fontRef>
        </p:style>
      </p:cxnSp>
      <p:cxnSp>
        <p:nvCxnSpPr>
          <p:cNvPr id="74" name="Straight Connector 73"/>
          <p:cNvCxnSpPr/>
          <p:nvPr/>
        </p:nvCxnSpPr>
        <p:spPr>
          <a:xfrm>
            <a:off x="6129864" y="2425695"/>
            <a:ext cx="457200" cy="0"/>
          </a:xfrm>
          <a:prstGeom prst="line">
            <a:avLst/>
          </a:prstGeom>
          <a:ln>
            <a:solidFill>
              <a:schemeClr val="tx1"/>
            </a:solidFill>
            <a:prstDash val="sysDash"/>
          </a:ln>
        </p:spPr>
        <p:style>
          <a:lnRef idx="2">
            <a:schemeClr val="accent1"/>
          </a:lnRef>
          <a:fillRef idx="0">
            <a:schemeClr val="accent1"/>
          </a:fillRef>
          <a:effectRef idx="1">
            <a:schemeClr val="accent1"/>
          </a:effectRef>
          <a:fontRef idx="minor">
            <a:schemeClr val="tx1"/>
          </a:fontRef>
        </p:style>
      </p:cxnSp>
      <p:cxnSp>
        <p:nvCxnSpPr>
          <p:cNvPr id="75" name="Straight Connector 74"/>
          <p:cNvCxnSpPr/>
          <p:nvPr/>
        </p:nvCxnSpPr>
        <p:spPr>
          <a:xfrm>
            <a:off x="6142569" y="2556930"/>
            <a:ext cx="457200" cy="0"/>
          </a:xfrm>
          <a:prstGeom prst="line">
            <a:avLst/>
          </a:prstGeom>
          <a:ln>
            <a:solidFill>
              <a:schemeClr val="tx1"/>
            </a:solidFill>
            <a:prstDash val="sysDash"/>
          </a:ln>
        </p:spPr>
        <p:style>
          <a:lnRef idx="2">
            <a:schemeClr val="accent1"/>
          </a:lnRef>
          <a:fillRef idx="0">
            <a:schemeClr val="accent1"/>
          </a:fillRef>
          <a:effectRef idx="1">
            <a:schemeClr val="accent1"/>
          </a:effectRef>
          <a:fontRef idx="minor">
            <a:schemeClr val="tx1"/>
          </a:fontRef>
        </p:style>
      </p:cxnSp>
      <p:cxnSp>
        <p:nvCxnSpPr>
          <p:cNvPr id="76" name="Straight Connector 75"/>
          <p:cNvCxnSpPr/>
          <p:nvPr/>
        </p:nvCxnSpPr>
        <p:spPr>
          <a:xfrm>
            <a:off x="6405033" y="4660899"/>
            <a:ext cx="457200" cy="0"/>
          </a:xfrm>
          <a:prstGeom prst="line">
            <a:avLst/>
          </a:prstGeom>
          <a:ln>
            <a:solidFill>
              <a:schemeClr val="tx1"/>
            </a:solidFill>
            <a:prstDash val="sysDash"/>
          </a:ln>
        </p:spPr>
        <p:style>
          <a:lnRef idx="2">
            <a:schemeClr val="accent1"/>
          </a:lnRef>
          <a:fillRef idx="0">
            <a:schemeClr val="accent1"/>
          </a:fillRef>
          <a:effectRef idx="1">
            <a:schemeClr val="accent1"/>
          </a:effectRef>
          <a:fontRef idx="minor">
            <a:schemeClr val="tx1"/>
          </a:fontRef>
        </p:style>
      </p:cxnSp>
      <p:cxnSp>
        <p:nvCxnSpPr>
          <p:cNvPr id="77" name="Straight Connector 76"/>
          <p:cNvCxnSpPr/>
          <p:nvPr/>
        </p:nvCxnSpPr>
        <p:spPr>
          <a:xfrm>
            <a:off x="6400800" y="4787901"/>
            <a:ext cx="457200" cy="0"/>
          </a:xfrm>
          <a:prstGeom prst="line">
            <a:avLst/>
          </a:prstGeom>
          <a:ln>
            <a:solidFill>
              <a:schemeClr val="tx1"/>
            </a:solidFill>
            <a:prstDash val="sysDash"/>
          </a:ln>
        </p:spPr>
        <p:style>
          <a:lnRef idx="2">
            <a:schemeClr val="accent1"/>
          </a:lnRef>
          <a:fillRef idx="0">
            <a:schemeClr val="accent1"/>
          </a:fillRef>
          <a:effectRef idx="1">
            <a:schemeClr val="accent1"/>
          </a:effectRef>
          <a:fontRef idx="minor">
            <a:schemeClr val="tx1"/>
          </a:fontRef>
        </p:style>
      </p:cxn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Rectangle 2"/>
          <p:cNvSpPr>
            <a:spLocks noGrp="1" noChangeArrowheads="1"/>
          </p:cNvSpPr>
          <p:nvPr>
            <p:ph type="title"/>
          </p:nvPr>
        </p:nvSpPr>
        <p:spPr>
          <a:xfrm>
            <a:off x="228600" y="609600"/>
            <a:ext cx="8839200" cy="762000"/>
          </a:xfrm>
          <a:ln>
            <a:solidFill>
              <a:schemeClr val="bg1"/>
            </a:solidFill>
          </a:ln>
        </p:spPr>
        <p:style>
          <a:lnRef idx="2">
            <a:schemeClr val="accent3"/>
          </a:lnRef>
          <a:fillRef idx="1">
            <a:schemeClr val="lt1"/>
          </a:fillRef>
          <a:effectRef idx="0">
            <a:schemeClr val="accent3"/>
          </a:effectRef>
          <a:fontRef idx="minor">
            <a:schemeClr val="dk1"/>
          </a:fontRef>
        </p:style>
        <p:txBody>
          <a:bodyPr/>
          <a:lstStyle/>
          <a:p>
            <a:pPr eaLnBrk="1" hangingPunct="1"/>
            <a:r>
              <a:rPr lang="en-US" altLang="zh-CN" sz="3200" b="1" dirty="0">
                <a:solidFill>
                  <a:srgbClr val="000000"/>
                </a:solidFill>
                <a:latin typeface="Century Gothic" pitchFamily="34" charset="0"/>
                <a:ea typeface="SimSun" pitchFamily="2" charset="-122"/>
              </a:rPr>
              <a:t>5.3.2 How is DNA Packaged?</a:t>
            </a:r>
            <a:endParaRPr lang="en-US" sz="3200" b="1" dirty="0">
              <a:solidFill>
                <a:srgbClr val="000000"/>
              </a:solidFill>
              <a:latin typeface="Century Gothic" pitchFamily="34" charset="0"/>
            </a:endParaRPr>
          </a:p>
        </p:txBody>
      </p:sp>
      <p:sp>
        <p:nvSpPr>
          <p:cNvPr id="19461" name="Rectangle 3"/>
          <p:cNvSpPr>
            <a:spLocks noGrp="1" noChangeArrowheads="1"/>
          </p:cNvSpPr>
          <p:nvPr>
            <p:ph idx="1"/>
          </p:nvPr>
        </p:nvSpPr>
        <p:spPr>
          <a:xfrm>
            <a:off x="457200" y="2362200"/>
            <a:ext cx="8229600" cy="4495800"/>
          </a:xfrm>
        </p:spPr>
        <p:txBody>
          <a:bodyPr/>
          <a:lstStyle/>
          <a:p>
            <a:pPr eaLnBrk="1" hangingPunct="1"/>
            <a:r>
              <a:rPr lang="en-US" altLang="zh-CN" sz="2400" dirty="0">
                <a:ln w="1905"/>
                <a:solidFill>
                  <a:srgbClr val="000000"/>
                </a:solidFill>
                <a:effectLst>
                  <a:innerShdw blurRad="69850" dist="43180" dir="5400000">
                    <a:srgbClr val="000000">
                      <a:alpha val="65000"/>
                    </a:srgbClr>
                  </a:innerShdw>
                </a:effectLst>
                <a:latin typeface="Century Gothic" pitchFamily="34" charset="0"/>
                <a:ea typeface="SimSun" pitchFamily="2" charset="-122"/>
              </a:rPr>
              <a:t>Even though eukaryotic cells have 10 to 20 times as many genes as bacteria, most of their DNA does not even consist of genuine coding sequence. </a:t>
            </a:r>
            <a:endParaRPr lang="en-US" altLang="zh-CN" sz="2400" dirty="0">
              <a:solidFill>
                <a:srgbClr val="000000"/>
              </a:solidFill>
              <a:latin typeface="Century Gothic" pitchFamily="34" charset="0"/>
              <a:ea typeface="SimSun" pitchFamily="2" charset="-122"/>
            </a:endParaRPr>
          </a:p>
          <a:p>
            <a:pPr eaLnBrk="1" hangingPunct="1"/>
            <a:r>
              <a:rPr lang="en-US" altLang="zh-CN" sz="2400" dirty="0">
                <a:solidFill>
                  <a:srgbClr val="000000"/>
                </a:solidFill>
                <a:latin typeface="Century Gothic" pitchFamily="34" charset="0"/>
                <a:ea typeface="SimSun" pitchFamily="2" charset="-122"/>
              </a:rPr>
              <a:t>Some of this extra, non-coding DNA is found between genes, some inserted into the genes. </a:t>
            </a:r>
          </a:p>
          <a:p>
            <a:pPr eaLnBrk="1" hangingPunct="1"/>
            <a:r>
              <a:rPr lang="en-US" altLang="zh-CN" sz="2400" dirty="0">
                <a:ln w="1905"/>
                <a:solidFill>
                  <a:srgbClr val="000000"/>
                </a:solidFill>
                <a:effectLst>
                  <a:innerShdw blurRad="69850" dist="43180" dir="5400000">
                    <a:srgbClr val="000000">
                      <a:alpha val="65000"/>
                    </a:srgbClr>
                  </a:innerShdw>
                </a:effectLst>
                <a:latin typeface="Century Gothic" pitchFamily="34" charset="0"/>
                <a:ea typeface="SimSun" pitchFamily="2" charset="-122"/>
              </a:rPr>
              <a:t>As much as 95% of the DNA in a eukaryotic cell may be non-coding.</a:t>
            </a:r>
            <a:endParaRPr lang="en-US" sz="2400" dirty="0">
              <a:solidFill>
                <a:srgbClr val="000000"/>
              </a:solidFill>
              <a:latin typeface="Century Gothic" pitchFamily="34" charset="0"/>
            </a:endParaRPr>
          </a:p>
        </p:txBody>
      </p:sp>
      <p:sp>
        <p:nvSpPr>
          <p:cNvPr id="19459" name="Slide Number Placeholder 5"/>
          <p:cNvSpPr>
            <a:spLocks noGrp="1"/>
          </p:cNvSpPr>
          <p:nvPr>
            <p:ph type="sldNum" sz="quarter" idx="12"/>
          </p:nvPr>
        </p:nvSpPr>
        <p:spPr>
          <a:noFill/>
        </p:spPr>
        <p:txBody>
          <a:bodyPr/>
          <a:lstStyle/>
          <a:p>
            <a:fld id="{A79006FE-0086-4AC4-AE0A-8B2FFAC6E7BA}" type="slidenum">
              <a:rPr lang="en-US" smtClean="0"/>
              <a:pPr/>
              <a:t>14</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Rectangle 3"/>
          <p:cNvSpPr>
            <a:spLocks noGrp="1" noChangeArrowheads="1"/>
          </p:cNvSpPr>
          <p:nvPr>
            <p:ph idx="1"/>
          </p:nvPr>
        </p:nvSpPr>
        <p:spPr>
          <a:xfrm>
            <a:off x="457200" y="1524000"/>
            <a:ext cx="8305800" cy="4754563"/>
          </a:xfrm>
        </p:spPr>
        <p:txBody>
          <a:bodyPr/>
          <a:lstStyle/>
          <a:p>
            <a:pPr eaLnBrk="1" hangingPunct="1"/>
            <a:r>
              <a:rPr lang="en-US" altLang="zh-CN" sz="2400" dirty="0">
                <a:latin typeface="Century Gothic" pitchFamily="34" charset="0"/>
                <a:ea typeface="SimSun" pitchFamily="2" charset="-122"/>
              </a:rPr>
              <a:t>The DNA starts folding by coiling around the </a:t>
            </a:r>
            <a:r>
              <a:rPr lang="en-US" altLang="zh-CN" sz="2400" b="1" dirty="0">
                <a:solidFill>
                  <a:srgbClr val="0000FF"/>
                </a:solidFill>
                <a:latin typeface="Century Gothic" pitchFamily="34" charset="0"/>
                <a:ea typeface="SimSun" pitchFamily="2" charset="-122"/>
              </a:rPr>
              <a:t>histones</a:t>
            </a:r>
            <a:r>
              <a:rPr lang="en-US" altLang="zh-CN" sz="2400" dirty="0">
                <a:solidFill>
                  <a:srgbClr val="0000FF"/>
                </a:solidFill>
                <a:latin typeface="Century Gothic" pitchFamily="34" charset="0"/>
                <a:ea typeface="SimSun" pitchFamily="2" charset="-122"/>
              </a:rPr>
              <a:t> (</a:t>
            </a:r>
            <a:r>
              <a:rPr lang="en-US" altLang="zh-CN" sz="2400" b="1" dirty="0">
                <a:solidFill>
                  <a:srgbClr val="0000FF"/>
                </a:solidFill>
                <a:latin typeface="Century Gothic" pitchFamily="34" charset="0"/>
                <a:ea typeface="SimSun" pitchFamily="2" charset="-122"/>
              </a:rPr>
              <a:t>positively charged proteins)</a:t>
            </a:r>
            <a:r>
              <a:rPr lang="en-US" altLang="zh-CN" sz="2400" dirty="0">
                <a:latin typeface="Century Gothic" pitchFamily="34" charset="0"/>
                <a:ea typeface="SimSun" pitchFamily="2" charset="-122"/>
              </a:rPr>
              <a:t> that </a:t>
            </a:r>
            <a:r>
              <a:rPr lang="en-US" altLang="zh-CN" sz="2400" dirty="0" err="1">
                <a:latin typeface="Century Gothic" pitchFamily="34" charset="0"/>
                <a:ea typeface="SimSun" pitchFamily="2" charset="-122"/>
              </a:rPr>
              <a:t>neutralise</a:t>
            </a:r>
            <a:r>
              <a:rPr lang="en-US" altLang="zh-CN" sz="2400" dirty="0">
                <a:latin typeface="Century Gothic" pitchFamily="34" charset="0"/>
                <a:ea typeface="SimSun" pitchFamily="2" charset="-122"/>
              </a:rPr>
              <a:t> the negative charge of the DNA.</a:t>
            </a:r>
          </a:p>
          <a:p>
            <a:pPr eaLnBrk="1" hangingPunct="1"/>
            <a:r>
              <a:rPr lang="en-US" altLang="zh-CN" sz="2400" dirty="0">
                <a:latin typeface="Century Gothic" pitchFamily="34" charset="0"/>
                <a:ea typeface="SimSun" pitchFamily="2" charset="-122"/>
              </a:rPr>
              <a:t>Each 200 </a:t>
            </a:r>
            <a:r>
              <a:rPr lang="en-US" altLang="zh-CN" sz="2400" dirty="0" err="1">
                <a:latin typeface="Century Gothic" pitchFamily="34" charset="0"/>
                <a:ea typeface="SimSun" pitchFamily="2" charset="-122"/>
              </a:rPr>
              <a:t>bp</a:t>
            </a:r>
            <a:r>
              <a:rPr lang="en-US" altLang="zh-CN" sz="2400" dirty="0">
                <a:latin typeface="Century Gothic" pitchFamily="34" charset="0"/>
                <a:ea typeface="SimSun" pitchFamily="2" charset="-122"/>
              </a:rPr>
              <a:t> of DNA is wrapped around nine histone proteins = </a:t>
            </a:r>
            <a:r>
              <a:rPr lang="en-US" altLang="zh-CN" sz="2400" b="1" dirty="0">
                <a:solidFill>
                  <a:srgbClr val="0000FF"/>
                </a:solidFill>
                <a:latin typeface="Century Gothic" pitchFamily="34" charset="0"/>
                <a:ea typeface="SimSun" pitchFamily="2" charset="-122"/>
              </a:rPr>
              <a:t>nucleosome</a:t>
            </a:r>
            <a:r>
              <a:rPr lang="en-US" altLang="zh-CN" sz="2400" dirty="0">
                <a:latin typeface="Century Gothic" pitchFamily="34" charset="0"/>
                <a:ea typeface="SimSun" pitchFamily="2" charset="-122"/>
              </a:rPr>
              <a:t>. </a:t>
            </a:r>
          </a:p>
          <a:p>
            <a:pPr eaLnBrk="1" hangingPunct="1"/>
            <a:r>
              <a:rPr lang="en-US" altLang="zh-CN" sz="2400" dirty="0">
                <a:latin typeface="Century Gothic" pitchFamily="34" charset="0"/>
                <a:ea typeface="SimSun" pitchFamily="2" charset="-122"/>
              </a:rPr>
              <a:t>Eight of histones cluster together and 140 </a:t>
            </a:r>
            <a:r>
              <a:rPr lang="en-US" altLang="zh-CN" sz="2400" dirty="0" err="1">
                <a:latin typeface="Century Gothic" pitchFamily="34" charset="0"/>
                <a:ea typeface="SimSun" pitchFamily="2" charset="-122"/>
              </a:rPr>
              <a:t>bp</a:t>
            </a:r>
            <a:r>
              <a:rPr lang="en-US" altLang="zh-CN" sz="2400" dirty="0">
                <a:latin typeface="Century Gothic" pitchFamily="34" charset="0"/>
                <a:ea typeface="SimSun" pitchFamily="2" charset="-122"/>
              </a:rPr>
              <a:t> of DNA are coiled around them = </a:t>
            </a:r>
            <a:r>
              <a:rPr lang="en-US" altLang="zh-CN" sz="2400" b="1" dirty="0">
                <a:solidFill>
                  <a:srgbClr val="0000FF"/>
                </a:solidFill>
                <a:latin typeface="Century Gothic" pitchFamily="34" charset="0"/>
                <a:ea typeface="SimSun" pitchFamily="2" charset="-122"/>
              </a:rPr>
              <a:t>core particle.</a:t>
            </a:r>
            <a:endParaRPr lang="en-US" sz="2400" b="1" dirty="0">
              <a:solidFill>
                <a:srgbClr val="0000FF"/>
              </a:solidFill>
              <a:latin typeface="Century Gothic" pitchFamily="34" charset="0"/>
            </a:endParaRPr>
          </a:p>
        </p:txBody>
      </p:sp>
      <p:sp>
        <p:nvSpPr>
          <p:cNvPr id="21507" name="Slide Number Placeholder 5"/>
          <p:cNvSpPr>
            <a:spLocks noGrp="1"/>
          </p:cNvSpPr>
          <p:nvPr>
            <p:ph type="sldNum" sz="quarter" idx="12"/>
          </p:nvPr>
        </p:nvSpPr>
        <p:spPr>
          <a:noFill/>
        </p:spPr>
        <p:txBody>
          <a:bodyPr/>
          <a:lstStyle/>
          <a:p>
            <a:fld id="{19AAA555-371D-4DD9-AFAC-0C3F9CEC48BD}" type="slidenum">
              <a:rPr lang="en-US" smtClean="0"/>
              <a:pPr/>
              <a:t>15</a:t>
            </a:fld>
            <a:endParaRPr lang="en-US"/>
          </a:p>
        </p:txBody>
      </p:sp>
      <p:sp>
        <p:nvSpPr>
          <p:cNvPr id="2" name="TextBox 1"/>
          <p:cNvSpPr txBox="1"/>
          <p:nvPr/>
        </p:nvSpPr>
        <p:spPr>
          <a:xfrm>
            <a:off x="1676400" y="762000"/>
            <a:ext cx="5316705" cy="523220"/>
          </a:xfrm>
          <a:prstGeom prst="rect">
            <a:avLst/>
          </a:prstGeom>
          <a:noFill/>
        </p:spPr>
        <p:txBody>
          <a:bodyPr wrap="none" rtlCol="0">
            <a:spAutoFit/>
          </a:bodyPr>
          <a:lstStyle/>
          <a:p>
            <a:r>
              <a:rPr lang="en-US" sz="2800" b="1" dirty="0">
                <a:latin typeface="Century Gothic"/>
                <a:cs typeface="Century Gothic"/>
              </a:rPr>
              <a:t>Packaging of Eukaryotic DNA</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Slide Number Placeholder 3"/>
          <p:cNvSpPr>
            <a:spLocks noGrp="1"/>
          </p:cNvSpPr>
          <p:nvPr>
            <p:ph type="sldNum" sz="quarter" idx="12"/>
          </p:nvPr>
        </p:nvSpPr>
        <p:spPr>
          <a:noFill/>
        </p:spPr>
        <p:txBody>
          <a:bodyPr/>
          <a:lstStyle/>
          <a:p>
            <a:fld id="{93C9657B-680A-4589-80A2-0DDF610D0A19}" type="slidenum">
              <a:rPr lang="en-US" smtClean="0"/>
              <a:pPr/>
              <a:t>16</a:t>
            </a:fld>
            <a:endParaRPr lang="en-US"/>
          </a:p>
        </p:txBody>
      </p:sp>
      <p:grpSp>
        <p:nvGrpSpPr>
          <p:cNvPr id="22532" name="Group 59"/>
          <p:cNvGrpSpPr>
            <a:grpSpLocks/>
          </p:cNvGrpSpPr>
          <p:nvPr/>
        </p:nvGrpSpPr>
        <p:grpSpPr bwMode="auto">
          <a:xfrm>
            <a:off x="838200" y="1295864"/>
            <a:ext cx="7516813" cy="3580935"/>
            <a:chOff x="576" y="870"/>
            <a:chExt cx="4687" cy="2202"/>
          </a:xfrm>
        </p:grpSpPr>
        <p:sp>
          <p:nvSpPr>
            <p:cNvPr id="13338" name="Rectangle 26"/>
            <p:cNvSpPr>
              <a:spLocks noChangeArrowheads="1"/>
            </p:cNvSpPr>
            <p:nvPr/>
          </p:nvSpPr>
          <p:spPr bwMode="auto">
            <a:xfrm>
              <a:off x="617" y="1179"/>
              <a:ext cx="2149" cy="1893"/>
            </a:xfrm>
            <a:prstGeom prst="rect">
              <a:avLst/>
            </a:prstGeom>
            <a:solidFill>
              <a:srgbClr val="FFFFFF"/>
            </a:solidFill>
            <a:ln w="19050">
              <a:solidFill>
                <a:srgbClr val="000000"/>
              </a:solidFill>
              <a:miter lim="800000"/>
              <a:headEnd/>
              <a:tailEnd/>
            </a:ln>
            <a:effectLst>
              <a:outerShdw dist="135003" dir="2471156" algn="ctr" rotWithShape="0">
                <a:srgbClr val="808080"/>
              </a:outerShdw>
            </a:effectLst>
          </p:spPr>
          <p:txBody>
            <a:bodyPr/>
            <a:lstStyle/>
            <a:p>
              <a:pPr>
                <a:defRPr/>
              </a:pPr>
              <a:endParaRPr lang="en-US"/>
            </a:p>
          </p:txBody>
        </p:sp>
        <p:sp>
          <p:nvSpPr>
            <p:cNvPr id="22537" name="Text Box 4"/>
            <p:cNvSpPr txBox="1">
              <a:spLocks noChangeArrowheads="1"/>
            </p:cNvSpPr>
            <p:nvPr/>
          </p:nvSpPr>
          <p:spPr bwMode="auto">
            <a:xfrm>
              <a:off x="2041" y="1561"/>
              <a:ext cx="782" cy="299"/>
            </a:xfrm>
            <a:prstGeom prst="rect">
              <a:avLst/>
            </a:prstGeom>
            <a:noFill/>
            <a:ln w="9525">
              <a:noFill/>
              <a:miter lim="800000"/>
              <a:headEnd/>
              <a:tailEnd/>
            </a:ln>
          </p:spPr>
          <p:txBody>
            <a:bodyPr/>
            <a:lstStyle/>
            <a:p>
              <a:r>
                <a:rPr lang="en-US" sz="1400" b="1">
                  <a:latin typeface="Century Gothic" pitchFamily="34" charset="0"/>
                </a:rPr>
                <a:t>One Histone</a:t>
              </a:r>
            </a:p>
          </p:txBody>
        </p:sp>
        <p:sp>
          <p:nvSpPr>
            <p:cNvPr id="22538" name="Text Box 5"/>
            <p:cNvSpPr txBox="1">
              <a:spLocks noChangeArrowheads="1"/>
            </p:cNvSpPr>
            <p:nvPr/>
          </p:nvSpPr>
          <p:spPr bwMode="auto">
            <a:xfrm>
              <a:off x="576" y="1677"/>
              <a:ext cx="1172" cy="399"/>
            </a:xfrm>
            <a:prstGeom prst="rect">
              <a:avLst/>
            </a:prstGeom>
            <a:noFill/>
            <a:ln w="9525">
              <a:noFill/>
              <a:miter lim="800000"/>
              <a:headEnd/>
              <a:tailEnd/>
            </a:ln>
          </p:spPr>
          <p:txBody>
            <a:bodyPr/>
            <a:lstStyle/>
            <a:p>
              <a:endParaRPr lang="en-US"/>
            </a:p>
          </p:txBody>
        </p:sp>
        <p:sp>
          <p:nvSpPr>
            <p:cNvPr id="13319" name="Freeform 7"/>
            <p:cNvSpPr>
              <a:spLocks/>
            </p:cNvSpPr>
            <p:nvPr/>
          </p:nvSpPr>
          <p:spPr bwMode="auto">
            <a:xfrm>
              <a:off x="1253" y="1104"/>
              <a:ext cx="1041" cy="1752"/>
            </a:xfrm>
            <a:custGeom>
              <a:avLst/>
              <a:gdLst/>
              <a:ahLst/>
              <a:cxnLst>
                <a:cxn ang="0">
                  <a:pos x="960" y="990"/>
                </a:cxn>
                <a:cxn ang="0">
                  <a:pos x="1155" y="1185"/>
                </a:cxn>
                <a:cxn ang="0">
                  <a:pos x="1410" y="1500"/>
                </a:cxn>
                <a:cxn ang="0">
                  <a:pos x="1605" y="1740"/>
                </a:cxn>
                <a:cxn ang="0">
                  <a:pos x="1650" y="1875"/>
                </a:cxn>
                <a:cxn ang="0">
                  <a:pos x="1695" y="1965"/>
                </a:cxn>
                <a:cxn ang="0">
                  <a:pos x="1785" y="2250"/>
                </a:cxn>
                <a:cxn ang="0">
                  <a:pos x="1815" y="2955"/>
                </a:cxn>
                <a:cxn ang="0">
                  <a:pos x="1545" y="3135"/>
                </a:cxn>
                <a:cxn ang="0">
                  <a:pos x="825" y="3015"/>
                </a:cxn>
                <a:cxn ang="0">
                  <a:pos x="645" y="3045"/>
                </a:cxn>
                <a:cxn ang="0">
                  <a:pos x="360" y="2385"/>
                </a:cxn>
                <a:cxn ang="0">
                  <a:pos x="825" y="1695"/>
                </a:cxn>
                <a:cxn ang="0">
                  <a:pos x="1290" y="1650"/>
                </a:cxn>
                <a:cxn ang="0">
                  <a:pos x="1380" y="1785"/>
                </a:cxn>
                <a:cxn ang="0">
                  <a:pos x="1500" y="1935"/>
                </a:cxn>
                <a:cxn ang="0">
                  <a:pos x="1545" y="2070"/>
                </a:cxn>
                <a:cxn ang="0">
                  <a:pos x="1485" y="2910"/>
                </a:cxn>
                <a:cxn ang="0">
                  <a:pos x="1200" y="3135"/>
                </a:cxn>
                <a:cxn ang="0">
                  <a:pos x="525" y="3120"/>
                </a:cxn>
                <a:cxn ang="0">
                  <a:pos x="150" y="2970"/>
                </a:cxn>
                <a:cxn ang="0">
                  <a:pos x="0" y="2640"/>
                </a:cxn>
                <a:cxn ang="0">
                  <a:pos x="90" y="2040"/>
                </a:cxn>
                <a:cxn ang="0">
                  <a:pos x="210" y="1815"/>
                </a:cxn>
                <a:cxn ang="0">
                  <a:pos x="390" y="1560"/>
                </a:cxn>
                <a:cxn ang="0">
                  <a:pos x="465" y="1455"/>
                </a:cxn>
                <a:cxn ang="0">
                  <a:pos x="540" y="1380"/>
                </a:cxn>
                <a:cxn ang="0">
                  <a:pos x="645" y="1305"/>
                </a:cxn>
                <a:cxn ang="0">
                  <a:pos x="750" y="1230"/>
                </a:cxn>
                <a:cxn ang="0">
                  <a:pos x="840" y="1185"/>
                </a:cxn>
                <a:cxn ang="0">
                  <a:pos x="1020" y="1080"/>
                </a:cxn>
                <a:cxn ang="0">
                  <a:pos x="1200" y="990"/>
                </a:cxn>
                <a:cxn ang="0">
                  <a:pos x="1770" y="615"/>
                </a:cxn>
              </a:cxnLst>
              <a:rect l="0" t="0" r="r" b="b"/>
              <a:pathLst>
                <a:path w="1918" h="3165">
                  <a:moveTo>
                    <a:pt x="765" y="645"/>
                  </a:moveTo>
                  <a:cubicBezTo>
                    <a:pt x="390" y="0"/>
                    <a:pt x="924" y="949"/>
                    <a:pt x="960" y="990"/>
                  </a:cubicBezTo>
                  <a:cubicBezTo>
                    <a:pt x="976" y="1009"/>
                    <a:pt x="1003" y="1017"/>
                    <a:pt x="1020" y="1035"/>
                  </a:cubicBezTo>
                  <a:cubicBezTo>
                    <a:pt x="1175" y="1206"/>
                    <a:pt x="1049" y="1114"/>
                    <a:pt x="1155" y="1185"/>
                  </a:cubicBezTo>
                  <a:cubicBezTo>
                    <a:pt x="1196" y="1247"/>
                    <a:pt x="1230" y="1290"/>
                    <a:pt x="1290" y="1335"/>
                  </a:cubicBezTo>
                  <a:cubicBezTo>
                    <a:pt x="1313" y="1403"/>
                    <a:pt x="1369" y="1441"/>
                    <a:pt x="1410" y="1500"/>
                  </a:cubicBezTo>
                  <a:cubicBezTo>
                    <a:pt x="1462" y="1574"/>
                    <a:pt x="1510" y="1650"/>
                    <a:pt x="1560" y="1725"/>
                  </a:cubicBezTo>
                  <a:cubicBezTo>
                    <a:pt x="1569" y="1738"/>
                    <a:pt x="1590" y="1735"/>
                    <a:pt x="1605" y="1740"/>
                  </a:cubicBezTo>
                  <a:cubicBezTo>
                    <a:pt x="1615" y="1770"/>
                    <a:pt x="1625" y="1800"/>
                    <a:pt x="1635" y="1830"/>
                  </a:cubicBezTo>
                  <a:cubicBezTo>
                    <a:pt x="1640" y="1845"/>
                    <a:pt x="1645" y="1860"/>
                    <a:pt x="1650" y="1875"/>
                  </a:cubicBezTo>
                  <a:cubicBezTo>
                    <a:pt x="1656" y="1892"/>
                    <a:pt x="1672" y="1904"/>
                    <a:pt x="1680" y="1920"/>
                  </a:cubicBezTo>
                  <a:cubicBezTo>
                    <a:pt x="1687" y="1934"/>
                    <a:pt x="1685" y="1953"/>
                    <a:pt x="1695" y="1965"/>
                  </a:cubicBezTo>
                  <a:cubicBezTo>
                    <a:pt x="1706" y="1979"/>
                    <a:pt x="1725" y="1985"/>
                    <a:pt x="1740" y="1995"/>
                  </a:cubicBezTo>
                  <a:cubicBezTo>
                    <a:pt x="1808" y="2199"/>
                    <a:pt x="1731" y="1946"/>
                    <a:pt x="1785" y="2250"/>
                  </a:cubicBezTo>
                  <a:cubicBezTo>
                    <a:pt x="1800" y="2337"/>
                    <a:pt x="1849" y="2396"/>
                    <a:pt x="1875" y="2475"/>
                  </a:cubicBezTo>
                  <a:cubicBezTo>
                    <a:pt x="1874" y="2498"/>
                    <a:pt x="1918" y="2852"/>
                    <a:pt x="1815" y="2955"/>
                  </a:cubicBezTo>
                  <a:cubicBezTo>
                    <a:pt x="1750" y="3020"/>
                    <a:pt x="1666" y="3054"/>
                    <a:pt x="1590" y="3105"/>
                  </a:cubicBezTo>
                  <a:cubicBezTo>
                    <a:pt x="1575" y="3115"/>
                    <a:pt x="1562" y="3129"/>
                    <a:pt x="1545" y="3135"/>
                  </a:cubicBezTo>
                  <a:cubicBezTo>
                    <a:pt x="1515" y="3145"/>
                    <a:pt x="1455" y="3165"/>
                    <a:pt x="1455" y="3165"/>
                  </a:cubicBezTo>
                  <a:cubicBezTo>
                    <a:pt x="1227" y="3151"/>
                    <a:pt x="1017" y="3143"/>
                    <a:pt x="825" y="3015"/>
                  </a:cubicBezTo>
                  <a:cubicBezTo>
                    <a:pt x="717" y="2987"/>
                    <a:pt x="825" y="3040"/>
                    <a:pt x="795" y="3045"/>
                  </a:cubicBezTo>
                  <a:cubicBezTo>
                    <a:pt x="765" y="3050"/>
                    <a:pt x="695" y="3095"/>
                    <a:pt x="645" y="3045"/>
                  </a:cubicBezTo>
                  <a:cubicBezTo>
                    <a:pt x="604" y="2921"/>
                    <a:pt x="514" y="2881"/>
                    <a:pt x="495" y="2745"/>
                  </a:cubicBezTo>
                  <a:cubicBezTo>
                    <a:pt x="433" y="2663"/>
                    <a:pt x="365" y="2522"/>
                    <a:pt x="360" y="2385"/>
                  </a:cubicBezTo>
                  <a:cubicBezTo>
                    <a:pt x="355" y="2248"/>
                    <a:pt x="387" y="2035"/>
                    <a:pt x="465" y="1920"/>
                  </a:cubicBezTo>
                  <a:cubicBezTo>
                    <a:pt x="487" y="1862"/>
                    <a:pt x="792" y="1745"/>
                    <a:pt x="825" y="1695"/>
                  </a:cubicBezTo>
                  <a:cubicBezTo>
                    <a:pt x="845" y="1665"/>
                    <a:pt x="1050" y="1620"/>
                    <a:pt x="1050" y="1620"/>
                  </a:cubicBezTo>
                  <a:cubicBezTo>
                    <a:pt x="1180" y="1626"/>
                    <a:pt x="1170" y="1599"/>
                    <a:pt x="1290" y="1650"/>
                  </a:cubicBezTo>
                  <a:cubicBezTo>
                    <a:pt x="1494" y="1737"/>
                    <a:pt x="1175" y="1677"/>
                    <a:pt x="1365" y="1740"/>
                  </a:cubicBezTo>
                  <a:cubicBezTo>
                    <a:pt x="1370" y="1755"/>
                    <a:pt x="1370" y="1773"/>
                    <a:pt x="1380" y="1785"/>
                  </a:cubicBezTo>
                  <a:cubicBezTo>
                    <a:pt x="1391" y="1799"/>
                    <a:pt x="1415" y="1800"/>
                    <a:pt x="1425" y="1815"/>
                  </a:cubicBezTo>
                  <a:cubicBezTo>
                    <a:pt x="1514" y="1958"/>
                    <a:pt x="1398" y="1867"/>
                    <a:pt x="1500" y="1935"/>
                  </a:cubicBezTo>
                  <a:cubicBezTo>
                    <a:pt x="1510" y="1965"/>
                    <a:pt x="1520" y="1995"/>
                    <a:pt x="1530" y="2025"/>
                  </a:cubicBezTo>
                  <a:cubicBezTo>
                    <a:pt x="1535" y="2040"/>
                    <a:pt x="1540" y="2055"/>
                    <a:pt x="1545" y="2070"/>
                  </a:cubicBezTo>
                  <a:cubicBezTo>
                    <a:pt x="1550" y="2085"/>
                    <a:pt x="1560" y="2115"/>
                    <a:pt x="1560" y="2115"/>
                  </a:cubicBezTo>
                  <a:cubicBezTo>
                    <a:pt x="1551" y="2458"/>
                    <a:pt x="1577" y="2634"/>
                    <a:pt x="1485" y="2910"/>
                  </a:cubicBezTo>
                  <a:cubicBezTo>
                    <a:pt x="1456" y="2996"/>
                    <a:pt x="1376" y="3076"/>
                    <a:pt x="1290" y="3105"/>
                  </a:cubicBezTo>
                  <a:cubicBezTo>
                    <a:pt x="1260" y="3115"/>
                    <a:pt x="1230" y="3125"/>
                    <a:pt x="1200" y="3135"/>
                  </a:cubicBezTo>
                  <a:cubicBezTo>
                    <a:pt x="1185" y="3140"/>
                    <a:pt x="1155" y="3150"/>
                    <a:pt x="1155" y="3150"/>
                  </a:cubicBezTo>
                  <a:cubicBezTo>
                    <a:pt x="945" y="3144"/>
                    <a:pt x="731" y="3161"/>
                    <a:pt x="525" y="3120"/>
                  </a:cubicBezTo>
                  <a:cubicBezTo>
                    <a:pt x="495" y="3114"/>
                    <a:pt x="259" y="3043"/>
                    <a:pt x="240" y="3030"/>
                  </a:cubicBezTo>
                  <a:cubicBezTo>
                    <a:pt x="210" y="3010"/>
                    <a:pt x="150" y="2970"/>
                    <a:pt x="150" y="2970"/>
                  </a:cubicBezTo>
                  <a:cubicBezTo>
                    <a:pt x="128" y="2938"/>
                    <a:pt x="94" y="2914"/>
                    <a:pt x="75" y="2880"/>
                  </a:cubicBezTo>
                  <a:cubicBezTo>
                    <a:pt x="38" y="2813"/>
                    <a:pt x="19" y="2716"/>
                    <a:pt x="0" y="2640"/>
                  </a:cubicBezTo>
                  <a:cubicBezTo>
                    <a:pt x="5" y="2510"/>
                    <a:pt x="7" y="2380"/>
                    <a:pt x="15" y="2250"/>
                  </a:cubicBezTo>
                  <a:cubicBezTo>
                    <a:pt x="20" y="2168"/>
                    <a:pt x="59" y="2110"/>
                    <a:pt x="90" y="2040"/>
                  </a:cubicBezTo>
                  <a:cubicBezTo>
                    <a:pt x="103" y="2011"/>
                    <a:pt x="110" y="1980"/>
                    <a:pt x="120" y="1950"/>
                  </a:cubicBezTo>
                  <a:cubicBezTo>
                    <a:pt x="137" y="1899"/>
                    <a:pt x="180" y="1860"/>
                    <a:pt x="210" y="1815"/>
                  </a:cubicBezTo>
                  <a:cubicBezTo>
                    <a:pt x="219" y="1802"/>
                    <a:pt x="217" y="1784"/>
                    <a:pt x="225" y="1770"/>
                  </a:cubicBezTo>
                  <a:cubicBezTo>
                    <a:pt x="267" y="1694"/>
                    <a:pt x="317" y="1609"/>
                    <a:pt x="390" y="1560"/>
                  </a:cubicBezTo>
                  <a:cubicBezTo>
                    <a:pt x="430" y="1440"/>
                    <a:pt x="370" y="1580"/>
                    <a:pt x="450" y="1500"/>
                  </a:cubicBezTo>
                  <a:cubicBezTo>
                    <a:pt x="461" y="1489"/>
                    <a:pt x="455" y="1467"/>
                    <a:pt x="465" y="1455"/>
                  </a:cubicBezTo>
                  <a:cubicBezTo>
                    <a:pt x="476" y="1441"/>
                    <a:pt x="495" y="1435"/>
                    <a:pt x="510" y="1425"/>
                  </a:cubicBezTo>
                  <a:cubicBezTo>
                    <a:pt x="520" y="1410"/>
                    <a:pt x="526" y="1391"/>
                    <a:pt x="540" y="1380"/>
                  </a:cubicBezTo>
                  <a:cubicBezTo>
                    <a:pt x="552" y="1370"/>
                    <a:pt x="574" y="1376"/>
                    <a:pt x="585" y="1365"/>
                  </a:cubicBezTo>
                  <a:cubicBezTo>
                    <a:pt x="665" y="1285"/>
                    <a:pt x="525" y="1345"/>
                    <a:pt x="645" y="1305"/>
                  </a:cubicBezTo>
                  <a:cubicBezTo>
                    <a:pt x="650" y="1290"/>
                    <a:pt x="647" y="1269"/>
                    <a:pt x="660" y="1260"/>
                  </a:cubicBezTo>
                  <a:cubicBezTo>
                    <a:pt x="686" y="1242"/>
                    <a:pt x="724" y="1248"/>
                    <a:pt x="750" y="1230"/>
                  </a:cubicBezTo>
                  <a:cubicBezTo>
                    <a:pt x="765" y="1220"/>
                    <a:pt x="779" y="1208"/>
                    <a:pt x="795" y="1200"/>
                  </a:cubicBezTo>
                  <a:cubicBezTo>
                    <a:pt x="809" y="1193"/>
                    <a:pt x="826" y="1193"/>
                    <a:pt x="840" y="1185"/>
                  </a:cubicBezTo>
                  <a:cubicBezTo>
                    <a:pt x="887" y="1159"/>
                    <a:pt x="924" y="1112"/>
                    <a:pt x="975" y="1095"/>
                  </a:cubicBezTo>
                  <a:cubicBezTo>
                    <a:pt x="990" y="1090"/>
                    <a:pt x="1006" y="1088"/>
                    <a:pt x="1020" y="1080"/>
                  </a:cubicBezTo>
                  <a:cubicBezTo>
                    <a:pt x="1052" y="1062"/>
                    <a:pt x="1076" y="1031"/>
                    <a:pt x="1110" y="1020"/>
                  </a:cubicBezTo>
                  <a:cubicBezTo>
                    <a:pt x="1140" y="1010"/>
                    <a:pt x="1174" y="1008"/>
                    <a:pt x="1200" y="990"/>
                  </a:cubicBezTo>
                  <a:cubicBezTo>
                    <a:pt x="1242" y="962"/>
                    <a:pt x="1290" y="938"/>
                    <a:pt x="1335" y="915"/>
                  </a:cubicBezTo>
                  <a:cubicBezTo>
                    <a:pt x="1349" y="908"/>
                    <a:pt x="1756" y="623"/>
                    <a:pt x="1770" y="615"/>
                  </a:cubicBezTo>
                  <a:cubicBezTo>
                    <a:pt x="1802" y="597"/>
                    <a:pt x="1470" y="840"/>
                    <a:pt x="1470" y="840"/>
                  </a:cubicBezTo>
                </a:path>
              </a:pathLst>
            </a:custGeom>
            <a:noFill/>
            <a:ln w="161925">
              <a:solidFill>
                <a:srgbClr val="CC99FF"/>
              </a:solidFill>
              <a:round/>
              <a:headEnd/>
              <a:tailEnd/>
            </a:ln>
            <a:effectLst>
              <a:outerShdw dist="35921" dir="2700000" algn="ctr" rotWithShape="0">
                <a:srgbClr val="808080"/>
              </a:outerShdw>
            </a:effectLst>
          </p:spPr>
          <p:txBody>
            <a:bodyPr/>
            <a:lstStyle/>
            <a:p>
              <a:pPr>
                <a:defRPr/>
              </a:pPr>
              <a:endParaRPr lang="en-US"/>
            </a:p>
          </p:txBody>
        </p:sp>
        <p:sp>
          <p:nvSpPr>
            <p:cNvPr id="22540" name="Oval 8"/>
            <p:cNvSpPr>
              <a:spLocks noChangeArrowheads="1"/>
            </p:cNvSpPr>
            <p:nvPr/>
          </p:nvSpPr>
          <p:spPr bwMode="auto">
            <a:xfrm>
              <a:off x="1742" y="2117"/>
              <a:ext cx="195" cy="199"/>
            </a:xfrm>
            <a:prstGeom prst="ellipse">
              <a:avLst/>
            </a:prstGeom>
            <a:gradFill rotWithShape="0">
              <a:gsLst>
                <a:gs pos="0">
                  <a:srgbClr val="CCFFFF"/>
                </a:gs>
                <a:gs pos="100000">
                  <a:srgbClr val="5E7676"/>
                </a:gs>
              </a:gsLst>
              <a:path path="rect">
                <a:fillToRect t="100000" r="100000"/>
              </a:path>
            </a:gradFill>
            <a:ln w="9525">
              <a:noFill/>
              <a:round/>
              <a:headEnd/>
              <a:tailEnd/>
            </a:ln>
          </p:spPr>
          <p:txBody>
            <a:bodyPr/>
            <a:lstStyle/>
            <a:p>
              <a:endParaRPr lang="en-US"/>
            </a:p>
          </p:txBody>
        </p:sp>
        <p:sp>
          <p:nvSpPr>
            <p:cNvPr id="22541" name="Oval 9"/>
            <p:cNvSpPr>
              <a:spLocks noChangeArrowheads="1"/>
            </p:cNvSpPr>
            <p:nvPr/>
          </p:nvSpPr>
          <p:spPr bwMode="auto">
            <a:xfrm>
              <a:off x="1872" y="2134"/>
              <a:ext cx="195" cy="199"/>
            </a:xfrm>
            <a:prstGeom prst="ellipse">
              <a:avLst/>
            </a:prstGeom>
            <a:gradFill rotWithShape="0">
              <a:gsLst>
                <a:gs pos="0">
                  <a:srgbClr val="CCFFFF"/>
                </a:gs>
                <a:gs pos="100000">
                  <a:srgbClr val="5E7676"/>
                </a:gs>
              </a:gsLst>
              <a:path path="rect">
                <a:fillToRect t="100000" r="100000"/>
              </a:path>
            </a:gradFill>
            <a:ln w="9525">
              <a:noFill/>
              <a:round/>
              <a:headEnd/>
              <a:tailEnd/>
            </a:ln>
          </p:spPr>
          <p:txBody>
            <a:bodyPr/>
            <a:lstStyle/>
            <a:p>
              <a:endParaRPr lang="en-US"/>
            </a:p>
          </p:txBody>
        </p:sp>
        <p:sp>
          <p:nvSpPr>
            <p:cNvPr id="22542" name="Oval 10"/>
            <p:cNvSpPr>
              <a:spLocks noChangeArrowheads="1"/>
            </p:cNvSpPr>
            <p:nvPr/>
          </p:nvSpPr>
          <p:spPr bwMode="auto">
            <a:xfrm>
              <a:off x="1546" y="2125"/>
              <a:ext cx="196" cy="200"/>
            </a:xfrm>
            <a:prstGeom prst="ellipse">
              <a:avLst/>
            </a:prstGeom>
            <a:gradFill rotWithShape="0">
              <a:gsLst>
                <a:gs pos="0">
                  <a:srgbClr val="CCFFFF"/>
                </a:gs>
                <a:gs pos="100000">
                  <a:srgbClr val="5E7676"/>
                </a:gs>
              </a:gsLst>
              <a:path path="rect">
                <a:fillToRect t="100000" r="100000"/>
              </a:path>
            </a:gradFill>
            <a:ln w="9525">
              <a:noFill/>
              <a:round/>
              <a:headEnd/>
              <a:tailEnd/>
            </a:ln>
          </p:spPr>
          <p:txBody>
            <a:bodyPr/>
            <a:lstStyle/>
            <a:p>
              <a:endParaRPr lang="en-US"/>
            </a:p>
          </p:txBody>
        </p:sp>
        <p:sp>
          <p:nvSpPr>
            <p:cNvPr id="22543" name="Oval 11"/>
            <p:cNvSpPr>
              <a:spLocks noChangeArrowheads="1"/>
            </p:cNvSpPr>
            <p:nvPr/>
          </p:nvSpPr>
          <p:spPr bwMode="auto">
            <a:xfrm>
              <a:off x="1644" y="2308"/>
              <a:ext cx="195" cy="199"/>
            </a:xfrm>
            <a:prstGeom prst="ellipse">
              <a:avLst/>
            </a:prstGeom>
            <a:gradFill rotWithShape="0">
              <a:gsLst>
                <a:gs pos="0">
                  <a:srgbClr val="CCFFFF"/>
                </a:gs>
                <a:gs pos="100000">
                  <a:srgbClr val="5E7676"/>
                </a:gs>
              </a:gsLst>
              <a:path path="rect">
                <a:fillToRect t="100000" r="100000"/>
              </a:path>
            </a:gradFill>
            <a:ln w="9525">
              <a:noFill/>
              <a:round/>
              <a:headEnd/>
              <a:tailEnd/>
            </a:ln>
          </p:spPr>
          <p:txBody>
            <a:bodyPr/>
            <a:lstStyle/>
            <a:p>
              <a:endParaRPr lang="en-US"/>
            </a:p>
          </p:txBody>
        </p:sp>
        <p:sp>
          <p:nvSpPr>
            <p:cNvPr id="22544" name="Oval 12"/>
            <p:cNvSpPr>
              <a:spLocks noChangeArrowheads="1"/>
            </p:cNvSpPr>
            <p:nvPr/>
          </p:nvSpPr>
          <p:spPr bwMode="auto">
            <a:xfrm>
              <a:off x="1839" y="2300"/>
              <a:ext cx="196" cy="199"/>
            </a:xfrm>
            <a:prstGeom prst="ellipse">
              <a:avLst/>
            </a:prstGeom>
            <a:gradFill rotWithShape="0">
              <a:gsLst>
                <a:gs pos="0">
                  <a:srgbClr val="CCFFFF"/>
                </a:gs>
                <a:gs pos="100000">
                  <a:srgbClr val="5E7676"/>
                </a:gs>
              </a:gsLst>
              <a:path path="rect">
                <a:fillToRect t="100000" r="100000"/>
              </a:path>
            </a:gradFill>
            <a:ln w="9525">
              <a:noFill/>
              <a:round/>
              <a:headEnd/>
              <a:tailEnd/>
            </a:ln>
          </p:spPr>
          <p:txBody>
            <a:bodyPr/>
            <a:lstStyle/>
            <a:p>
              <a:endParaRPr lang="en-US"/>
            </a:p>
          </p:txBody>
        </p:sp>
        <p:sp>
          <p:nvSpPr>
            <p:cNvPr id="22545" name="Oval 13"/>
            <p:cNvSpPr>
              <a:spLocks noChangeArrowheads="1"/>
            </p:cNvSpPr>
            <p:nvPr/>
          </p:nvSpPr>
          <p:spPr bwMode="auto">
            <a:xfrm>
              <a:off x="1530" y="2399"/>
              <a:ext cx="195" cy="200"/>
            </a:xfrm>
            <a:prstGeom prst="ellipse">
              <a:avLst/>
            </a:prstGeom>
            <a:gradFill rotWithShape="0">
              <a:gsLst>
                <a:gs pos="0">
                  <a:srgbClr val="CCFFFF"/>
                </a:gs>
                <a:gs pos="100000">
                  <a:srgbClr val="5E7676"/>
                </a:gs>
              </a:gsLst>
              <a:path path="rect">
                <a:fillToRect t="100000" r="100000"/>
              </a:path>
            </a:gradFill>
            <a:ln w="9525">
              <a:noFill/>
              <a:round/>
              <a:headEnd/>
              <a:tailEnd/>
            </a:ln>
          </p:spPr>
          <p:txBody>
            <a:bodyPr/>
            <a:lstStyle/>
            <a:p>
              <a:endParaRPr lang="en-US"/>
            </a:p>
          </p:txBody>
        </p:sp>
        <p:sp>
          <p:nvSpPr>
            <p:cNvPr id="22546" name="Oval 14"/>
            <p:cNvSpPr>
              <a:spLocks noChangeArrowheads="1"/>
            </p:cNvSpPr>
            <p:nvPr/>
          </p:nvSpPr>
          <p:spPr bwMode="auto">
            <a:xfrm>
              <a:off x="1676" y="2516"/>
              <a:ext cx="196" cy="199"/>
            </a:xfrm>
            <a:prstGeom prst="ellipse">
              <a:avLst/>
            </a:prstGeom>
            <a:gradFill rotWithShape="0">
              <a:gsLst>
                <a:gs pos="0">
                  <a:srgbClr val="CCFFFF"/>
                </a:gs>
                <a:gs pos="100000">
                  <a:srgbClr val="5E7676"/>
                </a:gs>
              </a:gsLst>
              <a:path path="rect">
                <a:fillToRect t="100000" r="100000"/>
              </a:path>
            </a:gradFill>
            <a:ln w="9525">
              <a:noFill/>
              <a:round/>
              <a:headEnd/>
              <a:tailEnd/>
            </a:ln>
          </p:spPr>
          <p:txBody>
            <a:bodyPr/>
            <a:lstStyle/>
            <a:p>
              <a:endParaRPr lang="en-US"/>
            </a:p>
          </p:txBody>
        </p:sp>
        <p:sp>
          <p:nvSpPr>
            <p:cNvPr id="22547" name="Oval 15"/>
            <p:cNvSpPr>
              <a:spLocks noChangeArrowheads="1"/>
            </p:cNvSpPr>
            <p:nvPr/>
          </p:nvSpPr>
          <p:spPr bwMode="auto">
            <a:xfrm>
              <a:off x="1807" y="2507"/>
              <a:ext cx="195" cy="200"/>
            </a:xfrm>
            <a:prstGeom prst="ellipse">
              <a:avLst/>
            </a:prstGeom>
            <a:gradFill rotWithShape="0">
              <a:gsLst>
                <a:gs pos="0">
                  <a:srgbClr val="CCFFFF"/>
                </a:gs>
                <a:gs pos="100000">
                  <a:srgbClr val="5E7676"/>
                </a:gs>
              </a:gsLst>
              <a:path path="rect">
                <a:fillToRect t="100000" r="100000"/>
              </a:path>
            </a:gradFill>
            <a:ln w="9525">
              <a:noFill/>
              <a:round/>
              <a:headEnd/>
              <a:tailEnd/>
            </a:ln>
          </p:spPr>
          <p:txBody>
            <a:bodyPr/>
            <a:lstStyle/>
            <a:p>
              <a:endParaRPr lang="en-US"/>
            </a:p>
          </p:txBody>
        </p:sp>
        <p:sp>
          <p:nvSpPr>
            <p:cNvPr id="22548" name="Oval 16"/>
            <p:cNvSpPr>
              <a:spLocks noChangeArrowheads="1"/>
            </p:cNvSpPr>
            <p:nvPr/>
          </p:nvSpPr>
          <p:spPr bwMode="auto">
            <a:xfrm>
              <a:off x="1742" y="1768"/>
              <a:ext cx="195" cy="200"/>
            </a:xfrm>
            <a:prstGeom prst="ellipse">
              <a:avLst/>
            </a:prstGeom>
            <a:gradFill rotWithShape="0">
              <a:gsLst>
                <a:gs pos="0">
                  <a:srgbClr val="CCFFFF"/>
                </a:gs>
                <a:gs pos="100000">
                  <a:srgbClr val="5E7676"/>
                </a:gs>
              </a:gsLst>
              <a:path path="rect">
                <a:fillToRect t="100000" r="100000"/>
              </a:path>
            </a:gradFill>
            <a:ln w="9525">
              <a:noFill/>
              <a:round/>
              <a:headEnd/>
              <a:tailEnd/>
            </a:ln>
          </p:spPr>
          <p:txBody>
            <a:bodyPr/>
            <a:lstStyle/>
            <a:p>
              <a:endParaRPr lang="en-US"/>
            </a:p>
          </p:txBody>
        </p:sp>
        <p:sp>
          <p:nvSpPr>
            <p:cNvPr id="22549" name="Freeform 17"/>
            <p:cNvSpPr>
              <a:spLocks/>
            </p:cNvSpPr>
            <p:nvPr/>
          </p:nvSpPr>
          <p:spPr bwMode="auto">
            <a:xfrm rot="3487039">
              <a:off x="1550" y="1341"/>
              <a:ext cx="166" cy="112"/>
            </a:xfrm>
            <a:custGeom>
              <a:avLst/>
              <a:gdLst>
                <a:gd name="T0" fmla="*/ 0 w 1358"/>
                <a:gd name="T1" fmla="*/ 0 h 625"/>
                <a:gd name="T2" fmla="*/ 0 w 1358"/>
                <a:gd name="T3" fmla="*/ 0 h 625"/>
                <a:gd name="T4" fmla="*/ 0 w 1358"/>
                <a:gd name="T5" fmla="*/ 0 h 625"/>
                <a:gd name="T6" fmla="*/ 0 w 1358"/>
                <a:gd name="T7" fmla="*/ 0 h 625"/>
                <a:gd name="T8" fmla="*/ 0 w 1358"/>
                <a:gd name="T9" fmla="*/ 0 h 625"/>
                <a:gd name="T10" fmla="*/ 0 w 1358"/>
                <a:gd name="T11" fmla="*/ 0 h 625"/>
                <a:gd name="T12" fmla="*/ 0 w 1358"/>
                <a:gd name="T13" fmla="*/ 0 h 625"/>
                <a:gd name="T14" fmla="*/ 0 w 1358"/>
                <a:gd name="T15" fmla="*/ 0 h 625"/>
                <a:gd name="T16" fmla="*/ 0 w 1358"/>
                <a:gd name="T17" fmla="*/ 0 h 625"/>
                <a:gd name="T18" fmla="*/ 0 w 1358"/>
                <a:gd name="T19" fmla="*/ 0 h 625"/>
                <a:gd name="T20" fmla="*/ 0 w 1358"/>
                <a:gd name="T21" fmla="*/ 0 h 625"/>
                <a:gd name="T22" fmla="*/ 0 w 1358"/>
                <a:gd name="T23" fmla="*/ 0 h 625"/>
                <a:gd name="T24" fmla="*/ 0 w 1358"/>
                <a:gd name="T25" fmla="*/ 0 h 625"/>
                <a:gd name="T26" fmla="*/ 0 w 1358"/>
                <a:gd name="T27" fmla="*/ 0 h 625"/>
                <a:gd name="T28" fmla="*/ 0 w 1358"/>
                <a:gd name="T29" fmla="*/ 0 h 625"/>
                <a:gd name="T30" fmla="*/ 0 w 1358"/>
                <a:gd name="T31" fmla="*/ 0 h 625"/>
                <a:gd name="T32" fmla="*/ 0 w 1358"/>
                <a:gd name="T33" fmla="*/ 0 h 625"/>
                <a:gd name="T34" fmla="*/ 0 w 1358"/>
                <a:gd name="T35" fmla="*/ 0 h 62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358"/>
                <a:gd name="T55" fmla="*/ 0 h 625"/>
                <a:gd name="T56" fmla="*/ 1358 w 1358"/>
                <a:gd name="T57" fmla="*/ 625 h 62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358" h="625">
                  <a:moveTo>
                    <a:pt x="0" y="340"/>
                  </a:moveTo>
                  <a:cubicBezTo>
                    <a:pt x="35" y="286"/>
                    <a:pt x="63" y="234"/>
                    <a:pt x="109" y="190"/>
                  </a:cubicBezTo>
                  <a:cubicBezTo>
                    <a:pt x="113" y="177"/>
                    <a:pt x="114" y="161"/>
                    <a:pt x="122" y="150"/>
                  </a:cubicBezTo>
                  <a:cubicBezTo>
                    <a:pt x="137" y="129"/>
                    <a:pt x="177" y="95"/>
                    <a:pt x="177" y="95"/>
                  </a:cubicBezTo>
                  <a:cubicBezTo>
                    <a:pt x="201" y="20"/>
                    <a:pt x="245" y="23"/>
                    <a:pt x="312" y="0"/>
                  </a:cubicBezTo>
                  <a:cubicBezTo>
                    <a:pt x="435" y="30"/>
                    <a:pt x="386" y="15"/>
                    <a:pt x="462" y="41"/>
                  </a:cubicBezTo>
                  <a:cubicBezTo>
                    <a:pt x="489" y="82"/>
                    <a:pt x="547" y="144"/>
                    <a:pt x="570" y="190"/>
                  </a:cubicBezTo>
                  <a:cubicBezTo>
                    <a:pt x="604" y="258"/>
                    <a:pt x="625" y="325"/>
                    <a:pt x="679" y="381"/>
                  </a:cubicBezTo>
                  <a:cubicBezTo>
                    <a:pt x="704" y="454"/>
                    <a:pt x="716" y="493"/>
                    <a:pt x="788" y="516"/>
                  </a:cubicBezTo>
                  <a:cubicBezTo>
                    <a:pt x="810" y="585"/>
                    <a:pt x="783" y="538"/>
                    <a:pt x="842" y="571"/>
                  </a:cubicBezTo>
                  <a:cubicBezTo>
                    <a:pt x="871" y="587"/>
                    <a:pt x="924" y="625"/>
                    <a:pt x="924" y="625"/>
                  </a:cubicBezTo>
                  <a:cubicBezTo>
                    <a:pt x="1033" y="615"/>
                    <a:pt x="1075" y="624"/>
                    <a:pt x="1155" y="571"/>
                  </a:cubicBezTo>
                  <a:cubicBezTo>
                    <a:pt x="1164" y="557"/>
                    <a:pt x="1169" y="540"/>
                    <a:pt x="1182" y="530"/>
                  </a:cubicBezTo>
                  <a:cubicBezTo>
                    <a:pt x="1193" y="521"/>
                    <a:pt x="1213" y="526"/>
                    <a:pt x="1223" y="516"/>
                  </a:cubicBezTo>
                  <a:cubicBezTo>
                    <a:pt x="1233" y="506"/>
                    <a:pt x="1229" y="488"/>
                    <a:pt x="1236" y="476"/>
                  </a:cubicBezTo>
                  <a:cubicBezTo>
                    <a:pt x="1243" y="465"/>
                    <a:pt x="1255" y="458"/>
                    <a:pt x="1263" y="448"/>
                  </a:cubicBezTo>
                  <a:cubicBezTo>
                    <a:pt x="1273" y="435"/>
                    <a:pt x="1283" y="422"/>
                    <a:pt x="1290" y="408"/>
                  </a:cubicBezTo>
                  <a:cubicBezTo>
                    <a:pt x="1315" y="359"/>
                    <a:pt x="1334" y="308"/>
                    <a:pt x="1358" y="258"/>
                  </a:cubicBezTo>
                </a:path>
              </a:pathLst>
            </a:custGeom>
            <a:noFill/>
            <a:ln w="12700" cmpd="sng">
              <a:solidFill>
                <a:srgbClr val="000000"/>
              </a:solidFill>
              <a:round/>
              <a:headEnd/>
              <a:tailEnd/>
            </a:ln>
          </p:spPr>
          <p:txBody>
            <a:bodyPr/>
            <a:lstStyle/>
            <a:p>
              <a:endParaRPr lang="en-US"/>
            </a:p>
          </p:txBody>
        </p:sp>
        <p:sp>
          <p:nvSpPr>
            <p:cNvPr id="22550" name="Freeform 18"/>
            <p:cNvSpPr>
              <a:spLocks/>
            </p:cNvSpPr>
            <p:nvPr/>
          </p:nvSpPr>
          <p:spPr bwMode="auto">
            <a:xfrm rot="3487039">
              <a:off x="1570" y="1354"/>
              <a:ext cx="166" cy="112"/>
            </a:xfrm>
            <a:custGeom>
              <a:avLst/>
              <a:gdLst>
                <a:gd name="T0" fmla="*/ 0 w 1358"/>
                <a:gd name="T1" fmla="*/ 0 h 625"/>
                <a:gd name="T2" fmla="*/ 0 w 1358"/>
                <a:gd name="T3" fmla="*/ 0 h 625"/>
                <a:gd name="T4" fmla="*/ 0 w 1358"/>
                <a:gd name="T5" fmla="*/ 0 h 625"/>
                <a:gd name="T6" fmla="*/ 0 w 1358"/>
                <a:gd name="T7" fmla="*/ 0 h 625"/>
                <a:gd name="T8" fmla="*/ 0 w 1358"/>
                <a:gd name="T9" fmla="*/ 0 h 625"/>
                <a:gd name="T10" fmla="*/ 0 w 1358"/>
                <a:gd name="T11" fmla="*/ 0 h 625"/>
                <a:gd name="T12" fmla="*/ 0 w 1358"/>
                <a:gd name="T13" fmla="*/ 0 h 625"/>
                <a:gd name="T14" fmla="*/ 0 w 1358"/>
                <a:gd name="T15" fmla="*/ 0 h 625"/>
                <a:gd name="T16" fmla="*/ 0 w 1358"/>
                <a:gd name="T17" fmla="*/ 0 h 625"/>
                <a:gd name="T18" fmla="*/ 0 w 1358"/>
                <a:gd name="T19" fmla="*/ 0 h 625"/>
                <a:gd name="T20" fmla="*/ 0 w 1358"/>
                <a:gd name="T21" fmla="*/ 0 h 625"/>
                <a:gd name="T22" fmla="*/ 0 w 1358"/>
                <a:gd name="T23" fmla="*/ 0 h 625"/>
                <a:gd name="T24" fmla="*/ 0 w 1358"/>
                <a:gd name="T25" fmla="*/ 0 h 625"/>
                <a:gd name="T26" fmla="*/ 0 w 1358"/>
                <a:gd name="T27" fmla="*/ 0 h 625"/>
                <a:gd name="T28" fmla="*/ 0 w 1358"/>
                <a:gd name="T29" fmla="*/ 0 h 625"/>
                <a:gd name="T30" fmla="*/ 0 w 1358"/>
                <a:gd name="T31" fmla="*/ 0 h 625"/>
                <a:gd name="T32" fmla="*/ 0 w 1358"/>
                <a:gd name="T33" fmla="*/ 0 h 625"/>
                <a:gd name="T34" fmla="*/ 0 w 1358"/>
                <a:gd name="T35" fmla="*/ 0 h 62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358"/>
                <a:gd name="T55" fmla="*/ 0 h 625"/>
                <a:gd name="T56" fmla="*/ 1358 w 1358"/>
                <a:gd name="T57" fmla="*/ 625 h 62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358" h="625">
                  <a:moveTo>
                    <a:pt x="0" y="340"/>
                  </a:moveTo>
                  <a:cubicBezTo>
                    <a:pt x="35" y="286"/>
                    <a:pt x="63" y="234"/>
                    <a:pt x="109" y="190"/>
                  </a:cubicBezTo>
                  <a:cubicBezTo>
                    <a:pt x="113" y="177"/>
                    <a:pt x="114" y="161"/>
                    <a:pt x="122" y="150"/>
                  </a:cubicBezTo>
                  <a:cubicBezTo>
                    <a:pt x="137" y="129"/>
                    <a:pt x="177" y="95"/>
                    <a:pt x="177" y="95"/>
                  </a:cubicBezTo>
                  <a:cubicBezTo>
                    <a:pt x="201" y="20"/>
                    <a:pt x="245" y="23"/>
                    <a:pt x="312" y="0"/>
                  </a:cubicBezTo>
                  <a:cubicBezTo>
                    <a:pt x="435" y="30"/>
                    <a:pt x="386" y="15"/>
                    <a:pt x="462" y="41"/>
                  </a:cubicBezTo>
                  <a:cubicBezTo>
                    <a:pt x="489" y="82"/>
                    <a:pt x="547" y="144"/>
                    <a:pt x="570" y="190"/>
                  </a:cubicBezTo>
                  <a:cubicBezTo>
                    <a:pt x="604" y="258"/>
                    <a:pt x="625" y="325"/>
                    <a:pt x="679" y="381"/>
                  </a:cubicBezTo>
                  <a:cubicBezTo>
                    <a:pt x="704" y="454"/>
                    <a:pt x="716" y="493"/>
                    <a:pt x="788" y="516"/>
                  </a:cubicBezTo>
                  <a:cubicBezTo>
                    <a:pt x="810" y="585"/>
                    <a:pt x="783" y="538"/>
                    <a:pt x="842" y="571"/>
                  </a:cubicBezTo>
                  <a:cubicBezTo>
                    <a:pt x="871" y="587"/>
                    <a:pt x="924" y="625"/>
                    <a:pt x="924" y="625"/>
                  </a:cubicBezTo>
                  <a:cubicBezTo>
                    <a:pt x="1033" y="615"/>
                    <a:pt x="1075" y="624"/>
                    <a:pt x="1155" y="571"/>
                  </a:cubicBezTo>
                  <a:cubicBezTo>
                    <a:pt x="1164" y="557"/>
                    <a:pt x="1169" y="540"/>
                    <a:pt x="1182" y="530"/>
                  </a:cubicBezTo>
                  <a:cubicBezTo>
                    <a:pt x="1193" y="521"/>
                    <a:pt x="1213" y="526"/>
                    <a:pt x="1223" y="516"/>
                  </a:cubicBezTo>
                  <a:cubicBezTo>
                    <a:pt x="1233" y="506"/>
                    <a:pt x="1229" y="488"/>
                    <a:pt x="1236" y="476"/>
                  </a:cubicBezTo>
                  <a:cubicBezTo>
                    <a:pt x="1243" y="465"/>
                    <a:pt x="1255" y="458"/>
                    <a:pt x="1263" y="448"/>
                  </a:cubicBezTo>
                  <a:cubicBezTo>
                    <a:pt x="1273" y="435"/>
                    <a:pt x="1283" y="422"/>
                    <a:pt x="1290" y="408"/>
                  </a:cubicBezTo>
                  <a:cubicBezTo>
                    <a:pt x="1315" y="359"/>
                    <a:pt x="1334" y="308"/>
                    <a:pt x="1358" y="258"/>
                  </a:cubicBezTo>
                </a:path>
              </a:pathLst>
            </a:custGeom>
            <a:noFill/>
            <a:ln w="12700" cmpd="sng">
              <a:solidFill>
                <a:srgbClr val="000000"/>
              </a:solidFill>
              <a:round/>
              <a:headEnd/>
              <a:tailEnd/>
            </a:ln>
          </p:spPr>
          <p:txBody>
            <a:bodyPr/>
            <a:lstStyle/>
            <a:p>
              <a:endParaRPr lang="en-US"/>
            </a:p>
          </p:txBody>
        </p:sp>
        <p:sp>
          <p:nvSpPr>
            <p:cNvPr id="22551" name="Freeform 19"/>
            <p:cNvSpPr>
              <a:spLocks/>
            </p:cNvSpPr>
            <p:nvPr/>
          </p:nvSpPr>
          <p:spPr bwMode="auto">
            <a:xfrm rot="3487039">
              <a:off x="1740" y="1607"/>
              <a:ext cx="166" cy="113"/>
            </a:xfrm>
            <a:custGeom>
              <a:avLst/>
              <a:gdLst>
                <a:gd name="T0" fmla="*/ 0 w 1358"/>
                <a:gd name="T1" fmla="*/ 0 h 625"/>
                <a:gd name="T2" fmla="*/ 0 w 1358"/>
                <a:gd name="T3" fmla="*/ 0 h 625"/>
                <a:gd name="T4" fmla="*/ 0 w 1358"/>
                <a:gd name="T5" fmla="*/ 0 h 625"/>
                <a:gd name="T6" fmla="*/ 0 w 1358"/>
                <a:gd name="T7" fmla="*/ 0 h 625"/>
                <a:gd name="T8" fmla="*/ 0 w 1358"/>
                <a:gd name="T9" fmla="*/ 0 h 625"/>
                <a:gd name="T10" fmla="*/ 0 w 1358"/>
                <a:gd name="T11" fmla="*/ 0 h 625"/>
                <a:gd name="T12" fmla="*/ 0 w 1358"/>
                <a:gd name="T13" fmla="*/ 0 h 625"/>
                <a:gd name="T14" fmla="*/ 0 w 1358"/>
                <a:gd name="T15" fmla="*/ 0 h 625"/>
                <a:gd name="T16" fmla="*/ 0 w 1358"/>
                <a:gd name="T17" fmla="*/ 0 h 625"/>
                <a:gd name="T18" fmla="*/ 0 w 1358"/>
                <a:gd name="T19" fmla="*/ 0 h 625"/>
                <a:gd name="T20" fmla="*/ 0 w 1358"/>
                <a:gd name="T21" fmla="*/ 0 h 625"/>
                <a:gd name="T22" fmla="*/ 0 w 1358"/>
                <a:gd name="T23" fmla="*/ 0 h 625"/>
                <a:gd name="T24" fmla="*/ 0 w 1358"/>
                <a:gd name="T25" fmla="*/ 0 h 625"/>
                <a:gd name="T26" fmla="*/ 0 w 1358"/>
                <a:gd name="T27" fmla="*/ 0 h 625"/>
                <a:gd name="T28" fmla="*/ 0 w 1358"/>
                <a:gd name="T29" fmla="*/ 0 h 625"/>
                <a:gd name="T30" fmla="*/ 0 w 1358"/>
                <a:gd name="T31" fmla="*/ 0 h 625"/>
                <a:gd name="T32" fmla="*/ 0 w 1358"/>
                <a:gd name="T33" fmla="*/ 0 h 625"/>
                <a:gd name="T34" fmla="*/ 0 w 1358"/>
                <a:gd name="T35" fmla="*/ 0 h 62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358"/>
                <a:gd name="T55" fmla="*/ 0 h 625"/>
                <a:gd name="T56" fmla="*/ 1358 w 1358"/>
                <a:gd name="T57" fmla="*/ 625 h 62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358" h="625">
                  <a:moveTo>
                    <a:pt x="0" y="340"/>
                  </a:moveTo>
                  <a:cubicBezTo>
                    <a:pt x="35" y="286"/>
                    <a:pt x="63" y="234"/>
                    <a:pt x="109" y="190"/>
                  </a:cubicBezTo>
                  <a:cubicBezTo>
                    <a:pt x="113" y="177"/>
                    <a:pt x="114" y="161"/>
                    <a:pt x="122" y="150"/>
                  </a:cubicBezTo>
                  <a:cubicBezTo>
                    <a:pt x="137" y="129"/>
                    <a:pt x="177" y="95"/>
                    <a:pt x="177" y="95"/>
                  </a:cubicBezTo>
                  <a:cubicBezTo>
                    <a:pt x="201" y="20"/>
                    <a:pt x="245" y="23"/>
                    <a:pt x="312" y="0"/>
                  </a:cubicBezTo>
                  <a:cubicBezTo>
                    <a:pt x="435" y="30"/>
                    <a:pt x="386" y="15"/>
                    <a:pt x="462" y="41"/>
                  </a:cubicBezTo>
                  <a:cubicBezTo>
                    <a:pt x="489" y="82"/>
                    <a:pt x="547" y="144"/>
                    <a:pt x="570" y="190"/>
                  </a:cubicBezTo>
                  <a:cubicBezTo>
                    <a:pt x="604" y="258"/>
                    <a:pt x="625" y="325"/>
                    <a:pt x="679" y="381"/>
                  </a:cubicBezTo>
                  <a:cubicBezTo>
                    <a:pt x="704" y="454"/>
                    <a:pt x="716" y="493"/>
                    <a:pt x="788" y="516"/>
                  </a:cubicBezTo>
                  <a:cubicBezTo>
                    <a:pt x="810" y="585"/>
                    <a:pt x="783" y="538"/>
                    <a:pt x="842" y="571"/>
                  </a:cubicBezTo>
                  <a:cubicBezTo>
                    <a:pt x="871" y="587"/>
                    <a:pt x="924" y="625"/>
                    <a:pt x="924" y="625"/>
                  </a:cubicBezTo>
                  <a:cubicBezTo>
                    <a:pt x="1033" y="615"/>
                    <a:pt x="1075" y="624"/>
                    <a:pt x="1155" y="571"/>
                  </a:cubicBezTo>
                  <a:cubicBezTo>
                    <a:pt x="1164" y="557"/>
                    <a:pt x="1169" y="540"/>
                    <a:pt x="1182" y="530"/>
                  </a:cubicBezTo>
                  <a:cubicBezTo>
                    <a:pt x="1193" y="521"/>
                    <a:pt x="1213" y="526"/>
                    <a:pt x="1223" y="516"/>
                  </a:cubicBezTo>
                  <a:cubicBezTo>
                    <a:pt x="1233" y="506"/>
                    <a:pt x="1229" y="488"/>
                    <a:pt x="1236" y="476"/>
                  </a:cubicBezTo>
                  <a:cubicBezTo>
                    <a:pt x="1243" y="465"/>
                    <a:pt x="1255" y="458"/>
                    <a:pt x="1263" y="448"/>
                  </a:cubicBezTo>
                  <a:cubicBezTo>
                    <a:pt x="1273" y="435"/>
                    <a:pt x="1283" y="422"/>
                    <a:pt x="1290" y="408"/>
                  </a:cubicBezTo>
                  <a:cubicBezTo>
                    <a:pt x="1315" y="359"/>
                    <a:pt x="1334" y="308"/>
                    <a:pt x="1358" y="258"/>
                  </a:cubicBezTo>
                </a:path>
              </a:pathLst>
            </a:custGeom>
            <a:noFill/>
            <a:ln w="12700" cmpd="sng">
              <a:solidFill>
                <a:srgbClr val="000000"/>
              </a:solidFill>
              <a:round/>
              <a:headEnd/>
              <a:tailEnd/>
            </a:ln>
          </p:spPr>
          <p:txBody>
            <a:bodyPr/>
            <a:lstStyle/>
            <a:p>
              <a:endParaRPr lang="en-US"/>
            </a:p>
          </p:txBody>
        </p:sp>
        <p:sp>
          <p:nvSpPr>
            <p:cNvPr id="22552" name="Freeform 20"/>
            <p:cNvSpPr>
              <a:spLocks/>
            </p:cNvSpPr>
            <p:nvPr/>
          </p:nvSpPr>
          <p:spPr bwMode="auto">
            <a:xfrm rot="3487039">
              <a:off x="1651" y="1472"/>
              <a:ext cx="166" cy="113"/>
            </a:xfrm>
            <a:custGeom>
              <a:avLst/>
              <a:gdLst>
                <a:gd name="T0" fmla="*/ 0 w 1358"/>
                <a:gd name="T1" fmla="*/ 0 h 625"/>
                <a:gd name="T2" fmla="*/ 0 w 1358"/>
                <a:gd name="T3" fmla="*/ 0 h 625"/>
                <a:gd name="T4" fmla="*/ 0 w 1358"/>
                <a:gd name="T5" fmla="*/ 0 h 625"/>
                <a:gd name="T6" fmla="*/ 0 w 1358"/>
                <a:gd name="T7" fmla="*/ 0 h 625"/>
                <a:gd name="T8" fmla="*/ 0 w 1358"/>
                <a:gd name="T9" fmla="*/ 0 h 625"/>
                <a:gd name="T10" fmla="*/ 0 w 1358"/>
                <a:gd name="T11" fmla="*/ 0 h 625"/>
                <a:gd name="T12" fmla="*/ 0 w 1358"/>
                <a:gd name="T13" fmla="*/ 0 h 625"/>
                <a:gd name="T14" fmla="*/ 0 w 1358"/>
                <a:gd name="T15" fmla="*/ 0 h 625"/>
                <a:gd name="T16" fmla="*/ 0 w 1358"/>
                <a:gd name="T17" fmla="*/ 0 h 625"/>
                <a:gd name="T18" fmla="*/ 0 w 1358"/>
                <a:gd name="T19" fmla="*/ 0 h 625"/>
                <a:gd name="T20" fmla="*/ 0 w 1358"/>
                <a:gd name="T21" fmla="*/ 0 h 625"/>
                <a:gd name="T22" fmla="*/ 0 w 1358"/>
                <a:gd name="T23" fmla="*/ 0 h 625"/>
                <a:gd name="T24" fmla="*/ 0 w 1358"/>
                <a:gd name="T25" fmla="*/ 0 h 625"/>
                <a:gd name="T26" fmla="*/ 0 w 1358"/>
                <a:gd name="T27" fmla="*/ 0 h 625"/>
                <a:gd name="T28" fmla="*/ 0 w 1358"/>
                <a:gd name="T29" fmla="*/ 0 h 625"/>
                <a:gd name="T30" fmla="*/ 0 w 1358"/>
                <a:gd name="T31" fmla="*/ 0 h 625"/>
                <a:gd name="T32" fmla="*/ 0 w 1358"/>
                <a:gd name="T33" fmla="*/ 0 h 625"/>
                <a:gd name="T34" fmla="*/ 0 w 1358"/>
                <a:gd name="T35" fmla="*/ 0 h 62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358"/>
                <a:gd name="T55" fmla="*/ 0 h 625"/>
                <a:gd name="T56" fmla="*/ 1358 w 1358"/>
                <a:gd name="T57" fmla="*/ 625 h 62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358" h="625">
                  <a:moveTo>
                    <a:pt x="0" y="340"/>
                  </a:moveTo>
                  <a:cubicBezTo>
                    <a:pt x="35" y="286"/>
                    <a:pt x="63" y="234"/>
                    <a:pt x="109" y="190"/>
                  </a:cubicBezTo>
                  <a:cubicBezTo>
                    <a:pt x="113" y="177"/>
                    <a:pt x="114" y="161"/>
                    <a:pt x="122" y="150"/>
                  </a:cubicBezTo>
                  <a:cubicBezTo>
                    <a:pt x="137" y="129"/>
                    <a:pt x="177" y="95"/>
                    <a:pt x="177" y="95"/>
                  </a:cubicBezTo>
                  <a:cubicBezTo>
                    <a:pt x="201" y="20"/>
                    <a:pt x="245" y="23"/>
                    <a:pt x="312" y="0"/>
                  </a:cubicBezTo>
                  <a:cubicBezTo>
                    <a:pt x="435" y="30"/>
                    <a:pt x="386" y="15"/>
                    <a:pt x="462" y="41"/>
                  </a:cubicBezTo>
                  <a:cubicBezTo>
                    <a:pt x="489" y="82"/>
                    <a:pt x="547" y="144"/>
                    <a:pt x="570" y="190"/>
                  </a:cubicBezTo>
                  <a:cubicBezTo>
                    <a:pt x="604" y="258"/>
                    <a:pt x="625" y="325"/>
                    <a:pt x="679" y="381"/>
                  </a:cubicBezTo>
                  <a:cubicBezTo>
                    <a:pt x="704" y="454"/>
                    <a:pt x="716" y="493"/>
                    <a:pt x="788" y="516"/>
                  </a:cubicBezTo>
                  <a:cubicBezTo>
                    <a:pt x="810" y="585"/>
                    <a:pt x="783" y="538"/>
                    <a:pt x="842" y="571"/>
                  </a:cubicBezTo>
                  <a:cubicBezTo>
                    <a:pt x="871" y="587"/>
                    <a:pt x="924" y="625"/>
                    <a:pt x="924" y="625"/>
                  </a:cubicBezTo>
                  <a:cubicBezTo>
                    <a:pt x="1033" y="615"/>
                    <a:pt x="1075" y="624"/>
                    <a:pt x="1155" y="571"/>
                  </a:cubicBezTo>
                  <a:cubicBezTo>
                    <a:pt x="1164" y="557"/>
                    <a:pt x="1169" y="540"/>
                    <a:pt x="1182" y="530"/>
                  </a:cubicBezTo>
                  <a:cubicBezTo>
                    <a:pt x="1193" y="521"/>
                    <a:pt x="1213" y="526"/>
                    <a:pt x="1223" y="516"/>
                  </a:cubicBezTo>
                  <a:cubicBezTo>
                    <a:pt x="1233" y="506"/>
                    <a:pt x="1229" y="488"/>
                    <a:pt x="1236" y="476"/>
                  </a:cubicBezTo>
                  <a:cubicBezTo>
                    <a:pt x="1243" y="465"/>
                    <a:pt x="1255" y="458"/>
                    <a:pt x="1263" y="448"/>
                  </a:cubicBezTo>
                  <a:cubicBezTo>
                    <a:pt x="1273" y="435"/>
                    <a:pt x="1283" y="422"/>
                    <a:pt x="1290" y="408"/>
                  </a:cubicBezTo>
                  <a:cubicBezTo>
                    <a:pt x="1315" y="359"/>
                    <a:pt x="1334" y="308"/>
                    <a:pt x="1358" y="258"/>
                  </a:cubicBezTo>
                </a:path>
              </a:pathLst>
            </a:custGeom>
            <a:noFill/>
            <a:ln w="12700" cmpd="sng">
              <a:solidFill>
                <a:srgbClr val="000000"/>
              </a:solidFill>
              <a:round/>
              <a:headEnd/>
              <a:tailEnd/>
            </a:ln>
          </p:spPr>
          <p:txBody>
            <a:bodyPr/>
            <a:lstStyle/>
            <a:p>
              <a:endParaRPr lang="en-US"/>
            </a:p>
          </p:txBody>
        </p:sp>
        <p:sp>
          <p:nvSpPr>
            <p:cNvPr id="22553" name="Freeform 21"/>
            <p:cNvSpPr>
              <a:spLocks/>
            </p:cNvSpPr>
            <p:nvPr/>
          </p:nvSpPr>
          <p:spPr bwMode="auto">
            <a:xfrm rot="3487039">
              <a:off x="1657" y="1491"/>
              <a:ext cx="166" cy="112"/>
            </a:xfrm>
            <a:custGeom>
              <a:avLst/>
              <a:gdLst>
                <a:gd name="T0" fmla="*/ 0 w 1358"/>
                <a:gd name="T1" fmla="*/ 0 h 625"/>
                <a:gd name="T2" fmla="*/ 0 w 1358"/>
                <a:gd name="T3" fmla="*/ 0 h 625"/>
                <a:gd name="T4" fmla="*/ 0 w 1358"/>
                <a:gd name="T5" fmla="*/ 0 h 625"/>
                <a:gd name="T6" fmla="*/ 0 w 1358"/>
                <a:gd name="T7" fmla="*/ 0 h 625"/>
                <a:gd name="T8" fmla="*/ 0 w 1358"/>
                <a:gd name="T9" fmla="*/ 0 h 625"/>
                <a:gd name="T10" fmla="*/ 0 w 1358"/>
                <a:gd name="T11" fmla="*/ 0 h 625"/>
                <a:gd name="T12" fmla="*/ 0 w 1358"/>
                <a:gd name="T13" fmla="*/ 0 h 625"/>
                <a:gd name="T14" fmla="*/ 0 w 1358"/>
                <a:gd name="T15" fmla="*/ 0 h 625"/>
                <a:gd name="T16" fmla="*/ 0 w 1358"/>
                <a:gd name="T17" fmla="*/ 0 h 625"/>
                <a:gd name="T18" fmla="*/ 0 w 1358"/>
                <a:gd name="T19" fmla="*/ 0 h 625"/>
                <a:gd name="T20" fmla="*/ 0 w 1358"/>
                <a:gd name="T21" fmla="*/ 0 h 625"/>
                <a:gd name="T22" fmla="*/ 0 w 1358"/>
                <a:gd name="T23" fmla="*/ 0 h 625"/>
                <a:gd name="T24" fmla="*/ 0 w 1358"/>
                <a:gd name="T25" fmla="*/ 0 h 625"/>
                <a:gd name="T26" fmla="*/ 0 w 1358"/>
                <a:gd name="T27" fmla="*/ 0 h 625"/>
                <a:gd name="T28" fmla="*/ 0 w 1358"/>
                <a:gd name="T29" fmla="*/ 0 h 625"/>
                <a:gd name="T30" fmla="*/ 0 w 1358"/>
                <a:gd name="T31" fmla="*/ 0 h 625"/>
                <a:gd name="T32" fmla="*/ 0 w 1358"/>
                <a:gd name="T33" fmla="*/ 0 h 625"/>
                <a:gd name="T34" fmla="*/ 0 w 1358"/>
                <a:gd name="T35" fmla="*/ 0 h 62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358"/>
                <a:gd name="T55" fmla="*/ 0 h 625"/>
                <a:gd name="T56" fmla="*/ 1358 w 1358"/>
                <a:gd name="T57" fmla="*/ 625 h 62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358" h="625">
                  <a:moveTo>
                    <a:pt x="0" y="340"/>
                  </a:moveTo>
                  <a:cubicBezTo>
                    <a:pt x="35" y="286"/>
                    <a:pt x="63" y="234"/>
                    <a:pt x="109" y="190"/>
                  </a:cubicBezTo>
                  <a:cubicBezTo>
                    <a:pt x="113" y="177"/>
                    <a:pt x="114" y="161"/>
                    <a:pt x="122" y="150"/>
                  </a:cubicBezTo>
                  <a:cubicBezTo>
                    <a:pt x="137" y="129"/>
                    <a:pt x="177" y="95"/>
                    <a:pt x="177" y="95"/>
                  </a:cubicBezTo>
                  <a:cubicBezTo>
                    <a:pt x="201" y="20"/>
                    <a:pt x="245" y="23"/>
                    <a:pt x="312" y="0"/>
                  </a:cubicBezTo>
                  <a:cubicBezTo>
                    <a:pt x="435" y="30"/>
                    <a:pt x="386" y="15"/>
                    <a:pt x="462" y="41"/>
                  </a:cubicBezTo>
                  <a:cubicBezTo>
                    <a:pt x="489" y="82"/>
                    <a:pt x="547" y="144"/>
                    <a:pt x="570" y="190"/>
                  </a:cubicBezTo>
                  <a:cubicBezTo>
                    <a:pt x="604" y="258"/>
                    <a:pt x="625" y="325"/>
                    <a:pt x="679" y="381"/>
                  </a:cubicBezTo>
                  <a:cubicBezTo>
                    <a:pt x="704" y="454"/>
                    <a:pt x="716" y="493"/>
                    <a:pt x="788" y="516"/>
                  </a:cubicBezTo>
                  <a:cubicBezTo>
                    <a:pt x="810" y="585"/>
                    <a:pt x="783" y="538"/>
                    <a:pt x="842" y="571"/>
                  </a:cubicBezTo>
                  <a:cubicBezTo>
                    <a:pt x="871" y="587"/>
                    <a:pt x="924" y="625"/>
                    <a:pt x="924" y="625"/>
                  </a:cubicBezTo>
                  <a:cubicBezTo>
                    <a:pt x="1033" y="615"/>
                    <a:pt x="1075" y="624"/>
                    <a:pt x="1155" y="571"/>
                  </a:cubicBezTo>
                  <a:cubicBezTo>
                    <a:pt x="1164" y="557"/>
                    <a:pt x="1169" y="540"/>
                    <a:pt x="1182" y="530"/>
                  </a:cubicBezTo>
                  <a:cubicBezTo>
                    <a:pt x="1193" y="521"/>
                    <a:pt x="1213" y="526"/>
                    <a:pt x="1223" y="516"/>
                  </a:cubicBezTo>
                  <a:cubicBezTo>
                    <a:pt x="1233" y="506"/>
                    <a:pt x="1229" y="488"/>
                    <a:pt x="1236" y="476"/>
                  </a:cubicBezTo>
                  <a:cubicBezTo>
                    <a:pt x="1243" y="465"/>
                    <a:pt x="1255" y="458"/>
                    <a:pt x="1263" y="448"/>
                  </a:cubicBezTo>
                  <a:cubicBezTo>
                    <a:pt x="1273" y="435"/>
                    <a:pt x="1283" y="422"/>
                    <a:pt x="1290" y="408"/>
                  </a:cubicBezTo>
                  <a:cubicBezTo>
                    <a:pt x="1315" y="359"/>
                    <a:pt x="1334" y="308"/>
                    <a:pt x="1358" y="258"/>
                  </a:cubicBezTo>
                </a:path>
              </a:pathLst>
            </a:custGeom>
            <a:noFill/>
            <a:ln w="12700" cmpd="sng">
              <a:solidFill>
                <a:srgbClr val="000000"/>
              </a:solidFill>
              <a:round/>
              <a:headEnd/>
              <a:tailEnd/>
            </a:ln>
          </p:spPr>
          <p:txBody>
            <a:bodyPr/>
            <a:lstStyle/>
            <a:p>
              <a:endParaRPr lang="en-US"/>
            </a:p>
          </p:txBody>
        </p:sp>
        <p:sp>
          <p:nvSpPr>
            <p:cNvPr id="22554" name="Freeform 22"/>
            <p:cNvSpPr>
              <a:spLocks/>
            </p:cNvSpPr>
            <p:nvPr/>
          </p:nvSpPr>
          <p:spPr bwMode="auto">
            <a:xfrm rot="3487039">
              <a:off x="1753" y="1626"/>
              <a:ext cx="166" cy="112"/>
            </a:xfrm>
            <a:custGeom>
              <a:avLst/>
              <a:gdLst>
                <a:gd name="T0" fmla="*/ 0 w 1358"/>
                <a:gd name="T1" fmla="*/ 0 h 625"/>
                <a:gd name="T2" fmla="*/ 0 w 1358"/>
                <a:gd name="T3" fmla="*/ 0 h 625"/>
                <a:gd name="T4" fmla="*/ 0 w 1358"/>
                <a:gd name="T5" fmla="*/ 0 h 625"/>
                <a:gd name="T6" fmla="*/ 0 w 1358"/>
                <a:gd name="T7" fmla="*/ 0 h 625"/>
                <a:gd name="T8" fmla="*/ 0 w 1358"/>
                <a:gd name="T9" fmla="*/ 0 h 625"/>
                <a:gd name="T10" fmla="*/ 0 w 1358"/>
                <a:gd name="T11" fmla="*/ 0 h 625"/>
                <a:gd name="T12" fmla="*/ 0 w 1358"/>
                <a:gd name="T13" fmla="*/ 0 h 625"/>
                <a:gd name="T14" fmla="*/ 0 w 1358"/>
                <a:gd name="T15" fmla="*/ 0 h 625"/>
                <a:gd name="T16" fmla="*/ 0 w 1358"/>
                <a:gd name="T17" fmla="*/ 0 h 625"/>
                <a:gd name="T18" fmla="*/ 0 w 1358"/>
                <a:gd name="T19" fmla="*/ 0 h 625"/>
                <a:gd name="T20" fmla="*/ 0 w 1358"/>
                <a:gd name="T21" fmla="*/ 0 h 625"/>
                <a:gd name="T22" fmla="*/ 0 w 1358"/>
                <a:gd name="T23" fmla="*/ 0 h 625"/>
                <a:gd name="T24" fmla="*/ 0 w 1358"/>
                <a:gd name="T25" fmla="*/ 0 h 625"/>
                <a:gd name="T26" fmla="*/ 0 w 1358"/>
                <a:gd name="T27" fmla="*/ 0 h 625"/>
                <a:gd name="T28" fmla="*/ 0 w 1358"/>
                <a:gd name="T29" fmla="*/ 0 h 625"/>
                <a:gd name="T30" fmla="*/ 0 w 1358"/>
                <a:gd name="T31" fmla="*/ 0 h 625"/>
                <a:gd name="T32" fmla="*/ 0 w 1358"/>
                <a:gd name="T33" fmla="*/ 0 h 625"/>
                <a:gd name="T34" fmla="*/ 0 w 1358"/>
                <a:gd name="T35" fmla="*/ 0 h 62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358"/>
                <a:gd name="T55" fmla="*/ 0 h 625"/>
                <a:gd name="T56" fmla="*/ 1358 w 1358"/>
                <a:gd name="T57" fmla="*/ 625 h 62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358" h="625">
                  <a:moveTo>
                    <a:pt x="0" y="340"/>
                  </a:moveTo>
                  <a:cubicBezTo>
                    <a:pt x="35" y="286"/>
                    <a:pt x="63" y="234"/>
                    <a:pt x="109" y="190"/>
                  </a:cubicBezTo>
                  <a:cubicBezTo>
                    <a:pt x="113" y="177"/>
                    <a:pt x="114" y="161"/>
                    <a:pt x="122" y="150"/>
                  </a:cubicBezTo>
                  <a:cubicBezTo>
                    <a:pt x="137" y="129"/>
                    <a:pt x="177" y="95"/>
                    <a:pt x="177" y="95"/>
                  </a:cubicBezTo>
                  <a:cubicBezTo>
                    <a:pt x="201" y="20"/>
                    <a:pt x="245" y="23"/>
                    <a:pt x="312" y="0"/>
                  </a:cubicBezTo>
                  <a:cubicBezTo>
                    <a:pt x="435" y="30"/>
                    <a:pt x="386" y="15"/>
                    <a:pt x="462" y="41"/>
                  </a:cubicBezTo>
                  <a:cubicBezTo>
                    <a:pt x="489" y="82"/>
                    <a:pt x="547" y="144"/>
                    <a:pt x="570" y="190"/>
                  </a:cubicBezTo>
                  <a:cubicBezTo>
                    <a:pt x="604" y="258"/>
                    <a:pt x="625" y="325"/>
                    <a:pt x="679" y="381"/>
                  </a:cubicBezTo>
                  <a:cubicBezTo>
                    <a:pt x="704" y="454"/>
                    <a:pt x="716" y="493"/>
                    <a:pt x="788" y="516"/>
                  </a:cubicBezTo>
                  <a:cubicBezTo>
                    <a:pt x="810" y="585"/>
                    <a:pt x="783" y="538"/>
                    <a:pt x="842" y="571"/>
                  </a:cubicBezTo>
                  <a:cubicBezTo>
                    <a:pt x="871" y="587"/>
                    <a:pt x="924" y="625"/>
                    <a:pt x="924" y="625"/>
                  </a:cubicBezTo>
                  <a:cubicBezTo>
                    <a:pt x="1033" y="615"/>
                    <a:pt x="1075" y="624"/>
                    <a:pt x="1155" y="571"/>
                  </a:cubicBezTo>
                  <a:cubicBezTo>
                    <a:pt x="1164" y="557"/>
                    <a:pt x="1169" y="540"/>
                    <a:pt x="1182" y="530"/>
                  </a:cubicBezTo>
                  <a:cubicBezTo>
                    <a:pt x="1193" y="521"/>
                    <a:pt x="1213" y="526"/>
                    <a:pt x="1223" y="516"/>
                  </a:cubicBezTo>
                  <a:cubicBezTo>
                    <a:pt x="1233" y="506"/>
                    <a:pt x="1229" y="488"/>
                    <a:pt x="1236" y="476"/>
                  </a:cubicBezTo>
                  <a:cubicBezTo>
                    <a:pt x="1243" y="465"/>
                    <a:pt x="1255" y="458"/>
                    <a:pt x="1263" y="448"/>
                  </a:cubicBezTo>
                  <a:cubicBezTo>
                    <a:pt x="1273" y="435"/>
                    <a:pt x="1283" y="422"/>
                    <a:pt x="1290" y="408"/>
                  </a:cubicBezTo>
                  <a:cubicBezTo>
                    <a:pt x="1315" y="359"/>
                    <a:pt x="1334" y="308"/>
                    <a:pt x="1358" y="258"/>
                  </a:cubicBezTo>
                </a:path>
              </a:pathLst>
            </a:custGeom>
            <a:noFill/>
            <a:ln w="12700" cmpd="sng">
              <a:solidFill>
                <a:srgbClr val="000000"/>
              </a:solidFill>
              <a:round/>
              <a:headEnd/>
              <a:tailEnd/>
            </a:ln>
          </p:spPr>
          <p:txBody>
            <a:bodyPr/>
            <a:lstStyle/>
            <a:p>
              <a:endParaRPr lang="en-US"/>
            </a:p>
          </p:txBody>
        </p:sp>
        <p:sp>
          <p:nvSpPr>
            <p:cNvPr id="22555" name="AutoShape 23"/>
            <p:cNvSpPr>
              <a:spLocks noChangeArrowheads="1"/>
            </p:cNvSpPr>
            <p:nvPr/>
          </p:nvSpPr>
          <p:spPr bwMode="auto">
            <a:xfrm rot="2357649">
              <a:off x="1049" y="1165"/>
              <a:ext cx="565" cy="192"/>
            </a:xfrm>
            <a:prstGeom prst="rightArrow">
              <a:avLst>
                <a:gd name="adj1" fmla="val 50000"/>
                <a:gd name="adj2" fmla="val 73568"/>
              </a:avLst>
            </a:prstGeom>
            <a:solidFill>
              <a:srgbClr val="FF6600"/>
            </a:solidFill>
            <a:ln w="9525">
              <a:solidFill>
                <a:srgbClr val="000000"/>
              </a:solidFill>
              <a:miter lim="800000"/>
              <a:headEnd/>
              <a:tailEnd/>
            </a:ln>
          </p:spPr>
          <p:txBody>
            <a:bodyPr/>
            <a:lstStyle/>
            <a:p>
              <a:endParaRPr lang="en-US"/>
            </a:p>
          </p:txBody>
        </p:sp>
        <p:sp>
          <p:nvSpPr>
            <p:cNvPr id="22556" name="AutoShape 24"/>
            <p:cNvSpPr>
              <a:spLocks noChangeArrowheads="1"/>
            </p:cNvSpPr>
            <p:nvPr/>
          </p:nvSpPr>
          <p:spPr bwMode="auto">
            <a:xfrm rot="-2265785">
              <a:off x="1839" y="1702"/>
              <a:ext cx="293" cy="199"/>
            </a:xfrm>
            <a:prstGeom prst="leftArrow">
              <a:avLst>
                <a:gd name="adj1" fmla="val 50000"/>
                <a:gd name="adj2" fmla="val 36809"/>
              </a:avLst>
            </a:prstGeom>
            <a:solidFill>
              <a:srgbClr val="FF6600"/>
            </a:solidFill>
            <a:ln w="9525">
              <a:solidFill>
                <a:srgbClr val="000000"/>
              </a:solidFill>
              <a:miter lim="800000"/>
              <a:headEnd/>
              <a:tailEnd/>
            </a:ln>
          </p:spPr>
          <p:txBody>
            <a:bodyPr/>
            <a:lstStyle/>
            <a:p>
              <a:endParaRPr lang="en-US"/>
            </a:p>
          </p:txBody>
        </p:sp>
        <p:sp>
          <p:nvSpPr>
            <p:cNvPr id="22557" name="Text Box 25"/>
            <p:cNvSpPr txBox="1">
              <a:spLocks noChangeArrowheads="1"/>
            </p:cNvSpPr>
            <p:nvPr/>
          </p:nvSpPr>
          <p:spPr bwMode="auto">
            <a:xfrm>
              <a:off x="624" y="870"/>
              <a:ext cx="782" cy="299"/>
            </a:xfrm>
            <a:prstGeom prst="rect">
              <a:avLst/>
            </a:prstGeom>
            <a:noFill/>
            <a:ln w="9525">
              <a:noFill/>
              <a:miter lim="800000"/>
              <a:headEnd/>
              <a:tailEnd/>
            </a:ln>
          </p:spPr>
          <p:txBody>
            <a:bodyPr/>
            <a:lstStyle/>
            <a:p>
              <a:r>
                <a:rPr lang="en-US" sz="1400" b="1" dirty="0">
                  <a:latin typeface="Century Gothic" pitchFamily="34" charset="0"/>
                </a:rPr>
                <a:t>Linker DNA</a:t>
              </a:r>
            </a:p>
          </p:txBody>
        </p:sp>
        <p:sp>
          <p:nvSpPr>
            <p:cNvPr id="22558" name="Text Box 27"/>
            <p:cNvSpPr txBox="1">
              <a:spLocks noChangeArrowheads="1"/>
            </p:cNvSpPr>
            <p:nvPr/>
          </p:nvSpPr>
          <p:spPr bwMode="auto">
            <a:xfrm>
              <a:off x="2782" y="1631"/>
              <a:ext cx="1173" cy="399"/>
            </a:xfrm>
            <a:prstGeom prst="rect">
              <a:avLst/>
            </a:prstGeom>
            <a:noFill/>
            <a:ln w="9525">
              <a:noFill/>
              <a:miter lim="800000"/>
              <a:headEnd/>
              <a:tailEnd/>
            </a:ln>
          </p:spPr>
          <p:txBody>
            <a:bodyPr/>
            <a:lstStyle/>
            <a:p>
              <a:endParaRPr lang="en-US"/>
            </a:p>
          </p:txBody>
        </p:sp>
        <p:sp>
          <p:nvSpPr>
            <p:cNvPr id="22559" name="Text Box 28"/>
            <p:cNvSpPr txBox="1">
              <a:spLocks noChangeArrowheads="1"/>
            </p:cNvSpPr>
            <p:nvPr/>
          </p:nvSpPr>
          <p:spPr bwMode="auto">
            <a:xfrm>
              <a:off x="3552" y="2352"/>
              <a:ext cx="1143" cy="362"/>
            </a:xfrm>
            <a:prstGeom prst="rect">
              <a:avLst/>
            </a:prstGeom>
            <a:noFill/>
            <a:ln w="9525">
              <a:noFill/>
              <a:miter lim="800000"/>
              <a:headEnd/>
              <a:tailEnd/>
            </a:ln>
          </p:spPr>
          <p:txBody>
            <a:bodyPr/>
            <a:lstStyle/>
            <a:p>
              <a:r>
                <a:rPr lang="en-US" b="1">
                  <a:latin typeface="Century Gothic" pitchFamily="34" charset="0"/>
                </a:rPr>
                <a:t>nucleosome</a:t>
              </a:r>
              <a:endParaRPr lang="en-US">
                <a:latin typeface="Century Gothic" pitchFamily="34" charset="0"/>
              </a:endParaRPr>
            </a:p>
          </p:txBody>
        </p:sp>
        <p:sp>
          <p:nvSpPr>
            <p:cNvPr id="22560" name="Oval 30"/>
            <p:cNvSpPr>
              <a:spLocks noChangeArrowheads="1"/>
            </p:cNvSpPr>
            <p:nvPr/>
          </p:nvSpPr>
          <p:spPr bwMode="auto">
            <a:xfrm>
              <a:off x="3822" y="1352"/>
              <a:ext cx="513" cy="556"/>
            </a:xfrm>
            <a:prstGeom prst="ellipse">
              <a:avLst/>
            </a:prstGeom>
            <a:solidFill>
              <a:srgbClr val="FFFFFF"/>
            </a:solidFill>
            <a:ln w="28575">
              <a:solidFill>
                <a:srgbClr val="000000"/>
              </a:solidFill>
              <a:round/>
              <a:headEnd/>
              <a:tailEnd/>
            </a:ln>
          </p:spPr>
          <p:txBody>
            <a:bodyPr/>
            <a:lstStyle/>
            <a:p>
              <a:endParaRPr lang="en-US"/>
            </a:p>
          </p:txBody>
        </p:sp>
        <p:sp>
          <p:nvSpPr>
            <p:cNvPr id="22561" name="Oval 31"/>
            <p:cNvSpPr>
              <a:spLocks noChangeArrowheads="1"/>
            </p:cNvSpPr>
            <p:nvPr/>
          </p:nvSpPr>
          <p:spPr bwMode="auto">
            <a:xfrm>
              <a:off x="3748" y="1352"/>
              <a:ext cx="554" cy="556"/>
            </a:xfrm>
            <a:prstGeom prst="ellipse">
              <a:avLst/>
            </a:prstGeom>
            <a:solidFill>
              <a:srgbClr val="FFFFFF"/>
            </a:solidFill>
            <a:ln w="38100">
              <a:solidFill>
                <a:srgbClr val="000000"/>
              </a:solidFill>
              <a:round/>
              <a:headEnd/>
              <a:tailEnd/>
            </a:ln>
          </p:spPr>
          <p:txBody>
            <a:bodyPr/>
            <a:lstStyle/>
            <a:p>
              <a:endParaRPr lang="en-US"/>
            </a:p>
          </p:txBody>
        </p:sp>
        <p:sp>
          <p:nvSpPr>
            <p:cNvPr id="22562" name="Oval 32"/>
            <p:cNvSpPr>
              <a:spLocks noChangeArrowheads="1"/>
            </p:cNvSpPr>
            <p:nvPr/>
          </p:nvSpPr>
          <p:spPr bwMode="auto">
            <a:xfrm>
              <a:off x="3813" y="1385"/>
              <a:ext cx="196" cy="200"/>
            </a:xfrm>
            <a:prstGeom prst="ellipse">
              <a:avLst/>
            </a:prstGeom>
            <a:gradFill rotWithShape="0">
              <a:gsLst>
                <a:gs pos="0">
                  <a:srgbClr val="CCFFFF"/>
                </a:gs>
                <a:gs pos="100000">
                  <a:srgbClr val="5E7676"/>
                </a:gs>
              </a:gsLst>
              <a:path path="rect">
                <a:fillToRect t="100000" r="100000"/>
              </a:path>
            </a:gradFill>
            <a:ln w="9525">
              <a:noFill/>
              <a:round/>
              <a:headEnd/>
              <a:tailEnd/>
            </a:ln>
          </p:spPr>
          <p:txBody>
            <a:bodyPr/>
            <a:lstStyle/>
            <a:p>
              <a:endParaRPr lang="en-US"/>
            </a:p>
          </p:txBody>
        </p:sp>
        <p:sp>
          <p:nvSpPr>
            <p:cNvPr id="22563" name="Oval 33"/>
            <p:cNvSpPr>
              <a:spLocks noChangeArrowheads="1"/>
            </p:cNvSpPr>
            <p:nvPr/>
          </p:nvSpPr>
          <p:spPr bwMode="auto">
            <a:xfrm>
              <a:off x="3846" y="1585"/>
              <a:ext cx="195" cy="199"/>
            </a:xfrm>
            <a:prstGeom prst="ellipse">
              <a:avLst/>
            </a:prstGeom>
            <a:gradFill rotWithShape="0">
              <a:gsLst>
                <a:gs pos="0">
                  <a:srgbClr val="CCFFFF"/>
                </a:gs>
                <a:gs pos="100000">
                  <a:srgbClr val="5E7676"/>
                </a:gs>
              </a:gsLst>
              <a:path path="rect">
                <a:fillToRect t="100000" r="100000"/>
              </a:path>
            </a:gradFill>
            <a:ln w="9525">
              <a:noFill/>
              <a:round/>
              <a:headEnd/>
              <a:tailEnd/>
            </a:ln>
          </p:spPr>
          <p:txBody>
            <a:bodyPr/>
            <a:lstStyle/>
            <a:p>
              <a:endParaRPr lang="en-US"/>
            </a:p>
          </p:txBody>
        </p:sp>
        <p:sp>
          <p:nvSpPr>
            <p:cNvPr id="22564" name="Oval 34"/>
            <p:cNvSpPr>
              <a:spLocks noChangeArrowheads="1"/>
            </p:cNvSpPr>
            <p:nvPr/>
          </p:nvSpPr>
          <p:spPr bwMode="auto">
            <a:xfrm>
              <a:off x="3944" y="1518"/>
              <a:ext cx="195" cy="199"/>
            </a:xfrm>
            <a:prstGeom prst="ellipse">
              <a:avLst/>
            </a:prstGeom>
            <a:gradFill rotWithShape="0">
              <a:gsLst>
                <a:gs pos="0">
                  <a:srgbClr val="CCFFFF"/>
                </a:gs>
                <a:gs pos="100000">
                  <a:srgbClr val="5E7676"/>
                </a:gs>
              </a:gsLst>
              <a:path path="rect">
                <a:fillToRect t="100000" r="100000"/>
              </a:path>
            </a:gradFill>
            <a:ln w="9525">
              <a:noFill/>
              <a:round/>
              <a:headEnd/>
              <a:tailEnd/>
            </a:ln>
          </p:spPr>
          <p:txBody>
            <a:bodyPr/>
            <a:lstStyle/>
            <a:p>
              <a:endParaRPr lang="en-US"/>
            </a:p>
          </p:txBody>
        </p:sp>
        <p:sp>
          <p:nvSpPr>
            <p:cNvPr id="22565" name="Oval 35"/>
            <p:cNvSpPr>
              <a:spLocks noChangeArrowheads="1"/>
            </p:cNvSpPr>
            <p:nvPr/>
          </p:nvSpPr>
          <p:spPr bwMode="auto">
            <a:xfrm>
              <a:off x="3984" y="1692"/>
              <a:ext cx="196" cy="200"/>
            </a:xfrm>
            <a:prstGeom prst="ellipse">
              <a:avLst/>
            </a:prstGeom>
            <a:gradFill rotWithShape="0">
              <a:gsLst>
                <a:gs pos="0">
                  <a:srgbClr val="CCFFFF"/>
                </a:gs>
                <a:gs pos="100000">
                  <a:srgbClr val="5E7676"/>
                </a:gs>
              </a:gsLst>
              <a:path path="rect">
                <a:fillToRect t="100000" r="100000"/>
              </a:path>
            </a:gradFill>
            <a:ln w="9525">
              <a:noFill/>
              <a:round/>
              <a:headEnd/>
              <a:tailEnd/>
            </a:ln>
          </p:spPr>
          <p:txBody>
            <a:bodyPr/>
            <a:lstStyle/>
            <a:p>
              <a:endParaRPr lang="en-US"/>
            </a:p>
          </p:txBody>
        </p:sp>
        <p:sp>
          <p:nvSpPr>
            <p:cNvPr id="22566" name="Oval 36"/>
            <p:cNvSpPr>
              <a:spLocks noChangeArrowheads="1"/>
            </p:cNvSpPr>
            <p:nvPr/>
          </p:nvSpPr>
          <p:spPr bwMode="auto">
            <a:xfrm>
              <a:off x="4066" y="1402"/>
              <a:ext cx="195" cy="199"/>
            </a:xfrm>
            <a:prstGeom prst="ellipse">
              <a:avLst/>
            </a:prstGeom>
            <a:gradFill rotWithShape="0">
              <a:gsLst>
                <a:gs pos="0">
                  <a:srgbClr val="CCFFFF"/>
                </a:gs>
                <a:gs pos="100000">
                  <a:srgbClr val="5E7676"/>
                </a:gs>
              </a:gsLst>
              <a:path path="rect">
                <a:fillToRect t="100000" r="100000"/>
              </a:path>
            </a:gradFill>
            <a:ln w="9525">
              <a:noFill/>
              <a:round/>
              <a:headEnd/>
              <a:tailEnd/>
            </a:ln>
          </p:spPr>
          <p:txBody>
            <a:bodyPr/>
            <a:lstStyle/>
            <a:p>
              <a:endParaRPr lang="en-US"/>
            </a:p>
          </p:txBody>
        </p:sp>
        <p:sp>
          <p:nvSpPr>
            <p:cNvPr id="22567" name="Oval 37"/>
            <p:cNvSpPr>
              <a:spLocks noChangeArrowheads="1"/>
            </p:cNvSpPr>
            <p:nvPr/>
          </p:nvSpPr>
          <p:spPr bwMode="auto">
            <a:xfrm>
              <a:off x="3724" y="1485"/>
              <a:ext cx="195" cy="199"/>
            </a:xfrm>
            <a:prstGeom prst="ellipse">
              <a:avLst/>
            </a:prstGeom>
            <a:gradFill rotWithShape="0">
              <a:gsLst>
                <a:gs pos="0">
                  <a:srgbClr val="CCFFFF"/>
                </a:gs>
                <a:gs pos="100000">
                  <a:srgbClr val="5E7676"/>
                </a:gs>
              </a:gsLst>
              <a:path path="rect">
                <a:fillToRect t="100000" r="100000"/>
              </a:path>
            </a:gradFill>
            <a:ln w="9525">
              <a:noFill/>
              <a:round/>
              <a:headEnd/>
              <a:tailEnd/>
            </a:ln>
          </p:spPr>
          <p:txBody>
            <a:bodyPr/>
            <a:lstStyle/>
            <a:p>
              <a:endParaRPr lang="en-US"/>
            </a:p>
          </p:txBody>
        </p:sp>
        <p:sp>
          <p:nvSpPr>
            <p:cNvPr id="22568" name="Oval 38"/>
            <p:cNvSpPr>
              <a:spLocks noChangeArrowheads="1"/>
            </p:cNvSpPr>
            <p:nvPr/>
          </p:nvSpPr>
          <p:spPr bwMode="auto">
            <a:xfrm>
              <a:off x="3797" y="1643"/>
              <a:ext cx="196" cy="199"/>
            </a:xfrm>
            <a:prstGeom prst="ellipse">
              <a:avLst/>
            </a:prstGeom>
            <a:gradFill rotWithShape="0">
              <a:gsLst>
                <a:gs pos="0">
                  <a:srgbClr val="CCFFFF"/>
                </a:gs>
                <a:gs pos="100000">
                  <a:srgbClr val="5E7676"/>
                </a:gs>
              </a:gsLst>
              <a:path path="rect">
                <a:fillToRect t="100000" r="100000"/>
              </a:path>
            </a:gradFill>
            <a:ln w="9525">
              <a:noFill/>
              <a:round/>
              <a:headEnd/>
              <a:tailEnd/>
            </a:ln>
          </p:spPr>
          <p:txBody>
            <a:bodyPr/>
            <a:lstStyle/>
            <a:p>
              <a:endParaRPr lang="en-US"/>
            </a:p>
          </p:txBody>
        </p:sp>
        <p:sp>
          <p:nvSpPr>
            <p:cNvPr id="22569" name="Oval 39"/>
            <p:cNvSpPr>
              <a:spLocks noChangeArrowheads="1"/>
            </p:cNvSpPr>
            <p:nvPr/>
          </p:nvSpPr>
          <p:spPr bwMode="auto">
            <a:xfrm>
              <a:off x="3911" y="1344"/>
              <a:ext cx="196" cy="199"/>
            </a:xfrm>
            <a:prstGeom prst="ellipse">
              <a:avLst/>
            </a:prstGeom>
            <a:gradFill rotWithShape="0">
              <a:gsLst>
                <a:gs pos="0">
                  <a:srgbClr val="CCFFFF"/>
                </a:gs>
                <a:gs pos="100000">
                  <a:srgbClr val="5E7676"/>
                </a:gs>
              </a:gsLst>
              <a:path path="rect">
                <a:fillToRect t="100000" r="100000"/>
              </a:path>
            </a:gradFill>
            <a:ln w="9525">
              <a:noFill/>
              <a:round/>
              <a:headEnd/>
              <a:tailEnd/>
            </a:ln>
          </p:spPr>
          <p:txBody>
            <a:bodyPr/>
            <a:lstStyle/>
            <a:p>
              <a:endParaRPr lang="en-US"/>
            </a:p>
          </p:txBody>
        </p:sp>
        <p:sp>
          <p:nvSpPr>
            <p:cNvPr id="22570" name="Oval 40"/>
            <p:cNvSpPr>
              <a:spLocks noChangeArrowheads="1"/>
            </p:cNvSpPr>
            <p:nvPr/>
          </p:nvSpPr>
          <p:spPr bwMode="auto">
            <a:xfrm>
              <a:off x="4098" y="1560"/>
              <a:ext cx="196" cy="199"/>
            </a:xfrm>
            <a:prstGeom prst="ellipse">
              <a:avLst/>
            </a:prstGeom>
            <a:gradFill rotWithShape="0">
              <a:gsLst>
                <a:gs pos="0">
                  <a:srgbClr val="CCFFFF"/>
                </a:gs>
                <a:gs pos="100000">
                  <a:srgbClr val="5E7676"/>
                </a:gs>
              </a:gsLst>
              <a:path path="rect">
                <a:fillToRect t="100000" r="100000"/>
              </a:path>
            </a:gradFill>
            <a:ln w="9525">
              <a:noFill/>
              <a:round/>
              <a:headEnd/>
              <a:tailEnd/>
            </a:ln>
          </p:spPr>
          <p:txBody>
            <a:bodyPr/>
            <a:lstStyle/>
            <a:p>
              <a:endParaRPr lang="en-US"/>
            </a:p>
          </p:txBody>
        </p:sp>
        <p:sp>
          <p:nvSpPr>
            <p:cNvPr id="22571" name="Oval 41"/>
            <p:cNvSpPr>
              <a:spLocks noChangeArrowheads="1"/>
            </p:cNvSpPr>
            <p:nvPr/>
          </p:nvSpPr>
          <p:spPr bwMode="auto">
            <a:xfrm>
              <a:off x="4196" y="1759"/>
              <a:ext cx="293" cy="298"/>
            </a:xfrm>
            <a:prstGeom prst="ellipse">
              <a:avLst/>
            </a:prstGeom>
            <a:solidFill>
              <a:srgbClr val="FFFFFF"/>
            </a:solidFill>
            <a:ln w="38100">
              <a:solidFill>
                <a:srgbClr val="000000"/>
              </a:solidFill>
              <a:round/>
              <a:headEnd/>
              <a:tailEnd/>
            </a:ln>
          </p:spPr>
          <p:txBody>
            <a:bodyPr/>
            <a:lstStyle/>
            <a:p>
              <a:endParaRPr lang="en-US"/>
            </a:p>
          </p:txBody>
        </p:sp>
        <p:sp>
          <p:nvSpPr>
            <p:cNvPr id="22572" name="Oval 42"/>
            <p:cNvSpPr>
              <a:spLocks noChangeArrowheads="1"/>
            </p:cNvSpPr>
            <p:nvPr/>
          </p:nvSpPr>
          <p:spPr bwMode="auto">
            <a:xfrm>
              <a:off x="4155" y="1775"/>
              <a:ext cx="294" cy="299"/>
            </a:xfrm>
            <a:prstGeom prst="ellipse">
              <a:avLst/>
            </a:prstGeom>
            <a:solidFill>
              <a:srgbClr val="FFFFFF"/>
            </a:solidFill>
            <a:ln w="28575">
              <a:solidFill>
                <a:srgbClr val="000000"/>
              </a:solidFill>
              <a:round/>
              <a:headEnd/>
              <a:tailEnd/>
            </a:ln>
          </p:spPr>
          <p:txBody>
            <a:bodyPr/>
            <a:lstStyle/>
            <a:p>
              <a:endParaRPr lang="en-US"/>
            </a:p>
          </p:txBody>
        </p:sp>
        <p:sp>
          <p:nvSpPr>
            <p:cNvPr id="22573" name="Line 43"/>
            <p:cNvSpPr>
              <a:spLocks noChangeShapeType="1"/>
            </p:cNvSpPr>
            <p:nvPr/>
          </p:nvSpPr>
          <p:spPr bwMode="auto">
            <a:xfrm>
              <a:off x="4392" y="1759"/>
              <a:ext cx="293" cy="199"/>
            </a:xfrm>
            <a:prstGeom prst="line">
              <a:avLst/>
            </a:prstGeom>
            <a:noFill/>
            <a:ln w="38100">
              <a:solidFill>
                <a:srgbClr val="000000"/>
              </a:solidFill>
              <a:round/>
              <a:headEnd/>
              <a:tailEnd/>
            </a:ln>
          </p:spPr>
          <p:txBody>
            <a:bodyPr/>
            <a:lstStyle/>
            <a:p>
              <a:endParaRPr lang="en-US"/>
            </a:p>
          </p:txBody>
        </p:sp>
        <p:sp>
          <p:nvSpPr>
            <p:cNvPr id="22574" name="Line 44"/>
            <p:cNvSpPr>
              <a:spLocks noChangeShapeType="1"/>
            </p:cNvSpPr>
            <p:nvPr/>
          </p:nvSpPr>
          <p:spPr bwMode="auto">
            <a:xfrm>
              <a:off x="3504" y="1867"/>
              <a:ext cx="391" cy="0"/>
            </a:xfrm>
            <a:prstGeom prst="line">
              <a:avLst/>
            </a:prstGeom>
            <a:noFill/>
            <a:ln w="38100">
              <a:solidFill>
                <a:srgbClr val="000000"/>
              </a:solidFill>
              <a:round/>
              <a:headEnd/>
              <a:tailEnd/>
            </a:ln>
          </p:spPr>
          <p:txBody>
            <a:bodyPr/>
            <a:lstStyle/>
            <a:p>
              <a:endParaRPr lang="en-US"/>
            </a:p>
          </p:txBody>
        </p:sp>
        <p:sp>
          <p:nvSpPr>
            <p:cNvPr id="13357" name="AutoShape 45"/>
            <p:cNvSpPr>
              <a:spLocks noChangeArrowheads="1"/>
            </p:cNvSpPr>
            <p:nvPr/>
          </p:nvSpPr>
          <p:spPr bwMode="auto">
            <a:xfrm rot="1366955">
              <a:off x="3408" y="1584"/>
              <a:ext cx="432" cy="103"/>
            </a:xfrm>
            <a:prstGeom prst="rightArrow">
              <a:avLst>
                <a:gd name="adj1" fmla="val 50000"/>
                <a:gd name="adj2" fmla="val 98182"/>
              </a:avLst>
            </a:prstGeom>
            <a:solidFill>
              <a:srgbClr val="FF6600"/>
            </a:solidFill>
            <a:ln w="9525">
              <a:noFill/>
              <a:miter lim="800000"/>
              <a:headEnd/>
              <a:tailEnd/>
            </a:ln>
            <a:effectLst>
              <a:outerShdw dist="35921" dir="2700000" algn="ctr" rotWithShape="0">
                <a:srgbClr val="808080"/>
              </a:outerShdw>
            </a:effectLst>
          </p:spPr>
          <p:txBody>
            <a:bodyPr/>
            <a:lstStyle/>
            <a:p>
              <a:pPr>
                <a:defRPr/>
              </a:pPr>
              <a:endParaRPr lang="en-US"/>
            </a:p>
          </p:txBody>
        </p:sp>
        <p:sp>
          <p:nvSpPr>
            <p:cNvPr id="22576" name="Text Box 46"/>
            <p:cNvSpPr txBox="1">
              <a:spLocks noChangeArrowheads="1"/>
            </p:cNvSpPr>
            <p:nvPr/>
          </p:nvSpPr>
          <p:spPr bwMode="auto">
            <a:xfrm>
              <a:off x="4481" y="1444"/>
              <a:ext cx="782" cy="298"/>
            </a:xfrm>
            <a:prstGeom prst="rect">
              <a:avLst/>
            </a:prstGeom>
            <a:noFill/>
            <a:ln w="9525">
              <a:noFill/>
              <a:miter lim="800000"/>
              <a:headEnd/>
              <a:tailEnd/>
            </a:ln>
          </p:spPr>
          <p:txBody>
            <a:bodyPr/>
            <a:lstStyle/>
            <a:p>
              <a:r>
                <a:rPr lang="en-US" sz="1400" b="1">
                  <a:latin typeface="Century Gothic" pitchFamily="34" charset="0"/>
                </a:rPr>
                <a:t>One Histone</a:t>
              </a:r>
            </a:p>
          </p:txBody>
        </p:sp>
        <p:sp>
          <p:nvSpPr>
            <p:cNvPr id="13359" name="AutoShape 47"/>
            <p:cNvSpPr>
              <a:spLocks noChangeArrowheads="1"/>
            </p:cNvSpPr>
            <p:nvPr/>
          </p:nvSpPr>
          <p:spPr bwMode="auto">
            <a:xfrm rot="-1998091">
              <a:off x="4449" y="1676"/>
              <a:ext cx="195" cy="99"/>
            </a:xfrm>
            <a:prstGeom prst="leftArrow">
              <a:avLst>
                <a:gd name="adj1" fmla="val 50000"/>
                <a:gd name="adj2" fmla="val 49242"/>
              </a:avLst>
            </a:prstGeom>
            <a:solidFill>
              <a:srgbClr val="FF6600"/>
            </a:solidFill>
            <a:ln w="9525">
              <a:solidFill>
                <a:srgbClr val="FF6600"/>
              </a:solidFill>
              <a:miter lim="800000"/>
              <a:headEnd/>
              <a:tailEnd/>
            </a:ln>
            <a:effectLst>
              <a:outerShdw dist="35921" dir="2700000" algn="ctr" rotWithShape="0">
                <a:srgbClr val="808080"/>
              </a:outerShdw>
            </a:effectLst>
          </p:spPr>
          <p:txBody>
            <a:bodyPr/>
            <a:lstStyle/>
            <a:p>
              <a:pPr>
                <a:defRPr/>
              </a:pPr>
              <a:endParaRPr lang="en-US"/>
            </a:p>
          </p:txBody>
        </p:sp>
        <p:sp>
          <p:nvSpPr>
            <p:cNvPr id="22578" name="Oval 48"/>
            <p:cNvSpPr>
              <a:spLocks noChangeArrowheads="1"/>
            </p:cNvSpPr>
            <p:nvPr/>
          </p:nvSpPr>
          <p:spPr bwMode="auto">
            <a:xfrm>
              <a:off x="4229" y="1833"/>
              <a:ext cx="195" cy="200"/>
            </a:xfrm>
            <a:prstGeom prst="ellipse">
              <a:avLst/>
            </a:prstGeom>
            <a:gradFill rotWithShape="0">
              <a:gsLst>
                <a:gs pos="0">
                  <a:srgbClr val="CCFFFF"/>
                </a:gs>
                <a:gs pos="100000">
                  <a:srgbClr val="5E7676"/>
                </a:gs>
              </a:gsLst>
              <a:path path="rect">
                <a:fillToRect t="100000" r="100000"/>
              </a:path>
            </a:gradFill>
            <a:ln w="9525">
              <a:noFill/>
              <a:round/>
              <a:headEnd/>
              <a:tailEnd/>
            </a:ln>
          </p:spPr>
          <p:txBody>
            <a:bodyPr/>
            <a:lstStyle/>
            <a:p>
              <a:endParaRPr lang="en-US"/>
            </a:p>
          </p:txBody>
        </p:sp>
        <p:sp>
          <p:nvSpPr>
            <p:cNvPr id="22579" name="AutoShape 52"/>
            <p:cNvSpPr>
              <a:spLocks noChangeAspect="1" noChangeArrowheads="1" noTextEdit="1"/>
            </p:cNvSpPr>
            <p:nvPr/>
          </p:nvSpPr>
          <p:spPr bwMode="auto">
            <a:xfrm>
              <a:off x="2880" y="1344"/>
              <a:ext cx="750" cy="252"/>
            </a:xfrm>
            <a:prstGeom prst="rect">
              <a:avLst/>
            </a:prstGeom>
            <a:noFill/>
            <a:ln w="9525">
              <a:noFill/>
              <a:miter lim="800000"/>
              <a:headEnd/>
              <a:tailEnd/>
            </a:ln>
          </p:spPr>
          <p:txBody>
            <a:bodyPr/>
            <a:lstStyle/>
            <a:p>
              <a:endParaRPr lang="en-US"/>
            </a:p>
          </p:txBody>
        </p:sp>
        <p:sp>
          <p:nvSpPr>
            <p:cNvPr id="22580" name="Rectangle 54"/>
            <p:cNvSpPr>
              <a:spLocks noChangeArrowheads="1"/>
            </p:cNvSpPr>
            <p:nvPr/>
          </p:nvSpPr>
          <p:spPr bwMode="auto">
            <a:xfrm>
              <a:off x="2976" y="1681"/>
              <a:ext cx="22" cy="103"/>
            </a:xfrm>
            <a:prstGeom prst="rect">
              <a:avLst/>
            </a:prstGeom>
            <a:noFill/>
            <a:ln w="9525">
              <a:noFill/>
              <a:miter lim="800000"/>
              <a:headEnd/>
              <a:tailEnd/>
            </a:ln>
          </p:spPr>
          <p:txBody>
            <a:bodyPr wrap="none" lIns="0" tIns="0" rIns="0" bIns="0">
              <a:spAutoFit/>
            </a:bodyPr>
            <a:lstStyle/>
            <a:p>
              <a:r>
                <a:rPr lang="en-US" sz="1100">
                  <a:solidFill>
                    <a:srgbClr val="000000"/>
                  </a:solidFill>
                  <a:latin typeface="Times New Roman" pitchFamily="18" charset="0"/>
                </a:rPr>
                <a:t> </a:t>
              </a:r>
              <a:endParaRPr lang="en-US"/>
            </a:p>
          </p:txBody>
        </p:sp>
        <p:sp>
          <p:nvSpPr>
            <p:cNvPr id="22581" name="Rectangle 55"/>
            <p:cNvSpPr>
              <a:spLocks noChangeArrowheads="1"/>
            </p:cNvSpPr>
            <p:nvPr/>
          </p:nvSpPr>
          <p:spPr bwMode="auto">
            <a:xfrm>
              <a:off x="2928" y="1392"/>
              <a:ext cx="768" cy="131"/>
            </a:xfrm>
            <a:prstGeom prst="rect">
              <a:avLst/>
            </a:prstGeom>
            <a:noFill/>
            <a:ln w="9525">
              <a:noFill/>
              <a:miter lim="800000"/>
              <a:headEnd/>
              <a:tailEnd/>
            </a:ln>
          </p:spPr>
          <p:txBody>
            <a:bodyPr lIns="0" tIns="0" rIns="0" bIns="0">
              <a:spAutoFit/>
            </a:bodyPr>
            <a:lstStyle/>
            <a:p>
              <a:r>
                <a:rPr lang="en-US" sz="1400" b="1">
                  <a:solidFill>
                    <a:srgbClr val="000000"/>
                  </a:solidFill>
                  <a:latin typeface="Century Gothic" pitchFamily="34" charset="0"/>
                </a:rPr>
                <a:t>Eight Histones</a:t>
              </a:r>
              <a:endParaRPr lang="en-US" sz="1400" b="1">
                <a:latin typeface="Century Gothic" pitchFamily="34" charset="0"/>
              </a:endParaRPr>
            </a:p>
          </p:txBody>
        </p:sp>
        <p:sp>
          <p:nvSpPr>
            <p:cNvPr id="22582" name="Rectangle 56"/>
            <p:cNvSpPr>
              <a:spLocks noChangeArrowheads="1"/>
            </p:cNvSpPr>
            <p:nvPr/>
          </p:nvSpPr>
          <p:spPr bwMode="auto">
            <a:xfrm>
              <a:off x="3467" y="1711"/>
              <a:ext cx="18" cy="94"/>
            </a:xfrm>
            <a:prstGeom prst="rect">
              <a:avLst/>
            </a:prstGeom>
            <a:noFill/>
            <a:ln w="9525">
              <a:noFill/>
              <a:miter lim="800000"/>
              <a:headEnd/>
              <a:tailEnd/>
            </a:ln>
          </p:spPr>
          <p:txBody>
            <a:bodyPr wrap="none" lIns="0" tIns="0" rIns="0" bIns="0">
              <a:spAutoFit/>
            </a:bodyPr>
            <a:lstStyle/>
            <a:p>
              <a:r>
                <a:rPr lang="en-US" sz="1000" b="1">
                  <a:solidFill>
                    <a:srgbClr val="000000"/>
                  </a:solidFill>
                  <a:latin typeface="Arial Narrow" pitchFamily="34" charset="0"/>
                </a:rPr>
                <a:t> </a:t>
              </a:r>
              <a:endParaRPr lang="en-US"/>
            </a:p>
          </p:txBody>
        </p:sp>
      </p:grpSp>
      <p:sp>
        <p:nvSpPr>
          <p:cNvPr id="22533" name="AutoShape 60"/>
          <p:cNvSpPr>
            <a:spLocks/>
          </p:cNvSpPr>
          <p:nvPr/>
        </p:nvSpPr>
        <p:spPr bwMode="auto">
          <a:xfrm rot="-4549123">
            <a:off x="6326188" y="1428750"/>
            <a:ext cx="457200" cy="914400"/>
          </a:xfrm>
          <a:prstGeom prst="rightBrace">
            <a:avLst>
              <a:gd name="adj1" fmla="val 16667"/>
              <a:gd name="adj2" fmla="val 50000"/>
            </a:avLst>
          </a:prstGeom>
          <a:noFill/>
          <a:ln w="28575">
            <a:solidFill>
              <a:srgbClr val="0000FF"/>
            </a:solidFill>
            <a:round/>
            <a:headEnd/>
            <a:tailEnd/>
          </a:ln>
        </p:spPr>
        <p:txBody>
          <a:bodyPr wrap="none" anchor="ctr"/>
          <a:lstStyle/>
          <a:p>
            <a:endParaRPr lang="en-US"/>
          </a:p>
        </p:txBody>
      </p:sp>
      <p:sp>
        <p:nvSpPr>
          <p:cNvPr id="22534" name="AutoShape 61"/>
          <p:cNvSpPr>
            <a:spLocks/>
          </p:cNvSpPr>
          <p:nvPr/>
        </p:nvSpPr>
        <p:spPr bwMode="auto">
          <a:xfrm rot="-5400000">
            <a:off x="6324600" y="2971800"/>
            <a:ext cx="304800" cy="1066800"/>
          </a:xfrm>
          <a:prstGeom prst="leftBrace">
            <a:avLst>
              <a:gd name="adj1" fmla="val 29167"/>
              <a:gd name="adj2" fmla="val 50000"/>
            </a:avLst>
          </a:prstGeom>
          <a:noFill/>
          <a:ln w="28575">
            <a:solidFill>
              <a:srgbClr val="0000FF"/>
            </a:solidFill>
            <a:round/>
            <a:headEnd/>
            <a:tailEnd/>
          </a:ln>
        </p:spPr>
        <p:txBody>
          <a:bodyPr wrap="none" anchor="ctr"/>
          <a:lstStyle/>
          <a:p>
            <a:endParaRPr lang="en-US"/>
          </a:p>
        </p:txBody>
      </p:sp>
      <p:sp>
        <p:nvSpPr>
          <p:cNvPr id="22535" name="Text Box 62"/>
          <p:cNvSpPr txBox="1">
            <a:spLocks noChangeArrowheads="1"/>
          </p:cNvSpPr>
          <p:nvPr/>
        </p:nvSpPr>
        <p:spPr bwMode="auto">
          <a:xfrm>
            <a:off x="6477000" y="1143000"/>
            <a:ext cx="1447800" cy="581025"/>
          </a:xfrm>
          <a:prstGeom prst="rect">
            <a:avLst/>
          </a:prstGeom>
          <a:noFill/>
          <a:ln w="9525">
            <a:noFill/>
            <a:miter lim="800000"/>
            <a:headEnd/>
            <a:tailEnd/>
          </a:ln>
        </p:spPr>
        <p:txBody>
          <a:bodyPr>
            <a:spAutoFit/>
          </a:bodyPr>
          <a:lstStyle/>
          <a:p>
            <a:pPr>
              <a:spcBef>
                <a:spcPct val="50000"/>
              </a:spcBef>
            </a:pPr>
            <a:r>
              <a:rPr lang="en-US" sz="1600" b="1">
                <a:latin typeface="Century Gothic" pitchFamily="34" charset="0"/>
              </a:rPr>
              <a:t>Core particle</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2" name="Rectangle 3"/>
          <p:cNvSpPr>
            <a:spLocks noGrp="1" noChangeArrowheads="1"/>
          </p:cNvSpPr>
          <p:nvPr>
            <p:ph idx="1"/>
          </p:nvPr>
        </p:nvSpPr>
        <p:spPr>
          <a:xfrm>
            <a:off x="381000" y="838200"/>
            <a:ext cx="8458200" cy="5287963"/>
          </a:xfrm>
          <a:ln>
            <a:noFill/>
          </a:ln>
        </p:spPr>
        <p:style>
          <a:lnRef idx="2">
            <a:schemeClr val="accent5"/>
          </a:lnRef>
          <a:fillRef idx="1">
            <a:schemeClr val="lt1"/>
          </a:fillRef>
          <a:effectRef idx="0">
            <a:schemeClr val="accent5"/>
          </a:effectRef>
          <a:fontRef idx="minor">
            <a:schemeClr val="dk1"/>
          </a:fontRef>
        </p:style>
        <p:txBody>
          <a:bodyPr/>
          <a:lstStyle/>
          <a:p>
            <a:pPr eaLnBrk="1" hangingPunct="1"/>
            <a:r>
              <a:rPr lang="en-US" altLang="zh-CN" sz="2400" dirty="0">
                <a:latin typeface="Century Gothic" pitchFamily="34" charset="0"/>
                <a:ea typeface="SimSun" pitchFamily="2" charset="-122"/>
              </a:rPr>
              <a:t>Chromosomes are visible under the microscope when they are in the process of dividing. </a:t>
            </a:r>
          </a:p>
          <a:p>
            <a:pPr marL="0" indent="0" eaLnBrk="1" hangingPunct="1">
              <a:buNone/>
            </a:pPr>
            <a:r>
              <a:rPr lang="en-US" altLang="zh-CN" sz="24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Century Gothic" pitchFamily="34" charset="0"/>
                <a:ea typeface="SimSun" pitchFamily="2" charset="-122"/>
              </a:rPr>
              <a:t>Before cell division and during normal cell operations, the DNA is spread out for use in transcribing genes - at this point the chromosome consists of a single molecule of double helical DNA. </a:t>
            </a:r>
          </a:p>
          <a:p>
            <a:pPr marL="0" indent="0" eaLnBrk="1" hangingPunct="1">
              <a:buNone/>
            </a:pPr>
            <a:endParaRPr lang="en-US" altLang="zh-CN" sz="2400" dirty="0">
              <a:latin typeface="Century Gothic" pitchFamily="34" charset="0"/>
              <a:ea typeface="SimSun" pitchFamily="2" charset="-122"/>
            </a:endParaRPr>
          </a:p>
          <a:p>
            <a:pPr eaLnBrk="1" hangingPunct="1"/>
            <a:r>
              <a:rPr lang="en-US" altLang="zh-CN" sz="2400" dirty="0">
                <a:latin typeface="Century Gothic" pitchFamily="34" charset="0"/>
                <a:ea typeface="SimSun" pitchFamily="2" charset="-122"/>
              </a:rPr>
              <a:t>Just before cell division, the </a:t>
            </a:r>
            <a:r>
              <a:rPr lang="en-US" altLang="zh-CN" sz="2400" b="1" dirty="0">
                <a:solidFill>
                  <a:srgbClr val="0000FF"/>
                </a:solidFill>
                <a:latin typeface="Century Gothic" pitchFamily="34" charset="0"/>
                <a:ea typeface="SimSun" pitchFamily="2" charset="-122"/>
              </a:rPr>
              <a:t>DNA condenses </a:t>
            </a:r>
            <a:r>
              <a:rPr lang="en-US" altLang="zh-CN" sz="2400" dirty="0">
                <a:latin typeface="Century Gothic" pitchFamily="34" charset="0"/>
                <a:ea typeface="SimSun" pitchFamily="2" charset="-122"/>
              </a:rPr>
              <a:t>and is folded up tightly enough so it becomes much easier to see. </a:t>
            </a:r>
            <a:endParaRPr lang="en-US" sz="2400" dirty="0">
              <a:latin typeface="Century Gothic" pitchFamily="34" charset="0"/>
            </a:endParaRPr>
          </a:p>
        </p:txBody>
      </p:sp>
      <p:sp>
        <p:nvSpPr>
          <p:cNvPr id="27651" name="Slide Number Placeholder 5"/>
          <p:cNvSpPr>
            <a:spLocks noGrp="1"/>
          </p:cNvSpPr>
          <p:nvPr>
            <p:ph type="sldNum" sz="quarter" idx="12"/>
          </p:nvPr>
        </p:nvSpPr>
        <p:spPr>
          <a:noFill/>
        </p:spPr>
        <p:txBody>
          <a:bodyPr/>
          <a:lstStyle/>
          <a:p>
            <a:fld id="{0A3DF7E1-77A7-41F8-85DA-2FF3A819E890}" type="slidenum">
              <a:rPr lang="en-US" smtClean="0"/>
              <a:pPr/>
              <a:t>17</a:t>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Slide Number Placeholder 3"/>
          <p:cNvSpPr>
            <a:spLocks noGrp="1"/>
          </p:cNvSpPr>
          <p:nvPr>
            <p:ph type="sldNum" sz="quarter" idx="12"/>
          </p:nvPr>
        </p:nvSpPr>
        <p:spPr>
          <a:xfrm>
            <a:off x="6553200" y="6324600"/>
            <a:ext cx="2133600" cy="476250"/>
          </a:xfrm>
          <a:noFill/>
        </p:spPr>
        <p:txBody>
          <a:bodyPr/>
          <a:lstStyle/>
          <a:p>
            <a:fld id="{1335FEF0-6C13-4F7D-BC20-74EBE0900E60}" type="slidenum">
              <a:rPr lang="en-US" smtClean="0"/>
              <a:pPr/>
              <a:t>18</a:t>
            </a:fld>
            <a:endParaRPr lang="en-US" dirty="0"/>
          </a:p>
        </p:txBody>
      </p:sp>
      <p:grpSp>
        <p:nvGrpSpPr>
          <p:cNvPr id="23556" name="Group 199"/>
          <p:cNvGrpSpPr>
            <a:grpSpLocks/>
          </p:cNvGrpSpPr>
          <p:nvPr/>
        </p:nvGrpSpPr>
        <p:grpSpPr bwMode="auto">
          <a:xfrm>
            <a:off x="304800" y="365125"/>
            <a:ext cx="8228013" cy="6080125"/>
            <a:chOff x="192" y="96"/>
            <a:chExt cx="5183" cy="3830"/>
          </a:xfrm>
        </p:grpSpPr>
        <p:grpSp>
          <p:nvGrpSpPr>
            <p:cNvPr id="23557" name="Group 196"/>
            <p:cNvGrpSpPr>
              <a:grpSpLocks/>
            </p:cNvGrpSpPr>
            <p:nvPr/>
          </p:nvGrpSpPr>
          <p:grpSpPr bwMode="auto">
            <a:xfrm>
              <a:off x="3839" y="864"/>
              <a:ext cx="1536" cy="1584"/>
              <a:chOff x="3840" y="960"/>
              <a:chExt cx="1323" cy="1392"/>
            </a:xfrm>
          </p:grpSpPr>
          <p:sp>
            <p:nvSpPr>
              <p:cNvPr id="23730" name="Text Box 134"/>
              <p:cNvSpPr txBox="1">
                <a:spLocks noChangeArrowheads="1"/>
              </p:cNvSpPr>
              <p:nvPr/>
            </p:nvSpPr>
            <p:spPr bwMode="auto">
              <a:xfrm>
                <a:off x="4128" y="1632"/>
                <a:ext cx="1035" cy="720"/>
              </a:xfrm>
              <a:prstGeom prst="rect">
                <a:avLst/>
              </a:prstGeom>
              <a:solidFill>
                <a:srgbClr val="0070C0"/>
              </a:solid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pPr algn="ctr"/>
                <a:r>
                  <a:rPr lang="en-US" sz="2000" b="1" dirty="0">
                    <a:solidFill>
                      <a:srgbClr val="FFFF00"/>
                    </a:solidFill>
                    <a:latin typeface="Century Gothic" pitchFamily="34" charset="0"/>
                  </a:rPr>
                  <a:t>Level of chromosome packaging</a:t>
                </a:r>
                <a:endParaRPr lang="en-US" sz="2000" dirty="0">
                  <a:solidFill>
                    <a:srgbClr val="FFFF00"/>
                  </a:solidFill>
                  <a:latin typeface="Century Gothic" pitchFamily="34" charset="0"/>
                </a:endParaRPr>
              </a:p>
            </p:txBody>
          </p:sp>
          <p:sp>
            <p:nvSpPr>
              <p:cNvPr id="23731" name="Text Box 156"/>
              <p:cNvSpPr txBox="1">
                <a:spLocks noChangeArrowheads="1"/>
              </p:cNvSpPr>
              <p:nvPr/>
            </p:nvSpPr>
            <p:spPr bwMode="auto">
              <a:xfrm>
                <a:off x="3840" y="960"/>
                <a:ext cx="643" cy="111"/>
              </a:xfrm>
              <a:prstGeom prst="rect">
                <a:avLst/>
              </a:prstGeom>
              <a:noFill/>
              <a:ln w="9525">
                <a:noFill/>
                <a:miter lim="800000"/>
                <a:headEnd/>
                <a:tailEnd/>
              </a:ln>
            </p:spPr>
            <p:txBody>
              <a:bodyPr/>
              <a:lstStyle/>
              <a:p>
                <a:r>
                  <a:rPr lang="en-US" sz="1200" b="1">
                    <a:latin typeface="Century Gothic" pitchFamily="34" charset="0"/>
                  </a:rPr>
                  <a:t>nucleosome</a:t>
                </a:r>
                <a:endParaRPr lang="en-US" sz="1200">
                  <a:latin typeface="Century Gothic" pitchFamily="34" charset="0"/>
                </a:endParaRPr>
              </a:p>
            </p:txBody>
          </p:sp>
        </p:grpSp>
        <p:sp>
          <p:nvSpPr>
            <p:cNvPr id="23558" name="Line 103"/>
            <p:cNvSpPr>
              <a:spLocks noChangeShapeType="1"/>
            </p:cNvSpPr>
            <p:nvPr/>
          </p:nvSpPr>
          <p:spPr bwMode="auto">
            <a:xfrm>
              <a:off x="2101" y="1149"/>
              <a:ext cx="0" cy="238"/>
            </a:xfrm>
            <a:prstGeom prst="line">
              <a:avLst/>
            </a:prstGeom>
            <a:noFill/>
            <a:ln w="19050">
              <a:solidFill>
                <a:srgbClr val="000000"/>
              </a:solidFill>
              <a:round/>
              <a:headEnd/>
              <a:tailEnd type="triangle" w="sm" len="med"/>
            </a:ln>
          </p:spPr>
          <p:txBody>
            <a:bodyPr/>
            <a:lstStyle/>
            <a:p>
              <a:endParaRPr lang="en-US"/>
            </a:p>
          </p:txBody>
        </p:sp>
        <p:sp>
          <p:nvSpPr>
            <p:cNvPr id="23559" name="Line 104"/>
            <p:cNvSpPr>
              <a:spLocks noChangeShapeType="1"/>
            </p:cNvSpPr>
            <p:nvPr/>
          </p:nvSpPr>
          <p:spPr bwMode="auto">
            <a:xfrm>
              <a:off x="2289" y="1153"/>
              <a:ext cx="0" cy="243"/>
            </a:xfrm>
            <a:prstGeom prst="line">
              <a:avLst/>
            </a:prstGeom>
            <a:noFill/>
            <a:ln w="19050">
              <a:solidFill>
                <a:srgbClr val="000000"/>
              </a:solidFill>
              <a:round/>
              <a:headEnd/>
              <a:tailEnd type="triangle" w="sm" len="med"/>
            </a:ln>
          </p:spPr>
          <p:txBody>
            <a:bodyPr/>
            <a:lstStyle/>
            <a:p>
              <a:endParaRPr lang="en-US"/>
            </a:p>
          </p:txBody>
        </p:sp>
        <p:grpSp>
          <p:nvGrpSpPr>
            <p:cNvPr id="23560" name="Group 198"/>
            <p:cNvGrpSpPr>
              <a:grpSpLocks/>
            </p:cNvGrpSpPr>
            <p:nvPr/>
          </p:nvGrpSpPr>
          <p:grpSpPr bwMode="auto">
            <a:xfrm>
              <a:off x="1179" y="96"/>
              <a:ext cx="1941" cy="455"/>
              <a:chOff x="1179" y="96"/>
              <a:chExt cx="1941" cy="455"/>
            </a:xfrm>
          </p:grpSpPr>
          <p:sp>
            <p:nvSpPr>
              <p:cNvPr id="23716" name="Line 107"/>
              <p:cNvSpPr>
                <a:spLocks noChangeShapeType="1"/>
              </p:cNvSpPr>
              <p:nvPr/>
            </p:nvSpPr>
            <p:spPr bwMode="auto">
              <a:xfrm>
                <a:off x="1179" y="279"/>
                <a:ext cx="0" cy="119"/>
              </a:xfrm>
              <a:prstGeom prst="line">
                <a:avLst/>
              </a:prstGeom>
              <a:noFill/>
              <a:ln w="9525">
                <a:solidFill>
                  <a:srgbClr val="000000"/>
                </a:solidFill>
                <a:round/>
                <a:headEnd/>
                <a:tailEnd/>
              </a:ln>
            </p:spPr>
            <p:txBody>
              <a:bodyPr/>
              <a:lstStyle/>
              <a:p>
                <a:endParaRPr lang="en-US"/>
              </a:p>
            </p:txBody>
          </p:sp>
          <p:sp>
            <p:nvSpPr>
              <p:cNvPr id="23717" name="Line 108"/>
              <p:cNvSpPr>
                <a:spLocks noChangeShapeType="1"/>
              </p:cNvSpPr>
              <p:nvPr/>
            </p:nvSpPr>
            <p:spPr bwMode="auto">
              <a:xfrm>
                <a:off x="1200" y="387"/>
                <a:ext cx="1149" cy="164"/>
              </a:xfrm>
              <a:prstGeom prst="line">
                <a:avLst/>
              </a:prstGeom>
              <a:noFill/>
              <a:ln w="19050">
                <a:solidFill>
                  <a:srgbClr val="000000"/>
                </a:solidFill>
                <a:round/>
                <a:headEnd/>
                <a:tailEnd/>
              </a:ln>
            </p:spPr>
            <p:txBody>
              <a:bodyPr/>
              <a:lstStyle/>
              <a:p>
                <a:endParaRPr lang="en-US"/>
              </a:p>
            </p:txBody>
          </p:sp>
          <p:sp>
            <p:nvSpPr>
              <p:cNvPr id="23718" name="Line 111"/>
              <p:cNvSpPr>
                <a:spLocks noChangeShapeType="1"/>
              </p:cNvSpPr>
              <p:nvPr/>
            </p:nvSpPr>
            <p:spPr bwMode="auto">
              <a:xfrm flipV="1">
                <a:off x="2410" y="339"/>
                <a:ext cx="710" cy="212"/>
              </a:xfrm>
              <a:prstGeom prst="line">
                <a:avLst/>
              </a:prstGeom>
              <a:noFill/>
              <a:ln w="19050">
                <a:solidFill>
                  <a:srgbClr val="000000"/>
                </a:solidFill>
                <a:round/>
                <a:headEnd/>
                <a:tailEnd/>
              </a:ln>
            </p:spPr>
            <p:txBody>
              <a:bodyPr/>
              <a:lstStyle/>
              <a:p>
                <a:endParaRPr lang="en-US"/>
              </a:p>
            </p:txBody>
          </p:sp>
          <p:sp>
            <p:nvSpPr>
              <p:cNvPr id="23719" name="Freeform 4"/>
              <p:cNvSpPr>
                <a:spLocks/>
              </p:cNvSpPr>
              <p:nvPr/>
            </p:nvSpPr>
            <p:spPr bwMode="auto">
              <a:xfrm>
                <a:off x="1200" y="174"/>
                <a:ext cx="372" cy="206"/>
              </a:xfrm>
              <a:custGeom>
                <a:avLst/>
                <a:gdLst>
                  <a:gd name="T0" fmla="*/ 0 w 1358"/>
                  <a:gd name="T1" fmla="*/ 0 h 625"/>
                  <a:gd name="T2" fmla="*/ 0 w 1358"/>
                  <a:gd name="T3" fmla="*/ 0 h 625"/>
                  <a:gd name="T4" fmla="*/ 0 w 1358"/>
                  <a:gd name="T5" fmla="*/ 0 h 625"/>
                  <a:gd name="T6" fmla="*/ 0 w 1358"/>
                  <a:gd name="T7" fmla="*/ 0 h 625"/>
                  <a:gd name="T8" fmla="*/ 0 w 1358"/>
                  <a:gd name="T9" fmla="*/ 0 h 625"/>
                  <a:gd name="T10" fmla="*/ 0 w 1358"/>
                  <a:gd name="T11" fmla="*/ 0 h 625"/>
                  <a:gd name="T12" fmla="*/ 0 w 1358"/>
                  <a:gd name="T13" fmla="*/ 0 h 625"/>
                  <a:gd name="T14" fmla="*/ 0 w 1358"/>
                  <a:gd name="T15" fmla="*/ 0 h 625"/>
                  <a:gd name="T16" fmla="*/ 0 w 1358"/>
                  <a:gd name="T17" fmla="*/ 0 h 625"/>
                  <a:gd name="T18" fmla="*/ 0 w 1358"/>
                  <a:gd name="T19" fmla="*/ 0 h 625"/>
                  <a:gd name="T20" fmla="*/ 0 w 1358"/>
                  <a:gd name="T21" fmla="*/ 0 h 625"/>
                  <a:gd name="T22" fmla="*/ 0 w 1358"/>
                  <a:gd name="T23" fmla="*/ 0 h 625"/>
                  <a:gd name="T24" fmla="*/ 0 w 1358"/>
                  <a:gd name="T25" fmla="*/ 0 h 625"/>
                  <a:gd name="T26" fmla="*/ 0 w 1358"/>
                  <a:gd name="T27" fmla="*/ 0 h 625"/>
                  <a:gd name="T28" fmla="*/ 0 w 1358"/>
                  <a:gd name="T29" fmla="*/ 0 h 625"/>
                  <a:gd name="T30" fmla="*/ 0 w 1358"/>
                  <a:gd name="T31" fmla="*/ 0 h 625"/>
                  <a:gd name="T32" fmla="*/ 0 w 1358"/>
                  <a:gd name="T33" fmla="*/ 0 h 625"/>
                  <a:gd name="T34" fmla="*/ 0 w 1358"/>
                  <a:gd name="T35" fmla="*/ 0 h 62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358"/>
                  <a:gd name="T55" fmla="*/ 0 h 625"/>
                  <a:gd name="T56" fmla="*/ 1358 w 1358"/>
                  <a:gd name="T57" fmla="*/ 625 h 62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358" h="625">
                    <a:moveTo>
                      <a:pt x="0" y="340"/>
                    </a:moveTo>
                    <a:cubicBezTo>
                      <a:pt x="35" y="286"/>
                      <a:pt x="63" y="234"/>
                      <a:pt x="109" y="190"/>
                    </a:cubicBezTo>
                    <a:cubicBezTo>
                      <a:pt x="113" y="177"/>
                      <a:pt x="114" y="161"/>
                      <a:pt x="122" y="150"/>
                    </a:cubicBezTo>
                    <a:cubicBezTo>
                      <a:pt x="137" y="129"/>
                      <a:pt x="177" y="95"/>
                      <a:pt x="177" y="95"/>
                    </a:cubicBezTo>
                    <a:cubicBezTo>
                      <a:pt x="201" y="20"/>
                      <a:pt x="245" y="23"/>
                      <a:pt x="312" y="0"/>
                    </a:cubicBezTo>
                    <a:cubicBezTo>
                      <a:pt x="435" y="30"/>
                      <a:pt x="386" y="15"/>
                      <a:pt x="462" y="41"/>
                    </a:cubicBezTo>
                    <a:cubicBezTo>
                      <a:pt x="489" y="82"/>
                      <a:pt x="547" y="144"/>
                      <a:pt x="570" y="190"/>
                    </a:cubicBezTo>
                    <a:cubicBezTo>
                      <a:pt x="604" y="258"/>
                      <a:pt x="625" y="325"/>
                      <a:pt x="679" y="381"/>
                    </a:cubicBezTo>
                    <a:cubicBezTo>
                      <a:pt x="704" y="454"/>
                      <a:pt x="716" y="493"/>
                      <a:pt x="788" y="516"/>
                    </a:cubicBezTo>
                    <a:cubicBezTo>
                      <a:pt x="810" y="585"/>
                      <a:pt x="783" y="538"/>
                      <a:pt x="842" y="571"/>
                    </a:cubicBezTo>
                    <a:cubicBezTo>
                      <a:pt x="871" y="587"/>
                      <a:pt x="924" y="625"/>
                      <a:pt x="924" y="625"/>
                    </a:cubicBezTo>
                    <a:cubicBezTo>
                      <a:pt x="1033" y="615"/>
                      <a:pt x="1075" y="624"/>
                      <a:pt x="1155" y="571"/>
                    </a:cubicBezTo>
                    <a:cubicBezTo>
                      <a:pt x="1164" y="557"/>
                      <a:pt x="1169" y="540"/>
                      <a:pt x="1182" y="530"/>
                    </a:cubicBezTo>
                    <a:cubicBezTo>
                      <a:pt x="1193" y="521"/>
                      <a:pt x="1213" y="526"/>
                      <a:pt x="1223" y="516"/>
                    </a:cubicBezTo>
                    <a:cubicBezTo>
                      <a:pt x="1233" y="506"/>
                      <a:pt x="1229" y="488"/>
                      <a:pt x="1236" y="476"/>
                    </a:cubicBezTo>
                    <a:cubicBezTo>
                      <a:pt x="1243" y="465"/>
                      <a:pt x="1255" y="458"/>
                      <a:pt x="1263" y="448"/>
                    </a:cubicBezTo>
                    <a:cubicBezTo>
                      <a:pt x="1273" y="435"/>
                      <a:pt x="1283" y="422"/>
                      <a:pt x="1290" y="408"/>
                    </a:cubicBezTo>
                    <a:cubicBezTo>
                      <a:pt x="1315" y="359"/>
                      <a:pt x="1334" y="308"/>
                      <a:pt x="1358" y="258"/>
                    </a:cubicBezTo>
                  </a:path>
                </a:pathLst>
              </a:custGeom>
              <a:noFill/>
              <a:ln w="28575" cmpd="sng">
                <a:solidFill>
                  <a:srgbClr val="000000"/>
                </a:solidFill>
                <a:round/>
                <a:headEnd/>
                <a:tailEnd/>
              </a:ln>
            </p:spPr>
            <p:txBody>
              <a:bodyPr/>
              <a:lstStyle/>
              <a:p>
                <a:endParaRPr lang="en-US"/>
              </a:p>
            </p:txBody>
          </p:sp>
          <p:sp>
            <p:nvSpPr>
              <p:cNvPr id="23720" name="Freeform 5"/>
              <p:cNvSpPr>
                <a:spLocks/>
              </p:cNvSpPr>
              <p:nvPr/>
            </p:nvSpPr>
            <p:spPr bwMode="auto">
              <a:xfrm>
                <a:off x="1248" y="155"/>
                <a:ext cx="373" cy="207"/>
              </a:xfrm>
              <a:custGeom>
                <a:avLst/>
                <a:gdLst>
                  <a:gd name="T0" fmla="*/ 0 w 1358"/>
                  <a:gd name="T1" fmla="*/ 0 h 625"/>
                  <a:gd name="T2" fmla="*/ 0 w 1358"/>
                  <a:gd name="T3" fmla="*/ 0 h 625"/>
                  <a:gd name="T4" fmla="*/ 0 w 1358"/>
                  <a:gd name="T5" fmla="*/ 0 h 625"/>
                  <a:gd name="T6" fmla="*/ 0 w 1358"/>
                  <a:gd name="T7" fmla="*/ 0 h 625"/>
                  <a:gd name="T8" fmla="*/ 0 w 1358"/>
                  <a:gd name="T9" fmla="*/ 0 h 625"/>
                  <a:gd name="T10" fmla="*/ 0 w 1358"/>
                  <a:gd name="T11" fmla="*/ 0 h 625"/>
                  <a:gd name="T12" fmla="*/ 0 w 1358"/>
                  <a:gd name="T13" fmla="*/ 0 h 625"/>
                  <a:gd name="T14" fmla="*/ 0 w 1358"/>
                  <a:gd name="T15" fmla="*/ 0 h 625"/>
                  <a:gd name="T16" fmla="*/ 0 w 1358"/>
                  <a:gd name="T17" fmla="*/ 0 h 625"/>
                  <a:gd name="T18" fmla="*/ 0 w 1358"/>
                  <a:gd name="T19" fmla="*/ 0 h 625"/>
                  <a:gd name="T20" fmla="*/ 0 w 1358"/>
                  <a:gd name="T21" fmla="*/ 0 h 625"/>
                  <a:gd name="T22" fmla="*/ 0 w 1358"/>
                  <a:gd name="T23" fmla="*/ 0 h 625"/>
                  <a:gd name="T24" fmla="*/ 0 w 1358"/>
                  <a:gd name="T25" fmla="*/ 0 h 625"/>
                  <a:gd name="T26" fmla="*/ 0 w 1358"/>
                  <a:gd name="T27" fmla="*/ 0 h 625"/>
                  <a:gd name="T28" fmla="*/ 0 w 1358"/>
                  <a:gd name="T29" fmla="*/ 0 h 625"/>
                  <a:gd name="T30" fmla="*/ 0 w 1358"/>
                  <a:gd name="T31" fmla="*/ 0 h 625"/>
                  <a:gd name="T32" fmla="*/ 0 w 1358"/>
                  <a:gd name="T33" fmla="*/ 0 h 625"/>
                  <a:gd name="T34" fmla="*/ 0 w 1358"/>
                  <a:gd name="T35" fmla="*/ 0 h 62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358"/>
                  <a:gd name="T55" fmla="*/ 0 h 625"/>
                  <a:gd name="T56" fmla="*/ 1358 w 1358"/>
                  <a:gd name="T57" fmla="*/ 625 h 62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358" h="625">
                    <a:moveTo>
                      <a:pt x="0" y="340"/>
                    </a:moveTo>
                    <a:cubicBezTo>
                      <a:pt x="35" y="286"/>
                      <a:pt x="63" y="234"/>
                      <a:pt x="109" y="190"/>
                    </a:cubicBezTo>
                    <a:cubicBezTo>
                      <a:pt x="113" y="177"/>
                      <a:pt x="114" y="161"/>
                      <a:pt x="122" y="150"/>
                    </a:cubicBezTo>
                    <a:cubicBezTo>
                      <a:pt x="137" y="129"/>
                      <a:pt x="177" y="95"/>
                      <a:pt x="177" y="95"/>
                    </a:cubicBezTo>
                    <a:cubicBezTo>
                      <a:pt x="201" y="20"/>
                      <a:pt x="245" y="23"/>
                      <a:pt x="312" y="0"/>
                    </a:cubicBezTo>
                    <a:cubicBezTo>
                      <a:pt x="435" y="30"/>
                      <a:pt x="386" y="15"/>
                      <a:pt x="462" y="41"/>
                    </a:cubicBezTo>
                    <a:cubicBezTo>
                      <a:pt x="489" y="82"/>
                      <a:pt x="547" y="144"/>
                      <a:pt x="570" y="190"/>
                    </a:cubicBezTo>
                    <a:cubicBezTo>
                      <a:pt x="604" y="258"/>
                      <a:pt x="625" y="325"/>
                      <a:pt x="679" y="381"/>
                    </a:cubicBezTo>
                    <a:cubicBezTo>
                      <a:pt x="704" y="454"/>
                      <a:pt x="716" y="493"/>
                      <a:pt x="788" y="516"/>
                    </a:cubicBezTo>
                    <a:cubicBezTo>
                      <a:pt x="810" y="585"/>
                      <a:pt x="783" y="538"/>
                      <a:pt x="842" y="571"/>
                    </a:cubicBezTo>
                    <a:cubicBezTo>
                      <a:pt x="871" y="587"/>
                      <a:pt x="924" y="625"/>
                      <a:pt x="924" y="625"/>
                    </a:cubicBezTo>
                    <a:cubicBezTo>
                      <a:pt x="1033" y="615"/>
                      <a:pt x="1075" y="624"/>
                      <a:pt x="1155" y="571"/>
                    </a:cubicBezTo>
                    <a:cubicBezTo>
                      <a:pt x="1164" y="557"/>
                      <a:pt x="1169" y="540"/>
                      <a:pt x="1182" y="530"/>
                    </a:cubicBezTo>
                    <a:cubicBezTo>
                      <a:pt x="1193" y="521"/>
                      <a:pt x="1213" y="526"/>
                      <a:pt x="1223" y="516"/>
                    </a:cubicBezTo>
                    <a:cubicBezTo>
                      <a:pt x="1233" y="506"/>
                      <a:pt x="1229" y="488"/>
                      <a:pt x="1236" y="476"/>
                    </a:cubicBezTo>
                    <a:cubicBezTo>
                      <a:pt x="1243" y="465"/>
                      <a:pt x="1255" y="458"/>
                      <a:pt x="1263" y="448"/>
                    </a:cubicBezTo>
                    <a:cubicBezTo>
                      <a:pt x="1273" y="435"/>
                      <a:pt x="1283" y="422"/>
                      <a:pt x="1290" y="408"/>
                    </a:cubicBezTo>
                    <a:cubicBezTo>
                      <a:pt x="1315" y="359"/>
                      <a:pt x="1334" y="308"/>
                      <a:pt x="1358" y="258"/>
                    </a:cubicBezTo>
                  </a:path>
                </a:pathLst>
              </a:custGeom>
              <a:noFill/>
              <a:ln w="28575" cmpd="sng">
                <a:solidFill>
                  <a:srgbClr val="000000"/>
                </a:solidFill>
                <a:round/>
                <a:headEnd/>
                <a:tailEnd/>
              </a:ln>
            </p:spPr>
            <p:txBody>
              <a:bodyPr/>
              <a:lstStyle/>
              <a:p>
                <a:endParaRPr lang="en-US"/>
              </a:p>
            </p:txBody>
          </p:sp>
          <p:sp>
            <p:nvSpPr>
              <p:cNvPr id="23721" name="Freeform 6"/>
              <p:cNvSpPr>
                <a:spLocks/>
              </p:cNvSpPr>
              <p:nvPr/>
            </p:nvSpPr>
            <p:spPr bwMode="auto">
              <a:xfrm>
                <a:off x="1939" y="132"/>
                <a:ext cx="373" cy="207"/>
              </a:xfrm>
              <a:custGeom>
                <a:avLst/>
                <a:gdLst>
                  <a:gd name="T0" fmla="*/ 0 w 1358"/>
                  <a:gd name="T1" fmla="*/ 0 h 625"/>
                  <a:gd name="T2" fmla="*/ 0 w 1358"/>
                  <a:gd name="T3" fmla="*/ 0 h 625"/>
                  <a:gd name="T4" fmla="*/ 0 w 1358"/>
                  <a:gd name="T5" fmla="*/ 0 h 625"/>
                  <a:gd name="T6" fmla="*/ 0 w 1358"/>
                  <a:gd name="T7" fmla="*/ 0 h 625"/>
                  <a:gd name="T8" fmla="*/ 0 w 1358"/>
                  <a:gd name="T9" fmla="*/ 0 h 625"/>
                  <a:gd name="T10" fmla="*/ 0 w 1358"/>
                  <a:gd name="T11" fmla="*/ 0 h 625"/>
                  <a:gd name="T12" fmla="*/ 0 w 1358"/>
                  <a:gd name="T13" fmla="*/ 0 h 625"/>
                  <a:gd name="T14" fmla="*/ 0 w 1358"/>
                  <a:gd name="T15" fmla="*/ 0 h 625"/>
                  <a:gd name="T16" fmla="*/ 0 w 1358"/>
                  <a:gd name="T17" fmla="*/ 0 h 625"/>
                  <a:gd name="T18" fmla="*/ 0 w 1358"/>
                  <a:gd name="T19" fmla="*/ 0 h 625"/>
                  <a:gd name="T20" fmla="*/ 0 w 1358"/>
                  <a:gd name="T21" fmla="*/ 0 h 625"/>
                  <a:gd name="T22" fmla="*/ 0 w 1358"/>
                  <a:gd name="T23" fmla="*/ 0 h 625"/>
                  <a:gd name="T24" fmla="*/ 0 w 1358"/>
                  <a:gd name="T25" fmla="*/ 0 h 625"/>
                  <a:gd name="T26" fmla="*/ 0 w 1358"/>
                  <a:gd name="T27" fmla="*/ 0 h 625"/>
                  <a:gd name="T28" fmla="*/ 0 w 1358"/>
                  <a:gd name="T29" fmla="*/ 0 h 625"/>
                  <a:gd name="T30" fmla="*/ 0 w 1358"/>
                  <a:gd name="T31" fmla="*/ 0 h 625"/>
                  <a:gd name="T32" fmla="*/ 0 w 1358"/>
                  <a:gd name="T33" fmla="*/ 0 h 625"/>
                  <a:gd name="T34" fmla="*/ 0 w 1358"/>
                  <a:gd name="T35" fmla="*/ 0 h 62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358"/>
                  <a:gd name="T55" fmla="*/ 0 h 625"/>
                  <a:gd name="T56" fmla="*/ 1358 w 1358"/>
                  <a:gd name="T57" fmla="*/ 625 h 62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358" h="625">
                    <a:moveTo>
                      <a:pt x="0" y="340"/>
                    </a:moveTo>
                    <a:cubicBezTo>
                      <a:pt x="35" y="286"/>
                      <a:pt x="63" y="234"/>
                      <a:pt x="109" y="190"/>
                    </a:cubicBezTo>
                    <a:cubicBezTo>
                      <a:pt x="113" y="177"/>
                      <a:pt x="114" y="161"/>
                      <a:pt x="122" y="150"/>
                    </a:cubicBezTo>
                    <a:cubicBezTo>
                      <a:pt x="137" y="129"/>
                      <a:pt x="177" y="95"/>
                      <a:pt x="177" y="95"/>
                    </a:cubicBezTo>
                    <a:cubicBezTo>
                      <a:pt x="201" y="20"/>
                      <a:pt x="245" y="23"/>
                      <a:pt x="312" y="0"/>
                    </a:cubicBezTo>
                    <a:cubicBezTo>
                      <a:pt x="435" y="30"/>
                      <a:pt x="386" y="15"/>
                      <a:pt x="462" y="41"/>
                    </a:cubicBezTo>
                    <a:cubicBezTo>
                      <a:pt x="489" y="82"/>
                      <a:pt x="547" y="144"/>
                      <a:pt x="570" y="190"/>
                    </a:cubicBezTo>
                    <a:cubicBezTo>
                      <a:pt x="604" y="258"/>
                      <a:pt x="625" y="325"/>
                      <a:pt x="679" y="381"/>
                    </a:cubicBezTo>
                    <a:cubicBezTo>
                      <a:pt x="704" y="454"/>
                      <a:pt x="716" y="493"/>
                      <a:pt x="788" y="516"/>
                    </a:cubicBezTo>
                    <a:cubicBezTo>
                      <a:pt x="810" y="585"/>
                      <a:pt x="783" y="538"/>
                      <a:pt x="842" y="571"/>
                    </a:cubicBezTo>
                    <a:cubicBezTo>
                      <a:pt x="871" y="587"/>
                      <a:pt x="924" y="625"/>
                      <a:pt x="924" y="625"/>
                    </a:cubicBezTo>
                    <a:cubicBezTo>
                      <a:pt x="1033" y="615"/>
                      <a:pt x="1075" y="624"/>
                      <a:pt x="1155" y="571"/>
                    </a:cubicBezTo>
                    <a:cubicBezTo>
                      <a:pt x="1164" y="557"/>
                      <a:pt x="1169" y="540"/>
                      <a:pt x="1182" y="530"/>
                    </a:cubicBezTo>
                    <a:cubicBezTo>
                      <a:pt x="1193" y="521"/>
                      <a:pt x="1213" y="526"/>
                      <a:pt x="1223" y="516"/>
                    </a:cubicBezTo>
                    <a:cubicBezTo>
                      <a:pt x="1233" y="506"/>
                      <a:pt x="1229" y="488"/>
                      <a:pt x="1236" y="476"/>
                    </a:cubicBezTo>
                    <a:cubicBezTo>
                      <a:pt x="1243" y="465"/>
                      <a:pt x="1255" y="458"/>
                      <a:pt x="1263" y="448"/>
                    </a:cubicBezTo>
                    <a:cubicBezTo>
                      <a:pt x="1273" y="435"/>
                      <a:pt x="1283" y="422"/>
                      <a:pt x="1290" y="408"/>
                    </a:cubicBezTo>
                    <a:cubicBezTo>
                      <a:pt x="1315" y="359"/>
                      <a:pt x="1334" y="308"/>
                      <a:pt x="1358" y="258"/>
                    </a:cubicBezTo>
                  </a:path>
                </a:pathLst>
              </a:custGeom>
              <a:noFill/>
              <a:ln w="28575" cmpd="sng">
                <a:solidFill>
                  <a:srgbClr val="000000"/>
                </a:solidFill>
                <a:round/>
                <a:headEnd/>
                <a:tailEnd/>
              </a:ln>
            </p:spPr>
            <p:txBody>
              <a:bodyPr/>
              <a:lstStyle/>
              <a:p>
                <a:endParaRPr lang="en-US"/>
              </a:p>
            </p:txBody>
          </p:sp>
          <p:sp>
            <p:nvSpPr>
              <p:cNvPr id="23722" name="Freeform 7"/>
              <p:cNvSpPr>
                <a:spLocks/>
              </p:cNvSpPr>
              <p:nvPr/>
            </p:nvSpPr>
            <p:spPr bwMode="auto">
              <a:xfrm>
                <a:off x="1575" y="142"/>
                <a:ext cx="372" cy="207"/>
              </a:xfrm>
              <a:custGeom>
                <a:avLst/>
                <a:gdLst>
                  <a:gd name="T0" fmla="*/ 0 w 1358"/>
                  <a:gd name="T1" fmla="*/ 0 h 625"/>
                  <a:gd name="T2" fmla="*/ 0 w 1358"/>
                  <a:gd name="T3" fmla="*/ 0 h 625"/>
                  <a:gd name="T4" fmla="*/ 0 w 1358"/>
                  <a:gd name="T5" fmla="*/ 0 h 625"/>
                  <a:gd name="T6" fmla="*/ 0 w 1358"/>
                  <a:gd name="T7" fmla="*/ 0 h 625"/>
                  <a:gd name="T8" fmla="*/ 0 w 1358"/>
                  <a:gd name="T9" fmla="*/ 0 h 625"/>
                  <a:gd name="T10" fmla="*/ 0 w 1358"/>
                  <a:gd name="T11" fmla="*/ 0 h 625"/>
                  <a:gd name="T12" fmla="*/ 0 w 1358"/>
                  <a:gd name="T13" fmla="*/ 0 h 625"/>
                  <a:gd name="T14" fmla="*/ 0 w 1358"/>
                  <a:gd name="T15" fmla="*/ 0 h 625"/>
                  <a:gd name="T16" fmla="*/ 0 w 1358"/>
                  <a:gd name="T17" fmla="*/ 0 h 625"/>
                  <a:gd name="T18" fmla="*/ 0 w 1358"/>
                  <a:gd name="T19" fmla="*/ 0 h 625"/>
                  <a:gd name="T20" fmla="*/ 0 w 1358"/>
                  <a:gd name="T21" fmla="*/ 0 h 625"/>
                  <a:gd name="T22" fmla="*/ 0 w 1358"/>
                  <a:gd name="T23" fmla="*/ 0 h 625"/>
                  <a:gd name="T24" fmla="*/ 0 w 1358"/>
                  <a:gd name="T25" fmla="*/ 0 h 625"/>
                  <a:gd name="T26" fmla="*/ 0 w 1358"/>
                  <a:gd name="T27" fmla="*/ 0 h 625"/>
                  <a:gd name="T28" fmla="*/ 0 w 1358"/>
                  <a:gd name="T29" fmla="*/ 0 h 625"/>
                  <a:gd name="T30" fmla="*/ 0 w 1358"/>
                  <a:gd name="T31" fmla="*/ 0 h 625"/>
                  <a:gd name="T32" fmla="*/ 0 w 1358"/>
                  <a:gd name="T33" fmla="*/ 0 h 625"/>
                  <a:gd name="T34" fmla="*/ 0 w 1358"/>
                  <a:gd name="T35" fmla="*/ 0 h 62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358"/>
                  <a:gd name="T55" fmla="*/ 0 h 625"/>
                  <a:gd name="T56" fmla="*/ 1358 w 1358"/>
                  <a:gd name="T57" fmla="*/ 625 h 62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358" h="625">
                    <a:moveTo>
                      <a:pt x="0" y="340"/>
                    </a:moveTo>
                    <a:cubicBezTo>
                      <a:pt x="35" y="286"/>
                      <a:pt x="63" y="234"/>
                      <a:pt x="109" y="190"/>
                    </a:cubicBezTo>
                    <a:cubicBezTo>
                      <a:pt x="113" y="177"/>
                      <a:pt x="114" y="161"/>
                      <a:pt x="122" y="150"/>
                    </a:cubicBezTo>
                    <a:cubicBezTo>
                      <a:pt x="137" y="129"/>
                      <a:pt x="177" y="95"/>
                      <a:pt x="177" y="95"/>
                    </a:cubicBezTo>
                    <a:cubicBezTo>
                      <a:pt x="201" y="20"/>
                      <a:pt x="245" y="23"/>
                      <a:pt x="312" y="0"/>
                    </a:cubicBezTo>
                    <a:cubicBezTo>
                      <a:pt x="435" y="30"/>
                      <a:pt x="386" y="15"/>
                      <a:pt x="462" y="41"/>
                    </a:cubicBezTo>
                    <a:cubicBezTo>
                      <a:pt x="489" y="82"/>
                      <a:pt x="547" y="144"/>
                      <a:pt x="570" y="190"/>
                    </a:cubicBezTo>
                    <a:cubicBezTo>
                      <a:pt x="604" y="258"/>
                      <a:pt x="625" y="325"/>
                      <a:pt x="679" y="381"/>
                    </a:cubicBezTo>
                    <a:cubicBezTo>
                      <a:pt x="704" y="454"/>
                      <a:pt x="716" y="493"/>
                      <a:pt x="788" y="516"/>
                    </a:cubicBezTo>
                    <a:cubicBezTo>
                      <a:pt x="810" y="585"/>
                      <a:pt x="783" y="538"/>
                      <a:pt x="842" y="571"/>
                    </a:cubicBezTo>
                    <a:cubicBezTo>
                      <a:pt x="871" y="587"/>
                      <a:pt x="924" y="625"/>
                      <a:pt x="924" y="625"/>
                    </a:cubicBezTo>
                    <a:cubicBezTo>
                      <a:pt x="1033" y="615"/>
                      <a:pt x="1075" y="624"/>
                      <a:pt x="1155" y="571"/>
                    </a:cubicBezTo>
                    <a:cubicBezTo>
                      <a:pt x="1164" y="557"/>
                      <a:pt x="1169" y="540"/>
                      <a:pt x="1182" y="530"/>
                    </a:cubicBezTo>
                    <a:cubicBezTo>
                      <a:pt x="1193" y="521"/>
                      <a:pt x="1213" y="526"/>
                      <a:pt x="1223" y="516"/>
                    </a:cubicBezTo>
                    <a:cubicBezTo>
                      <a:pt x="1233" y="506"/>
                      <a:pt x="1229" y="488"/>
                      <a:pt x="1236" y="476"/>
                    </a:cubicBezTo>
                    <a:cubicBezTo>
                      <a:pt x="1243" y="465"/>
                      <a:pt x="1255" y="458"/>
                      <a:pt x="1263" y="448"/>
                    </a:cubicBezTo>
                    <a:cubicBezTo>
                      <a:pt x="1273" y="435"/>
                      <a:pt x="1283" y="422"/>
                      <a:pt x="1290" y="408"/>
                    </a:cubicBezTo>
                    <a:cubicBezTo>
                      <a:pt x="1315" y="359"/>
                      <a:pt x="1334" y="308"/>
                      <a:pt x="1358" y="258"/>
                    </a:cubicBezTo>
                  </a:path>
                </a:pathLst>
              </a:custGeom>
              <a:noFill/>
              <a:ln w="28575" cmpd="sng">
                <a:solidFill>
                  <a:srgbClr val="000000"/>
                </a:solidFill>
                <a:round/>
                <a:headEnd/>
                <a:tailEnd/>
              </a:ln>
            </p:spPr>
            <p:txBody>
              <a:bodyPr/>
              <a:lstStyle/>
              <a:p>
                <a:endParaRPr lang="en-US"/>
              </a:p>
            </p:txBody>
          </p:sp>
          <p:sp>
            <p:nvSpPr>
              <p:cNvPr id="23723" name="Freeform 8"/>
              <p:cNvSpPr>
                <a:spLocks/>
              </p:cNvSpPr>
              <p:nvPr/>
            </p:nvSpPr>
            <p:spPr bwMode="auto">
              <a:xfrm>
                <a:off x="2312" y="100"/>
                <a:ext cx="372" cy="207"/>
              </a:xfrm>
              <a:custGeom>
                <a:avLst/>
                <a:gdLst>
                  <a:gd name="T0" fmla="*/ 0 w 1358"/>
                  <a:gd name="T1" fmla="*/ 0 h 625"/>
                  <a:gd name="T2" fmla="*/ 0 w 1358"/>
                  <a:gd name="T3" fmla="*/ 0 h 625"/>
                  <a:gd name="T4" fmla="*/ 0 w 1358"/>
                  <a:gd name="T5" fmla="*/ 0 h 625"/>
                  <a:gd name="T6" fmla="*/ 0 w 1358"/>
                  <a:gd name="T7" fmla="*/ 0 h 625"/>
                  <a:gd name="T8" fmla="*/ 0 w 1358"/>
                  <a:gd name="T9" fmla="*/ 0 h 625"/>
                  <a:gd name="T10" fmla="*/ 0 w 1358"/>
                  <a:gd name="T11" fmla="*/ 0 h 625"/>
                  <a:gd name="T12" fmla="*/ 0 w 1358"/>
                  <a:gd name="T13" fmla="*/ 0 h 625"/>
                  <a:gd name="T14" fmla="*/ 0 w 1358"/>
                  <a:gd name="T15" fmla="*/ 0 h 625"/>
                  <a:gd name="T16" fmla="*/ 0 w 1358"/>
                  <a:gd name="T17" fmla="*/ 0 h 625"/>
                  <a:gd name="T18" fmla="*/ 0 w 1358"/>
                  <a:gd name="T19" fmla="*/ 0 h 625"/>
                  <a:gd name="T20" fmla="*/ 0 w 1358"/>
                  <a:gd name="T21" fmla="*/ 0 h 625"/>
                  <a:gd name="T22" fmla="*/ 0 w 1358"/>
                  <a:gd name="T23" fmla="*/ 0 h 625"/>
                  <a:gd name="T24" fmla="*/ 0 w 1358"/>
                  <a:gd name="T25" fmla="*/ 0 h 625"/>
                  <a:gd name="T26" fmla="*/ 0 w 1358"/>
                  <a:gd name="T27" fmla="*/ 0 h 625"/>
                  <a:gd name="T28" fmla="*/ 0 w 1358"/>
                  <a:gd name="T29" fmla="*/ 0 h 625"/>
                  <a:gd name="T30" fmla="*/ 0 w 1358"/>
                  <a:gd name="T31" fmla="*/ 0 h 625"/>
                  <a:gd name="T32" fmla="*/ 0 w 1358"/>
                  <a:gd name="T33" fmla="*/ 0 h 625"/>
                  <a:gd name="T34" fmla="*/ 0 w 1358"/>
                  <a:gd name="T35" fmla="*/ 0 h 62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358"/>
                  <a:gd name="T55" fmla="*/ 0 h 625"/>
                  <a:gd name="T56" fmla="*/ 1358 w 1358"/>
                  <a:gd name="T57" fmla="*/ 625 h 62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358" h="625">
                    <a:moveTo>
                      <a:pt x="0" y="340"/>
                    </a:moveTo>
                    <a:cubicBezTo>
                      <a:pt x="35" y="286"/>
                      <a:pt x="63" y="234"/>
                      <a:pt x="109" y="190"/>
                    </a:cubicBezTo>
                    <a:cubicBezTo>
                      <a:pt x="113" y="177"/>
                      <a:pt x="114" y="161"/>
                      <a:pt x="122" y="150"/>
                    </a:cubicBezTo>
                    <a:cubicBezTo>
                      <a:pt x="137" y="129"/>
                      <a:pt x="177" y="95"/>
                      <a:pt x="177" y="95"/>
                    </a:cubicBezTo>
                    <a:cubicBezTo>
                      <a:pt x="201" y="20"/>
                      <a:pt x="245" y="23"/>
                      <a:pt x="312" y="0"/>
                    </a:cubicBezTo>
                    <a:cubicBezTo>
                      <a:pt x="435" y="30"/>
                      <a:pt x="386" y="15"/>
                      <a:pt x="462" y="41"/>
                    </a:cubicBezTo>
                    <a:cubicBezTo>
                      <a:pt x="489" y="82"/>
                      <a:pt x="547" y="144"/>
                      <a:pt x="570" y="190"/>
                    </a:cubicBezTo>
                    <a:cubicBezTo>
                      <a:pt x="604" y="258"/>
                      <a:pt x="625" y="325"/>
                      <a:pt x="679" y="381"/>
                    </a:cubicBezTo>
                    <a:cubicBezTo>
                      <a:pt x="704" y="454"/>
                      <a:pt x="716" y="493"/>
                      <a:pt x="788" y="516"/>
                    </a:cubicBezTo>
                    <a:cubicBezTo>
                      <a:pt x="810" y="585"/>
                      <a:pt x="783" y="538"/>
                      <a:pt x="842" y="571"/>
                    </a:cubicBezTo>
                    <a:cubicBezTo>
                      <a:pt x="871" y="587"/>
                      <a:pt x="924" y="625"/>
                      <a:pt x="924" y="625"/>
                    </a:cubicBezTo>
                    <a:cubicBezTo>
                      <a:pt x="1033" y="615"/>
                      <a:pt x="1075" y="624"/>
                      <a:pt x="1155" y="571"/>
                    </a:cubicBezTo>
                    <a:cubicBezTo>
                      <a:pt x="1164" y="557"/>
                      <a:pt x="1169" y="540"/>
                      <a:pt x="1182" y="530"/>
                    </a:cubicBezTo>
                    <a:cubicBezTo>
                      <a:pt x="1193" y="521"/>
                      <a:pt x="1213" y="526"/>
                      <a:pt x="1223" y="516"/>
                    </a:cubicBezTo>
                    <a:cubicBezTo>
                      <a:pt x="1233" y="506"/>
                      <a:pt x="1229" y="488"/>
                      <a:pt x="1236" y="476"/>
                    </a:cubicBezTo>
                    <a:cubicBezTo>
                      <a:pt x="1243" y="465"/>
                      <a:pt x="1255" y="458"/>
                      <a:pt x="1263" y="448"/>
                    </a:cubicBezTo>
                    <a:cubicBezTo>
                      <a:pt x="1273" y="435"/>
                      <a:pt x="1283" y="422"/>
                      <a:pt x="1290" y="408"/>
                    </a:cubicBezTo>
                    <a:cubicBezTo>
                      <a:pt x="1315" y="359"/>
                      <a:pt x="1334" y="308"/>
                      <a:pt x="1358" y="258"/>
                    </a:cubicBezTo>
                  </a:path>
                </a:pathLst>
              </a:custGeom>
              <a:noFill/>
              <a:ln w="28575" cmpd="sng">
                <a:solidFill>
                  <a:srgbClr val="000000"/>
                </a:solidFill>
                <a:round/>
                <a:headEnd/>
                <a:tailEnd/>
              </a:ln>
            </p:spPr>
            <p:txBody>
              <a:bodyPr/>
              <a:lstStyle/>
              <a:p>
                <a:endParaRPr lang="en-US"/>
              </a:p>
            </p:txBody>
          </p:sp>
          <p:sp>
            <p:nvSpPr>
              <p:cNvPr id="23724" name="Freeform 9"/>
              <p:cNvSpPr>
                <a:spLocks/>
              </p:cNvSpPr>
              <p:nvPr/>
            </p:nvSpPr>
            <p:spPr bwMode="auto">
              <a:xfrm>
                <a:off x="2673" y="96"/>
                <a:ext cx="372" cy="206"/>
              </a:xfrm>
              <a:custGeom>
                <a:avLst/>
                <a:gdLst>
                  <a:gd name="T0" fmla="*/ 0 w 1358"/>
                  <a:gd name="T1" fmla="*/ 0 h 625"/>
                  <a:gd name="T2" fmla="*/ 0 w 1358"/>
                  <a:gd name="T3" fmla="*/ 0 h 625"/>
                  <a:gd name="T4" fmla="*/ 0 w 1358"/>
                  <a:gd name="T5" fmla="*/ 0 h 625"/>
                  <a:gd name="T6" fmla="*/ 0 w 1358"/>
                  <a:gd name="T7" fmla="*/ 0 h 625"/>
                  <a:gd name="T8" fmla="*/ 0 w 1358"/>
                  <a:gd name="T9" fmla="*/ 0 h 625"/>
                  <a:gd name="T10" fmla="*/ 0 w 1358"/>
                  <a:gd name="T11" fmla="*/ 0 h 625"/>
                  <a:gd name="T12" fmla="*/ 0 w 1358"/>
                  <a:gd name="T13" fmla="*/ 0 h 625"/>
                  <a:gd name="T14" fmla="*/ 0 w 1358"/>
                  <a:gd name="T15" fmla="*/ 0 h 625"/>
                  <a:gd name="T16" fmla="*/ 0 w 1358"/>
                  <a:gd name="T17" fmla="*/ 0 h 625"/>
                  <a:gd name="T18" fmla="*/ 0 w 1358"/>
                  <a:gd name="T19" fmla="*/ 0 h 625"/>
                  <a:gd name="T20" fmla="*/ 0 w 1358"/>
                  <a:gd name="T21" fmla="*/ 0 h 625"/>
                  <a:gd name="T22" fmla="*/ 0 w 1358"/>
                  <a:gd name="T23" fmla="*/ 0 h 625"/>
                  <a:gd name="T24" fmla="*/ 0 w 1358"/>
                  <a:gd name="T25" fmla="*/ 0 h 625"/>
                  <a:gd name="T26" fmla="*/ 0 w 1358"/>
                  <a:gd name="T27" fmla="*/ 0 h 625"/>
                  <a:gd name="T28" fmla="*/ 0 w 1358"/>
                  <a:gd name="T29" fmla="*/ 0 h 625"/>
                  <a:gd name="T30" fmla="*/ 0 w 1358"/>
                  <a:gd name="T31" fmla="*/ 0 h 625"/>
                  <a:gd name="T32" fmla="*/ 0 w 1358"/>
                  <a:gd name="T33" fmla="*/ 0 h 625"/>
                  <a:gd name="T34" fmla="*/ 0 w 1358"/>
                  <a:gd name="T35" fmla="*/ 0 h 62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358"/>
                  <a:gd name="T55" fmla="*/ 0 h 625"/>
                  <a:gd name="T56" fmla="*/ 1358 w 1358"/>
                  <a:gd name="T57" fmla="*/ 625 h 62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358" h="625">
                    <a:moveTo>
                      <a:pt x="0" y="340"/>
                    </a:moveTo>
                    <a:cubicBezTo>
                      <a:pt x="35" y="286"/>
                      <a:pt x="63" y="234"/>
                      <a:pt x="109" y="190"/>
                    </a:cubicBezTo>
                    <a:cubicBezTo>
                      <a:pt x="113" y="177"/>
                      <a:pt x="114" y="161"/>
                      <a:pt x="122" y="150"/>
                    </a:cubicBezTo>
                    <a:cubicBezTo>
                      <a:pt x="137" y="129"/>
                      <a:pt x="177" y="95"/>
                      <a:pt x="177" y="95"/>
                    </a:cubicBezTo>
                    <a:cubicBezTo>
                      <a:pt x="201" y="20"/>
                      <a:pt x="245" y="23"/>
                      <a:pt x="312" y="0"/>
                    </a:cubicBezTo>
                    <a:cubicBezTo>
                      <a:pt x="435" y="30"/>
                      <a:pt x="386" y="15"/>
                      <a:pt x="462" y="41"/>
                    </a:cubicBezTo>
                    <a:cubicBezTo>
                      <a:pt x="489" y="82"/>
                      <a:pt x="547" y="144"/>
                      <a:pt x="570" y="190"/>
                    </a:cubicBezTo>
                    <a:cubicBezTo>
                      <a:pt x="604" y="258"/>
                      <a:pt x="625" y="325"/>
                      <a:pt x="679" y="381"/>
                    </a:cubicBezTo>
                    <a:cubicBezTo>
                      <a:pt x="704" y="454"/>
                      <a:pt x="716" y="493"/>
                      <a:pt x="788" y="516"/>
                    </a:cubicBezTo>
                    <a:cubicBezTo>
                      <a:pt x="810" y="585"/>
                      <a:pt x="783" y="538"/>
                      <a:pt x="842" y="571"/>
                    </a:cubicBezTo>
                    <a:cubicBezTo>
                      <a:pt x="871" y="587"/>
                      <a:pt x="924" y="625"/>
                      <a:pt x="924" y="625"/>
                    </a:cubicBezTo>
                    <a:cubicBezTo>
                      <a:pt x="1033" y="615"/>
                      <a:pt x="1075" y="624"/>
                      <a:pt x="1155" y="571"/>
                    </a:cubicBezTo>
                    <a:cubicBezTo>
                      <a:pt x="1164" y="557"/>
                      <a:pt x="1169" y="540"/>
                      <a:pt x="1182" y="530"/>
                    </a:cubicBezTo>
                    <a:cubicBezTo>
                      <a:pt x="1193" y="521"/>
                      <a:pt x="1213" y="526"/>
                      <a:pt x="1223" y="516"/>
                    </a:cubicBezTo>
                    <a:cubicBezTo>
                      <a:pt x="1233" y="506"/>
                      <a:pt x="1229" y="488"/>
                      <a:pt x="1236" y="476"/>
                    </a:cubicBezTo>
                    <a:cubicBezTo>
                      <a:pt x="1243" y="465"/>
                      <a:pt x="1255" y="458"/>
                      <a:pt x="1263" y="448"/>
                    </a:cubicBezTo>
                    <a:cubicBezTo>
                      <a:pt x="1273" y="435"/>
                      <a:pt x="1283" y="422"/>
                      <a:pt x="1290" y="408"/>
                    </a:cubicBezTo>
                    <a:cubicBezTo>
                      <a:pt x="1315" y="359"/>
                      <a:pt x="1334" y="308"/>
                      <a:pt x="1358" y="258"/>
                    </a:cubicBezTo>
                  </a:path>
                </a:pathLst>
              </a:custGeom>
              <a:noFill/>
              <a:ln w="28575" cmpd="sng">
                <a:solidFill>
                  <a:srgbClr val="000000"/>
                </a:solidFill>
                <a:round/>
                <a:headEnd/>
                <a:tailEnd/>
              </a:ln>
            </p:spPr>
            <p:txBody>
              <a:bodyPr/>
              <a:lstStyle/>
              <a:p>
                <a:endParaRPr lang="en-US"/>
              </a:p>
            </p:txBody>
          </p:sp>
          <p:sp>
            <p:nvSpPr>
              <p:cNvPr id="23725" name="Freeform 10"/>
              <p:cNvSpPr>
                <a:spLocks/>
              </p:cNvSpPr>
              <p:nvPr/>
            </p:nvSpPr>
            <p:spPr bwMode="auto">
              <a:xfrm>
                <a:off x="1616" y="150"/>
                <a:ext cx="373" cy="207"/>
              </a:xfrm>
              <a:custGeom>
                <a:avLst/>
                <a:gdLst>
                  <a:gd name="T0" fmla="*/ 0 w 1358"/>
                  <a:gd name="T1" fmla="*/ 0 h 625"/>
                  <a:gd name="T2" fmla="*/ 0 w 1358"/>
                  <a:gd name="T3" fmla="*/ 0 h 625"/>
                  <a:gd name="T4" fmla="*/ 0 w 1358"/>
                  <a:gd name="T5" fmla="*/ 0 h 625"/>
                  <a:gd name="T6" fmla="*/ 0 w 1358"/>
                  <a:gd name="T7" fmla="*/ 0 h 625"/>
                  <a:gd name="T8" fmla="*/ 0 w 1358"/>
                  <a:gd name="T9" fmla="*/ 0 h 625"/>
                  <a:gd name="T10" fmla="*/ 0 w 1358"/>
                  <a:gd name="T11" fmla="*/ 0 h 625"/>
                  <a:gd name="T12" fmla="*/ 0 w 1358"/>
                  <a:gd name="T13" fmla="*/ 0 h 625"/>
                  <a:gd name="T14" fmla="*/ 0 w 1358"/>
                  <a:gd name="T15" fmla="*/ 0 h 625"/>
                  <a:gd name="T16" fmla="*/ 0 w 1358"/>
                  <a:gd name="T17" fmla="*/ 0 h 625"/>
                  <a:gd name="T18" fmla="*/ 0 w 1358"/>
                  <a:gd name="T19" fmla="*/ 0 h 625"/>
                  <a:gd name="T20" fmla="*/ 0 w 1358"/>
                  <a:gd name="T21" fmla="*/ 0 h 625"/>
                  <a:gd name="T22" fmla="*/ 0 w 1358"/>
                  <a:gd name="T23" fmla="*/ 0 h 625"/>
                  <a:gd name="T24" fmla="*/ 0 w 1358"/>
                  <a:gd name="T25" fmla="*/ 0 h 625"/>
                  <a:gd name="T26" fmla="*/ 0 w 1358"/>
                  <a:gd name="T27" fmla="*/ 0 h 625"/>
                  <a:gd name="T28" fmla="*/ 0 w 1358"/>
                  <a:gd name="T29" fmla="*/ 0 h 625"/>
                  <a:gd name="T30" fmla="*/ 0 w 1358"/>
                  <a:gd name="T31" fmla="*/ 0 h 625"/>
                  <a:gd name="T32" fmla="*/ 0 w 1358"/>
                  <a:gd name="T33" fmla="*/ 0 h 625"/>
                  <a:gd name="T34" fmla="*/ 0 w 1358"/>
                  <a:gd name="T35" fmla="*/ 0 h 62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358"/>
                  <a:gd name="T55" fmla="*/ 0 h 625"/>
                  <a:gd name="T56" fmla="*/ 1358 w 1358"/>
                  <a:gd name="T57" fmla="*/ 625 h 62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358" h="625">
                    <a:moveTo>
                      <a:pt x="0" y="340"/>
                    </a:moveTo>
                    <a:cubicBezTo>
                      <a:pt x="35" y="286"/>
                      <a:pt x="63" y="234"/>
                      <a:pt x="109" y="190"/>
                    </a:cubicBezTo>
                    <a:cubicBezTo>
                      <a:pt x="113" y="177"/>
                      <a:pt x="114" y="161"/>
                      <a:pt x="122" y="150"/>
                    </a:cubicBezTo>
                    <a:cubicBezTo>
                      <a:pt x="137" y="129"/>
                      <a:pt x="177" y="95"/>
                      <a:pt x="177" y="95"/>
                    </a:cubicBezTo>
                    <a:cubicBezTo>
                      <a:pt x="201" y="20"/>
                      <a:pt x="245" y="23"/>
                      <a:pt x="312" y="0"/>
                    </a:cubicBezTo>
                    <a:cubicBezTo>
                      <a:pt x="435" y="30"/>
                      <a:pt x="386" y="15"/>
                      <a:pt x="462" y="41"/>
                    </a:cubicBezTo>
                    <a:cubicBezTo>
                      <a:pt x="489" y="82"/>
                      <a:pt x="547" y="144"/>
                      <a:pt x="570" y="190"/>
                    </a:cubicBezTo>
                    <a:cubicBezTo>
                      <a:pt x="604" y="258"/>
                      <a:pt x="625" y="325"/>
                      <a:pt x="679" y="381"/>
                    </a:cubicBezTo>
                    <a:cubicBezTo>
                      <a:pt x="704" y="454"/>
                      <a:pt x="716" y="493"/>
                      <a:pt x="788" y="516"/>
                    </a:cubicBezTo>
                    <a:cubicBezTo>
                      <a:pt x="810" y="585"/>
                      <a:pt x="783" y="538"/>
                      <a:pt x="842" y="571"/>
                    </a:cubicBezTo>
                    <a:cubicBezTo>
                      <a:pt x="871" y="587"/>
                      <a:pt x="924" y="625"/>
                      <a:pt x="924" y="625"/>
                    </a:cubicBezTo>
                    <a:cubicBezTo>
                      <a:pt x="1033" y="615"/>
                      <a:pt x="1075" y="624"/>
                      <a:pt x="1155" y="571"/>
                    </a:cubicBezTo>
                    <a:cubicBezTo>
                      <a:pt x="1164" y="557"/>
                      <a:pt x="1169" y="540"/>
                      <a:pt x="1182" y="530"/>
                    </a:cubicBezTo>
                    <a:cubicBezTo>
                      <a:pt x="1193" y="521"/>
                      <a:pt x="1213" y="526"/>
                      <a:pt x="1223" y="516"/>
                    </a:cubicBezTo>
                    <a:cubicBezTo>
                      <a:pt x="1233" y="506"/>
                      <a:pt x="1229" y="488"/>
                      <a:pt x="1236" y="476"/>
                    </a:cubicBezTo>
                    <a:cubicBezTo>
                      <a:pt x="1243" y="465"/>
                      <a:pt x="1255" y="458"/>
                      <a:pt x="1263" y="448"/>
                    </a:cubicBezTo>
                    <a:cubicBezTo>
                      <a:pt x="1273" y="435"/>
                      <a:pt x="1283" y="422"/>
                      <a:pt x="1290" y="408"/>
                    </a:cubicBezTo>
                    <a:cubicBezTo>
                      <a:pt x="1315" y="359"/>
                      <a:pt x="1334" y="308"/>
                      <a:pt x="1358" y="258"/>
                    </a:cubicBezTo>
                  </a:path>
                </a:pathLst>
              </a:custGeom>
              <a:noFill/>
              <a:ln w="28575" cmpd="sng">
                <a:solidFill>
                  <a:srgbClr val="000000"/>
                </a:solidFill>
                <a:round/>
                <a:headEnd/>
                <a:tailEnd/>
              </a:ln>
            </p:spPr>
            <p:txBody>
              <a:bodyPr/>
              <a:lstStyle/>
              <a:p>
                <a:endParaRPr lang="en-US"/>
              </a:p>
            </p:txBody>
          </p:sp>
          <p:sp>
            <p:nvSpPr>
              <p:cNvPr id="23726" name="Freeform 11"/>
              <p:cNvSpPr>
                <a:spLocks/>
              </p:cNvSpPr>
              <p:nvPr/>
            </p:nvSpPr>
            <p:spPr bwMode="auto">
              <a:xfrm>
                <a:off x="1989" y="128"/>
                <a:ext cx="373" cy="207"/>
              </a:xfrm>
              <a:custGeom>
                <a:avLst/>
                <a:gdLst>
                  <a:gd name="T0" fmla="*/ 0 w 1358"/>
                  <a:gd name="T1" fmla="*/ 0 h 625"/>
                  <a:gd name="T2" fmla="*/ 0 w 1358"/>
                  <a:gd name="T3" fmla="*/ 0 h 625"/>
                  <a:gd name="T4" fmla="*/ 0 w 1358"/>
                  <a:gd name="T5" fmla="*/ 0 h 625"/>
                  <a:gd name="T6" fmla="*/ 0 w 1358"/>
                  <a:gd name="T7" fmla="*/ 0 h 625"/>
                  <a:gd name="T8" fmla="*/ 0 w 1358"/>
                  <a:gd name="T9" fmla="*/ 0 h 625"/>
                  <a:gd name="T10" fmla="*/ 0 w 1358"/>
                  <a:gd name="T11" fmla="*/ 0 h 625"/>
                  <a:gd name="T12" fmla="*/ 0 w 1358"/>
                  <a:gd name="T13" fmla="*/ 0 h 625"/>
                  <a:gd name="T14" fmla="*/ 0 w 1358"/>
                  <a:gd name="T15" fmla="*/ 0 h 625"/>
                  <a:gd name="T16" fmla="*/ 0 w 1358"/>
                  <a:gd name="T17" fmla="*/ 0 h 625"/>
                  <a:gd name="T18" fmla="*/ 0 w 1358"/>
                  <a:gd name="T19" fmla="*/ 0 h 625"/>
                  <a:gd name="T20" fmla="*/ 0 w 1358"/>
                  <a:gd name="T21" fmla="*/ 0 h 625"/>
                  <a:gd name="T22" fmla="*/ 0 w 1358"/>
                  <a:gd name="T23" fmla="*/ 0 h 625"/>
                  <a:gd name="T24" fmla="*/ 0 w 1358"/>
                  <a:gd name="T25" fmla="*/ 0 h 625"/>
                  <a:gd name="T26" fmla="*/ 0 w 1358"/>
                  <a:gd name="T27" fmla="*/ 0 h 625"/>
                  <a:gd name="T28" fmla="*/ 0 w 1358"/>
                  <a:gd name="T29" fmla="*/ 0 h 625"/>
                  <a:gd name="T30" fmla="*/ 0 w 1358"/>
                  <a:gd name="T31" fmla="*/ 0 h 625"/>
                  <a:gd name="T32" fmla="*/ 0 w 1358"/>
                  <a:gd name="T33" fmla="*/ 0 h 625"/>
                  <a:gd name="T34" fmla="*/ 0 w 1358"/>
                  <a:gd name="T35" fmla="*/ 0 h 62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358"/>
                  <a:gd name="T55" fmla="*/ 0 h 625"/>
                  <a:gd name="T56" fmla="*/ 1358 w 1358"/>
                  <a:gd name="T57" fmla="*/ 625 h 62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358" h="625">
                    <a:moveTo>
                      <a:pt x="0" y="340"/>
                    </a:moveTo>
                    <a:cubicBezTo>
                      <a:pt x="35" y="286"/>
                      <a:pt x="63" y="234"/>
                      <a:pt x="109" y="190"/>
                    </a:cubicBezTo>
                    <a:cubicBezTo>
                      <a:pt x="113" y="177"/>
                      <a:pt x="114" y="161"/>
                      <a:pt x="122" y="150"/>
                    </a:cubicBezTo>
                    <a:cubicBezTo>
                      <a:pt x="137" y="129"/>
                      <a:pt x="177" y="95"/>
                      <a:pt x="177" y="95"/>
                    </a:cubicBezTo>
                    <a:cubicBezTo>
                      <a:pt x="201" y="20"/>
                      <a:pt x="245" y="23"/>
                      <a:pt x="312" y="0"/>
                    </a:cubicBezTo>
                    <a:cubicBezTo>
                      <a:pt x="435" y="30"/>
                      <a:pt x="386" y="15"/>
                      <a:pt x="462" y="41"/>
                    </a:cubicBezTo>
                    <a:cubicBezTo>
                      <a:pt x="489" y="82"/>
                      <a:pt x="547" y="144"/>
                      <a:pt x="570" y="190"/>
                    </a:cubicBezTo>
                    <a:cubicBezTo>
                      <a:pt x="604" y="258"/>
                      <a:pt x="625" y="325"/>
                      <a:pt x="679" y="381"/>
                    </a:cubicBezTo>
                    <a:cubicBezTo>
                      <a:pt x="704" y="454"/>
                      <a:pt x="716" y="493"/>
                      <a:pt x="788" y="516"/>
                    </a:cubicBezTo>
                    <a:cubicBezTo>
                      <a:pt x="810" y="585"/>
                      <a:pt x="783" y="538"/>
                      <a:pt x="842" y="571"/>
                    </a:cubicBezTo>
                    <a:cubicBezTo>
                      <a:pt x="871" y="587"/>
                      <a:pt x="924" y="625"/>
                      <a:pt x="924" y="625"/>
                    </a:cubicBezTo>
                    <a:cubicBezTo>
                      <a:pt x="1033" y="615"/>
                      <a:pt x="1075" y="624"/>
                      <a:pt x="1155" y="571"/>
                    </a:cubicBezTo>
                    <a:cubicBezTo>
                      <a:pt x="1164" y="557"/>
                      <a:pt x="1169" y="540"/>
                      <a:pt x="1182" y="530"/>
                    </a:cubicBezTo>
                    <a:cubicBezTo>
                      <a:pt x="1193" y="521"/>
                      <a:pt x="1213" y="526"/>
                      <a:pt x="1223" y="516"/>
                    </a:cubicBezTo>
                    <a:cubicBezTo>
                      <a:pt x="1233" y="506"/>
                      <a:pt x="1229" y="488"/>
                      <a:pt x="1236" y="476"/>
                    </a:cubicBezTo>
                    <a:cubicBezTo>
                      <a:pt x="1243" y="465"/>
                      <a:pt x="1255" y="458"/>
                      <a:pt x="1263" y="448"/>
                    </a:cubicBezTo>
                    <a:cubicBezTo>
                      <a:pt x="1273" y="435"/>
                      <a:pt x="1283" y="422"/>
                      <a:pt x="1290" y="408"/>
                    </a:cubicBezTo>
                    <a:cubicBezTo>
                      <a:pt x="1315" y="359"/>
                      <a:pt x="1334" y="308"/>
                      <a:pt x="1358" y="258"/>
                    </a:cubicBezTo>
                  </a:path>
                </a:pathLst>
              </a:custGeom>
              <a:noFill/>
              <a:ln w="28575" cmpd="sng">
                <a:solidFill>
                  <a:srgbClr val="000000"/>
                </a:solidFill>
                <a:round/>
                <a:headEnd/>
                <a:tailEnd/>
              </a:ln>
            </p:spPr>
            <p:txBody>
              <a:bodyPr/>
              <a:lstStyle/>
              <a:p>
                <a:endParaRPr lang="en-US"/>
              </a:p>
            </p:txBody>
          </p:sp>
          <p:sp>
            <p:nvSpPr>
              <p:cNvPr id="23727" name="Freeform 12"/>
              <p:cNvSpPr>
                <a:spLocks/>
              </p:cNvSpPr>
              <p:nvPr/>
            </p:nvSpPr>
            <p:spPr bwMode="auto">
              <a:xfrm>
                <a:off x="2722" y="114"/>
                <a:ext cx="372" cy="207"/>
              </a:xfrm>
              <a:custGeom>
                <a:avLst/>
                <a:gdLst>
                  <a:gd name="T0" fmla="*/ 0 w 1358"/>
                  <a:gd name="T1" fmla="*/ 0 h 625"/>
                  <a:gd name="T2" fmla="*/ 0 w 1358"/>
                  <a:gd name="T3" fmla="*/ 0 h 625"/>
                  <a:gd name="T4" fmla="*/ 0 w 1358"/>
                  <a:gd name="T5" fmla="*/ 0 h 625"/>
                  <a:gd name="T6" fmla="*/ 0 w 1358"/>
                  <a:gd name="T7" fmla="*/ 0 h 625"/>
                  <a:gd name="T8" fmla="*/ 0 w 1358"/>
                  <a:gd name="T9" fmla="*/ 0 h 625"/>
                  <a:gd name="T10" fmla="*/ 0 w 1358"/>
                  <a:gd name="T11" fmla="*/ 0 h 625"/>
                  <a:gd name="T12" fmla="*/ 0 w 1358"/>
                  <a:gd name="T13" fmla="*/ 0 h 625"/>
                  <a:gd name="T14" fmla="*/ 0 w 1358"/>
                  <a:gd name="T15" fmla="*/ 0 h 625"/>
                  <a:gd name="T16" fmla="*/ 0 w 1358"/>
                  <a:gd name="T17" fmla="*/ 0 h 625"/>
                  <a:gd name="T18" fmla="*/ 0 w 1358"/>
                  <a:gd name="T19" fmla="*/ 0 h 625"/>
                  <a:gd name="T20" fmla="*/ 0 w 1358"/>
                  <a:gd name="T21" fmla="*/ 0 h 625"/>
                  <a:gd name="T22" fmla="*/ 0 w 1358"/>
                  <a:gd name="T23" fmla="*/ 0 h 625"/>
                  <a:gd name="T24" fmla="*/ 0 w 1358"/>
                  <a:gd name="T25" fmla="*/ 0 h 625"/>
                  <a:gd name="T26" fmla="*/ 0 w 1358"/>
                  <a:gd name="T27" fmla="*/ 0 h 625"/>
                  <a:gd name="T28" fmla="*/ 0 w 1358"/>
                  <a:gd name="T29" fmla="*/ 0 h 625"/>
                  <a:gd name="T30" fmla="*/ 0 w 1358"/>
                  <a:gd name="T31" fmla="*/ 0 h 625"/>
                  <a:gd name="T32" fmla="*/ 0 w 1358"/>
                  <a:gd name="T33" fmla="*/ 0 h 625"/>
                  <a:gd name="T34" fmla="*/ 0 w 1358"/>
                  <a:gd name="T35" fmla="*/ 0 h 62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358"/>
                  <a:gd name="T55" fmla="*/ 0 h 625"/>
                  <a:gd name="T56" fmla="*/ 1358 w 1358"/>
                  <a:gd name="T57" fmla="*/ 625 h 62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358" h="625">
                    <a:moveTo>
                      <a:pt x="0" y="340"/>
                    </a:moveTo>
                    <a:cubicBezTo>
                      <a:pt x="35" y="286"/>
                      <a:pt x="63" y="234"/>
                      <a:pt x="109" y="190"/>
                    </a:cubicBezTo>
                    <a:cubicBezTo>
                      <a:pt x="113" y="177"/>
                      <a:pt x="114" y="161"/>
                      <a:pt x="122" y="150"/>
                    </a:cubicBezTo>
                    <a:cubicBezTo>
                      <a:pt x="137" y="129"/>
                      <a:pt x="177" y="95"/>
                      <a:pt x="177" y="95"/>
                    </a:cubicBezTo>
                    <a:cubicBezTo>
                      <a:pt x="201" y="20"/>
                      <a:pt x="245" y="23"/>
                      <a:pt x="312" y="0"/>
                    </a:cubicBezTo>
                    <a:cubicBezTo>
                      <a:pt x="435" y="30"/>
                      <a:pt x="386" y="15"/>
                      <a:pt x="462" y="41"/>
                    </a:cubicBezTo>
                    <a:cubicBezTo>
                      <a:pt x="489" y="82"/>
                      <a:pt x="547" y="144"/>
                      <a:pt x="570" y="190"/>
                    </a:cubicBezTo>
                    <a:cubicBezTo>
                      <a:pt x="604" y="258"/>
                      <a:pt x="625" y="325"/>
                      <a:pt x="679" y="381"/>
                    </a:cubicBezTo>
                    <a:cubicBezTo>
                      <a:pt x="704" y="454"/>
                      <a:pt x="716" y="493"/>
                      <a:pt x="788" y="516"/>
                    </a:cubicBezTo>
                    <a:cubicBezTo>
                      <a:pt x="810" y="585"/>
                      <a:pt x="783" y="538"/>
                      <a:pt x="842" y="571"/>
                    </a:cubicBezTo>
                    <a:cubicBezTo>
                      <a:pt x="871" y="587"/>
                      <a:pt x="924" y="625"/>
                      <a:pt x="924" y="625"/>
                    </a:cubicBezTo>
                    <a:cubicBezTo>
                      <a:pt x="1033" y="615"/>
                      <a:pt x="1075" y="624"/>
                      <a:pt x="1155" y="571"/>
                    </a:cubicBezTo>
                    <a:cubicBezTo>
                      <a:pt x="1164" y="557"/>
                      <a:pt x="1169" y="540"/>
                      <a:pt x="1182" y="530"/>
                    </a:cubicBezTo>
                    <a:cubicBezTo>
                      <a:pt x="1193" y="521"/>
                      <a:pt x="1213" y="526"/>
                      <a:pt x="1223" y="516"/>
                    </a:cubicBezTo>
                    <a:cubicBezTo>
                      <a:pt x="1233" y="506"/>
                      <a:pt x="1229" y="488"/>
                      <a:pt x="1236" y="476"/>
                    </a:cubicBezTo>
                    <a:cubicBezTo>
                      <a:pt x="1243" y="465"/>
                      <a:pt x="1255" y="458"/>
                      <a:pt x="1263" y="448"/>
                    </a:cubicBezTo>
                    <a:cubicBezTo>
                      <a:pt x="1273" y="435"/>
                      <a:pt x="1283" y="422"/>
                      <a:pt x="1290" y="408"/>
                    </a:cubicBezTo>
                    <a:cubicBezTo>
                      <a:pt x="1315" y="359"/>
                      <a:pt x="1334" y="308"/>
                      <a:pt x="1358" y="258"/>
                    </a:cubicBezTo>
                  </a:path>
                </a:pathLst>
              </a:custGeom>
              <a:noFill/>
              <a:ln w="28575" cmpd="sng">
                <a:solidFill>
                  <a:srgbClr val="000000"/>
                </a:solidFill>
                <a:round/>
                <a:headEnd/>
                <a:tailEnd/>
              </a:ln>
            </p:spPr>
            <p:txBody>
              <a:bodyPr/>
              <a:lstStyle/>
              <a:p>
                <a:endParaRPr lang="en-US"/>
              </a:p>
            </p:txBody>
          </p:sp>
          <p:sp>
            <p:nvSpPr>
              <p:cNvPr id="23728" name="Freeform 13"/>
              <p:cNvSpPr>
                <a:spLocks/>
              </p:cNvSpPr>
              <p:nvPr/>
            </p:nvSpPr>
            <p:spPr bwMode="auto">
              <a:xfrm>
                <a:off x="2358" y="113"/>
                <a:ext cx="372" cy="207"/>
              </a:xfrm>
              <a:custGeom>
                <a:avLst/>
                <a:gdLst>
                  <a:gd name="T0" fmla="*/ 0 w 1358"/>
                  <a:gd name="T1" fmla="*/ 0 h 625"/>
                  <a:gd name="T2" fmla="*/ 0 w 1358"/>
                  <a:gd name="T3" fmla="*/ 0 h 625"/>
                  <a:gd name="T4" fmla="*/ 0 w 1358"/>
                  <a:gd name="T5" fmla="*/ 0 h 625"/>
                  <a:gd name="T6" fmla="*/ 0 w 1358"/>
                  <a:gd name="T7" fmla="*/ 0 h 625"/>
                  <a:gd name="T8" fmla="*/ 0 w 1358"/>
                  <a:gd name="T9" fmla="*/ 0 h 625"/>
                  <a:gd name="T10" fmla="*/ 0 w 1358"/>
                  <a:gd name="T11" fmla="*/ 0 h 625"/>
                  <a:gd name="T12" fmla="*/ 0 w 1358"/>
                  <a:gd name="T13" fmla="*/ 0 h 625"/>
                  <a:gd name="T14" fmla="*/ 0 w 1358"/>
                  <a:gd name="T15" fmla="*/ 0 h 625"/>
                  <a:gd name="T16" fmla="*/ 0 w 1358"/>
                  <a:gd name="T17" fmla="*/ 0 h 625"/>
                  <a:gd name="T18" fmla="*/ 0 w 1358"/>
                  <a:gd name="T19" fmla="*/ 0 h 625"/>
                  <a:gd name="T20" fmla="*/ 0 w 1358"/>
                  <a:gd name="T21" fmla="*/ 0 h 625"/>
                  <a:gd name="T22" fmla="*/ 0 w 1358"/>
                  <a:gd name="T23" fmla="*/ 0 h 625"/>
                  <a:gd name="T24" fmla="*/ 0 w 1358"/>
                  <a:gd name="T25" fmla="*/ 0 h 625"/>
                  <a:gd name="T26" fmla="*/ 0 w 1358"/>
                  <a:gd name="T27" fmla="*/ 0 h 625"/>
                  <a:gd name="T28" fmla="*/ 0 w 1358"/>
                  <a:gd name="T29" fmla="*/ 0 h 625"/>
                  <a:gd name="T30" fmla="*/ 0 w 1358"/>
                  <a:gd name="T31" fmla="*/ 0 h 625"/>
                  <a:gd name="T32" fmla="*/ 0 w 1358"/>
                  <a:gd name="T33" fmla="*/ 0 h 625"/>
                  <a:gd name="T34" fmla="*/ 0 w 1358"/>
                  <a:gd name="T35" fmla="*/ 0 h 62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358"/>
                  <a:gd name="T55" fmla="*/ 0 h 625"/>
                  <a:gd name="T56" fmla="*/ 1358 w 1358"/>
                  <a:gd name="T57" fmla="*/ 625 h 62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358" h="625">
                    <a:moveTo>
                      <a:pt x="0" y="340"/>
                    </a:moveTo>
                    <a:cubicBezTo>
                      <a:pt x="35" y="286"/>
                      <a:pt x="63" y="234"/>
                      <a:pt x="109" y="190"/>
                    </a:cubicBezTo>
                    <a:cubicBezTo>
                      <a:pt x="113" y="177"/>
                      <a:pt x="114" y="161"/>
                      <a:pt x="122" y="150"/>
                    </a:cubicBezTo>
                    <a:cubicBezTo>
                      <a:pt x="137" y="129"/>
                      <a:pt x="177" y="95"/>
                      <a:pt x="177" y="95"/>
                    </a:cubicBezTo>
                    <a:cubicBezTo>
                      <a:pt x="201" y="20"/>
                      <a:pt x="245" y="23"/>
                      <a:pt x="312" y="0"/>
                    </a:cubicBezTo>
                    <a:cubicBezTo>
                      <a:pt x="435" y="30"/>
                      <a:pt x="386" y="15"/>
                      <a:pt x="462" y="41"/>
                    </a:cubicBezTo>
                    <a:cubicBezTo>
                      <a:pt x="489" y="82"/>
                      <a:pt x="547" y="144"/>
                      <a:pt x="570" y="190"/>
                    </a:cubicBezTo>
                    <a:cubicBezTo>
                      <a:pt x="604" y="258"/>
                      <a:pt x="625" y="325"/>
                      <a:pt x="679" y="381"/>
                    </a:cubicBezTo>
                    <a:cubicBezTo>
                      <a:pt x="704" y="454"/>
                      <a:pt x="716" y="493"/>
                      <a:pt x="788" y="516"/>
                    </a:cubicBezTo>
                    <a:cubicBezTo>
                      <a:pt x="810" y="585"/>
                      <a:pt x="783" y="538"/>
                      <a:pt x="842" y="571"/>
                    </a:cubicBezTo>
                    <a:cubicBezTo>
                      <a:pt x="871" y="587"/>
                      <a:pt x="924" y="625"/>
                      <a:pt x="924" y="625"/>
                    </a:cubicBezTo>
                    <a:cubicBezTo>
                      <a:pt x="1033" y="615"/>
                      <a:pt x="1075" y="624"/>
                      <a:pt x="1155" y="571"/>
                    </a:cubicBezTo>
                    <a:cubicBezTo>
                      <a:pt x="1164" y="557"/>
                      <a:pt x="1169" y="540"/>
                      <a:pt x="1182" y="530"/>
                    </a:cubicBezTo>
                    <a:cubicBezTo>
                      <a:pt x="1193" y="521"/>
                      <a:pt x="1213" y="526"/>
                      <a:pt x="1223" y="516"/>
                    </a:cubicBezTo>
                    <a:cubicBezTo>
                      <a:pt x="1233" y="506"/>
                      <a:pt x="1229" y="488"/>
                      <a:pt x="1236" y="476"/>
                    </a:cubicBezTo>
                    <a:cubicBezTo>
                      <a:pt x="1243" y="465"/>
                      <a:pt x="1255" y="458"/>
                      <a:pt x="1263" y="448"/>
                    </a:cubicBezTo>
                    <a:cubicBezTo>
                      <a:pt x="1273" y="435"/>
                      <a:pt x="1283" y="422"/>
                      <a:pt x="1290" y="408"/>
                    </a:cubicBezTo>
                    <a:cubicBezTo>
                      <a:pt x="1315" y="359"/>
                      <a:pt x="1334" y="308"/>
                      <a:pt x="1358" y="258"/>
                    </a:cubicBezTo>
                  </a:path>
                </a:pathLst>
              </a:custGeom>
              <a:noFill/>
              <a:ln w="28575" cmpd="sng">
                <a:solidFill>
                  <a:srgbClr val="000000"/>
                </a:solidFill>
                <a:round/>
                <a:headEnd/>
                <a:tailEnd/>
              </a:ln>
            </p:spPr>
            <p:txBody>
              <a:bodyPr/>
              <a:lstStyle/>
              <a:p>
                <a:endParaRPr lang="en-US"/>
              </a:p>
            </p:txBody>
          </p:sp>
          <p:sp>
            <p:nvSpPr>
              <p:cNvPr id="23729" name="Line 112"/>
              <p:cNvSpPr>
                <a:spLocks noChangeShapeType="1"/>
              </p:cNvSpPr>
              <p:nvPr/>
            </p:nvSpPr>
            <p:spPr bwMode="auto">
              <a:xfrm flipV="1">
                <a:off x="3120" y="230"/>
                <a:ext cx="0" cy="119"/>
              </a:xfrm>
              <a:prstGeom prst="line">
                <a:avLst/>
              </a:prstGeom>
              <a:noFill/>
              <a:ln w="9525">
                <a:solidFill>
                  <a:srgbClr val="000000"/>
                </a:solidFill>
                <a:round/>
                <a:headEnd/>
                <a:tailEnd/>
              </a:ln>
            </p:spPr>
            <p:txBody>
              <a:bodyPr/>
              <a:lstStyle/>
              <a:p>
                <a:endParaRPr lang="en-US"/>
              </a:p>
            </p:txBody>
          </p:sp>
        </p:grpSp>
        <p:sp>
          <p:nvSpPr>
            <p:cNvPr id="23561" name="Text Box 126"/>
            <p:cNvSpPr txBox="1">
              <a:spLocks noChangeArrowheads="1"/>
            </p:cNvSpPr>
            <p:nvPr/>
          </p:nvSpPr>
          <p:spPr bwMode="auto">
            <a:xfrm>
              <a:off x="192" y="195"/>
              <a:ext cx="607" cy="257"/>
            </a:xfrm>
            <a:prstGeom prst="rect">
              <a:avLst/>
            </a:prstGeom>
            <a:noFill/>
            <a:ln w="9525">
              <a:noFill/>
              <a:miter lim="800000"/>
              <a:headEnd/>
              <a:tailEnd/>
            </a:ln>
          </p:spPr>
          <p:txBody>
            <a:bodyPr/>
            <a:lstStyle/>
            <a:p>
              <a:r>
                <a:rPr lang="en-US" sz="1200" b="1">
                  <a:latin typeface="Century Gothic" pitchFamily="34" charset="0"/>
                </a:rPr>
                <a:t>DNA helix</a:t>
              </a:r>
            </a:p>
            <a:p>
              <a:r>
                <a:rPr lang="en-US" sz="1200" b="1">
                  <a:latin typeface="Century Gothic" pitchFamily="34" charset="0"/>
                </a:rPr>
                <a:t> 2nm</a:t>
              </a:r>
              <a:endParaRPr lang="en-US">
                <a:latin typeface="Century Gothic" pitchFamily="34" charset="0"/>
              </a:endParaRPr>
            </a:p>
          </p:txBody>
        </p:sp>
        <p:sp>
          <p:nvSpPr>
            <p:cNvPr id="15446" name="Freeform 86"/>
            <p:cNvSpPr>
              <a:spLocks/>
            </p:cNvSpPr>
            <p:nvPr/>
          </p:nvSpPr>
          <p:spPr bwMode="auto">
            <a:xfrm>
              <a:off x="926" y="3198"/>
              <a:ext cx="2275" cy="620"/>
            </a:xfrm>
            <a:custGeom>
              <a:avLst/>
              <a:gdLst/>
              <a:ahLst/>
              <a:cxnLst>
                <a:cxn ang="0">
                  <a:pos x="706" y="442"/>
                </a:cxn>
                <a:cxn ang="0">
                  <a:pos x="1186" y="322"/>
                </a:cxn>
                <a:cxn ang="0">
                  <a:pos x="2086" y="262"/>
                </a:cxn>
                <a:cxn ang="0">
                  <a:pos x="2416" y="367"/>
                </a:cxn>
                <a:cxn ang="0">
                  <a:pos x="2701" y="547"/>
                </a:cxn>
                <a:cxn ang="0">
                  <a:pos x="2971" y="697"/>
                </a:cxn>
                <a:cxn ang="0">
                  <a:pos x="3271" y="547"/>
                </a:cxn>
                <a:cxn ang="0">
                  <a:pos x="3391" y="442"/>
                </a:cxn>
                <a:cxn ang="0">
                  <a:pos x="3481" y="382"/>
                </a:cxn>
                <a:cxn ang="0">
                  <a:pos x="4051" y="22"/>
                </a:cxn>
                <a:cxn ang="0">
                  <a:pos x="4591" y="37"/>
                </a:cxn>
                <a:cxn ang="0">
                  <a:pos x="4726" y="82"/>
                </a:cxn>
                <a:cxn ang="0">
                  <a:pos x="4666" y="247"/>
                </a:cxn>
                <a:cxn ang="0">
                  <a:pos x="4156" y="217"/>
                </a:cxn>
                <a:cxn ang="0">
                  <a:pos x="3901" y="352"/>
                </a:cxn>
                <a:cxn ang="0">
                  <a:pos x="3796" y="427"/>
                </a:cxn>
                <a:cxn ang="0">
                  <a:pos x="3646" y="562"/>
                </a:cxn>
                <a:cxn ang="0">
                  <a:pos x="3526" y="667"/>
                </a:cxn>
                <a:cxn ang="0">
                  <a:pos x="3316" y="787"/>
                </a:cxn>
                <a:cxn ang="0">
                  <a:pos x="3241" y="862"/>
                </a:cxn>
                <a:cxn ang="0">
                  <a:pos x="3286" y="1087"/>
                </a:cxn>
                <a:cxn ang="0">
                  <a:pos x="3391" y="1192"/>
                </a:cxn>
                <a:cxn ang="0">
                  <a:pos x="3676" y="1402"/>
                </a:cxn>
                <a:cxn ang="0">
                  <a:pos x="4831" y="1507"/>
                </a:cxn>
                <a:cxn ang="0">
                  <a:pos x="4891" y="1567"/>
                </a:cxn>
                <a:cxn ang="0">
                  <a:pos x="4876" y="1747"/>
                </a:cxn>
                <a:cxn ang="0">
                  <a:pos x="4111" y="1657"/>
                </a:cxn>
                <a:cxn ang="0">
                  <a:pos x="3481" y="1552"/>
                </a:cxn>
                <a:cxn ang="0">
                  <a:pos x="3256" y="1372"/>
                </a:cxn>
                <a:cxn ang="0">
                  <a:pos x="3091" y="1147"/>
                </a:cxn>
                <a:cxn ang="0">
                  <a:pos x="3046" y="1057"/>
                </a:cxn>
                <a:cxn ang="0">
                  <a:pos x="2611" y="1102"/>
                </a:cxn>
                <a:cxn ang="0">
                  <a:pos x="2161" y="1297"/>
                </a:cxn>
                <a:cxn ang="0">
                  <a:pos x="1891" y="1507"/>
                </a:cxn>
                <a:cxn ang="0">
                  <a:pos x="1036" y="1732"/>
                </a:cxn>
                <a:cxn ang="0">
                  <a:pos x="16" y="1627"/>
                </a:cxn>
                <a:cxn ang="0">
                  <a:pos x="1051" y="1462"/>
                </a:cxn>
                <a:cxn ang="0">
                  <a:pos x="1651" y="1297"/>
                </a:cxn>
                <a:cxn ang="0">
                  <a:pos x="1966" y="1177"/>
                </a:cxn>
                <a:cxn ang="0">
                  <a:pos x="2176" y="1042"/>
                </a:cxn>
                <a:cxn ang="0">
                  <a:pos x="2926" y="937"/>
                </a:cxn>
                <a:cxn ang="0">
                  <a:pos x="2926" y="757"/>
                </a:cxn>
                <a:cxn ang="0">
                  <a:pos x="2416" y="697"/>
                </a:cxn>
                <a:cxn ang="0">
                  <a:pos x="2056" y="457"/>
                </a:cxn>
                <a:cxn ang="0">
                  <a:pos x="1741" y="472"/>
                </a:cxn>
                <a:cxn ang="0">
                  <a:pos x="1036" y="592"/>
                </a:cxn>
                <a:cxn ang="0">
                  <a:pos x="646" y="682"/>
                </a:cxn>
                <a:cxn ang="0">
                  <a:pos x="541" y="532"/>
                </a:cxn>
                <a:cxn ang="0">
                  <a:pos x="601" y="472"/>
                </a:cxn>
              </a:cxnLst>
              <a:rect l="0" t="0" r="r" b="b"/>
              <a:pathLst>
                <a:path w="4949" h="1777">
                  <a:moveTo>
                    <a:pt x="616" y="487"/>
                  </a:moveTo>
                  <a:cubicBezTo>
                    <a:pt x="806" y="424"/>
                    <a:pt x="502" y="529"/>
                    <a:pt x="706" y="442"/>
                  </a:cubicBezTo>
                  <a:cubicBezTo>
                    <a:pt x="781" y="410"/>
                    <a:pt x="868" y="405"/>
                    <a:pt x="946" y="382"/>
                  </a:cubicBezTo>
                  <a:cubicBezTo>
                    <a:pt x="1025" y="358"/>
                    <a:pt x="1108" y="348"/>
                    <a:pt x="1186" y="322"/>
                  </a:cubicBezTo>
                  <a:cubicBezTo>
                    <a:pt x="1322" y="277"/>
                    <a:pt x="1447" y="246"/>
                    <a:pt x="1591" y="232"/>
                  </a:cubicBezTo>
                  <a:cubicBezTo>
                    <a:pt x="1757" y="239"/>
                    <a:pt x="1922" y="235"/>
                    <a:pt x="2086" y="262"/>
                  </a:cubicBezTo>
                  <a:cubicBezTo>
                    <a:pt x="2168" y="276"/>
                    <a:pt x="2247" y="311"/>
                    <a:pt x="2326" y="337"/>
                  </a:cubicBezTo>
                  <a:cubicBezTo>
                    <a:pt x="2356" y="347"/>
                    <a:pt x="2390" y="349"/>
                    <a:pt x="2416" y="367"/>
                  </a:cubicBezTo>
                  <a:cubicBezTo>
                    <a:pt x="2519" y="436"/>
                    <a:pt x="2472" y="416"/>
                    <a:pt x="2551" y="442"/>
                  </a:cubicBezTo>
                  <a:cubicBezTo>
                    <a:pt x="2603" y="481"/>
                    <a:pt x="2640" y="527"/>
                    <a:pt x="2701" y="547"/>
                  </a:cubicBezTo>
                  <a:cubicBezTo>
                    <a:pt x="2758" y="604"/>
                    <a:pt x="2811" y="617"/>
                    <a:pt x="2881" y="652"/>
                  </a:cubicBezTo>
                  <a:cubicBezTo>
                    <a:pt x="2997" y="710"/>
                    <a:pt x="2858" y="659"/>
                    <a:pt x="2971" y="697"/>
                  </a:cubicBezTo>
                  <a:cubicBezTo>
                    <a:pt x="3055" y="683"/>
                    <a:pt x="3125" y="669"/>
                    <a:pt x="3196" y="622"/>
                  </a:cubicBezTo>
                  <a:cubicBezTo>
                    <a:pt x="3276" y="502"/>
                    <a:pt x="3171" y="647"/>
                    <a:pt x="3271" y="547"/>
                  </a:cubicBezTo>
                  <a:cubicBezTo>
                    <a:pt x="3284" y="534"/>
                    <a:pt x="3287" y="514"/>
                    <a:pt x="3301" y="502"/>
                  </a:cubicBezTo>
                  <a:cubicBezTo>
                    <a:pt x="3328" y="478"/>
                    <a:pt x="3361" y="462"/>
                    <a:pt x="3391" y="442"/>
                  </a:cubicBezTo>
                  <a:cubicBezTo>
                    <a:pt x="3406" y="432"/>
                    <a:pt x="3421" y="422"/>
                    <a:pt x="3436" y="412"/>
                  </a:cubicBezTo>
                  <a:cubicBezTo>
                    <a:pt x="3451" y="402"/>
                    <a:pt x="3481" y="382"/>
                    <a:pt x="3481" y="382"/>
                  </a:cubicBezTo>
                  <a:cubicBezTo>
                    <a:pt x="3531" y="306"/>
                    <a:pt x="3616" y="267"/>
                    <a:pt x="3691" y="217"/>
                  </a:cubicBezTo>
                  <a:cubicBezTo>
                    <a:pt x="3810" y="138"/>
                    <a:pt x="3916" y="67"/>
                    <a:pt x="4051" y="22"/>
                  </a:cubicBezTo>
                  <a:cubicBezTo>
                    <a:pt x="4118" y="0"/>
                    <a:pt x="4191" y="12"/>
                    <a:pt x="4261" y="7"/>
                  </a:cubicBezTo>
                  <a:cubicBezTo>
                    <a:pt x="4361" y="13"/>
                    <a:pt x="4486" y="8"/>
                    <a:pt x="4591" y="37"/>
                  </a:cubicBezTo>
                  <a:cubicBezTo>
                    <a:pt x="4622" y="45"/>
                    <a:pt x="4651" y="57"/>
                    <a:pt x="4681" y="67"/>
                  </a:cubicBezTo>
                  <a:cubicBezTo>
                    <a:pt x="4696" y="72"/>
                    <a:pt x="4726" y="82"/>
                    <a:pt x="4726" y="82"/>
                  </a:cubicBezTo>
                  <a:cubicBezTo>
                    <a:pt x="4744" y="108"/>
                    <a:pt x="4803" y="183"/>
                    <a:pt x="4756" y="217"/>
                  </a:cubicBezTo>
                  <a:cubicBezTo>
                    <a:pt x="4730" y="235"/>
                    <a:pt x="4666" y="247"/>
                    <a:pt x="4666" y="247"/>
                  </a:cubicBezTo>
                  <a:cubicBezTo>
                    <a:pt x="4577" y="237"/>
                    <a:pt x="4509" y="230"/>
                    <a:pt x="4426" y="202"/>
                  </a:cubicBezTo>
                  <a:cubicBezTo>
                    <a:pt x="4336" y="207"/>
                    <a:pt x="4245" y="206"/>
                    <a:pt x="4156" y="217"/>
                  </a:cubicBezTo>
                  <a:cubicBezTo>
                    <a:pt x="4070" y="228"/>
                    <a:pt x="4009" y="281"/>
                    <a:pt x="3931" y="307"/>
                  </a:cubicBezTo>
                  <a:cubicBezTo>
                    <a:pt x="3921" y="322"/>
                    <a:pt x="3915" y="341"/>
                    <a:pt x="3901" y="352"/>
                  </a:cubicBezTo>
                  <a:cubicBezTo>
                    <a:pt x="3889" y="362"/>
                    <a:pt x="3867" y="356"/>
                    <a:pt x="3856" y="367"/>
                  </a:cubicBezTo>
                  <a:cubicBezTo>
                    <a:pt x="3776" y="447"/>
                    <a:pt x="3916" y="387"/>
                    <a:pt x="3796" y="427"/>
                  </a:cubicBezTo>
                  <a:cubicBezTo>
                    <a:pt x="3767" y="513"/>
                    <a:pt x="3805" y="441"/>
                    <a:pt x="3736" y="487"/>
                  </a:cubicBezTo>
                  <a:cubicBezTo>
                    <a:pt x="3735" y="488"/>
                    <a:pt x="3653" y="557"/>
                    <a:pt x="3646" y="562"/>
                  </a:cubicBezTo>
                  <a:cubicBezTo>
                    <a:pt x="3579" y="663"/>
                    <a:pt x="3658" y="564"/>
                    <a:pt x="3571" y="622"/>
                  </a:cubicBezTo>
                  <a:cubicBezTo>
                    <a:pt x="3553" y="634"/>
                    <a:pt x="3545" y="657"/>
                    <a:pt x="3526" y="667"/>
                  </a:cubicBezTo>
                  <a:cubicBezTo>
                    <a:pt x="3498" y="682"/>
                    <a:pt x="3436" y="697"/>
                    <a:pt x="3436" y="697"/>
                  </a:cubicBezTo>
                  <a:cubicBezTo>
                    <a:pt x="3393" y="762"/>
                    <a:pt x="3379" y="745"/>
                    <a:pt x="3316" y="787"/>
                  </a:cubicBezTo>
                  <a:cubicBezTo>
                    <a:pt x="3306" y="802"/>
                    <a:pt x="3299" y="819"/>
                    <a:pt x="3286" y="832"/>
                  </a:cubicBezTo>
                  <a:cubicBezTo>
                    <a:pt x="3273" y="845"/>
                    <a:pt x="3251" y="847"/>
                    <a:pt x="3241" y="862"/>
                  </a:cubicBezTo>
                  <a:cubicBezTo>
                    <a:pt x="3224" y="889"/>
                    <a:pt x="3211" y="952"/>
                    <a:pt x="3211" y="952"/>
                  </a:cubicBezTo>
                  <a:cubicBezTo>
                    <a:pt x="3237" y="1031"/>
                    <a:pt x="3217" y="984"/>
                    <a:pt x="3286" y="1087"/>
                  </a:cubicBezTo>
                  <a:cubicBezTo>
                    <a:pt x="3295" y="1100"/>
                    <a:pt x="3290" y="1121"/>
                    <a:pt x="3301" y="1132"/>
                  </a:cubicBezTo>
                  <a:cubicBezTo>
                    <a:pt x="3326" y="1157"/>
                    <a:pt x="3391" y="1192"/>
                    <a:pt x="3391" y="1192"/>
                  </a:cubicBezTo>
                  <a:cubicBezTo>
                    <a:pt x="3413" y="1258"/>
                    <a:pt x="3480" y="1271"/>
                    <a:pt x="3541" y="1312"/>
                  </a:cubicBezTo>
                  <a:cubicBezTo>
                    <a:pt x="3580" y="1338"/>
                    <a:pt x="3632" y="1387"/>
                    <a:pt x="3676" y="1402"/>
                  </a:cubicBezTo>
                  <a:cubicBezTo>
                    <a:pt x="3843" y="1458"/>
                    <a:pt x="4026" y="1485"/>
                    <a:pt x="4201" y="1492"/>
                  </a:cubicBezTo>
                  <a:cubicBezTo>
                    <a:pt x="4411" y="1500"/>
                    <a:pt x="4621" y="1502"/>
                    <a:pt x="4831" y="1507"/>
                  </a:cubicBezTo>
                  <a:cubicBezTo>
                    <a:pt x="4846" y="1512"/>
                    <a:pt x="4865" y="1511"/>
                    <a:pt x="4876" y="1522"/>
                  </a:cubicBezTo>
                  <a:cubicBezTo>
                    <a:pt x="4887" y="1533"/>
                    <a:pt x="4884" y="1553"/>
                    <a:pt x="4891" y="1567"/>
                  </a:cubicBezTo>
                  <a:cubicBezTo>
                    <a:pt x="4949" y="1683"/>
                    <a:pt x="4898" y="1544"/>
                    <a:pt x="4936" y="1657"/>
                  </a:cubicBezTo>
                  <a:cubicBezTo>
                    <a:pt x="4922" y="1699"/>
                    <a:pt x="4922" y="1721"/>
                    <a:pt x="4876" y="1747"/>
                  </a:cubicBezTo>
                  <a:cubicBezTo>
                    <a:pt x="4848" y="1762"/>
                    <a:pt x="4786" y="1777"/>
                    <a:pt x="4786" y="1777"/>
                  </a:cubicBezTo>
                  <a:cubicBezTo>
                    <a:pt x="4556" y="1758"/>
                    <a:pt x="4337" y="1698"/>
                    <a:pt x="4111" y="1657"/>
                  </a:cubicBezTo>
                  <a:cubicBezTo>
                    <a:pt x="3972" y="1632"/>
                    <a:pt x="3830" y="1632"/>
                    <a:pt x="3691" y="1612"/>
                  </a:cubicBezTo>
                  <a:cubicBezTo>
                    <a:pt x="3623" y="1589"/>
                    <a:pt x="3546" y="1584"/>
                    <a:pt x="3481" y="1552"/>
                  </a:cubicBezTo>
                  <a:cubicBezTo>
                    <a:pt x="3425" y="1524"/>
                    <a:pt x="3441" y="1518"/>
                    <a:pt x="3391" y="1477"/>
                  </a:cubicBezTo>
                  <a:cubicBezTo>
                    <a:pt x="3348" y="1441"/>
                    <a:pt x="3303" y="1403"/>
                    <a:pt x="3256" y="1372"/>
                  </a:cubicBezTo>
                  <a:cubicBezTo>
                    <a:pt x="3149" y="1211"/>
                    <a:pt x="3316" y="1455"/>
                    <a:pt x="3181" y="1282"/>
                  </a:cubicBezTo>
                  <a:cubicBezTo>
                    <a:pt x="3148" y="1239"/>
                    <a:pt x="3121" y="1192"/>
                    <a:pt x="3091" y="1147"/>
                  </a:cubicBezTo>
                  <a:cubicBezTo>
                    <a:pt x="3081" y="1132"/>
                    <a:pt x="3067" y="1119"/>
                    <a:pt x="3061" y="1102"/>
                  </a:cubicBezTo>
                  <a:cubicBezTo>
                    <a:pt x="3056" y="1087"/>
                    <a:pt x="3059" y="1066"/>
                    <a:pt x="3046" y="1057"/>
                  </a:cubicBezTo>
                  <a:cubicBezTo>
                    <a:pt x="3020" y="1039"/>
                    <a:pt x="2956" y="1027"/>
                    <a:pt x="2956" y="1027"/>
                  </a:cubicBezTo>
                  <a:cubicBezTo>
                    <a:pt x="2846" y="1045"/>
                    <a:pt x="2713" y="1051"/>
                    <a:pt x="2611" y="1102"/>
                  </a:cubicBezTo>
                  <a:cubicBezTo>
                    <a:pt x="2566" y="1125"/>
                    <a:pt x="2522" y="1156"/>
                    <a:pt x="2476" y="1177"/>
                  </a:cubicBezTo>
                  <a:cubicBezTo>
                    <a:pt x="2372" y="1223"/>
                    <a:pt x="2262" y="1246"/>
                    <a:pt x="2161" y="1297"/>
                  </a:cubicBezTo>
                  <a:cubicBezTo>
                    <a:pt x="2105" y="1325"/>
                    <a:pt x="2121" y="1331"/>
                    <a:pt x="2071" y="1372"/>
                  </a:cubicBezTo>
                  <a:cubicBezTo>
                    <a:pt x="2013" y="1420"/>
                    <a:pt x="1954" y="1465"/>
                    <a:pt x="1891" y="1507"/>
                  </a:cubicBezTo>
                  <a:cubicBezTo>
                    <a:pt x="1850" y="1534"/>
                    <a:pt x="1761" y="1550"/>
                    <a:pt x="1711" y="1567"/>
                  </a:cubicBezTo>
                  <a:cubicBezTo>
                    <a:pt x="1490" y="1641"/>
                    <a:pt x="1261" y="1676"/>
                    <a:pt x="1036" y="1732"/>
                  </a:cubicBezTo>
                  <a:cubicBezTo>
                    <a:pt x="716" y="1727"/>
                    <a:pt x="394" y="1750"/>
                    <a:pt x="76" y="1717"/>
                  </a:cubicBezTo>
                  <a:cubicBezTo>
                    <a:pt x="40" y="1713"/>
                    <a:pt x="16" y="1627"/>
                    <a:pt x="16" y="1627"/>
                  </a:cubicBezTo>
                  <a:cubicBezTo>
                    <a:pt x="34" y="1444"/>
                    <a:pt x="0" y="1449"/>
                    <a:pt x="166" y="1477"/>
                  </a:cubicBezTo>
                  <a:cubicBezTo>
                    <a:pt x="461" y="1472"/>
                    <a:pt x="756" y="1471"/>
                    <a:pt x="1051" y="1462"/>
                  </a:cubicBezTo>
                  <a:cubicBezTo>
                    <a:pt x="1145" y="1459"/>
                    <a:pt x="1118" y="1449"/>
                    <a:pt x="1186" y="1432"/>
                  </a:cubicBezTo>
                  <a:cubicBezTo>
                    <a:pt x="1343" y="1393"/>
                    <a:pt x="1497" y="1348"/>
                    <a:pt x="1651" y="1297"/>
                  </a:cubicBezTo>
                  <a:cubicBezTo>
                    <a:pt x="1718" y="1275"/>
                    <a:pt x="1818" y="1261"/>
                    <a:pt x="1876" y="1222"/>
                  </a:cubicBezTo>
                  <a:cubicBezTo>
                    <a:pt x="2076" y="1089"/>
                    <a:pt x="1780" y="1281"/>
                    <a:pt x="1966" y="1177"/>
                  </a:cubicBezTo>
                  <a:cubicBezTo>
                    <a:pt x="2121" y="1091"/>
                    <a:pt x="1999" y="1136"/>
                    <a:pt x="2101" y="1102"/>
                  </a:cubicBezTo>
                  <a:cubicBezTo>
                    <a:pt x="2168" y="1001"/>
                    <a:pt x="2089" y="1100"/>
                    <a:pt x="2176" y="1042"/>
                  </a:cubicBezTo>
                  <a:cubicBezTo>
                    <a:pt x="2194" y="1030"/>
                    <a:pt x="2202" y="1007"/>
                    <a:pt x="2221" y="997"/>
                  </a:cubicBezTo>
                  <a:cubicBezTo>
                    <a:pt x="2404" y="896"/>
                    <a:pt x="2851" y="939"/>
                    <a:pt x="2926" y="937"/>
                  </a:cubicBezTo>
                  <a:cubicBezTo>
                    <a:pt x="2976" y="862"/>
                    <a:pt x="2979" y="878"/>
                    <a:pt x="2941" y="802"/>
                  </a:cubicBezTo>
                  <a:cubicBezTo>
                    <a:pt x="2934" y="788"/>
                    <a:pt x="2937" y="768"/>
                    <a:pt x="2926" y="757"/>
                  </a:cubicBezTo>
                  <a:cubicBezTo>
                    <a:pt x="2919" y="750"/>
                    <a:pt x="2821" y="727"/>
                    <a:pt x="2821" y="727"/>
                  </a:cubicBezTo>
                  <a:cubicBezTo>
                    <a:pt x="2670" y="697"/>
                    <a:pt x="2615" y="706"/>
                    <a:pt x="2416" y="697"/>
                  </a:cubicBezTo>
                  <a:cubicBezTo>
                    <a:pt x="2287" y="654"/>
                    <a:pt x="2243" y="614"/>
                    <a:pt x="2146" y="517"/>
                  </a:cubicBezTo>
                  <a:cubicBezTo>
                    <a:pt x="2121" y="492"/>
                    <a:pt x="2056" y="457"/>
                    <a:pt x="2056" y="457"/>
                  </a:cubicBezTo>
                  <a:cubicBezTo>
                    <a:pt x="2033" y="422"/>
                    <a:pt x="2029" y="397"/>
                    <a:pt x="1981" y="397"/>
                  </a:cubicBezTo>
                  <a:cubicBezTo>
                    <a:pt x="1904" y="397"/>
                    <a:pt x="1815" y="447"/>
                    <a:pt x="1741" y="472"/>
                  </a:cubicBezTo>
                  <a:cubicBezTo>
                    <a:pt x="1653" y="501"/>
                    <a:pt x="1546" y="508"/>
                    <a:pt x="1456" y="517"/>
                  </a:cubicBezTo>
                  <a:cubicBezTo>
                    <a:pt x="1317" y="563"/>
                    <a:pt x="1179" y="573"/>
                    <a:pt x="1036" y="592"/>
                  </a:cubicBezTo>
                  <a:cubicBezTo>
                    <a:pt x="874" y="614"/>
                    <a:pt x="1030" y="597"/>
                    <a:pt x="916" y="622"/>
                  </a:cubicBezTo>
                  <a:cubicBezTo>
                    <a:pt x="826" y="642"/>
                    <a:pt x="734" y="653"/>
                    <a:pt x="646" y="682"/>
                  </a:cubicBezTo>
                  <a:cubicBezTo>
                    <a:pt x="606" y="677"/>
                    <a:pt x="549" y="700"/>
                    <a:pt x="526" y="667"/>
                  </a:cubicBezTo>
                  <a:cubicBezTo>
                    <a:pt x="500" y="630"/>
                    <a:pt x="534" y="577"/>
                    <a:pt x="541" y="532"/>
                  </a:cubicBezTo>
                  <a:cubicBezTo>
                    <a:pt x="544" y="516"/>
                    <a:pt x="545" y="498"/>
                    <a:pt x="556" y="487"/>
                  </a:cubicBezTo>
                  <a:cubicBezTo>
                    <a:pt x="567" y="476"/>
                    <a:pt x="587" y="479"/>
                    <a:pt x="601" y="472"/>
                  </a:cubicBezTo>
                  <a:cubicBezTo>
                    <a:pt x="645" y="450"/>
                    <a:pt x="667" y="427"/>
                    <a:pt x="721" y="427"/>
                  </a:cubicBezTo>
                </a:path>
              </a:pathLst>
            </a:custGeom>
            <a:solidFill>
              <a:srgbClr val="99CC00">
                <a:alpha val="50000"/>
              </a:srgbClr>
            </a:solidFill>
            <a:ln w="9525">
              <a:noFill/>
              <a:round/>
              <a:headEnd/>
              <a:tailEnd/>
            </a:ln>
            <a:effectLst>
              <a:outerShdw dist="35921" dir="2700000" algn="ctr" rotWithShape="0">
                <a:srgbClr val="808080"/>
              </a:outerShdw>
            </a:effectLst>
          </p:spPr>
          <p:txBody>
            <a:bodyPr/>
            <a:lstStyle/>
            <a:p>
              <a:pPr>
                <a:defRPr/>
              </a:pPr>
              <a:endParaRPr lang="en-US"/>
            </a:p>
          </p:txBody>
        </p:sp>
        <p:sp>
          <p:nvSpPr>
            <p:cNvPr id="23563" name="Text Box 113"/>
            <p:cNvSpPr txBox="1">
              <a:spLocks noChangeArrowheads="1"/>
            </p:cNvSpPr>
            <p:nvPr/>
          </p:nvSpPr>
          <p:spPr bwMode="auto">
            <a:xfrm>
              <a:off x="2756" y="3532"/>
              <a:ext cx="660" cy="121"/>
            </a:xfrm>
            <a:prstGeom prst="rect">
              <a:avLst/>
            </a:prstGeom>
            <a:noFill/>
            <a:ln w="9525">
              <a:noFill/>
              <a:miter lim="800000"/>
              <a:headEnd/>
              <a:tailEnd/>
            </a:ln>
          </p:spPr>
          <p:txBody>
            <a:bodyPr/>
            <a:lstStyle/>
            <a:p>
              <a:r>
                <a:rPr lang="en-US" sz="1000" b="1">
                  <a:latin typeface="Century Gothic" pitchFamily="34" charset="0"/>
                </a:rPr>
                <a:t>minibands</a:t>
              </a:r>
              <a:endParaRPr lang="en-US" sz="1000">
                <a:latin typeface="Century Gothic" pitchFamily="34" charset="0"/>
              </a:endParaRPr>
            </a:p>
          </p:txBody>
        </p:sp>
        <p:sp>
          <p:nvSpPr>
            <p:cNvPr id="23564" name="Text Box 114"/>
            <p:cNvSpPr txBox="1">
              <a:spLocks noChangeArrowheads="1"/>
            </p:cNvSpPr>
            <p:nvPr/>
          </p:nvSpPr>
          <p:spPr bwMode="auto">
            <a:xfrm>
              <a:off x="1872" y="3744"/>
              <a:ext cx="659" cy="182"/>
            </a:xfrm>
            <a:prstGeom prst="rect">
              <a:avLst/>
            </a:prstGeom>
            <a:solidFill>
              <a:schemeClr val="bg1"/>
            </a:solidFill>
            <a:ln w="9525">
              <a:noFill/>
              <a:miter lim="800000"/>
              <a:headEnd/>
              <a:tailEnd/>
            </a:ln>
          </p:spPr>
          <p:txBody>
            <a:bodyPr/>
            <a:lstStyle/>
            <a:p>
              <a:r>
                <a:rPr lang="en-US" sz="1200" b="1">
                  <a:latin typeface="Century Gothic" pitchFamily="34" charset="0"/>
                </a:rPr>
                <a:t>chromatids</a:t>
              </a:r>
              <a:endParaRPr lang="en-US">
                <a:latin typeface="Century Gothic" pitchFamily="34" charset="0"/>
              </a:endParaRPr>
            </a:p>
          </p:txBody>
        </p:sp>
        <p:grpSp>
          <p:nvGrpSpPr>
            <p:cNvPr id="23565" name="Group 184"/>
            <p:cNvGrpSpPr>
              <a:grpSpLocks/>
            </p:cNvGrpSpPr>
            <p:nvPr/>
          </p:nvGrpSpPr>
          <p:grpSpPr bwMode="auto">
            <a:xfrm>
              <a:off x="528" y="3648"/>
              <a:ext cx="425" cy="240"/>
              <a:chOff x="907" y="3855"/>
              <a:chExt cx="417" cy="241"/>
            </a:xfrm>
          </p:grpSpPr>
          <p:sp>
            <p:nvSpPr>
              <p:cNvPr id="23712" name="Text Box 115"/>
              <p:cNvSpPr txBox="1">
                <a:spLocks noChangeArrowheads="1"/>
              </p:cNvSpPr>
              <p:nvPr/>
            </p:nvSpPr>
            <p:spPr bwMode="auto">
              <a:xfrm>
                <a:off x="907" y="3855"/>
                <a:ext cx="417" cy="241"/>
              </a:xfrm>
              <a:prstGeom prst="rect">
                <a:avLst/>
              </a:prstGeom>
              <a:noFill/>
              <a:ln w="9525">
                <a:noFill/>
                <a:miter lim="800000"/>
                <a:headEnd/>
                <a:tailEnd/>
              </a:ln>
            </p:spPr>
            <p:txBody>
              <a:bodyPr/>
              <a:lstStyle/>
              <a:p>
                <a:r>
                  <a:rPr lang="en-US" sz="1200">
                    <a:latin typeface="Arial Narrow" pitchFamily="34" charset="0"/>
                  </a:rPr>
                  <a:t>0.8</a:t>
                </a:r>
                <a:r>
                  <a:rPr lang="en-US" sz="1200">
                    <a:latin typeface="Symbol" pitchFamily="18" charset="2"/>
                  </a:rPr>
                  <a:t>m</a:t>
                </a:r>
                <a:endParaRPr lang="en-US"/>
              </a:p>
            </p:txBody>
          </p:sp>
          <p:sp>
            <p:nvSpPr>
              <p:cNvPr id="23713" name="Line 116"/>
              <p:cNvSpPr>
                <a:spLocks noChangeShapeType="1"/>
              </p:cNvSpPr>
              <p:nvPr/>
            </p:nvSpPr>
            <p:spPr bwMode="auto">
              <a:xfrm flipH="1">
                <a:off x="1220" y="3912"/>
                <a:ext cx="80" cy="1"/>
              </a:xfrm>
              <a:prstGeom prst="line">
                <a:avLst/>
              </a:prstGeom>
              <a:noFill/>
              <a:ln w="9525">
                <a:solidFill>
                  <a:srgbClr val="000000"/>
                </a:solidFill>
                <a:round/>
                <a:headEnd/>
                <a:tailEnd/>
              </a:ln>
            </p:spPr>
            <p:txBody>
              <a:bodyPr/>
              <a:lstStyle/>
              <a:p>
                <a:endParaRPr lang="en-US"/>
              </a:p>
            </p:txBody>
          </p:sp>
          <p:sp>
            <p:nvSpPr>
              <p:cNvPr id="23714" name="Line 117"/>
              <p:cNvSpPr>
                <a:spLocks noChangeShapeType="1"/>
              </p:cNvSpPr>
              <p:nvPr/>
            </p:nvSpPr>
            <p:spPr bwMode="auto">
              <a:xfrm>
                <a:off x="1231" y="3909"/>
                <a:ext cx="1" cy="122"/>
              </a:xfrm>
              <a:prstGeom prst="line">
                <a:avLst/>
              </a:prstGeom>
              <a:noFill/>
              <a:ln w="9525">
                <a:solidFill>
                  <a:srgbClr val="000000"/>
                </a:solidFill>
                <a:round/>
                <a:headEnd/>
                <a:tailEnd/>
              </a:ln>
            </p:spPr>
            <p:txBody>
              <a:bodyPr/>
              <a:lstStyle/>
              <a:p>
                <a:endParaRPr lang="en-US"/>
              </a:p>
            </p:txBody>
          </p:sp>
          <p:sp>
            <p:nvSpPr>
              <p:cNvPr id="23715" name="Line 118"/>
              <p:cNvSpPr>
                <a:spLocks noChangeShapeType="1"/>
              </p:cNvSpPr>
              <p:nvPr/>
            </p:nvSpPr>
            <p:spPr bwMode="auto">
              <a:xfrm>
                <a:off x="1220" y="4031"/>
                <a:ext cx="80" cy="1"/>
              </a:xfrm>
              <a:prstGeom prst="line">
                <a:avLst/>
              </a:prstGeom>
              <a:noFill/>
              <a:ln w="9525">
                <a:solidFill>
                  <a:srgbClr val="000000"/>
                </a:solidFill>
                <a:round/>
                <a:headEnd/>
                <a:tailEnd/>
              </a:ln>
            </p:spPr>
            <p:txBody>
              <a:bodyPr/>
              <a:lstStyle/>
              <a:p>
                <a:endParaRPr lang="en-US"/>
              </a:p>
            </p:txBody>
          </p:sp>
        </p:grpSp>
        <p:sp>
          <p:nvSpPr>
            <p:cNvPr id="23566" name="Text Box 119"/>
            <p:cNvSpPr txBox="1">
              <a:spLocks noChangeArrowheads="1"/>
            </p:cNvSpPr>
            <p:nvPr/>
          </p:nvSpPr>
          <p:spPr bwMode="auto">
            <a:xfrm>
              <a:off x="432" y="3438"/>
              <a:ext cx="864" cy="140"/>
            </a:xfrm>
            <a:prstGeom prst="rect">
              <a:avLst/>
            </a:prstGeom>
            <a:noFill/>
            <a:ln w="9525">
              <a:noFill/>
              <a:miter lim="800000"/>
              <a:headEnd/>
              <a:tailEnd/>
            </a:ln>
          </p:spPr>
          <p:txBody>
            <a:bodyPr/>
            <a:lstStyle/>
            <a:p>
              <a:r>
                <a:rPr lang="en-US" sz="1000" b="1">
                  <a:latin typeface="Century Gothic" pitchFamily="34" charset="0"/>
                </a:rPr>
                <a:t>chromosomes</a:t>
              </a:r>
              <a:endParaRPr lang="en-US" sz="1000">
                <a:latin typeface="Century Gothic" pitchFamily="34" charset="0"/>
              </a:endParaRPr>
            </a:p>
          </p:txBody>
        </p:sp>
        <p:sp>
          <p:nvSpPr>
            <p:cNvPr id="23567" name="Line 120"/>
            <p:cNvSpPr>
              <a:spLocks noChangeShapeType="1"/>
            </p:cNvSpPr>
            <p:nvPr/>
          </p:nvSpPr>
          <p:spPr bwMode="auto">
            <a:xfrm flipH="1" flipV="1">
              <a:off x="2423" y="3523"/>
              <a:ext cx="432" cy="104"/>
            </a:xfrm>
            <a:prstGeom prst="line">
              <a:avLst/>
            </a:prstGeom>
            <a:noFill/>
            <a:ln w="19050">
              <a:solidFill>
                <a:srgbClr val="000000"/>
              </a:solidFill>
              <a:round/>
              <a:headEnd/>
              <a:tailEnd type="triangle" w="med" len="med"/>
            </a:ln>
          </p:spPr>
          <p:txBody>
            <a:bodyPr/>
            <a:lstStyle/>
            <a:p>
              <a:endParaRPr lang="en-US"/>
            </a:p>
          </p:txBody>
        </p:sp>
        <p:sp>
          <p:nvSpPr>
            <p:cNvPr id="23568" name="Line 121"/>
            <p:cNvSpPr>
              <a:spLocks noChangeShapeType="1"/>
            </p:cNvSpPr>
            <p:nvPr/>
          </p:nvSpPr>
          <p:spPr bwMode="auto">
            <a:xfrm flipV="1">
              <a:off x="2352" y="3696"/>
              <a:ext cx="104" cy="96"/>
            </a:xfrm>
            <a:prstGeom prst="line">
              <a:avLst/>
            </a:prstGeom>
            <a:noFill/>
            <a:ln w="19050">
              <a:solidFill>
                <a:srgbClr val="000000"/>
              </a:solidFill>
              <a:round/>
              <a:headEnd/>
              <a:tailEnd type="triangle" w="med" len="med"/>
            </a:ln>
          </p:spPr>
          <p:txBody>
            <a:bodyPr/>
            <a:lstStyle/>
            <a:p>
              <a:endParaRPr lang="en-US"/>
            </a:p>
          </p:txBody>
        </p:sp>
        <p:sp>
          <p:nvSpPr>
            <p:cNvPr id="23569" name="Line 122"/>
            <p:cNvSpPr>
              <a:spLocks noChangeShapeType="1"/>
            </p:cNvSpPr>
            <p:nvPr/>
          </p:nvSpPr>
          <p:spPr bwMode="auto">
            <a:xfrm flipH="1" flipV="1">
              <a:off x="1776" y="3696"/>
              <a:ext cx="192" cy="96"/>
            </a:xfrm>
            <a:prstGeom prst="line">
              <a:avLst/>
            </a:prstGeom>
            <a:noFill/>
            <a:ln w="19050">
              <a:solidFill>
                <a:srgbClr val="000000"/>
              </a:solidFill>
              <a:round/>
              <a:headEnd/>
              <a:tailEnd type="triangle" w="med" len="med"/>
            </a:ln>
          </p:spPr>
          <p:txBody>
            <a:bodyPr/>
            <a:lstStyle/>
            <a:p>
              <a:endParaRPr lang="en-US"/>
            </a:p>
          </p:txBody>
        </p:sp>
        <p:sp>
          <p:nvSpPr>
            <p:cNvPr id="23570" name="Freeform 88"/>
            <p:cNvSpPr>
              <a:spLocks/>
            </p:cNvSpPr>
            <p:nvPr/>
          </p:nvSpPr>
          <p:spPr bwMode="auto">
            <a:xfrm rot="5177281">
              <a:off x="2328" y="3468"/>
              <a:ext cx="134" cy="69"/>
            </a:xfrm>
            <a:custGeom>
              <a:avLst/>
              <a:gdLst>
                <a:gd name="T0" fmla="*/ 0 w 4845"/>
                <a:gd name="T1" fmla="*/ 0 h 2100"/>
                <a:gd name="T2" fmla="*/ 0 w 4845"/>
                <a:gd name="T3" fmla="*/ 0 h 2100"/>
                <a:gd name="T4" fmla="*/ 0 w 4845"/>
                <a:gd name="T5" fmla="*/ 0 h 2100"/>
                <a:gd name="T6" fmla="*/ 0 w 4845"/>
                <a:gd name="T7" fmla="*/ 0 h 2100"/>
                <a:gd name="T8" fmla="*/ 0 w 4845"/>
                <a:gd name="T9" fmla="*/ 0 h 2100"/>
                <a:gd name="T10" fmla="*/ 0 w 4845"/>
                <a:gd name="T11" fmla="*/ 0 h 2100"/>
                <a:gd name="T12" fmla="*/ 0 w 4845"/>
                <a:gd name="T13" fmla="*/ 0 h 2100"/>
                <a:gd name="T14" fmla="*/ 0 w 4845"/>
                <a:gd name="T15" fmla="*/ 0 h 2100"/>
                <a:gd name="T16" fmla="*/ 0 w 4845"/>
                <a:gd name="T17" fmla="*/ 0 h 2100"/>
                <a:gd name="T18" fmla="*/ 0 w 4845"/>
                <a:gd name="T19" fmla="*/ 0 h 2100"/>
                <a:gd name="T20" fmla="*/ 0 w 4845"/>
                <a:gd name="T21" fmla="*/ 0 h 2100"/>
                <a:gd name="T22" fmla="*/ 0 w 4845"/>
                <a:gd name="T23" fmla="*/ 0 h 2100"/>
                <a:gd name="T24" fmla="*/ 0 w 4845"/>
                <a:gd name="T25" fmla="*/ 0 h 2100"/>
                <a:gd name="T26" fmla="*/ 0 w 4845"/>
                <a:gd name="T27" fmla="*/ 0 h 2100"/>
                <a:gd name="T28" fmla="*/ 0 w 4845"/>
                <a:gd name="T29" fmla="*/ 0 h 2100"/>
                <a:gd name="T30" fmla="*/ 0 w 4845"/>
                <a:gd name="T31" fmla="*/ 0 h 2100"/>
                <a:gd name="T32" fmla="*/ 0 w 4845"/>
                <a:gd name="T33" fmla="*/ 0 h 2100"/>
                <a:gd name="T34" fmla="*/ 0 w 4845"/>
                <a:gd name="T35" fmla="*/ 0 h 2100"/>
                <a:gd name="T36" fmla="*/ 0 w 4845"/>
                <a:gd name="T37" fmla="*/ 0 h 2100"/>
                <a:gd name="T38" fmla="*/ 0 w 4845"/>
                <a:gd name="T39" fmla="*/ 0 h 2100"/>
                <a:gd name="T40" fmla="*/ 0 w 4845"/>
                <a:gd name="T41" fmla="*/ 0 h 2100"/>
                <a:gd name="T42" fmla="*/ 0 w 4845"/>
                <a:gd name="T43" fmla="*/ 0 h 2100"/>
                <a:gd name="T44" fmla="*/ 0 w 4845"/>
                <a:gd name="T45" fmla="*/ 0 h 2100"/>
                <a:gd name="T46" fmla="*/ 0 w 4845"/>
                <a:gd name="T47" fmla="*/ 0 h 2100"/>
                <a:gd name="T48" fmla="*/ 0 w 4845"/>
                <a:gd name="T49" fmla="*/ 0 h 2100"/>
                <a:gd name="T50" fmla="*/ 0 w 4845"/>
                <a:gd name="T51" fmla="*/ 0 h 2100"/>
                <a:gd name="T52" fmla="*/ 0 w 4845"/>
                <a:gd name="T53" fmla="*/ 0 h 2100"/>
                <a:gd name="T54" fmla="*/ 0 w 4845"/>
                <a:gd name="T55" fmla="*/ 0 h 2100"/>
                <a:gd name="T56" fmla="*/ 0 w 4845"/>
                <a:gd name="T57" fmla="*/ 0 h 2100"/>
                <a:gd name="T58" fmla="*/ 0 w 4845"/>
                <a:gd name="T59" fmla="*/ 0 h 2100"/>
                <a:gd name="T60" fmla="*/ 0 w 4845"/>
                <a:gd name="T61" fmla="*/ 0 h 2100"/>
                <a:gd name="T62" fmla="*/ 0 w 4845"/>
                <a:gd name="T63" fmla="*/ 0 h 2100"/>
                <a:gd name="T64" fmla="*/ 0 w 4845"/>
                <a:gd name="T65" fmla="*/ 0 h 2100"/>
                <a:gd name="T66" fmla="*/ 0 w 4845"/>
                <a:gd name="T67" fmla="*/ 0 h 2100"/>
                <a:gd name="T68" fmla="*/ 0 w 4845"/>
                <a:gd name="T69" fmla="*/ 0 h 2100"/>
                <a:gd name="T70" fmla="*/ 0 w 4845"/>
                <a:gd name="T71" fmla="*/ 0 h 2100"/>
                <a:gd name="T72" fmla="*/ 0 w 4845"/>
                <a:gd name="T73" fmla="*/ 0 h 2100"/>
                <a:gd name="T74" fmla="*/ 0 w 4845"/>
                <a:gd name="T75" fmla="*/ 0 h 2100"/>
                <a:gd name="T76" fmla="*/ 0 w 4845"/>
                <a:gd name="T77" fmla="*/ 0 h 2100"/>
                <a:gd name="T78" fmla="*/ 0 w 4845"/>
                <a:gd name="T79" fmla="*/ 0 h 2100"/>
                <a:gd name="T80" fmla="*/ 0 w 4845"/>
                <a:gd name="T81" fmla="*/ 0 h 2100"/>
                <a:gd name="T82" fmla="*/ 0 w 4845"/>
                <a:gd name="T83" fmla="*/ 0 h 2100"/>
                <a:gd name="T84" fmla="*/ 0 w 4845"/>
                <a:gd name="T85" fmla="*/ 0 h 2100"/>
                <a:gd name="T86" fmla="*/ 0 w 4845"/>
                <a:gd name="T87" fmla="*/ 0 h 2100"/>
                <a:gd name="T88" fmla="*/ 0 w 4845"/>
                <a:gd name="T89" fmla="*/ 0 h 2100"/>
                <a:gd name="T90" fmla="*/ 0 w 4845"/>
                <a:gd name="T91" fmla="*/ 0 h 2100"/>
                <a:gd name="T92" fmla="*/ 0 w 4845"/>
                <a:gd name="T93" fmla="*/ 0 h 2100"/>
                <a:gd name="T94" fmla="*/ 0 w 4845"/>
                <a:gd name="T95" fmla="*/ 0 h 2100"/>
                <a:gd name="T96" fmla="*/ 0 w 4845"/>
                <a:gd name="T97" fmla="*/ 0 h 2100"/>
                <a:gd name="T98" fmla="*/ 0 w 4845"/>
                <a:gd name="T99" fmla="*/ 0 h 2100"/>
                <a:gd name="T100" fmla="*/ 0 w 4845"/>
                <a:gd name="T101" fmla="*/ 0 h 2100"/>
                <a:gd name="T102" fmla="*/ 0 w 4845"/>
                <a:gd name="T103" fmla="*/ 0 h 2100"/>
                <a:gd name="T104" fmla="*/ 0 w 4845"/>
                <a:gd name="T105" fmla="*/ 0 h 210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4845"/>
                <a:gd name="T160" fmla="*/ 0 h 2100"/>
                <a:gd name="T161" fmla="*/ 4845 w 4845"/>
                <a:gd name="T162" fmla="*/ 2100 h 2100"/>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4845" h="2100">
                  <a:moveTo>
                    <a:pt x="135" y="1065"/>
                  </a:moveTo>
                  <a:cubicBezTo>
                    <a:pt x="213" y="949"/>
                    <a:pt x="184" y="1009"/>
                    <a:pt x="225" y="885"/>
                  </a:cubicBezTo>
                  <a:cubicBezTo>
                    <a:pt x="230" y="870"/>
                    <a:pt x="240" y="840"/>
                    <a:pt x="240" y="840"/>
                  </a:cubicBezTo>
                  <a:cubicBezTo>
                    <a:pt x="245" y="610"/>
                    <a:pt x="246" y="380"/>
                    <a:pt x="255" y="150"/>
                  </a:cubicBezTo>
                  <a:cubicBezTo>
                    <a:pt x="257" y="99"/>
                    <a:pt x="330" y="15"/>
                    <a:pt x="330" y="15"/>
                  </a:cubicBezTo>
                  <a:cubicBezTo>
                    <a:pt x="380" y="20"/>
                    <a:pt x="431" y="19"/>
                    <a:pt x="480" y="30"/>
                  </a:cubicBezTo>
                  <a:cubicBezTo>
                    <a:pt x="567" y="50"/>
                    <a:pt x="582" y="184"/>
                    <a:pt x="600" y="255"/>
                  </a:cubicBezTo>
                  <a:cubicBezTo>
                    <a:pt x="616" y="418"/>
                    <a:pt x="612" y="573"/>
                    <a:pt x="585" y="735"/>
                  </a:cubicBezTo>
                  <a:cubicBezTo>
                    <a:pt x="587" y="756"/>
                    <a:pt x="597" y="949"/>
                    <a:pt x="630" y="990"/>
                  </a:cubicBezTo>
                  <a:cubicBezTo>
                    <a:pt x="641" y="1004"/>
                    <a:pt x="660" y="1010"/>
                    <a:pt x="675" y="1020"/>
                  </a:cubicBezTo>
                  <a:cubicBezTo>
                    <a:pt x="715" y="1015"/>
                    <a:pt x="760" y="1025"/>
                    <a:pt x="795" y="1005"/>
                  </a:cubicBezTo>
                  <a:cubicBezTo>
                    <a:pt x="838" y="980"/>
                    <a:pt x="855" y="915"/>
                    <a:pt x="870" y="870"/>
                  </a:cubicBezTo>
                  <a:cubicBezTo>
                    <a:pt x="871" y="814"/>
                    <a:pt x="685" y="113"/>
                    <a:pt x="975" y="210"/>
                  </a:cubicBezTo>
                  <a:cubicBezTo>
                    <a:pt x="1005" y="255"/>
                    <a:pt x="1048" y="294"/>
                    <a:pt x="1065" y="345"/>
                  </a:cubicBezTo>
                  <a:cubicBezTo>
                    <a:pt x="1075" y="375"/>
                    <a:pt x="1085" y="405"/>
                    <a:pt x="1095" y="435"/>
                  </a:cubicBezTo>
                  <a:cubicBezTo>
                    <a:pt x="1100" y="450"/>
                    <a:pt x="1110" y="480"/>
                    <a:pt x="1110" y="480"/>
                  </a:cubicBezTo>
                  <a:cubicBezTo>
                    <a:pt x="1116" y="637"/>
                    <a:pt x="1007" y="954"/>
                    <a:pt x="1215" y="885"/>
                  </a:cubicBezTo>
                  <a:cubicBezTo>
                    <a:pt x="1381" y="636"/>
                    <a:pt x="1041" y="168"/>
                    <a:pt x="1365" y="60"/>
                  </a:cubicBezTo>
                  <a:cubicBezTo>
                    <a:pt x="1395" y="70"/>
                    <a:pt x="1425" y="80"/>
                    <a:pt x="1455" y="90"/>
                  </a:cubicBezTo>
                  <a:cubicBezTo>
                    <a:pt x="1489" y="101"/>
                    <a:pt x="1495" y="150"/>
                    <a:pt x="1515" y="180"/>
                  </a:cubicBezTo>
                  <a:cubicBezTo>
                    <a:pt x="1563" y="252"/>
                    <a:pt x="1587" y="333"/>
                    <a:pt x="1635" y="405"/>
                  </a:cubicBezTo>
                  <a:cubicBezTo>
                    <a:pt x="1671" y="586"/>
                    <a:pt x="1679" y="768"/>
                    <a:pt x="1620" y="945"/>
                  </a:cubicBezTo>
                  <a:cubicBezTo>
                    <a:pt x="1647" y="1025"/>
                    <a:pt x="1642" y="1067"/>
                    <a:pt x="1725" y="1095"/>
                  </a:cubicBezTo>
                  <a:cubicBezTo>
                    <a:pt x="1753" y="1088"/>
                    <a:pt x="1811" y="1081"/>
                    <a:pt x="1830" y="1050"/>
                  </a:cubicBezTo>
                  <a:cubicBezTo>
                    <a:pt x="1865" y="994"/>
                    <a:pt x="1877" y="888"/>
                    <a:pt x="1890" y="825"/>
                  </a:cubicBezTo>
                  <a:cubicBezTo>
                    <a:pt x="1885" y="730"/>
                    <a:pt x="1884" y="635"/>
                    <a:pt x="1875" y="540"/>
                  </a:cubicBezTo>
                  <a:cubicBezTo>
                    <a:pt x="1865" y="427"/>
                    <a:pt x="1800" y="269"/>
                    <a:pt x="1770" y="150"/>
                  </a:cubicBezTo>
                  <a:cubicBezTo>
                    <a:pt x="1804" y="13"/>
                    <a:pt x="1766" y="53"/>
                    <a:pt x="1845" y="0"/>
                  </a:cubicBezTo>
                  <a:cubicBezTo>
                    <a:pt x="1875" y="20"/>
                    <a:pt x="1924" y="26"/>
                    <a:pt x="1935" y="60"/>
                  </a:cubicBezTo>
                  <a:cubicBezTo>
                    <a:pt x="1973" y="173"/>
                    <a:pt x="1922" y="34"/>
                    <a:pt x="1980" y="150"/>
                  </a:cubicBezTo>
                  <a:cubicBezTo>
                    <a:pt x="2019" y="228"/>
                    <a:pt x="2020" y="315"/>
                    <a:pt x="2070" y="390"/>
                  </a:cubicBezTo>
                  <a:cubicBezTo>
                    <a:pt x="2095" y="538"/>
                    <a:pt x="2109" y="742"/>
                    <a:pt x="2145" y="885"/>
                  </a:cubicBezTo>
                  <a:cubicBezTo>
                    <a:pt x="2262" y="846"/>
                    <a:pt x="2197" y="712"/>
                    <a:pt x="2190" y="600"/>
                  </a:cubicBezTo>
                  <a:cubicBezTo>
                    <a:pt x="2195" y="565"/>
                    <a:pt x="2199" y="530"/>
                    <a:pt x="2205" y="495"/>
                  </a:cubicBezTo>
                  <a:cubicBezTo>
                    <a:pt x="2209" y="475"/>
                    <a:pt x="2202" y="446"/>
                    <a:pt x="2220" y="435"/>
                  </a:cubicBezTo>
                  <a:cubicBezTo>
                    <a:pt x="2238" y="424"/>
                    <a:pt x="2260" y="445"/>
                    <a:pt x="2280" y="450"/>
                  </a:cubicBezTo>
                  <a:cubicBezTo>
                    <a:pt x="2300" y="480"/>
                    <a:pt x="2320" y="510"/>
                    <a:pt x="2340" y="540"/>
                  </a:cubicBezTo>
                  <a:cubicBezTo>
                    <a:pt x="2350" y="555"/>
                    <a:pt x="2360" y="570"/>
                    <a:pt x="2370" y="585"/>
                  </a:cubicBezTo>
                  <a:cubicBezTo>
                    <a:pt x="2388" y="611"/>
                    <a:pt x="2390" y="645"/>
                    <a:pt x="2400" y="675"/>
                  </a:cubicBezTo>
                  <a:cubicBezTo>
                    <a:pt x="2405" y="690"/>
                    <a:pt x="2415" y="720"/>
                    <a:pt x="2415" y="720"/>
                  </a:cubicBezTo>
                  <a:cubicBezTo>
                    <a:pt x="2420" y="770"/>
                    <a:pt x="2419" y="821"/>
                    <a:pt x="2430" y="870"/>
                  </a:cubicBezTo>
                  <a:cubicBezTo>
                    <a:pt x="2434" y="888"/>
                    <a:pt x="2443" y="910"/>
                    <a:pt x="2460" y="915"/>
                  </a:cubicBezTo>
                  <a:cubicBezTo>
                    <a:pt x="2485" y="922"/>
                    <a:pt x="2510" y="905"/>
                    <a:pt x="2535" y="900"/>
                  </a:cubicBezTo>
                  <a:cubicBezTo>
                    <a:pt x="2598" y="712"/>
                    <a:pt x="2478" y="431"/>
                    <a:pt x="2430" y="240"/>
                  </a:cubicBezTo>
                  <a:cubicBezTo>
                    <a:pt x="2441" y="124"/>
                    <a:pt x="2416" y="60"/>
                    <a:pt x="2505" y="0"/>
                  </a:cubicBezTo>
                  <a:cubicBezTo>
                    <a:pt x="2581" y="50"/>
                    <a:pt x="2635" y="135"/>
                    <a:pt x="2685" y="210"/>
                  </a:cubicBezTo>
                  <a:cubicBezTo>
                    <a:pt x="2695" y="225"/>
                    <a:pt x="2709" y="238"/>
                    <a:pt x="2715" y="255"/>
                  </a:cubicBezTo>
                  <a:cubicBezTo>
                    <a:pt x="2725" y="285"/>
                    <a:pt x="2727" y="319"/>
                    <a:pt x="2745" y="345"/>
                  </a:cubicBezTo>
                  <a:cubicBezTo>
                    <a:pt x="2793" y="416"/>
                    <a:pt x="2769" y="373"/>
                    <a:pt x="2805" y="480"/>
                  </a:cubicBezTo>
                  <a:cubicBezTo>
                    <a:pt x="2843" y="595"/>
                    <a:pt x="2849" y="724"/>
                    <a:pt x="2955" y="795"/>
                  </a:cubicBezTo>
                  <a:cubicBezTo>
                    <a:pt x="3060" y="760"/>
                    <a:pt x="3011" y="658"/>
                    <a:pt x="3000" y="555"/>
                  </a:cubicBezTo>
                  <a:cubicBezTo>
                    <a:pt x="2997" y="525"/>
                    <a:pt x="2989" y="495"/>
                    <a:pt x="2985" y="465"/>
                  </a:cubicBezTo>
                  <a:cubicBezTo>
                    <a:pt x="2979" y="410"/>
                    <a:pt x="2975" y="355"/>
                    <a:pt x="2970" y="300"/>
                  </a:cubicBezTo>
                  <a:cubicBezTo>
                    <a:pt x="2975" y="240"/>
                    <a:pt x="2973" y="179"/>
                    <a:pt x="2985" y="120"/>
                  </a:cubicBezTo>
                  <a:cubicBezTo>
                    <a:pt x="2989" y="102"/>
                    <a:pt x="2998" y="81"/>
                    <a:pt x="3015" y="75"/>
                  </a:cubicBezTo>
                  <a:cubicBezTo>
                    <a:pt x="3035" y="68"/>
                    <a:pt x="3055" y="85"/>
                    <a:pt x="3075" y="90"/>
                  </a:cubicBezTo>
                  <a:cubicBezTo>
                    <a:pt x="3166" y="151"/>
                    <a:pt x="3142" y="181"/>
                    <a:pt x="3180" y="270"/>
                  </a:cubicBezTo>
                  <a:cubicBezTo>
                    <a:pt x="3187" y="287"/>
                    <a:pt x="3202" y="299"/>
                    <a:pt x="3210" y="315"/>
                  </a:cubicBezTo>
                  <a:cubicBezTo>
                    <a:pt x="3237" y="368"/>
                    <a:pt x="3244" y="438"/>
                    <a:pt x="3255" y="495"/>
                  </a:cubicBezTo>
                  <a:cubicBezTo>
                    <a:pt x="3266" y="691"/>
                    <a:pt x="3183" y="811"/>
                    <a:pt x="3345" y="750"/>
                  </a:cubicBezTo>
                  <a:cubicBezTo>
                    <a:pt x="3362" y="744"/>
                    <a:pt x="3375" y="730"/>
                    <a:pt x="3390" y="720"/>
                  </a:cubicBezTo>
                  <a:cubicBezTo>
                    <a:pt x="3395" y="588"/>
                    <a:pt x="3310" y="327"/>
                    <a:pt x="3480" y="270"/>
                  </a:cubicBezTo>
                  <a:cubicBezTo>
                    <a:pt x="3495" y="275"/>
                    <a:pt x="3514" y="274"/>
                    <a:pt x="3525" y="285"/>
                  </a:cubicBezTo>
                  <a:cubicBezTo>
                    <a:pt x="3588" y="348"/>
                    <a:pt x="3618" y="429"/>
                    <a:pt x="3645" y="510"/>
                  </a:cubicBezTo>
                  <a:cubicBezTo>
                    <a:pt x="3650" y="525"/>
                    <a:pt x="3655" y="540"/>
                    <a:pt x="3660" y="555"/>
                  </a:cubicBezTo>
                  <a:cubicBezTo>
                    <a:pt x="3665" y="570"/>
                    <a:pt x="3675" y="600"/>
                    <a:pt x="3675" y="600"/>
                  </a:cubicBezTo>
                  <a:cubicBezTo>
                    <a:pt x="3680" y="685"/>
                    <a:pt x="3660" y="775"/>
                    <a:pt x="3690" y="855"/>
                  </a:cubicBezTo>
                  <a:cubicBezTo>
                    <a:pt x="3699" y="879"/>
                    <a:pt x="3741" y="849"/>
                    <a:pt x="3765" y="840"/>
                  </a:cubicBezTo>
                  <a:cubicBezTo>
                    <a:pt x="3798" y="827"/>
                    <a:pt x="3832" y="788"/>
                    <a:pt x="3855" y="765"/>
                  </a:cubicBezTo>
                  <a:cubicBezTo>
                    <a:pt x="3860" y="750"/>
                    <a:pt x="3859" y="731"/>
                    <a:pt x="3870" y="720"/>
                  </a:cubicBezTo>
                  <a:cubicBezTo>
                    <a:pt x="3881" y="709"/>
                    <a:pt x="3901" y="712"/>
                    <a:pt x="3915" y="705"/>
                  </a:cubicBezTo>
                  <a:cubicBezTo>
                    <a:pt x="4031" y="647"/>
                    <a:pt x="3892" y="698"/>
                    <a:pt x="4005" y="660"/>
                  </a:cubicBezTo>
                  <a:cubicBezTo>
                    <a:pt x="4082" y="737"/>
                    <a:pt x="4060" y="692"/>
                    <a:pt x="4035" y="855"/>
                  </a:cubicBezTo>
                  <a:cubicBezTo>
                    <a:pt x="4033" y="871"/>
                    <a:pt x="4031" y="889"/>
                    <a:pt x="4020" y="900"/>
                  </a:cubicBezTo>
                  <a:cubicBezTo>
                    <a:pt x="4009" y="911"/>
                    <a:pt x="3989" y="908"/>
                    <a:pt x="3975" y="915"/>
                  </a:cubicBezTo>
                  <a:cubicBezTo>
                    <a:pt x="3959" y="923"/>
                    <a:pt x="3945" y="935"/>
                    <a:pt x="3930" y="945"/>
                  </a:cubicBezTo>
                  <a:cubicBezTo>
                    <a:pt x="3925" y="960"/>
                    <a:pt x="3899" y="988"/>
                    <a:pt x="3915" y="990"/>
                  </a:cubicBezTo>
                  <a:cubicBezTo>
                    <a:pt x="3960" y="995"/>
                    <a:pt x="4314" y="966"/>
                    <a:pt x="4395" y="960"/>
                  </a:cubicBezTo>
                  <a:cubicBezTo>
                    <a:pt x="4485" y="924"/>
                    <a:pt x="4575" y="930"/>
                    <a:pt x="4665" y="900"/>
                  </a:cubicBezTo>
                  <a:cubicBezTo>
                    <a:pt x="4727" y="912"/>
                    <a:pt x="4786" y="925"/>
                    <a:pt x="4845" y="945"/>
                  </a:cubicBezTo>
                  <a:cubicBezTo>
                    <a:pt x="4840" y="985"/>
                    <a:pt x="4845" y="1028"/>
                    <a:pt x="4830" y="1065"/>
                  </a:cubicBezTo>
                  <a:cubicBezTo>
                    <a:pt x="4815" y="1103"/>
                    <a:pt x="4710" y="1117"/>
                    <a:pt x="4680" y="1125"/>
                  </a:cubicBezTo>
                  <a:cubicBezTo>
                    <a:pt x="4620" y="1120"/>
                    <a:pt x="4560" y="1110"/>
                    <a:pt x="4500" y="1110"/>
                  </a:cubicBezTo>
                  <a:cubicBezTo>
                    <a:pt x="4371" y="1110"/>
                    <a:pt x="4238" y="1156"/>
                    <a:pt x="4110" y="1170"/>
                  </a:cubicBezTo>
                  <a:cubicBezTo>
                    <a:pt x="4032" y="1286"/>
                    <a:pt x="4061" y="1226"/>
                    <a:pt x="4020" y="1350"/>
                  </a:cubicBezTo>
                  <a:cubicBezTo>
                    <a:pt x="4015" y="1365"/>
                    <a:pt x="4005" y="1395"/>
                    <a:pt x="4005" y="1395"/>
                  </a:cubicBezTo>
                  <a:cubicBezTo>
                    <a:pt x="4017" y="1522"/>
                    <a:pt x="4039" y="1569"/>
                    <a:pt x="3975" y="1665"/>
                  </a:cubicBezTo>
                  <a:cubicBezTo>
                    <a:pt x="3879" y="1646"/>
                    <a:pt x="3885" y="1649"/>
                    <a:pt x="3855" y="1560"/>
                  </a:cubicBezTo>
                  <a:cubicBezTo>
                    <a:pt x="3850" y="1495"/>
                    <a:pt x="3857" y="1428"/>
                    <a:pt x="3840" y="1365"/>
                  </a:cubicBezTo>
                  <a:cubicBezTo>
                    <a:pt x="3827" y="1317"/>
                    <a:pt x="3705" y="1305"/>
                    <a:pt x="3705" y="1305"/>
                  </a:cubicBezTo>
                  <a:cubicBezTo>
                    <a:pt x="3590" y="1478"/>
                    <a:pt x="3758" y="1698"/>
                    <a:pt x="3630" y="1890"/>
                  </a:cubicBezTo>
                  <a:cubicBezTo>
                    <a:pt x="3610" y="1885"/>
                    <a:pt x="3586" y="1889"/>
                    <a:pt x="3570" y="1875"/>
                  </a:cubicBezTo>
                  <a:cubicBezTo>
                    <a:pt x="3521" y="1833"/>
                    <a:pt x="3513" y="1793"/>
                    <a:pt x="3495" y="1740"/>
                  </a:cubicBezTo>
                  <a:cubicBezTo>
                    <a:pt x="3486" y="1658"/>
                    <a:pt x="3476" y="1533"/>
                    <a:pt x="3450" y="1455"/>
                  </a:cubicBezTo>
                  <a:cubicBezTo>
                    <a:pt x="3445" y="1440"/>
                    <a:pt x="3448" y="1419"/>
                    <a:pt x="3435" y="1410"/>
                  </a:cubicBezTo>
                  <a:cubicBezTo>
                    <a:pt x="3409" y="1392"/>
                    <a:pt x="3345" y="1380"/>
                    <a:pt x="3345" y="1380"/>
                  </a:cubicBezTo>
                  <a:cubicBezTo>
                    <a:pt x="3325" y="1385"/>
                    <a:pt x="3305" y="1389"/>
                    <a:pt x="3285" y="1395"/>
                  </a:cubicBezTo>
                  <a:cubicBezTo>
                    <a:pt x="3270" y="1399"/>
                    <a:pt x="3242" y="1394"/>
                    <a:pt x="3240" y="1410"/>
                  </a:cubicBezTo>
                  <a:cubicBezTo>
                    <a:pt x="3217" y="1561"/>
                    <a:pt x="3297" y="1746"/>
                    <a:pt x="3345" y="1890"/>
                  </a:cubicBezTo>
                  <a:cubicBezTo>
                    <a:pt x="3330" y="1982"/>
                    <a:pt x="3344" y="2006"/>
                    <a:pt x="3270" y="2055"/>
                  </a:cubicBezTo>
                  <a:cubicBezTo>
                    <a:pt x="3235" y="2050"/>
                    <a:pt x="3199" y="2048"/>
                    <a:pt x="3165" y="2040"/>
                  </a:cubicBezTo>
                  <a:cubicBezTo>
                    <a:pt x="3134" y="2033"/>
                    <a:pt x="3075" y="2010"/>
                    <a:pt x="3075" y="2010"/>
                  </a:cubicBezTo>
                  <a:cubicBezTo>
                    <a:pt x="2997" y="1894"/>
                    <a:pt x="3026" y="1954"/>
                    <a:pt x="2985" y="1830"/>
                  </a:cubicBezTo>
                  <a:cubicBezTo>
                    <a:pt x="2980" y="1815"/>
                    <a:pt x="2970" y="1785"/>
                    <a:pt x="2970" y="1785"/>
                  </a:cubicBezTo>
                  <a:cubicBezTo>
                    <a:pt x="2940" y="1578"/>
                    <a:pt x="2958" y="1359"/>
                    <a:pt x="2925" y="1155"/>
                  </a:cubicBezTo>
                  <a:cubicBezTo>
                    <a:pt x="2923" y="1139"/>
                    <a:pt x="2895" y="1145"/>
                    <a:pt x="2880" y="1140"/>
                  </a:cubicBezTo>
                  <a:cubicBezTo>
                    <a:pt x="2865" y="1150"/>
                    <a:pt x="2846" y="1156"/>
                    <a:pt x="2835" y="1170"/>
                  </a:cubicBezTo>
                  <a:cubicBezTo>
                    <a:pt x="2825" y="1182"/>
                    <a:pt x="2827" y="1201"/>
                    <a:pt x="2820" y="1215"/>
                  </a:cubicBezTo>
                  <a:cubicBezTo>
                    <a:pt x="2762" y="1331"/>
                    <a:pt x="2813" y="1192"/>
                    <a:pt x="2775" y="1305"/>
                  </a:cubicBezTo>
                  <a:cubicBezTo>
                    <a:pt x="2780" y="1340"/>
                    <a:pt x="2785" y="1375"/>
                    <a:pt x="2790" y="1410"/>
                  </a:cubicBezTo>
                  <a:cubicBezTo>
                    <a:pt x="2800" y="1490"/>
                    <a:pt x="2820" y="1650"/>
                    <a:pt x="2820" y="1650"/>
                  </a:cubicBezTo>
                  <a:cubicBezTo>
                    <a:pt x="2808" y="1804"/>
                    <a:pt x="2839" y="1847"/>
                    <a:pt x="2730" y="1920"/>
                  </a:cubicBezTo>
                  <a:cubicBezTo>
                    <a:pt x="2700" y="1914"/>
                    <a:pt x="2632" y="1910"/>
                    <a:pt x="2610" y="1875"/>
                  </a:cubicBezTo>
                  <a:cubicBezTo>
                    <a:pt x="2590" y="1842"/>
                    <a:pt x="2577" y="1766"/>
                    <a:pt x="2565" y="1725"/>
                  </a:cubicBezTo>
                  <a:cubicBezTo>
                    <a:pt x="2535" y="1625"/>
                    <a:pt x="2513" y="1527"/>
                    <a:pt x="2490" y="1425"/>
                  </a:cubicBezTo>
                  <a:cubicBezTo>
                    <a:pt x="2471" y="1340"/>
                    <a:pt x="2498" y="1303"/>
                    <a:pt x="2415" y="1275"/>
                  </a:cubicBezTo>
                  <a:cubicBezTo>
                    <a:pt x="2371" y="1407"/>
                    <a:pt x="2430" y="1587"/>
                    <a:pt x="2445" y="1725"/>
                  </a:cubicBezTo>
                  <a:cubicBezTo>
                    <a:pt x="2437" y="1801"/>
                    <a:pt x="2445" y="1980"/>
                    <a:pt x="2370" y="2040"/>
                  </a:cubicBezTo>
                  <a:cubicBezTo>
                    <a:pt x="2358" y="2050"/>
                    <a:pt x="2340" y="2050"/>
                    <a:pt x="2325" y="2055"/>
                  </a:cubicBezTo>
                  <a:cubicBezTo>
                    <a:pt x="2305" y="2050"/>
                    <a:pt x="2283" y="2050"/>
                    <a:pt x="2265" y="2040"/>
                  </a:cubicBezTo>
                  <a:cubicBezTo>
                    <a:pt x="2184" y="1994"/>
                    <a:pt x="2163" y="1887"/>
                    <a:pt x="2115" y="1815"/>
                  </a:cubicBezTo>
                  <a:cubicBezTo>
                    <a:pt x="2090" y="1715"/>
                    <a:pt x="2067" y="1614"/>
                    <a:pt x="2040" y="1515"/>
                  </a:cubicBezTo>
                  <a:cubicBezTo>
                    <a:pt x="2032" y="1484"/>
                    <a:pt x="2016" y="1456"/>
                    <a:pt x="2010" y="1425"/>
                  </a:cubicBezTo>
                  <a:cubicBezTo>
                    <a:pt x="1994" y="1347"/>
                    <a:pt x="2011" y="1315"/>
                    <a:pt x="1935" y="1290"/>
                  </a:cubicBezTo>
                  <a:cubicBezTo>
                    <a:pt x="1920" y="1295"/>
                    <a:pt x="1901" y="1294"/>
                    <a:pt x="1890" y="1305"/>
                  </a:cubicBezTo>
                  <a:cubicBezTo>
                    <a:pt x="1849" y="1346"/>
                    <a:pt x="1894" y="1440"/>
                    <a:pt x="1905" y="1485"/>
                  </a:cubicBezTo>
                  <a:cubicBezTo>
                    <a:pt x="1900" y="1525"/>
                    <a:pt x="1897" y="1565"/>
                    <a:pt x="1890" y="1605"/>
                  </a:cubicBezTo>
                  <a:cubicBezTo>
                    <a:pt x="1887" y="1621"/>
                    <a:pt x="1891" y="1647"/>
                    <a:pt x="1875" y="1650"/>
                  </a:cubicBezTo>
                  <a:cubicBezTo>
                    <a:pt x="1826" y="1659"/>
                    <a:pt x="1775" y="1640"/>
                    <a:pt x="1725" y="1635"/>
                  </a:cubicBezTo>
                  <a:cubicBezTo>
                    <a:pt x="1710" y="1625"/>
                    <a:pt x="1692" y="1619"/>
                    <a:pt x="1680" y="1605"/>
                  </a:cubicBezTo>
                  <a:cubicBezTo>
                    <a:pt x="1651" y="1570"/>
                    <a:pt x="1652" y="1539"/>
                    <a:pt x="1635" y="1500"/>
                  </a:cubicBezTo>
                  <a:cubicBezTo>
                    <a:pt x="1610" y="1442"/>
                    <a:pt x="1590" y="1397"/>
                    <a:pt x="1575" y="1335"/>
                  </a:cubicBezTo>
                  <a:cubicBezTo>
                    <a:pt x="1565" y="1350"/>
                    <a:pt x="1552" y="1364"/>
                    <a:pt x="1545" y="1380"/>
                  </a:cubicBezTo>
                  <a:cubicBezTo>
                    <a:pt x="1532" y="1409"/>
                    <a:pt x="1515" y="1470"/>
                    <a:pt x="1515" y="1470"/>
                  </a:cubicBezTo>
                  <a:cubicBezTo>
                    <a:pt x="1533" y="1597"/>
                    <a:pt x="1534" y="1723"/>
                    <a:pt x="1575" y="1845"/>
                  </a:cubicBezTo>
                  <a:cubicBezTo>
                    <a:pt x="1565" y="1967"/>
                    <a:pt x="1593" y="2038"/>
                    <a:pt x="1500" y="2100"/>
                  </a:cubicBezTo>
                  <a:cubicBezTo>
                    <a:pt x="1440" y="2085"/>
                    <a:pt x="1401" y="2074"/>
                    <a:pt x="1350" y="2040"/>
                  </a:cubicBezTo>
                  <a:cubicBezTo>
                    <a:pt x="1345" y="2033"/>
                    <a:pt x="1276" y="1951"/>
                    <a:pt x="1275" y="1950"/>
                  </a:cubicBezTo>
                  <a:cubicBezTo>
                    <a:pt x="1266" y="1937"/>
                    <a:pt x="1267" y="1919"/>
                    <a:pt x="1260" y="1905"/>
                  </a:cubicBezTo>
                  <a:cubicBezTo>
                    <a:pt x="1252" y="1889"/>
                    <a:pt x="1237" y="1876"/>
                    <a:pt x="1230" y="1860"/>
                  </a:cubicBezTo>
                  <a:cubicBezTo>
                    <a:pt x="1177" y="1742"/>
                    <a:pt x="1151" y="1608"/>
                    <a:pt x="1110" y="1485"/>
                  </a:cubicBezTo>
                  <a:cubicBezTo>
                    <a:pt x="1102" y="1460"/>
                    <a:pt x="1041" y="1424"/>
                    <a:pt x="1020" y="1410"/>
                  </a:cubicBezTo>
                  <a:cubicBezTo>
                    <a:pt x="1005" y="1415"/>
                    <a:pt x="984" y="1412"/>
                    <a:pt x="975" y="1425"/>
                  </a:cubicBezTo>
                  <a:cubicBezTo>
                    <a:pt x="957" y="1451"/>
                    <a:pt x="945" y="1515"/>
                    <a:pt x="945" y="1515"/>
                  </a:cubicBezTo>
                  <a:cubicBezTo>
                    <a:pt x="954" y="1569"/>
                    <a:pt x="976" y="1641"/>
                    <a:pt x="945" y="1695"/>
                  </a:cubicBezTo>
                  <a:cubicBezTo>
                    <a:pt x="937" y="1709"/>
                    <a:pt x="915" y="1705"/>
                    <a:pt x="900" y="1710"/>
                  </a:cubicBezTo>
                  <a:cubicBezTo>
                    <a:pt x="829" y="1686"/>
                    <a:pt x="777" y="1655"/>
                    <a:pt x="750" y="1575"/>
                  </a:cubicBezTo>
                  <a:cubicBezTo>
                    <a:pt x="740" y="1545"/>
                    <a:pt x="730" y="1515"/>
                    <a:pt x="720" y="1485"/>
                  </a:cubicBezTo>
                  <a:cubicBezTo>
                    <a:pt x="700" y="1425"/>
                    <a:pt x="720" y="1445"/>
                    <a:pt x="660" y="1425"/>
                  </a:cubicBezTo>
                  <a:cubicBezTo>
                    <a:pt x="589" y="1473"/>
                    <a:pt x="621" y="1438"/>
                    <a:pt x="585" y="1545"/>
                  </a:cubicBezTo>
                  <a:cubicBezTo>
                    <a:pt x="580" y="1560"/>
                    <a:pt x="570" y="1590"/>
                    <a:pt x="570" y="1590"/>
                  </a:cubicBezTo>
                  <a:cubicBezTo>
                    <a:pt x="568" y="1633"/>
                    <a:pt x="672" y="2094"/>
                    <a:pt x="465" y="2025"/>
                  </a:cubicBezTo>
                  <a:cubicBezTo>
                    <a:pt x="455" y="2010"/>
                    <a:pt x="448" y="1993"/>
                    <a:pt x="435" y="1980"/>
                  </a:cubicBezTo>
                  <a:cubicBezTo>
                    <a:pt x="422" y="1967"/>
                    <a:pt x="402" y="1964"/>
                    <a:pt x="390" y="1950"/>
                  </a:cubicBezTo>
                  <a:cubicBezTo>
                    <a:pt x="345" y="1899"/>
                    <a:pt x="307" y="1835"/>
                    <a:pt x="285" y="1770"/>
                  </a:cubicBezTo>
                  <a:cubicBezTo>
                    <a:pt x="264" y="1624"/>
                    <a:pt x="279" y="1699"/>
                    <a:pt x="240" y="1545"/>
                  </a:cubicBezTo>
                  <a:cubicBezTo>
                    <a:pt x="240" y="1544"/>
                    <a:pt x="217" y="1447"/>
                    <a:pt x="210" y="1440"/>
                  </a:cubicBezTo>
                  <a:cubicBezTo>
                    <a:pt x="199" y="1429"/>
                    <a:pt x="181" y="1426"/>
                    <a:pt x="165" y="1425"/>
                  </a:cubicBezTo>
                  <a:cubicBezTo>
                    <a:pt x="110" y="1421"/>
                    <a:pt x="55" y="1425"/>
                    <a:pt x="0" y="1425"/>
                  </a:cubicBezTo>
                </a:path>
              </a:pathLst>
            </a:custGeom>
            <a:noFill/>
            <a:ln w="9525" cmpd="sng">
              <a:solidFill>
                <a:srgbClr val="0000FF"/>
              </a:solidFill>
              <a:round/>
              <a:headEnd/>
              <a:tailEnd/>
            </a:ln>
          </p:spPr>
          <p:txBody>
            <a:bodyPr/>
            <a:lstStyle/>
            <a:p>
              <a:endParaRPr lang="en-US"/>
            </a:p>
          </p:txBody>
        </p:sp>
        <p:grpSp>
          <p:nvGrpSpPr>
            <p:cNvPr id="23571" name="Group 183"/>
            <p:cNvGrpSpPr>
              <a:grpSpLocks/>
            </p:cNvGrpSpPr>
            <p:nvPr/>
          </p:nvGrpSpPr>
          <p:grpSpPr bwMode="auto">
            <a:xfrm>
              <a:off x="1378" y="2835"/>
              <a:ext cx="1502" cy="528"/>
              <a:chOff x="1378" y="2803"/>
              <a:chExt cx="1639" cy="600"/>
            </a:xfrm>
          </p:grpSpPr>
          <p:sp>
            <p:nvSpPr>
              <p:cNvPr id="23706" name="Line 89"/>
              <p:cNvSpPr>
                <a:spLocks noChangeShapeType="1"/>
              </p:cNvSpPr>
              <p:nvPr/>
            </p:nvSpPr>
            <p:spPr bwMode="auto">
              <a:xfrm>
                <a:off x="1378" y="2862"/>
                <a:ext cx="0" cy="119"/>
              </a:xfrm>
              <a:prstGeom prst="line">
                <a:avLst/>
              </a:prstGeom>
              <a:noFill/>
              <a:ln w="19050">
                <a:solidFill>
                  <a:srgbClr val="000000"/>
                </a:solidFill>
                <a:round/>
                <a:headEnd/>
                <a:tailEnd/>
              </a:ln>
            </p:spPr>
            <p:txBody>
              <a:bodyPr/>
              <a:lstStyle/>
              <a:p>
                <a:endParaRPr lang="en-US"/>
              </a:p>
            </p:txBody>
          </p:sp>
          <p:sp>
            <p:nvSpPr>
              <p:cNvPr id="23707" name="Line 90"/>
              <p:cNvSpPr>
                <a:spLocks noChangeShapeType="1"/>
              </p:cNvSpPr>
              <p:nvPr/>
            </p:nvSpPr>
            <p:spPr bwMode="auto">
              <a:xfrm>
                <a:off x="1378" y="2981"/>
                <a:ext cx="1093" cy="119"/>
              </a:xfrm>
              <a:prstGeom prst="line">
                <a:avLst/>
              </a:prstGeom>
              <a:noFill/>
              <a:ln w="19050">
                <a:solidFill>
                  <a:srgbClr val="000000"/>
                </a:solidFill>
                <a:round/>
                <a:headEnd/>
                <a:tailEnd/>
              </a:ln>
            </p:spPr>
            <p:txBody>
              <a:bodyPr/>
              <a:lstStyle/>
              <a:p>
                <a:endParaRPr lang="en-US"/>
              </a:p>
            </p:txBody>
          </p:sp>
          <p:sp>
            <p:nvSpPr>
              <p:cNvPr id="23708" name="Line 91"/>
              <p:cNvSpPr>
                <a:spLocks noChangeShapeType="1"/>
              </p:cNvSpPr>
              <p:nvPr/>
            </p:nvSpPr>
            <p:spPr bwMode="auto">
              <a:xfrm>
                <a:off x="2471" y="3094"/>
                <a:ext cx="1" cy="304"/>
              </a:xfrm>
              <a:prstGeom prst="line">
                <a:avLst/>
              </a:prstGeom>
              <a:noFill/>
              <a:ln w="19050">
                <a:solidFill>
                  <a:srgbClr val="000000"/>
                </a:solidFill>
                <a:round/>
                <a:headEnd/>
                <a:tailEnd type="triangle" w="sm" len="med"/>
              </a:ln>
            </p:spPr>
            <p:txBody>
              <a:bodyPr/>
              <a:lstStyle/>
              <a:p>
                <a:endParaRPr lang="en-US"/>
              </a:p>
            </p:txBody>
          </p:sp>
          <p:sp>
            <p:nvSpPr>
              <p:cNvPr id="23709" name="Line 92"/>
              <p:cNvSpPr>
                <a:spLocks noChangeShapeType="1"/>
              </p:cNvSpPr>
              <p:nvPr/>
            </p:nvSpPr>
            <p:spPr bwMode="auto">
              <a:xfrm>
                <a:off x="2531" y="3093"/>
                <a:ext cx="1" cy="310"/>
              </a:xfrm>
              <a:prstGeom prst="line">
                <a:avLst/>
              </a:prstGeom>
              <a:noFill/>
              <a:ln w="19050">
                <a:solidFill>
                  <a:srgbClr val="000000"/>
                </a:solidFill>
                <a:round/>
                <a:headEnd/>
                <a:tailEnd type="triangle" w="sm" len="med"/>
              </a:ln>
            </p:spPr>
            <p:txBody>
              <a:bodyPr/>
              <a:lstStyle/>
              <a:p>
                <a:endParaRPr lang="en-US"/>
              </a:p>
            </p:txBody>
          </p:sp>
          <p:sp>
            <p:nvSpPr>
              <p:cNvPr id="23710" name="Line 93"/>
              <p:cNvSpPr>
                <a:spLocks noChangeShapeType="1"/>
              </p:cNvSpPr>
              <p:nvPr/>
            </p:nvSpPr>
            <p:spPr bwMode="auto">
              <a:xfrm flipV="1">
                <a:off x="2531" y="2922"/>
                <a:ext cx="486" cy="178"/>
              </a:xfrm>
              <a:prstGeom prst="line">
                <a:avLst/>
              </a:prstGeom>
              <a:noFill/>
              <a:ln w="19050">
                <a:solidFill>
                  <a:srgbClr val="000000"/>
                </a:solidFill>
                <a:round/>
                <a:headEnd/>
                <a:tailEnd/>
              </a:ln>
            </p:spPr>
            <p:txBody>
              <a:bodyPr/>
              <a:lstStyle/>
              <a:p>
                <a:endParaRPr lang="en-US"/>
              </a:p>
            </p:txBody>
          </p:sp>
          <p:sp>
            <p:nvSpPr>
              <p:cNvPr id="23711" name="Line 94"/>
              <p:cNvSpPr>
                <a:spLocks noChangeShapeType="1"/>
              </p:cNvSpPr>
              <p:nvPr/>
            </p:nvSpPr>
            <p:spPr bwMode="auto">
              <a:xfrm flipV="1">
                <a:off x="3017" y="2803"/>
                <a:ext cx="0" cy="119"/>
              </a:xfrm>
              <a:prstGeom prst="line">
                <a:avLst/>
              </a:prstGeom>
              <a:noFill/>
              <a:ln w="19050">
                <a:solidFill>
                  <a:srgbClr val="000000"/>
                </a:solidFill>
                <a:round/>
                <a:headEnd/>
                <a:tailEnd/>
              </a:ln>
            </p:spPr>
            <p:txBody>
              <a:bodyPr/>
              <a:lstStyle/>
              <a:p>
                <a:endParaRPr lang="en-US"/>
              </a:p>
            </p:txBody>
          </p:sp>
        </p:grpSp>
        <p:grpSp>
          <p:nvGrpSpPr>
            <p:cNvPr id="23572" name="Group 189"/>
            <p:cNvGrpSpPr>
              <a:grpSpLocks/>
            </p:cNvGrpSpPr>
            <p:nvPr/>
          </p:nvGrpSpPr>
          <p:grpSpPr bwMode="auto">
            <a:xfrm>
              <a:off x="771" y="2403"/>
              <a:ext cx="2948" cy="584"/>
              <a:chOff x="771" y="2352"/>
              <a:chExt cx="2948" cy="584"/>
            </a:xfrm>
          </p:grpSpPr>
          <p:sp>
            <p:nvSpPr>
              <p:cNvPr id="23703" name="Freeform 87"/>
              <p:cNvSpPr>
                <a:spLocks/>
              </p:cNvSpPr>
              <p:nvPr/>
            </p:nvSpPr>
            <p:spPr bwMode="auto">
              <a:xfrm>
                <a:off x="1488" y="2352"/>
                <a:ext cx="1382" cy="576"/>
              </a:xfrm>
              <a:custGeom>
                <a:avLst/>
                <a:gdLst>
                  <a:gd name="T0" fmla="*/ 0 w 4845"/>
                  <a:gd name="T1" fmla="*/ 0 h 2100"/>
                  <a:gd name="T2" fmla="*/ 0 w 4845"/>
                  <a:gd name="T3" fmla="*/ 0 h 2100"/>
                  <a:gd name="T4" fmla="*/ 0 w 4845"/>
                  <a:gd name="T5" fmla="*/ 0 h 2100"/>
                  <a:gd name="T6" fmla="*/ 0 w 4845"/>
                  <a:gd name="T7" fmla="*/ 0 h 2100"/>
                  <a:gd name="T8" fmla="*/ 0 w 4845"/>
                  <a:gd name="T9" fmla="*/ 0 h 2100"/>
                  <a:gd name="T10" fmla="*/ 0 w 4845"/>
                  <a:gd name="T11" fmla="*/ 0 h 2100"/>
                  <a:gd name="T12" fmla="*/ 0 w 4845"/>
                  <a:gd name="T13" fmla="*/ 0 h 2100"/>
                  <a:gd name="T14" fmla="*/ 0 w 4845"/>
                  <a:gd name="T15" fmla="*/ 0 h 2100"/>
                  <a:gd name="T16" fmla="*/ 0 w 4845"/>
                  <a:gd name="T17" fmla="*/ 0 h 2100"/>
                  <a:gd name="T18" fmla="*/ 0 w 4845"/>
                  <a:gd name="T19" fmla="*/ 0 h 2100"/>
                  <a:gd name="T20" fmla="*/ 0 w 4845"/>
                  <a:gd name="T21" fmla="*/ 0 h 2100"/>
                  <a:gd name="T22" fmla="*/ 0 w 4845"/>
                  <a:gd name="T23" fmla="*/ 0 h 2100"/>
                  <a:gd name="T24" fmla="*/ 0 w 4845"/>
                  <a:gd name="T25" fmla="*/ 0 h 2100"/>
                  <a:gd name="T26" fmla="*/ 0 w 4845"/>
                  <a:gd name="T27" fmla="*/ 0 h 2100"/>
                  <a:gd name="T28" fmla="*/ 0 w 4845"/>
                  <a:gd name="T29" fmla="*/ 0 h 2100"/>
                  <a:gd name="T30" fmla="*/ 0 w 4845"/>
                  <a:gd name="T31" fmla="*/ 0 h 2100"/>
                  <a:gd name="T32" fmla="*/ 0 w 4845"/>
                  <a:gd name="T33" fmla="*/ 0 h 2100"/>
                  <a:gd name="T34" fmla="*/ 0 w 4845"/>
                  <a:gd name="T35" fmla="*/ 0 h 2100"/>
                  <a:gd name="T36" fmla="*/ 0 w 4845"/>
                  <a:gd name="T37" fmla="*/ 0 h 2100"/>
                  <a:gd name="T38" fmla="*/ 0 w 4845"/>
                  <a:gd name="T39" fmla="*/ 0 h 2100"/>
                  <a:gd name="T40" fmla="*/ 0 w 4845"/>
                  <a:gd name="T41" fmla="*/ 0 h 2100"/>
                  <a:gd name="T42" fmla="*/ 0 w 4845"/>
                  <a:gd name="T43" fmla="*/ 0 h 2100"/>
                  <a:gd name="T44" fmla="*/ 0 w 4845"/>
                  <a:gd name="T45" fmla="*/ 0 h 2100"/>
                  <a:gd name="T46" fmla="*/ 0 w 4845"/>
                  <a:gd name="T47" fmla="*/ 0 h 2100"/>
                  <a:gd name="T48" fmla="*/ 0 w 4845"/>
                  <a:gd name="T49" fmla="*/ 0 h 2100"/>
                  <a:gd name="T50" fmla="*/ 0 w 4845"/>
                  <a:gd name="T51" fmla="*/ 0 h 2100"/>
                  <a:gd name="T52" fmla="*/ 0 w 4845"/>
                  <a:gd name="T53" fmla="*/ 0 h 2100"/>
                  <a:gd name="T54" fmla="*/ 0 w 4845"/>
                  <a:gd name="T55" fmla="*/ 0 h 2100"/>
                  <a:gd name="T56" fmla="*/ 0 w 4845"/>
                  <a:gd name="T57" fmla="*/ 0 h 2100"/>
                  <a:gd name="T58" fmla="*/ 0 w 4845"/>
                  <a:gd name="T59" fmla="*/ 0 h 2100"/>
                  <a:gd name="T60" fmla="*/ 0 w 4845"/>
                  <a:gd name="T61" fmla="*/ 0 h 2100"/>
                  <a:gd name="T62" fmla="*/ 0 w 4845"/>
                  <a:gd name="T63" fmla="*/ 0 h 2100"/>
                  <a:gd name="T64" fmla="*/ 0 w 4845"/>
                  <a:gd name="T65" fmla="*/ 0 h 2100"/>
                  <a:gd name="T66" fmla="*/ 0 w 4845"/>
                  <a:gd name="T67" fmla="*/ 0 h 2100"/>
                  <a:gd name="T68" fmla="*/ 0 w 4845"/>
                  <a:gd name="T69" fmla="*/ 0 h 2100"/>
                  <a:gd name="T70" fmla="*/ 0 w 4845"/>
                  <a:gd name="T71" fmla="*/ 0 h 2100"/>
                  <a:gd name="T72" fmla="*/ 0 w 4845"/>
                  <a:gd name="T73" fmla="*/ 0 h 2100"/>
                  <a:gd name="T74" fmla="*/ 0 w 4845"/>
                  <a:gd name="T75" fmla="*/ 0 h 2100"/>
                  <a:gd name="T76" fmla="*/ 0 w 4845"/>
                  <a:gd name="T77" fmla="*/ 0 h 2100"/>
                  <a:gd name="T78" fmla="*/ 0 w 4845"/>
                  <a:gd name="T79" fmla="*/ 0 h 2100"/>
                  <a:gd name="T80" fmla="*/ 0 w 4845"/>
                  <a:gd name="T81" fmla="*/ 0 h 2100"/>
                  <a:gd name="T82" fmla="*/ 0 w 4845"/>
                  <a:gd name="T83" fmla="*/ 0 h 2100"/>
                  <a:gd name="T84" fmla="*/ 0 w 4845"/>
                  <a:gd name="T85" fmla="*/ 0 h 2100"/>
                  <a:gd name="T86" fmla="*/ 0 w 4845"/>
                  <a:gd name="T87" fmla="*/ 0 h 2100"/>
                  <a:gd name="T88" fmla="*/ 0 w 4845"/>
                  <a:gd name="T89" fmla="*/ 0 h 2100"/>
                  <a:gd name="T90" fmla="*/ 0 w 4845"/>
                  <a:gd name="T91" fmla="*/ 0 h 2100"/>
                  <a:gd name="T92" fmla="*/ 0 w 4845"/>
                  <a:gd name="T93" fmla="*/ 0 h 2100"/>
                  <a:gd name="T94" fmla="*/ 0 w 4845"/>
                  <a:gd name="T95" fmla="*/ 0 h 2100"/>
                  <a:gd name="T96" fmla="*/ 0 w 4845"/>
                  <a:gd name="T97" fmla="*/ 0 h 2100"/>
                  <a:gd name="T98" fmla="*/ 0 w 4845"/>
                  <a:gd name="T99" fmla="*/ 0 h 2100"/>
                  <a:gd name="T100" fmla="*/ 0 w 4845"/>
                  <a:gd name="T101" fmla="*/ 0 h 2100"/>
                  <a:gd name="T102" fmla="*/ 0 w 4845"/>
                  <a:gd name="T103" fmla="*/ 0 h 2100"/>
                  <a:gd name="T104" fmla="*/ 0 w 4845"/>
                  <a:gd name="T105" fmla="*/ 0 h 210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4845"/>
                  <a:gd name="T160" fmla="*/ 0 h 2100"/>
                  <a:gd name="T161" fmla="*/ 4845 w 4845"/>
                  <a:gd name="T162" fmla="*/ 2100 h 2100"/>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4845" h="2100">
                    <a:moveTo>
                      <a:pt x="135" y="1065"/>
                    </a:moveTo>
                    <a:cubicBezTo>
                      <a:pt x="213" y="949"/>
                      <a:pt x="184" y="1009"/>
                      <a:pt x="225" y="885"/>
                    </a:cubicBezTo>
                    <a:cubicBezTo>
                      <a:pt x="230" y="870"/>
                      <a:pt x="240" y="840"/>
                      <a:pt x="240" y="840"/>
                    </a:cubicBezTo>
                    <a:cubicBezTo>
                      <a:pt x="245" y="610"/>
                      <a:pt x="246" y="380"/>
                      <a:pt x="255" y="150"/>
                    </a:cubicBezTo>
                    <a:cubicBezTo>
                      <a:pt x="257" y="99"/>
                      <a:pt x="330" y="15"/>
                      <a:pt x="330" y="15"/>
                    </a:cubicBezTo>
                    <a:cubicBezTo>
                      <a:pt x="380" y="20"/>
                      <a:pt x="431" y="19"/>
                      <a:pt x="480" y="30"/>
                    </a:cubicBezTo>
                    <a:cubicBezTo>
                      <a:pt x="567" y="50"/>
                      <a:pt x="582" y="184"/>
                      <a:pt x="600" y="255"/>
                    </a:cubicBezTo>
                    <a:cubicBezTo>
                      <a:pt x="616" y="418"/>
                      <a:pt x="612" y="573"/>
                      <a:pt x="585" y="735"/>
                    </a:cubicBezTo>
                    <a:cubicBezTo>
                      <a:pt x="587" y="756"/>
                      <a:pt x="597" y="949"/>
                      <a:pt x="630" y="990"/>
                    </a:cubicBezTo>
                    <a:cubicBezTo>
                      <a:pt x="641" y="1004"/>
                      <a:pt x="660" y="1010"/>
                      <a:pt x="675" y="1020"/>
                    </a:cubicBezTo>
                    <a:cubicBezTo>
                      <a:pt x="715" y="1015"/>
                      <a:pt x="760" y="1025"/>
                      <a:pt x="795" y="1005"/>
                    </a:cubicBezTo>
                    <a:cubicBezTo>
                      <a:pt x="838" y="980"/>
                      <a:pt x="855" y="915"/>
                      <a:pt x="870" y="870"/>
                    </a:cubicBezTo>
                    <a:cubicBezTo>
                      <a:pt x="871" y="814"/>
                      <a:pt x="685" y="113"/>
                      <a:pt x="975" y="210"/>
                    </a:cubicBezTo>
                    <a:cubicBezTo>
                      <a:pt x="1005" y="255"/>
                      <a:pt x="1048" y="294"/>
                      <a:pt x="1065" y="345"/>
                    </a:cubicBezTo>
                    <a:cubicBezTo>
                      <a:pt x="1075" y="375"/>
                      <a:pt x="1085" y="405"/>
                      <a:pt x="1095" y="435"/>
                    </a:cubicBezTo>
                    <a:cubicBezTo>
                      <a:pt x="1100" y="450"/>
                      <a:pt x="1110" y="480"/>
                      <a:pt x="1110" y="480"/>
                    </a:cubicBezTo>
                    <a:cubicBezTo>
                      <a:pt x="1116" y="637"/>
                      <a:pt x="1007" y="954"/>
                      <a:pt x="1215" y="885"/>
                    </a:cubicBezTo>
                    <a:cubicBezTo>
                      <a:pt x="1381" y="636"/>
                      <a:pt x="1041" y="168"/>
                      <a:pt x="1365" y="60"/>
                    </a:cubicBezTo>
                    <a:cubicBezTo>
                      <a:pt x="1395" y="70"/>
                      <a:pt x="1425" y="80"/>
                      <a:pt x="1455" y="90"/>
                    </a:cubicBezTo>
                    <a:cubicBezTo>
                      <a:pt x="1489" y="101"/>
                      <a:pt x="1495" y="150"/>
                      <a:pt x="1515" y="180"/>
                    </a:cubicBezTo>
                    <a:cubicBezTo>
                      <a:pt x="1563" y="252"/>
                      <a:pt x="1587" y="333"/>
                      <a:pt x="1635" y="405"/>
                    </a:cubicBezTo>
                    <a:cubicBezTo>
                      <a:pt x="1671" y="586"/>
                      <a:pt x="1679" y="768"/>
                      <a:pt x="1620" y="945"/>
                    </a:cubicBezTo>
                    <a:cubicBezTo>
                      <a:pt x="1647" y="1025"/>
                      <a:pt x="1642" y="1067"/>
                      <a:pt x="1725" y="1095"/>
                    </a:cubicBezTo>
                    <a:cubicBezTo>
                      <a:pt x="1753" y="1088"/>
                      <a:pt x="1811" y="1081"/>
                      <a:pt x="1830" y="1050"/>
                    </a:cubicBezTo>
                    <a:cubicBezTo>
                      <a:pt x="1865" y="994"/>
                      <a:pt x="1877" y="888"/>
                      <a:pt x="1890" y="825"/>
                    </a:cubicBezTo>
                    <a:cubicBezTo>
                      <a:pt x="1885" y="730"/>
                      <a:pt x="1884" y="635"/>
                      <a:pt x="1875" y="540"/>
                    </a:cubicBezTo>
                    <a:cubicBezTo>
                      <a:pt x="1865" y="427"/>
                      <a:pt x="1800" y="269"/>
                      <a:pt x="1770" y="150"/>
                    </a:cubicBezTo>
                    <a:cubicBezTo>
                      <a:pt x="1804" y="13"/>
                      <a:pt x="1766" y="53"/>
                      <a:pt x="1845" y="0"/>
                    </a:cubicBezTo>
                    <a:cubicBezTo>
                      <a:pt x="1875" y="20"/>
                      <a:pt x="1924" y="26"/>
                      <a:pt x="1935" y="60"/>
                    </a:cubicBezTo>
                    <a:cubicBezTo>
                      <a:pt x="1973" y="173"/>
                      <a:pt x="1922" y="34"/>
                      <a:pt x="1980" y="150"/>
                    </a:cubicBezTo>
                    <a:cubicBezTo>
                      <a:pt x="2019" y="228"/>
                      <a:pt x="2020" y="315"/>
                      <a:pt x="2070" y="390"/>
                    </a:cubicBezTo>
                    <a:cubicBezTo>
                      <a:pt x="2095" y="538"/>
                      <a:pt x="2109" y="742"/>
                      <a:pt x="2145" y="885"/>
                    </a:cubicBezTo>
                    <a:cubicBezTo>
                      <a:pt x="2262" y="846"/>
                      <a:pt x="2197" y="712"/>
                      <a:pt x="2190" y="600"/>
                    </a:cubicBezTo>
                    <a:cubicBezTo>
                      <a:pt x="2195" y="565"/>
                      <a:pt x="2199" y="530"/>
                      <a:pt x="2205" y="495"/>
                    </a:cubicBezTo>
                    <a:cubicBezTo>
                      <a:pt x="2209" y="475"/>
                      <a:pt x="2202" y="446"/>
                      <a:pt x="2220" y="435"/>
                    </a:cubicBezTo>
                    <a:cubicBezTo>
                      <a:pt x="2238" y="424"/>
                      <a:pt x="2260" y="445"/>
                      <a:pt x="2280" y="450"/>
                    </a:cubicBezTo>
                    <a:cubicBezTo>
                      <a:pt x="2300" y="480"/>
                      <a:pt x="2320" y="510"/>
                      <a:pt x="2340" y="540"/>
                    </a:cubicBezTo>
                    <a:cubicBezTo>
                      <a:pt x="2350" y="555"/>
                      <a:pt x="2360" y="570"/>
                      <a:pt x="2370" y="585"/>
                    </a:cubicBezTo>
                    <a:cubicBezTo>
                      <a:pt x="2388" y="611"/>
                      <a:pt x="2390" y="645"/>
                      <a:pt x="2400" y="675"/>
                    </a:cubicBezTo>
                    <a:cubicBezTo>
                      <a:pt x="2405" y="690"/>
                      <a:pt x="2415" y="720"/>
                      <a:pt x="2415" y="720"/>
                    </a:cubicBezTo>
                    <a:cubicBezTo>
                      <a:pt x="2420" y="770"/>
                      <a:pt x="2419" y="821"/>
                      <a:pt x="2430" y="870"/>
                    </a:cubicBezTo>
                    <a:cubicBezTo>
                      <a:pt x="2434" y="888"/>
                      <a:pt x="2443" y="910"/>
                      <a:pt x="2460" y="915"/>
                    </a:cubicBezTo>
                    <a:cubicBezTo>
                      <a:pt x="2485" y="922"/>
                      <a:pt x="2510" y="905"/>
                      <a:pt x="2535" y="900"/>
                    </a:cubicBezTo>
                    <a:cubicBezTo>
                      <a:pt x="2598" y="712"/>
                      <a:pt x="2478" y="431"/>
                      <a:pt x="2430" y="240"/>
                    </a:cubicBezTo>
                    <a:cubicBezTo>
                      <a:pt x="2441" y="124"/>
                      <a:pt x="2416" y="60"/>
                      <a:pt x="2505" y="0"/>
                    </a:cubicBezTo>
                    <a:cubicBezTo>
                      <a:pt x="2581" y="50"/>
                      <a:pt x="2635" y="135"/>
                      <a:pt x="2685" y="210"/>
                    </a:cubicBezTo>
                    <a:cubicBezTo>
                      <a:pt x="2695" y="225"/>
                      <a:pt x="2709" y="238"/>
                      <a:pt x="2715" y="255"/>
                    </a:cubicBezTo>
                    <a:cubicBezTo>
                      <a:pt x="2725" y="285"/>
                      <a:pt x="2727" y="319"/>
                      <a:pt x="2745" y="345"/>
                    </a:cubicBezTo>
                    <a:cubicBezTo>
                      <a:pt x="2793" y="416"/>
                      <a:pt x="2769" y="373"/>
                      <a:pt x="2805" y="480"/>
                    </a:cubicBezTo>
                    <a:cubicBezTo>
                      <a:pt x="2843" y="595"/>
                      <a:pt x="2849" y="724"/>
                      <a:pt x="2955" y="795"/>
                    </a:cubicBezTo>
                    <a:cubicBezTo>
                      <a:pt x="3060" y="760"/>
                      <a:pt x="3011" y="658"/>
                      <a:pt x="3000" y="555"/>
                    </a:cubicBezTo>
                    <a:cubicBezTo>
                      <a:pt x="2997" y="525"/>
                      <a:pt x="2989" y="495"/>
                      <a:pt x="2985" y="465"/>
                    </a:cubicBezTo>
                    <a:cubicBezTo>
                      <a:pt x="2979" y="410"/>
                      <a:pt x="2975" y="355"/>
                      <a:pt x="2970" y="300"/>
                    </a:cubicBezTo>
                    <a:cubicBezTo>
                      <a:pt x="2975" y="240"/>
                      <a:pt x="2973" y="179"/>
                      <a:pt x="2985" y="120"/>
                    </a:cubicBezTo>
                    <a:cubicBezTo>
                      <a:pt x="2989" y="102"/>
                      <a:pt x="2998" y="81"/>
                      <a:pt x="3015" y="75"/>
                    </a:cubicBezTo>
                    <a:cubicBezTo>
                      <a:pt x="3035" y="68"/>
                      <a:pt x="3055" y="85"/>
                      <a:pt x="3075" y="90"/>
                    </a:cubicBezTo>
                    <a:cubicBezTo>
                      <a:pt x="3166" y="151"/>
                      <a:pt x="3142" y="181"/>
                      <a:pt x="3180" y="270"/>
                    </a:cubicBezTo>
                    <a:cubicBezTo>
                      <a:pt x="3187" y="287"/>
                      <a:pt x="3202" y="299"/>
                      <a:pt x="3210" y="315"/>
                    </a:cubicBezTo>
                    <a:cubicBezTo>
                      <a:pt x="3237" y="368"/>
                      <a:pt x="3244" y="438"/>
                      <a:pt x="3255" y="495"/>
                    </a:cubicBezTo>
                    <a:cubicBezTo>
                      <a:pt x="3266" y="691"/>
                      <a:pt x="3183" y="811"/>
                      <a:pt x="3345" y="750"/>
                    </a:cubicBezTo>
                    <a:cubicBezTo>
                      <a:pt x="3362" y="744"/>
                      <a:pt x="3375" y="730"/>
                      <a:pt x="3390" y="720"/>
                    </a:cubicBezTo>
                    <a:cubicBezTo>
                      <a:pt x="3395" y="588"/>
                      <a:pt x="3310" y="327"/>
                      <a:pt x="3480" y="270"/>
                    </a:cubicBezTo>
                    <a:cubicBezTo>
                      <a:pt x="3495" y="275"/>
                      <a:pt x="3514" y="274"/>
                      <a:pt x="3525" y="285"/>
                    </a:cubicBezTo>
                    <a:cubicBezTo>
                      <a:pt x="3588" y="348"/>
                      <a:pt x="3618" y="429"/>
                      <a:pt x="3645" y="510"/>
                    </a:cubicBezTo>
                    <a:cubicBezTo>
                      <a:pt x="3650" y="525"/>
                      <a:pt x="3655" y="540"/>
                      <a:pt x="3660" y="555"/>
                    </a:cubicBezTo>
                    <a:cubicBezTo>
                      <a:pt x="3665" y="570"/>
                      <a:pt x="3675" y="600"/>
                      <a:pt x="3675" y="600"/>
                    </a:cubicBezTo>
                    <a:cubicBezTo>
                      <a:pt x="3680" y="685"/>
                      <a:pt x="3660" y="775"/>
                      <a:pt x="3690" y="855"/>
                    </a:cubicBezTo>
                    <a:cubicBezTo>
                      <a:pt x="3699" y="879"/>
                      <a:pt x="3741" y="849"/>
                      <a:pt x="3765" y="840"/>
                    </a:cubicBezTo>
                    <a:cubicBezTo>
                      <a:pt x="3798" y="827"/>
                      <a:pt x="3832" y="788"/>
                      <a:pt x="3855" y="765"/>
                    </a:cubicBezTo>
                    <a:cubicBezTo>
                      <a:pt x="3860" y="750"/>
                      <a:pt x="3859" y="731"/>
                      <a:pt x="3870" y="720"/>
                    </a:cubicBezTo>
                    <a:cubicBezTo>
                      <a:pt x="3881" y="709"/>
                      <a:pt x="3901" y="712"/>
                      <a:pt x="3915" y="705"/>
                    </a:cubicBezTo>
                    <a:cubicBezTo>
                      <a:pt x="4031" y="647"/>
                      <a:pt x="3892" y="698"/>
                      <a:pt x="4005" y="660"/>
                    </a:cubicBezTo>
                    <a:cubicBezTo>
                      <a:pt x="4082" y="737"/>
                      <a:pt x="4060" y="692"/>
                      <a:pt x="4035" y="855"/>
                    </a:cubicBezTo>
                    <a:cubicBezTo>
                      <a:pt x="4033" y="871"/>
                      <a:pt x="4031" y="889"/>
                      <a:pt x="4020" y="900"/>
                    </a:cubicBezTo>
                    <a:cubicBezTo>
                      <a:pt x="4009" y="911"/>
                      <a:pt x="3989" y="908"/>
                      <a:pt x="3975" y="915"/>
                    </a:cubicBezTo>
                    <a:cubicBezTo>
                      <a:pt x="3959" y="923"/>
                      <a:pt x="3945" y="935"/>
                      <a:pt x="3930" y="945"/>
                    </a:cubicBezTo>
                    <a:cubicBezTo>
                      <a:pt x="3925" y="960"/>
                      <a:pt x="3899" y="988"/>
                      <a:pt x="3915" y="990"/>
                    </a:cubicBezTo>
                    <a:cubicBezTo>
                      <a:pt x="3960" y="995"/>
                      <a:pt x="4314" y="966"/>
                      <a:pt x="4395" y="960"/>
                    </a:cubicBezTo>
                    <a:cubicBezTo>
                      <a:pt x="4485" y="924"/>
                      <a:pt x="4575" y="930"/>
                      <a:pt x="4665" y="900"/>
                    </a:cubicBezTo>
                    <a:cubicBezTo>
                      <a:pt x="4727" y="912"/>
                      <a:pt x="4786" y="925"/>
                      <a:pt x="4845" y="945"/>
                    </a:cubicBezTo>
                    <a:cubicBezTo>
                      <a:pt x="4840" y="985"/>
                      <a:pt x="4845" y="1028"/>
                      <a:pt x="4830" y="1065"/>
                    </a:cubicBezTo>
                    <a:cubicBezTo>
                      <a:pt x="4815" y="1103"/>
                      <a:pt x="4710" y="1117"/>
                      <a:pt x="4680" y="1125"/>
                    </a:cubicBezTo>
                    <a:cubicBezTo>
                      <a:pt x="4620" y="1120"/>
                      <a:pt x="4560" y="1110"/>
                      <a:pt x="4500" y="1110"/>
                    </a:cubicBezTo>
                    <a:cubicBezTo>
                      <a:pt x="4371" y="1110"/>
                      <a:pt x="4238" y="1156"/>
                      <a:pt x="4110" y="1170"/>
                    </a:cubicBezTo>
                    <a:cubicBezTo>
                      <a:pt x="4032" y="1286"/>
                      <a:pt x="4061" y="1226"/>
                      <a:pt x="4020" y="1350"/>
                    </a:cubicBezTo>
                    <a:cubicBezTo>
                      <a:pt x="4015" y="1365"/>
                      <a:pt x="4005" y="1395"/>
                      <a:pt x="4005" y="1395"/>
                    </a:cubicBezTo>
                    <a:cubicBezTo>
                      <a:pt x="4017" y="1522"/>
                      <a:pt x="4039" y="1569"/>
                      <a:pt x="3975" y="1665"/>
                    </a:cubicBezTo>
                    <a:cubicBezTo>
                      <a:pt x="3879" y="1646"/>
                      <a:pt x="3885" y="1649"/>
                      <a:pt x="3855" y="1560"/>
                    </a:cubicBezTo>
                    <a:cubicBezTo>
                      <a:pt x="3850" y="1495"/>
                      <a:pt x="3857" y="1428"/>
                      <a:pt x="3840" y="1365"/>
                    </a:cubicBezTo>
                    <a:cubicBezTo>
                      <a:pt x="3827" y="1317"/>
                      <a:pt x="3705" y="1305"/>
                      <a:pt x="3705" y="1305"/>
                    </a:cubicBezTo>
                    <a:cubicBezTo>
                      <a:pt x="3590" y="1478"/>
                      <a:pt x="3758" y="1698"/>
                      <a:pt x="3630" y="1890"/>
                    </a:cubicBezTo>
                    <a:cubicBezTo>
                      <a:pt x="3610" y="1885"/>
                      <a:pt x="3586" y="1889"/>
                      <a:pt x="3570" y="1875"/>
                    </a:cubicBezTo>
                    <a:cubicBezTo>
                      <a:pt x="3521" y="1833"/>
                      <a:pt x="3513" y="1793"/>
                      <a:pt x="3495" y="1740"/>
                    </a:cubicBezTo>
                    <a:cubicBezTo>
                      <a:pt x="3486" y="1658"/>
                      <a:pt x="3476" y="1533"/>
                      <a:pt x="3450" y="1455"/>
                    </a:cubicBezTo>
                    <a:cubicBezTo>
                      <a:pt x="3445" y="1440"/>
                      <a:pt x="3448" y="1419"/>
                      <a:pt x="3435" y="1410"/>
                    </a:cubicBezTo>
                    <a:cubicBezTo>
                      <a:pt x="3409" y="1392"/>
                      <a:pt x="3345" y="1380"/>
                      <a:pt x="3345" y="1380"/>
                    </a:cubicBezTo>
                    <a:cubicBezTo>
                      <a:pt x="3325" y="1385"/>
                      <a:pt x="3305" y="1389"/>
                      <a:pt x="3285" y="1395"/>
                    </a:cubicBezTo>
                    <a:cubicBezTo>
                      <a:pt x="3270" y="1399"/>
                      <a:pt x="3242" y="1394"/>
                      <a:pt x="3240" y="1410"/>
                    </a:cubicBezTo>
                    <a:cubicBezTo>
                      <a:pt x="3217" y="1561"/>
                      <a:pt x="3297" y="1746"/>
                      <a:pt x="3345" y="1890"/>
                    </a:cubicBezTo>
                    <a:cubicBezTo>
                      <a:pt x="3330" y="1982"/>
                      <a:pt x="3344" y="2006"/>
                      <a:pt x="3270" y="2055"/>
                    </a:cubicBezTo>
                    <a:cubicBezTo>
                      <a:pt x="3235" y="2050"/>
                      <a:pt x="3199" y="2048"/>
                      <a:pt x="3165" y="2040"/>
                    </a:cubicBezTo>
                    <a:cubicBezTo>
                      <a:pt x="3134" y="2033"/>
                      <a:pt x="3075" y="2010"/>
                      <a:pt x="3075" y="2010"/>
                    </a:cubicBezTo>
                    <a:cubicBezTo>
                      <a:pt x="2997" y="1894"/>
                      <a:pt x="3026" y="1954"/>
                      <a:pt x="2985" y="1830"/>
                    </a:cubicBezTo>
                    <a:cubicBezTo>
                      <a:pt x="2980" y="1815"/>
                      <a:pt x="2970" y="1785"/>
                      <a:pt x="2970" y="1785"/>
                    </a:cubicBezTo>
                    <a:cubicBezTo>
                      <a:pt x="2940" y="1578"/>
                      <a:pt x="2958" y="1359"/>
                      <a:pt x="2925" y="1155"/>
                    </a:cubicBezTo>
                    <a:cubicBezTo>
                      <a:pt x="2923" y="1139"/>
                      <a:pt x="2895" y="1145"/>
                      <a:pt x="2880" y="1140"/>
                    </a:cubicBezTo>
                    <a:cubicBezTo>
                      <a:pt x="2865" y="1150"/>
                      <a:pt x="2846" y="1156"/>
                      <a:pt x="2835" y="1170"/>
                    </a:cubicBezTo>
                    <a:cubicBezTo>
                      <a:pt x="2825" y="1182"/>
                      <a:pt x="2827" y="1201"/>
                      <a:pt x="2820" y="1215"/>
                    </a:cubicBezTo>
                    <a:cubicBezTo>
                      <a:pt x="2762" y="1331"/>
                      <a:pt x="2813" y="1192"/>
                      <a:pt x="2775" y="1305"/>
                    </a:cubicBezTo>
                    <a:cubicBezTo>
                      <a:pt x="2780" y="1340"/>
                      <a:pt x="2785" y="1375"/>
                      <a:pt x="2790" y="1410"/>
                    </a:cubicBezTo>
                    <a:cubicBezTo>
                      <a:pt x="2800" y="1490"/>
                      <a:pt x="2820" y="1650"/>
                      <a:pt x="2820" y="1650"/>
                    </a:cubicBezTo>
                    <a:cubicBezTo>
                      <a:pt x="2808" y="1804"/>
                      <a:pt x="2839" y="1847"/>
                      <a:pt x="2730" y="1920"/>
                    </a:cubicBezTo>
                    <a:cubicBezTo>
                      <a:pt x="2700" y="1914"/>
                      <a:pt x="2632" y="1910"/>
                      <a:pt x="2610" y="1875"/>
                    </a:cubicBezTo>
                    <a:cubicBezTo>
                      <a:pt x="2590" y="1842"/>
                      <a:pt x="2577" y="1766"/>
                      <a:pt x="2565" y="1725"/>
                    </a:cubicBezTo>
                    <a:cubicBezTo>
                      <a:pt x="2535" y="1625"/>
                      <a:pt x="2513" y="1527"/>
                      <a:pt x="2490" y="1425"/>
                    </a:cubicBezTo>
                    <a:cubicBezTo>
                      <a:pt x="2471" y="1340"/>
                      <a:pt x="2498" y="1303"/>
                      <a:pt x="2415" y="1275"/>
                    </a:cubicBezTo>
                    <a:cubicBezTo>
                      <a:pt x="2371" y="1407"/>
                      <a:pt x="2430" y="1587"/>
                      <a:pt x="2445" y="1725"/>
                    </a:cubicBezTo>
                    <a:cubicBezTo>
                      <a:pt x="2437" y="1801"/>
                      <a:pt x="2445" y="1980"/>
                      <a:pt x="2370" y="2040"/>
                    </a:cubicBezTo>
                    <a:cubicBezTo>
                      <a:pt x="2358" y="2050"/>
                      <a:pt x="2340" y="2050"/>
                      <a:pt x="2325" y="2055"/>
                    </a:cubicBezTo>
                    <a:cubicBezTo>
                      <a:pt x="2305" y="2050"/>
                      <a:pt x="2283" y="2050"/>
                      <a:pt x="2265" y="2040"/>
                    </a:cubicBezTo>
                    <a:cubicBezTo>
                      <a:pt x="2184" y="1994"/>
                      <a:pt x="2163" y="1887"/>
                      <a:pt x="2115" y="1815"/>
                    </a:cubicBezTo>
                    <a:cubicBezTo>
                      <a:pt x="2090" y="1715"/>
                      <a:pt x="2067" y="1614"/>
                      <a:pt x="2040" y="1515"/>
                    </a:cubicBezTo>
                    <a:cubicBezTo>
                      <a:pt x="2032" y="1484"/>
                      <a:pt x="2016" y="1456"/>
                      <a:pt x="2010" y="1425"/>
                    </a:cubicBezTo>
                    <a:cubicBezTo>
                      <a:pt x="1994" y="1347"/>
                      <a:pt x="2011" y="1315"/>
                      <a:pt x="1935" y="1290"/>
                    </a:cubicBezTo>
                    <a:cubicBezTo>
                      <a:pt x="1920" y="1295"/>
                      <a:pt x="1901" y="1294"/>
                      <a:pt x="1890" y="1305"/>
                    </a:cubicBezTo>
                    <a:cubicBezTo>
                      <a:pt x="1849" y="1346"/>
                      <a:pt x="1894" y="1440"/>
                      <a:pt x="1905" y="1485"/>
                    </a:cubicBezTo>
                    <a:cubicBezTo>
                      <a:pt x="1900" y="1525"/>
                      <a:pt x="1897" y="1565"/>
                      <a:pt x="1890" y="1605"/>
                    </a:cubicBezTo>
                    <a:cubicBezTo>
                      <a:pt x="1887" y="1621"/>
                      <a:pt x="1891" y="1647"/>
                      <a:pt x="1875" y="1650"/>
                    </a:cubicBezTo>
                    <a:cubicBezTo>
                      <a:pt x="1826" y="1659"/>
                      <a:pt x="1775" y="1640"/>
                      <a:pt x="1725" y="1635"/>
                    </a:cubicBezTo>
                    <a:cubicBezTo>
                      <a:pt x="1710" y="1625"/>
                      <a:pt x="1692" y="1619"/>
                      <a:pt x="1680" y="1605"/>
                    </a:cubicBezTo>
                    <a:cubicBezTo>
                      <a:pt x="1651" y="1570"/>
                      <a:pt x="1652" y="1539"/>
                      <a:pt x="1635" y="1500"/>
                    </a:cubicBezTo>
                    <a:cubicBezTo>
                      <a:pt x="1610" y="1442"/>
                      <a:pt x="1590" y="1397"/>
                      <a:pt x="1575" y="1335"/>
                    </a:cubicBezTo>
                    <a:cubicBezTo>
                      <a:pt x="1565" y="1350"/>
                      <a:pt x="1552" y="1364"/>
                      <a:pt x="1545" y="1380"/>
                    </a:cubicBezTo>
                    <a:cubicBezTo>
                      <a:pt x="1532" y="1409"/>
                      <a:pt x="1515" y="1470"/>
                      <a:pt x="1515" y="1470"/>
                    </a:cubicBezTo>
                    <a:cubicBezTo>
                      <a:pt x="1533" y="1597"/>
                      <a:pt x="1534" y="1723"/>
                      <a:pt x="1575" y="1845"/>
                    </a:cubicBezTo>
                    <a:cubicBezTo>
                      <a:pt x="1565" y="1967"/>
                      <a:pt x="1593" y="2038"/>
                      <a:pt x="1500" y="2100"/>
                    </a:cubicBezTo>
                    <a:cubicBezTo>
                      <a:pt x="1440" y="2085"/>
                      <a:pt x="1401" y="2074"/>
                      <a:pt x="1350" y="2040"/>
                    </a:cubicBezTo>
                    <a:cubicBezTo>
                      <a:pt x="1345" y="2033"/>
                      <a:pt x="1276" y="1951"/>
                      <a:pt x="1275" y="1950"/>
                    </a:cubicBezTo>
                    <a:cubicBezTo>
                      <a:pt x="1266" y="1937"/>
                      <a:pt x="1267" y="1919"/>
                      <a:pt x="1260" y="1905"/>
                    </a:cubicBezTo>
                    <a:cubicBezTo>
                      <a:pt x="1252" y="1889"/>
                      <a:pt x="1237" y="1876"/>
                      <a:pt x="1230" y="1860"/>
                    </a:cubicBezTo>
                    <a:cubicBezTo>
                      <a:pt x="1177" y="1742"/>
                      <a:pt x="1151" y="1608"/>
                      <a:pt x="1110" y="1485"/>
                    </a:cubicBezTo>
                    <a:cubicBezTo>
                      <a:pt x="1102" y="1460"/>
                      <a:pt x="1041" y="1424"/>
                      <a:pt x="1020" y="1410"/>
                    </a:cubicBezTo>
                    <a:cubicBezTo>
                      <a:pt x="1005" y="1415"/>
                      <a:pt x="984" y="1412"/>
                      <a:pt x="975" y="1425"/>
                    </a:cubicBezTo>
                    <a:cubicBezTo>
                      <a:pt x="957" y="1451"/>
                      <a:pt x="945" y="1515"/>
                      <a:pt x="945" y="1515"/>
                    </a:cubicBezTo>
                    <a:cubicBezTo>
                      <a:pt x="954" y="1569"/>
                      <a:pt x="976" y="1641"/>
                      <a:pt x="945" y="1695"/>
                    </a:cubicBezTo>
                    <a:cubicBezTo>
                      <a:pt x="937" y="1709"/>
                      <a:pt x="915" y="1705"/>
                      <a:pt x="900" y="1710"/>
                    </a:cubicBezTo>
                    <a:cubicBezTo>
                      <a:pt x="829" y="1686"/>
                      <a:pt x="777" y="1655"/>
                      <a:pt x="750" y="1575"/>
                    </a:cubicBezTo>
                    <a:cubicBezTo>
                      <a:pt x="740" y="1545"/>
                      <a:pt x="730" y="1515"/>
                      <a:pt x="720" y="1485"/>
                    </a:cubicBezTo>
                    <a:cubicBezTo>
                      <a:pt x="700" y="1425"/>
                      <a:pt x="720" y="1445"/>
                      <a:pt x="660" y="1425"/>
                    </a:cubicBezTo>
                    <a:cubicBezTo>
                      <a:pt x="589" y="1473"/>
                      <a:pt x="621" y="1438"/>
                      <a:pt x="585" y="1545"/>
                    </a:cubicBezTo>
                    <a:cubicBezTo>
                      <a:pt x="580" y="1560"/>
                      <a:pt x="570" y="1590"/>
                      <a:pt x="570" y="1590"/>
                    </a:cubicBezTo>
                    <a:cubicBezTo>
                      <a:pt x="568" y="1633"/>
                      <a:pt x="672" y="2094"/>
                      <a:pt x="465" y="2025"/>
                    </a:cubicBezTo>
                    <a:cubicBezTo>
                      <a:pt x="455" y="2010"/>
                      <a:pt x="448" y="1993"/>
                      <a:pt x="435" y="1980"/>
                    </a:cubicBezTo>
                    <a:cubicBezTo>
                      <a:pt x="422" y="1967"/>
                      <a:pt x="402" y="1964"/>
                      <a:pt x="390" y="1950"/>
                    </a:cubicBezTo>
                    <a:cubicBezTo>
                      <a:pt x="345" y="1899"/>
                      <a:pt x="307" y="1835"/>
                      <a:pt x="285" y="1770"/>
                    </a:cubicBezTo>
                    <a:cubicBezTo>
                      <a:pt x="264" y="1624"/>
                      <a:pt x="279" y="1699"/>
                      <a:pt x="240" y="1545"/>
                    </a:cubicBezTo>
                    <a:cubicBezTo>
                      <a:pt x="240" y="1544"/>
                      <a:pt x="217" y="1447"/>
                      <a:pt x="210" y="1440"/>
                    </a:cubicBezTo>
                    <a:cubicBezTo>
                      <a:pt x="199" y="1429"/>
                      <a:pt x="181" y="1426"/>
                      <a:pt x="165" y="1425"/>
                    </a:cubicBezTo>
                    <a:cubicBezTo>
                      <a:pt x="110" y="1421"/>
                      <a:pt x="55" y="1425"/>
                      <a:pt x="0" y="1425"/>
                    </a:cubicBezTo>
                  </a:path>
                </a:pathLst>
              </a:custGeom>
              <a:noFill/>
              <a:ln w="38100" cmpd="sng">
                <a:solidFill>
                  <a:srgbClr val="0000FF"/>
                </a:solidFill>
                <a:round/>
                <a:headEnd/>
                <a:tailEnd/>
              </a:ln>
            </p:spPr>
            <p:txBody>
              <a:bodyPr/>
              <a:lstStyle/>
              <a:p>
                <a:endParaRPr lang="en-US"/>
              </a:p>
            </p:txBody>
          </p:sp>
          <p:sp>
            <p:nvSpPr>
              <p:cNvPr id="23704" name="Text Box 123"/>
              <p:cNvSpPr txBox="1">
                <a:spLocks noChangeArrowheads="1"/>
              </p:cNvSpPr>
              <p:nvPr/>
            </p:nvSpPr>
            <p:spPr bwMode="auto">
              <a:xfrm>
                <a:off x="771" y="2462"/>
                <a:ext cx="607" cy="258"/>
              </a:xfrm>
              <a:prstGeom prst="rect">
                <a:avLst/>
              </a:prstGeom>
              <a:noFill/>
              <a:ln w="9525">
                <a:noFill/>
                <a:miter lim="800000"/>
                <a:headEnd/>
                <a:tailEnd/>
              </a:ln>
            </p:spPr>
            <p:txBody>
              <a:bodyPr/>
              <a:lstStyle/>
              <a:p>
                <a:r>
                  <a:rPr lang="en-US" sz="1000" b="1">
                    <a:latin typeface="Century Gothic" pitchFamily="34" charset="0"/>
                  </a:rPr>
                  <a:t>Supercoiled 30nm fibre</a:t>
                </a:r>
                <a:endParaRPr lang="en-US" sz="1000">
                  <a:latin typeface="Century Gothic" pitchFamily="34" charset="0"/>
                </a:endParaRPr>
              </a:p>
            </p:txBody>
          </p:sp>
          <p:sp>
            <p:nvSpPr>
              <p:cNvPr id="23705" name="Text Box 133"/>
              <p:cNvSpPr txBox="1">
                <a:spLocks noChangeArrowheads="1"/>
              </p:cNvSpPr>
              <p:nvPr/>
            </p:nvSpPr>
            <p:spPr bwMode="auto">
              <a:xfrm>
                <a:off x="3078" y="2522"/>
                <a:ext cx="641" cy="414"/>
              </a:xfrm>
              <a:prstGeom prst="rect">
                <a:avLst/>
              </a:prstGeom>
              <a:noFill/>
              <a:ln w="9525">
                <a:noFill/>
                <a:miter lim="800000"/>
                <a:headEnd/>
                <a:tailEnd/>
              </a:ln>
            </p:spPr>
            <p:txBody>
              <a:bodyPr/>
              <a:lstStyle/>
              <a:p>
                <a:r>
                  <a:rPr lang="en-US" sz="1000" b="1">
                    <a:latin typeface="Century Gothic" pitchFamily="34" charset="0"/>
                  </a:rPr>
                  <a:t>30nm fibres are folded as a very small part of a chromosome</a:t>
                </a:r>
                <a:endParaRPr lang="en-US" sz="1000">
                  <a:latin typeface="Century Gothic" pitchFamily="34" charset="0"/>
                </a:endParaRPr>
              </a:p>
            </p:txBody>
          </p:sp>
        </p:grpSp>
        <p:sp>
          <p:nvSpPr>
            <p:cNvPr id="23573" name="AutoShape 155"/>
            <p:cNvSpPr>
              <a:spLocks/>
            </p:cNvSpPr>
            <p:nvPr/>
          </p:nvSpPr>
          <p:spPr bwMode="auto">
            <a:xfrm rot="-2402984">
              <a:off x="3696" y="819"/>
              <a:ext cx="134" cy="587"/>
            </a:xfrm>
            <a:prstGeom prst="rightBrace">
              <a:avLst>
                <a:gd name="adj1" fmla="val 36505"/>
                <a:gd name="adj2" fmla="val 50000"/>
              </a:avLst>
            </a:prstGeom>
            <a:noFill/>
            <a:ln w="28575">
              <a:solidFill>
                <a:srgbClr val="000000"/>
              </a:solidFill>
              <a:round/>
              <a:headEnd/>
              <a:tailEnd/>
            </a:ln>
          </p:spPr>
          <p:txBody>
            <a:bodyPr/>
            <a:lstStyle/>
            <a:p>
              <a:endParaRPr lang="en-US"/>
            </a:p>
          </p:txBody>
        </p:sp>
        <p:sp>
          <p:nvSpPr>
            <p:cNvPr id="23574" name="Text Box 132"/>
            <p:cNvSpPr txBox="1">
              <a:spLocks noChangeArrowheads="1"/>
            </p:cNvSpPr>
            <p:nvPr/>
          </p:nvSpPr>
          <p:spPr bwMode="auto">
            <a:xfrm>
              <a:off x="3072" y="483"/>
              <a:ext cx="960" cy="463"/>
            </a:xfrm>
            <a:prstGeom prst="rect">
              <a:avLst/>
            </a:prstGeom>
            <a:noFill/>
            <a:ln w="9525">
              <a:noFill/>
              <a:miter lim="800000"/>
              <a:headEnd/>
              <a:tailEnd/>
            </a:ln>
          </p:spPr>
          <p:txBody>
            <a:bodyPr/>
            <a:lstStyle/>
            <a:p>
              <a:r>
                <a:rPr lang="en-US" sz="1000" b="1">
                  <a:latin typeface="Century Gothic" pitchFamily="34" charset="0"/>
                </a:rPr>
                <a:t>DNA-helix is folded around histones to give  nucleosomes</a:t>
              </a:r>
              <a:endParaRPr lang="en-US" sz="1000">
                <a:latin typeface="Century Gothic" pitchFamily="34" charset="0"/>
              </a:endParaRPr>
            </a:p>
          </p:txBody>
        </p:sp>
        <p:sp>
          <p:nvSpPr>
            <p:cNvPr id="23575" name="Line 97"/>
            <p:cNvSpPr>
              <a:spLocks noChangeShapeType="1"/>
            </p:cNvSpPr>
            <p:nvPr/>
          </p:nvSpPr>
          <p:spPr bwMode="auto">
            <a:xfrm>
              <a:off x="2228" y="2069"/>
              <a:ext cx="0" cy="325"/>
            </a:xfrm>
            <a:prstGeom prst="line">
              <a:avLst/>
            </a:prstGeom>
            <a:noFill/>
            <a:ln w="19050">
              <a:solidFill>
                <a:srgbClr val="000000"/>
              </a:solidFill>
              <a:round/>
              <a:headEnd/>
              <a:tailEnd type="triangle" w="sm" len="med"/>
            </a:ln>
          </p:spPr>
          <p:txBody>
            <a:bodyPr/>
            <a:lstStyle/>
            <a:p>
              <a:endParaRPr lang="en-US"/>
            </a:p>
          </p:txBody>
        </p:sp>
        <p:sp>
          <p:nvSpPr>
            <p:cNvPr id="23576" name="Line 98"/>
            <p:cNvSpPr>
              <a:spLocks noChangeShapeType="1"/>
            </p:cNvSpPr>
            <p:nvPr/>
          </p:nvSpPr>
          <p:spPr bwMode="auto">
            <a:xfrm>
              <a:off x="2289" y="2065"/>
              <a:ext cx="0" cy="329"/>
            </a:xfrm>
            <a:prstGeom prst="line">
              <a:avLst/>
            </a:prstGeom>
            <a:noFill/>
            <a:ln w="19050">
              <a:solidFill>
                <a:srgbClr val="000000"/>
              </a:solidFill>
              <a:round/>
              <a:headEnd/>
              <a:tailEnd type="triangle" w="sm" len="med"/>
            </a:ln>
          </p:spPr>
          <p:txBody>
            <a:bodyPr/>
            <a:lstStyle/>
            <a:p>
              <a:endParaRPr lang="en-US"/>
            </a:p>
          </p:txBody>
        </p:sp>
        <p:grpSp>
          <p:nvGrpSpPr>
            <p:cNvPr id="23577" name="Group 194"/>
            <p:cNvGrpSpPr>
              <a:grpSpLocks/>
            </p:cNvGrpSpPr>
            <p:nvPr/>
          </p:nvGrpSpPr>
          <p:grpSpPr bwMode="auto">
            <a:xfrm>
              <a:off x="384" y="1349"/>
              <a:ext cx="3456" cy="718"/>
              <a:chOff x="384" y="1415"/>
              <a:chExt cx="3456" cy="718"/>
            </a:xfrm>
          </p:grpSpPr>
          <p:sp>
            <p:nvSpPr>
              <p:cNvPr id="23630" name="Text Box 131"/>
              <p:cNvSpPr txBox="1">
                <a:spLocks noChangeArrowheads="1"/>
              </p:cNvSpPr>
              <p:nvPr/>
            </p:nvSpPr>
            <p:spPr bwMode="auto">
              <a:xfrm>
                <a:off x="3078" y="1571"/>
                <a:ext cx="762" cy="550"/>
              </a:xfrm>
              <a:prstGeom prst="rect">
                <a:avLst/>
              </a:prstGeom>
              <a:noFill/>
              <a:ln w="9525">
                <a:noFill/>
                <a:miter lim="800000"/>
                <a:headEnd/>
                <a:tailEnd/>
              </a:ln>
            </p:spPr>
            <p:txBody>
              <a:bodyPr/>
              <a:lstStyle/>
              <a:p>
                <a:r>
                  <a:rPr lang="en-US" sz="1000" b="1">
                    <a:latin typeface="Century Gothic" pitchFamily="34" charset="0"/>
                  </a:rPr>
                  <a:t>Regular helical packaging DNA-histone complexes (helix not shown)</a:t>
                </a:r>
                <a:endParaRPr lang="en-US" sz="1000">
                  <a:latin typeface="Century Gothic" pitchFamily="34" charset="0"/>
                </a:endParaRPr>
              </a:p>
            </p:txBody>
          </p:sp>
          <p:sp>
            <p:nvSpPr>
              <p:cNvPr id="23631" name="Text Box 124"/>
              <p:cNvSpPr txBox="1">
                <a:spLocks noChangeArrowheads="1"/>
              </p:cNvSpPr>
              <p:nvPr/>
            </p:nvSpPr>
            <p:spPr bwMode="auto">
              <a:xfrm>
                <a:off x="384" y="1598"/>
                <a:ext cx="724" cy="484"/>
              </a:xfrm>
              <a:prstGeom prst="rect">
                <a:avLst/>
              </a:prstGeom>
              <a:noFill/>
              <a:ln w="9525">
                <a:noFill/>
                <a:miter lim="800000"/>
                <a:headEnd/>
                <a:tailEnd/>
              </a:ln>
            </p:spPr>
            <p:txBody>
              <a:bodyPr/>
              <a:lstStyle/>
              <a:p>
                <a:r>
                  <a:rPr lang="en-US" sz="1000" b="1">
                    <a:latin typeface="Century Gothic" pitchFamily="34" charset="0"/>
                  </a:rPr>
                  <a:t>Nucleosomes forming 30nm</a:t>
                </a:r>
              </a:p>
              <a:p>
                <a:r>
                  <a:rPr lang="en-US" sz="1000" b="1">
                    <a:latin typeface="Century Gothic" pitchFamily="34" charset="0"/>
                  </a:rPr>
                  <a:t>fibre</a:t>
                </a:r>
              </a:p>
              <a:p>
                <a:r>
                  <a:rPr lang="en-US" sz="1000" b="1">
                    <a:latin typeface="Century Gothic" pitchFamily="34" charset="0"/>
                  </a:rPr>
                  <a:t>: Solenoid</a:t>
                </a:r>
                <a:endParaRPr lang="en-US" sz="1000">
                  <a:latin typeface="Century Gothic" pitchFamily="34" charset="0"/>
                </a:endParaRPr>
              </a:p>
            </p:txBody>
          </p:sp>
          <p:grpSp>
            <p:nvGrpSpPr>
              <p:cNvPr id="23632" name="Group 193"/>
              <p:cNvGrpSpPr>
                <a:grpSpLocks/>
              </p:cNvGrpSpPr>
              <p:nvPr/>
            </p:nvGrpSpPr>
            <p:grpSpPr bwMode="auto">
              <a:xfrm>
                <a:off x="1135" y="1415"/>
                <a:ext cx="1882" cy="718"/>
                <a:chOff x="1135" y="1415"/>
                <a:chExt cx="1882" cy="718"/>
              </a:xfrm>
            </p:grpSpPr>
            <p:sp>
              <p:nvSpPr>
                <p:cNvPr id="23633" name="Oval 78"/>
                <p:cNvSpPr>
                  <a:spLocks noChangeArrowheads="1"/>
                </p:cNvSpPr>
                <p:nvPr/>
              </p:nvSpPr>
              <p:spPr bwMode="auto">
                <a:xfrm>
                  <a:off x="2471" y="1777"/>
                  <a:ext cx="243" cy="238"/>
                </a:xfrm>
                <a:prstGeom prst="ellipse">
                  <a:avLst/>
                </a:prstGeom>
                <a:solidFill>
                  <a:srgbClr val="CC99FF"/>
                </a:solidFill>
                <a:ln w="9525">
                  <a:noFill/>
                  <a:round/>
                  <a:headEnd/>
                  <a:tailEnd/>
                </a:ln>
              </p:spPr>
              <p:txBody>
                <a:bodyPr/>
                <a:lstStyle/>
                <a:p>
                  <a:endParaRPr lang="en-US"/>
                </a:p>
              </p:txBody>
            </p:sp>
            <p:sp>
              <p:nvSpPr>
                <p:cNvPr id="23634" name="Oval 80"/>
                <p:cNvSpPr>
                  <a:spLocks noChangeArrowheads="1"/>
                </p:cNvSpPr>
                <p:nvPr/>
              </p:nvSpPr>
              <p:spPr bwMode="auto">
                <a:xfrm>
                  <a:off x="2511" y="1876"/>
                  <a:ext cx="61" cy="119"/>
                </a:xfrm>
                <a:prstGeom prst="ellipse">
                  <a:avLst/>
                </a:prstGeom>
                <a:solidFill>
                  <a:srgbClr val="FFFF00"/>
                </a:solidFill>
                <a:ln w="9525">
                  <a:solidFill>
                    <a:srgbClr val="000000"/>
                  </a:solidFill>
                  <a:round/>
                  <a:headEnd/>
                  <a:tailEnd/>
                </a:ln>
              </p:spPr>
              <p:txBody>
                <a:bodyPr/>
                <a:lstStyle/>
                <a:p>
                  <a:endParaRPr lang="en-US"/>
                </a:p>
              </p:txBody>
            </p:sp>
            <p:sp>
              <p:nvSpPr>
                <p:cNvPr id="23635" name="Oval 75"/>
                <p:cNvSpPr>
                  <a:spLocks noChangeArrowheads="1"/>
                </p:cNvSpPr>
                <p:nvPr/>
              </p:nvSpPr>
              <p:spPr bwMode="auto">
                <a:xfrm>
                  <a:off x="2197" y="1792"/>
                  <a:ext cx="243" cy="237"/>
                </a:xfrm>
                <a:prstGeom prst="ellipse">
                  <a:avLst/>
                </a:prstGeom>
                <a:solidFill>
                  <a:srgbClr val="CC99FF"/>
                </a:solidFill>
                <a:ln w="9525">
                  <a:noFill/>
                  <a:round/>
                  <a:headEnd/>
                  <a:tailEnd/>
                </a:ln>
              </p:spPr>
              <p:txBody>
                <a:bodyPr/>
                <a:lstStyle/>
                <a:p>
                  <a:endParaRPr lang="en-US"/>
                </a:p>
              </p:txBody>
            </p:sp>
            <p:sp>
              <p:nvSpPr>
                <p:cNvPr id="23636" name="Oval 76"/>
                <p:cNvSpPr>
                  <a:spLocks noChangeArrowheads="1"/>
                </p:cNvSpPr>
                <p:nvPr/>
              </p:nvSpPr>
              <p:spPr bwMode="auto">
                <a:xfrm>
                  <a:off x="1985" y="1797"/>
                  <a:ext cx="243" cy="237"/>
                </a:xfrm>
                <a:prstGeom prst="ellipse">
                  <a:avLst/>
                </a:prstGeom>
                <a:solidFill>
                  <a:srgbClr val="CC99FF"/>
                </a:solidFill>
                <a:ln w="9525">
                  <a:noFill/>
                  <a:round/>
                  <a:headEnd/>
                  <a:tailEnd/>
                </a:ln>
              </p:spPr>
              <p:txBody>
                <a:bodyPr/>
                <a:lstStyle/>
                <a:p>
                  <a:endParaRPr lang="en-US"/>
                </a:p>
              </p:txBody>
            </p:sp>
            <p:sp>
              <p:nvSpPr>
                <p:cNvPr id="23637" name="Oval 77"/>
                <p:cNvSpPr>
                  <a:spLocks noChangeArrowheads="1"/>
                </p:cNvSpPr>
                <p:nvPr/>
              </p:nvSpPr>
              <p:spPr bwMode="auto">
                <a:xfrm>
                  <a:off x="1681" y="1777"/>
                  <a:ext cx="243" cy="238"/>
                </a:xfrm>
                <a:prstGeom prst="ellipse">
                  <a:avLst/>
                </a:prstGeom>
                <a:solidFill>
                  <a:srgbClr val="CC99FF"/>
                </a:solidFill>
                <a:ln w="9525">
                  <a:noFill/>
                  <a:round/>
                  <a:headEnd/>
                  <a:tailEnd/>
                </a:ln>
              </p:spPr>
              <p:txBody>
                <a:bodyPr/>
                <a:lstStyle/>
                <a:p>
                  <a:endParaRPr lang="en-US"/>
                </a:p>
              </p:txBody>
            </p:sp>
            <p:sp>
              <p:nvSpPr>
                <p:cNvPr id="23638" name="Oval 74"/>
                <p:cNvSpPr>
                  <a:spLocks noChangeArrowheads="1"/>
                </p:cNvSpPr>
                <p:nvPr/>
              </p:nvSpPr>
              <p:spPr bwMode="auto">
                <a:xfrm>
                  <a:off x="1378" y="1777"/>
                  <a:ext cx="243" cy="238"/>
                </a:xfrm>
                <a:prstGeom prst="ellipse">
                  <a:avLst/>
                </a:prstGeom>
                <a:solidFill>
                  <a:srgbClr val="CC99FF"/>
                </a:solidFill>
                <a:ln w="9525">
                  <a:noFill/>
                  <a:round/>
                  <a:headEnd/>
                  <a:tailEnd/>
                </a:ln>
              </p:spPr>
              <p:txBody>
                <a:bodyPr/>
                <a:lstStyle/>
                <a:p>
                  <a:endParaRPr lang="en-US"/>
                </a:p>
              </p:txBody>
            </p:sp>
            <p:sp>
              <p:nvSpPr>
                <p:cNvPr id="23639" name="Oval 72"/>
                <p:cNvSpPr>
                  <a:spLocks noChangeArrowheads="1"/>
                </p:cNvSpPr>
                <p:nvPr/>
              </p:nvSpPr>
              <p:spPr bwMode="auto">
                <a:xfrm>
                  <a:off x="2531" y="1479"/>
                  <a:ext cx="243" cy="238"/>
                </a:xfrm>
                <a:prstGeom prst="ellipse">
                  <a:avLst/>
                </a:prstGeom>
                <a:solidFill>
                  <a:srgbClr val="CC99FF"/>
                </a:solidFill>
                <a:ln w="9525">
                  <a:noFill/>
                  <a:round/>
                  <a:headEnd/>
                  <a:tailEnd/>
                </a:ln>
              </p:spPr>
              <p:txBody>
                <a:bodyPr/>
                <a:lstStyle/>
                <a:p>
                  <a:endParaRPr lang="en-US"/>
                </a:p>
              </p:txBody>
            </p:sp>
            <p:sp>
              <p:nvSpPr>
                <p:cNvPr id="23640" name="Oval 73"/>
                <p:cNvSpPr>
                  <a:spLocks noChangeArrowheads="1"/>
                </p:cNvSpPr>
                <p:nvPr/>
              </p:nvSpPr>
              <p:spPr bwMode="auto">
                <a:xfrm>
                  <a:off x="2228" y="1479"/>
                  <a:ext cx="243" cy="238"/>
                </a:xfrm>
                <a:prstGeom prst="ellipse">
                  <a:avLst/>
                </a:prstGeom>
                <a:solidFill>
                  <a:srgbClr val="CC99FF"/>
                </a:solidFill>
                <a:ln w="9525">
                  <a:noFill/>
                  <a:round/>
                  <a:headEnd/>
                  <a:tailEnd/>
                </a:ln>
              </p:spPr>
              <p:txBody>
                <a:bodyPr/>
                <a:lstStyle/>
                <a:p>
                  <a:endParaRPr lang="en-US"/>
                </a:p>
              </p:txBody>
            </p:sp>
            <p:sp>
              <p:nvSpPr>
                <p:cNvPr id="23641" name="Oval 70"/>
                <p:cNvSpPr>
                  <a:spLocks noChangeArrowheads="1"/>
                </p:cNvSpPr>
                <p:nvPr/>
              </p:nvSpPr>
              <p:spPr bwMode="auto">
                <a:xfrm>
                  <a:off x="1924" y="1479"/>
                  <a:ext cx="243" cy="238"/>
                </a:xfrm>
                <a:prstGeom prst="ellipse">
                  <a:avLst/>
                </a:prstGeom>
                <a:solidFill>
                  <a:srgbClr val="CC99FF"/>
                </a:solidFill>
                <a:ln w="9525">
                  <a:noFill/>
                  <a:round/>
                  <a:headEnd/>
                  <a:tailEnd/>
                </a:ln>
              </p:spPr>
              <p:txBody>
                <a:bodyPr/>
                <a:lstStyle/>
                <a:p>
                  <a:endParaRPr lang="en-US"/>
                </a:p>
              </p:txBody>
            </p:sp>
            <p:sp>
              <p:nvSpPr>
                <p:cNvPr id="23642" name="Oval 71"/>
                <p:cNvSpPr>
                  <a:spLocks noChangeArrowheads="1"/>
                </p:cNvSpPr>
                <p:nvPr/>
              </p:nvSpPr>
              <p:spPr bwMode="auto">
                <a:xfrm>
                  <a:off x="1621" y="1479"/>
                  <a:ext cx="243" cy="238"/>
                </a:xfrm>
                <a:prstGeom prst="ellipse">
                  <a:avLst/>
                </a:prstGeom>
                <a:solidFill>
                  <a:srgbClr val="CC99FF"/>
                </a:solidFill>
                <a:ln w="9525">
                  <a:noFill/>
                  <a:round/>
                  <a:headEnd/>
                  <a:tailEnd/>
                </a:ln>
              </p:spPr>
              <p:txBody>
                <a:bodyPr/>
                <a:lstStyle/>
                <a:p>
                  <a:endParaRPr lang="en-US"/>
                </a:p>
              </p:txBody>
            </p:sp>
            <p:sp>
              <p:nvSpPr>
                <p:cNvPr id="23643" name="Oval 14"/>
                <p:cNvSpPr>
                  <a:spLocks noChangeArrowheads="1"/>
                </p:cNvSpPr>
                <p:nvPr/>
              </p:nvSpPr>
              <p:spPr bwMode="auto">
                <a:xfrm>
                  <a:off x="1317" y="1479"/>
                  <a:ext cx="243" cy="238"/>
                </a:xfrm>
                <a:prstGeom prst="ellipse">
                  <a:avLst/>
                </a:prstGeom>
                <a:solidFill>
                  <a:srgbClr val="CC99FF"/>
                </a:solidFill>
                <a:ln w="9525">
                  <a:noFill/>
                  <a:round/>
                  <a:headEnd/>
                  <a:tailEnd/>
                </a:ln>
              </p:spPr>
              <p:txBody>
                <a:bodyPr/>
                <a:lstStyle/>
                <a:p>
                  <a:endParaRPr lang="en-US"/>
                </a:p>
              </p:txBody>
            </p:sp>
            <p:sp>
              <p:nvSpPr>
                <p:cNvPr id="23644" name="Oval 15"/>
                <p:cNvSpPr>
                  <a:spLocks noChangeArrowheads="1"/>
                </p:cNvSpPr>
                <p:nvPr/>
              </p:nvSpPr>
              <p:spPr bwMode="auto">
                <a:xfrm>
                  <a:off x="1159" y="1508"/>
                  <a:ext cx="243" cy="238"/>
                </a:xfrm>
                <a:prstGeom prst="ellipse">
                  <a:avLst/>
                </a:prstGeom>
                <a:solidFill>
                  <a:srgbClr val="FFFF00"/>
                </a:solidFill>
                <a:ln w="9525">
                  <a:solidFill>
                    <a:srgbClr val="000000"/>
                  </a:solidFill>
                  <a:round/>
                  <a:headEnd/>
                  <a:tailEnd/>
                </a:ln>
              </p:spPr>
              <p:txBody>
                <a:bodyPr/>
                <a:lstStyle/>
                <a:p>
                  <a:endParaRPr lang="en-US"/>
                </a:p>
              </p:txBody>
            </p:sp>
            <p:sp>
              <p:nvSpPr>
                <p:cNvPr id="23645" name="Oval 16"/>
                <p:cNvSpPr>
                  <a:spLocks noChangeArrowheads="1"/>
                </p:cNvSpPr>
                <p:nvPr/>
              </p:nvSpPr>
              <p:spPr bwMode="auto">
                <a:xfrm>
                  <a:off x="1199" y="1508"/>
                  <a:ext cx="243" cy="238"/>
                </a:xfrm>
                <a:prstGeom prst="ellipse">
                  <a:avLst/>
                </a:prstGeom>
                <a:solidFill>
                  <a:srgbClr val="FFFF00"/>
                </a:solidFill>
                <a:ln w="9525">
                  <a:solidFill>
                    <a:srgbClr val="000000"/>
                  </a:solidFill>
                  <a:round/>
                  <a:headEnd/>
                  <a:tailEnd/>
                </a:ln>
              </p:spPr>
              <p:txBody>
                <a:bodyPr/>
                <a:lstStyle/>
                <a:p>
                  <a:endParaRPr lang="en-US"/>
                </a:p>
              </p:txBody>
            </p:sp>
            <p:sp>
              <p:nvSpPr>
                <p:cNvPr id="23646" name="Oval 17"/>
                <p:cNvSpPr>
                  <a:spLocks noChangeArrowheads="1"/>
                </p:cNvSpPr>
                <p:nvPr/>
              </p:nvSpPr>
              <p:spPr bwMode="auto">
                <a:xfrm>
                  <a:off x="1235" y="1543"/>
                  <a:ext cx="182" cy="178"/>
                </a:xfrm>
                <a:prstGeom prst="ellipse">
                  <a:avLst/>
                </a:prstGeom>
                <a:gradFill rotWithShape="0">
                  <a:gsLst>
                    <a:gs pos="0">
                      <a:srgbClr val="FF6600"/>
                    </a:gs>
                    <a:gs pos="100000">
                      <a:srgbClr val="762F00"/>
                    </a:gs>
                  </a:gsLst>
                  <a:path path="rect">
                    <a:fillToRect l="100000" b="100000"/>
                  </a:path>
                </a:gradFill>
                <a:ln w="9525">
                  <a:noFill/>
                  <a:round/>
                  <a:headEnd/>
                  <a:tailEnd/>
                </a:ln>
              </p:spPr>
              <p:txBody>
                <a:bodyPr/>
                <a:lstStyle/>
                <a:p>
                  <a:endParaRPr lang="en-US"/>
                </a:p>
              </p:txBody>
            </p:sp>
            <p:sp>
              <p:nvSpPr>
                <p:cNvPr id="23647" name="AutoShape 18"/>
                <p:cNvSpPr>
                  <a:spLocks noChangeArrowheads="1"/>
                </p:cNvSpPr>
                <p:nvPr/>
              </p:nvSpPr>
              <p:spPr bwMode="auto">
                <a:xfrm rot="-821513">
                  <a:off x="1196" y="1737"/>
                  <a:ext cx="303" cy="60"/>
                </a:xfrm>
                <a:prstGeom prst="roundRect">
                  <a:avLst>
                    <a:gd name="adj" fmla="val 16667"/>
                  </a:avLst>
                </a:prstGeom>
                <a:solidFill>
                  <a:srgbClr val="FFFF00"/>
                </a:solidFill>
                <a:ln w="9525">
                  <a:solidFill>
                    <a:srgbClr val="000000"/>
                  </a:solidFill>
                  <a:round/>
                  <a:headEnd/>
                  <a:tailEnd/>
                </a:ln>
              </p:spPr>
              <p:txBody>
                <a:bodyPr/>
                <a:lstStyle/>
                <a:p>
                  <a:endParaRPr lang="en-US"/>
                </a:p>
              </p:txBody>
            </p:sp>
            <p:sp>
              <p:nvSpPr>
                <p:cNvPr id="23648" name="Oval 19"/>
                <p:cNvSpPr>
                  <a:spLocks noChangeArrowheads="1"/>
                </p:cNvSpPr>
                <p:nvPr/>
              </p:nvSpPr>
              <p:spPr bwMode="auto">
                <a:xfrm>
                  <a:off x="1458" y="1475"/>
                  <a:ext cx="243" cy="237"/>
                </a:xfrm>
                <a:prstGeom prst="ellipse">
                  <a:avLst/>
                </a:prstGeom>
                <a:solidFill>
                  <a:srgbClr val="FFFF00"/>
                </a:solidFill>
                <a:ln w="9525">
                  <a:solidFill>
                    <a:srgbClr val="000000"/>
                  </a:solidFill>
                  <a:round/>
                  <a:headEnd/>
                  <a:tailEnd/>
                </a:ln>
              </p:spPr>
              <p:txBody>
                <a:bodyPr/>
                <a:lstStyle/>
                <a:p>
                  <a:endParaRPr lang="en-US"/>
                </a:p>
              </p:txBody>
            </p:sp>
            <p:sp>
              <p:nvSpPr>
                <p:cNvPr id="23649" name="Oval 20"/>
                <p:cNvSpPr>
                  <a:spLocks noChangeArrowheads="1"/>
                </p:cNvSpPr>
                <p:nvPr/>
              </p:nvSpPr>
              <p:spPr bwMode="auto">
                <a:xfrm>
                  <a:off x="1498" y="1475"/>
                  <a:ext cx="243" cy="237"/>
                </a:xfrm>
                <a:prstGeom prst="ellipse">
                  <a:avLst/>
                </a:prstGeom>
                <a:solidFill>
                  <a:srgbClr val="FFFF00"/>
                </a:solidFill>
                <a:ln w="9525">
                  <a:solidFill>
                    <a:srgbClr val="000000"/>
                  </a:solidFill>
                  <a:round/>
                  <a:headEnd/>
                  <a:tailEnd/>
                </a:ln>
              </p:spPr>
              <p:txBody>
                <a:bodyPr/>
                <a:lstStyle/>
                <a:p>
                  <a:endParaRPr lang="en-US"/>
                </a:p>
              </p:txBody>
            </p:sp>
            <p:sp>
              <p:nvSpPr>
                <p:cNvPr id="23650" name="Oval 21"/>
                <p:cNvSpPr>
                  <a:spLocks noChangeArrowheads="1"/>
                </p:cNvSpPr>
                <p:nvPr/>
              </p:nvSpPr>
              <p:spPr bwMode="auto">
                <a:xfrm>
                  <a:off x="1534" y="1509"/>
                  <a:ext cx="182" cy="179"/>
                </a:xfrm>
                <a:prstGeom prst="ellipse">
                  <a:avLst/>
                </a:prstGeom>
                <a:gradFill rotWithShape="0">
                  <a:gsLst>
                    <a:gs pos="0">
                      <a:srgbClr val="FF6600"/>
                    </a:gs>
                    <a:gs pos="100000">
                      <a:srgbClr val="762F00"/>
                    </a:gs>
                  </a:gsLst>
                  <a:path path="rect">
                    <a:fillToRect l="100000" b="100000"/>
                  </a:path>
                </a:gradFill>
                <a:ln w="9525">
                  <a:noFill/>
                  <a:round/>
                  <a:headEnd/>
                  <a:tailEnd/>
                </a:ln>
              </p:spPr>
              <p:txBody>
                <a:bodyPr/>
                <a:lstStyle/>
                <a:p>
                  <a:endParaRPr lang="en-US"/>
                </a:p>
              </p:txBody>
            </p:sp>
            <p:sp>
              <p:nvSpPr>
                <p:cNvPr id="23651" name="AutoShape 22"/>
                <p:cNvSpPr>
                  <a:spLocks noChangeArrowheads="1"/>
                </p:cNvSpPr>
                <p:nvPr/>
              </p:nvSpPr>
              <p:spPr bwMode="auto">
                <a:xfrm rot="-821513">
                  <a:off x="1499" y="1702"/>
                  <a:ext cx="304" cy="60"/>
                </a:xfrm>
                <a:prstGeom prst="roundRect">
                  <a:avLst>
                    <a:gd name="adj" fmla="val 16667"/>
                  </a:avLst>
                </a:prstGeom>
                <a:solidFill>
                  <a:srgbClr val="FFFF00"/>
                </a:solidFill>
                <a:ln w="9525">
                  <a:solidFill>
                    <a:srgbClr val="000000"/>
                  </a:solidFill>
                  <a:round/>
                  <a:headEnd/>
                  <a:tailEnd/>
                </a:ln>
              </p:spPr>
              <p:txBody>
                <a:bodyPr/>
                <a:lstStyle/>
                <a:p>
                  <a:endParaRPr lang="en-US"/>
                </a:p>
              </p:txBody>
            </p:sp>
            <p:sp>
              <p:nvSpPr>
                <p:cNvPr id="23652" name="Oval 23"/>
                <p:cNvSpPr>
                  <a:spLocks noChangeArrowheads="1"/>
                </p:cNvSpPr>
                <p:nvPr/>
              </p:nvSpPr>
              <p:spPr bwMode="auto">
                <a:xfrm>
                  <a:off x="1752" y="1484"/>
                  <a:ext cx="243" cy="238"/>
                </a:xfrm>
                <a:prstGeom prst="ellipse">
                  <a:avLst/>
                </a:prstGeom>
                <a:solidFill>
                  <a:srgbClr val="FFFF00"/>
                </a:solidFill>
                <a:ln w="9525">
                  <a:solidFill>
                    <a:srgbClr val="000000"/>
                  </a:solidFill>
                  <a:round/>
                  <a:headEnd/>
                  <a:tailEnd/>
                </a:ln>
              </p:spPr>
              <p:txBody>
                <a:bodyPr/>
                <a:lstStyle/>
                <a:p>
                  <a:endParaRPr lang="en-US"/>
                </a:p>
              </p:txBody>
            </p:sp>
            <p:sp>
              <p:nvSpPr>
                <p:cNvPr id="23653" name="Oval 24"/>
                <p:cNvSpPr>
                  <a:spLocks noChangeArrowheads="1"/>
                </p:cNvSpPr>
                <p:nvPr/>
              </p:nvSpPr>
              <p:spPr bwMode="auto">
                <a:xfrm>
                  <a:off x="1793" y="1484"/>
                  <a:ext cx="243" cy="238"/>
                </a:xfrm>
                <a:prstGeom prst="ellipse">
                  <a:avLst/>
                </a:prstGeom>
                <a:solidFill>
                  <a:srgbClr val="FFFF00"/>
                </a:solidFill>
                <a:ln w="9525">
                  <a:solidFill>
                    <a:srgbClr val="000000"/>
                  </a:solidFill>
                  <a:round/>
                  <a:headEnd/>
                  <a:tailEnd/>
                </a:ln>
              </p:spPr>
              <p:txBody>
                <a:bodyPr/>
                <a:lstStyle/>
                <a:p>
                  <a:endParaRPr lang="en-US"/>
                </a:p>
              </p:txBody>
            </p:sp>
            <p:sp>
              <p:nvSpPr>
                <p:cNvPr id="23654" name="Oval 25"/>
                <p:cNvSpPr>
                  <a:spLocks noChangeArrowheads="1"/>
                </p:cNvSpPr>
                <p:nvPr/>
              </p:nvSpPr>
              <p:spPr bwMode="auto">
                <a:xfrm>
                  <a:off x="1833" y="1519"/>
                  <a:ext cx="182" cy="178"/>
                </a:xfrm>
                <a:prstGeom prst="ellipse">
                  <a:avLst/>
                </a:prstGeom>
                <a:gradFill rotWithShape="0">
                  <a:gsLst>
                    <a:gs pos="0">
                      <a:srgbClr val="FF6600"/>
                    </a:gs>
                    <a:gs pos="100000">
                      <a:srgbClr val="762F00"/>
                    </a:gs>
                  </a:gsLst>
                  <a:path path="rect">
                    <a:fillToRect l="100000" b="100000"/>
                  </a:path>
                </a:gradFill>
                <a:ln w="9525">
                  <a:noFill/>
                  <a:round/>
                  <a:headEnd/>
                  <a:tailEnd/>
                </a:ln>
              </p:spPr>
              <p:txBody>
                <a:bodyPr/>
                <a:lstStyle/>
                <a:p>
                  <a:endParaRPr lang="en-US"/>
                </a:p>
              </p:txBody>
            </p:sp>
            <p:sp>
              <p:nvSpPr>
                <p:cNvPr id="23655" name="AutoShape 26"/>
                <p:cNvSpPr>
                  <a:spLocks noChangeArrowheads="1"/>
                </p:cNvSpPr>
                <p:nvPr/>
              </p:nvSpPr>
              <p:spPr bwMode="auto">
                <a:xfrm rot="-821513">
                  <a:off x="1803" y="1707"/>
                  <a:ext cx="303" cy="60"/>
                </a:xfrm>
                <a:prstGeom prst="roundRect">
                  <a:avLst>
                    <a:gd name="adj" fmla="val 16667"/>
                  </a:avLst>
                </a:prstGeom>
                <a:solidFill>
                  <a:srgbClr val="FFFF00"/>
                </a:solidFill>
                <a:ln w="9525">
                  <a:solidFill>
                    <a:srgbClr val="000000"/>
                  </a:solidFill>
                  <a:round/>
                  <a:headEnd/>
                  <a:tailEnd/>
                </a:ln>
              </p:spPr>
              <p:txBody>
                <a:bodyPr/>
                <a:lstStyle/>
                <a:p>
                  <a:endParaRPr lang="en-US"/>
                </a:p>
              </p:txBody>
            </p:sp>
            <p:sp>
              <p:nvSpPr>
                <p:cNvPr id="23656" name="Oval 27"/>
                <p:cNvSpPr>
                  <a:spLocks noChangeArrowheads="1"/>
                </p:cNvSpPr>
                <p:nvPr/>
              </p:nvSpPr>
              <p:spPr bwMode="auto">
                <a:xfrm>
                  <a:off x="2056" y="1484"/>
                  <a:ext cx="243" cy="238"/>
                </a:xfrm>
                <a:prstGeom prst="ellipse">
                  <a:avLst/>
                </a:prstGeom>
                <a:solidFill>
                  <a:srgbClr val="FFFF00"/>
                </a:solidFill>
                <a:ln w="9525">
                  <a:solidFill>
                    <a:srgbClr val="000000"/>
                  </a:solidFill>
                  <a:round/>
                  <a:headEnd/>
                  <a:tailEnd/>
                </a:ln>
              </p:spPr>
              <p:txBody>
                <a:bodyPr/>
                <a:lstStyle/>
                <a:p>
                  <a:endParaRPr lang="en-US"/>
                </a:p>
              </p:txBody>
            </p:sp>
            <p:sp>
              <p:nvSpPr>
                <p:cNvPr id="23657" name="Oval 28"/>
                <p:cNvSpPr>
                  <a:spLocks noChangeArrowheads="1"/>
                </p:cNvSpPr>
                <p:nvPr/>
              </p:nvSpPr>
              <p:spPr bwMode="auto">
                <a:xfrm>
                  <a:off x="2096" y="1494"/>
                  <a:ext cx="243" cy="238"/>
                </a:xfrm>
                <a:prstGeom prst="ellipse">
                  <a:avLst/>
                </a:prstGeom>
                <a:solidFill>
                  <a:srgbClr val="FFFF00"/>
                </a:solidFill>
                <a:ln w="9525">
                  <a:solidFill>
                    <a:srgbClr val="000000"/>
                  </a:solidFill>
                  <a:round/>
                  <a:headEnd/>
                  <a:tailEnd/>
                </a:ln>
              </p:spPr>
              <p:txBody>
                <a:bodyPr/>
                <a:lstStyle/>
                <a:p>
                  <a:endParaRPr lang="en-US"/>
                </a:p>
              </p:txBody>
            </p:sp>
            <p:sp>
              <p:nvSpPr>
                <p:cNvPr id="23658" name="Oval 29"/>
                <p:cNvSpPr>
                  <a:spLocks noChangeArrowheads="1"/>
                </p:cNvSpPr>
                <p:nvPr/>
              </p:nvSpPr>
              <p:spPr bwMode="auto">
                <a:xfrm>
                  <a:off x="2132" y="1529"/>
                  <a:ext cx="182" cy="178"/>
                </a:xfrm>
                <a:prstGeom prst="ellipse">
                  <a:avLst/>
                </a:prstGeom>
                <a:gradFill rotWithShape="0">
                  <a:gsLst>
                    <a:gs pos="0">
                      <a:srgbClr val="FF6600"/>
                    </a:gs>
                    <a:gs pos="100000">
                      <a:srgbClr val="762F00"/>
                    </a:gs>
                  </a:gsLst>
                  <a:path path="rect">
                    <a:fillToRect l="100000" b="100000"/>
                  </a:path>
                </a:gradFill>
                <a:ln w="9525">
                  <a:noFill/>
                  <a:round/>
                  <a:headEnd/>
                  <a:tailEnd/>
                </a:ln>
              </p:spPr>
              <p:txBody>
                <a:bodyPr/>
                <a:lstStyle/>
                <a:p>
                  <a:endParaRPr lang="en-US"/>
                </a:p>
              </p:txBody>
            </p:sp>
            <p:sp>
              <p:nvSpPr>
                <p:cNvPr id="23659" name="AutoShape 30"/>
                <p:cNvSpPr>
                  <a:spLocks noChangeArrowheads="1"/>
                </p:cNvSpPr>
                <p:nvPr/>
              </p:nvSpPr>
              <p:spPr bwMode="auto">
                <a:xfrm rot="-821513">
                  <a:off x="2106" y="1717"/>
                  <a:ext cx="304" cy="60"/>
                </a:xfrm>
                <a:prstGeom prst="roundRect">
                  <a:avLst>
                    <a:gd name="adj" fmla="val 16667"/>
                  </a:avLst>
                </a:prstGeom>
                <a:solidFill>
                  <a:srgbClr val="FFFF00"/>
                </a:solidFill>
                <a:ln w="9525">
                  <a:solidFill>
                    <a:srgbClr val="000000"/>
                  </a:solidFill>
                  <a:round/>
                  <a:headEnd/>
                  <a:tailEnd/>
                </a:ln>
              </p:spPr>
              <p:txBody>
                <a:bodyPr/>
                <a:lstStyle/>
                <a:p>
                  <a:endParaRPr lang="en-US"/>
                </a:p>
              </p:txBody>
            </p:sp>
            <p:sp>
              <p:nvSpPr>
                <p:cNvPr id="23660" name="Oval 31"/>
                <p:cNvSpPr>
                  <a:spLocks noChangeArrowheads="1"/>
                </p:cNvSpPr>
                <p:nvPr/>
              </p:nvSpPr>
              <p:spPr bwMode="auto">
                <a:xfrm>
                  <a:off x="2344" y="1479"/>
                  <a:ext cx="243" cy="238"/>
                </a:xfrm>
                <a:prstGeom prst="ellipse">
                  <a:avLst/>
                </a:prstGeom>
                <a:solidFill>
                  <a:srgbClr val="FFFF00"/>
                </a:solidFill>
                <a:ln w="9525">
                  <a:solidFill>
                    <a:srgbClr val="000000"/>
                  </a:solidFill>
                  <a:round/>
                  <a:headEnd/>
                  <a:tailEnd/>
                </a:ln>
              </p:spPr>
              <p:txBody>
                <a:bodyPr/>
                <a:lstStyle/>
                <a:p>
                  <a:endParaRPr lang="en-US"/>
                </a:p>
              </p:txBody>
            </p:sp>
            <p:grpSp>
              <p:nvGrpSpPr>
                <p:cNvPr id="23661" name="Group 32"/>
                <p:cNvGrpSpPr>
                  <a:grpSpLocks/>
                </p:cNvGrpSpPr>
                <p:nvPr/>
              </p:nvGrpSpPr>
              <p:grpSpPr bwMode="auto">
                <a:xfrm>
                  <a:off x="2385" y="1499"/>
                  <a:ext cx="243" cy="238"/>
                  <a:chOff x="6846" y="5136"/>
                  <a:chExt cx="720" cy="720"/>
                </a:xfrm>
              </p:grpSpPr>
              <p:sp>
                <p:nvSpPr>
                  <p:cNvPr id="23701" name="Oval 33"/>
                  <p:cNvSpPr>
                    <a:spLocks noChangeArrowheads="1"/>
                  </p:cNvSpPr>
                  <p:nvPr/>
                </p:nvSpPr>
                <p:spPr bwMode="auto">
                  <a:xfrm>
                    <a:off x="6846" y="5136"/>
                    <a:ext cx="720" cy="720"/>
                  </a:xfrm>
                  <a:prstGeom prst="ellipse">
                    <a:avLst/>
                  </a:prstGeom>
                  <a:solidFill>
                    <a:srgbClr val="FFFF00"/>
                  </a:solidFill>
                  <a:ln w="9525">
                    <a:solidFill>
                      <a:srgbClr val="000000"/>
                    </a:solidFill>
                    <a:round/>
                    <a:headEnd/>
                    <a:tailEnd/>
                  </a:ln>
                </p:spPr>
                <p:txBody>
                  <a:bodyPr/>
                  <a:lstStyle/>
                  <a:p>
                    <a:endParaRPr lang="en-US"/>
                  </a:p>
                </p:txBody>
              </p:sp>
              <p:sp>
                <p:nvSpPr>
                  <p:cNvPr id="23702" name="Oval 34"/>
                  <p:cNvSpPr>
                    <a:spLocks noChangeArrowheads="1"/>
                  </p:cNvSpPr>
                  <p:nvPr/>
                </p:nvSpPr>
                <p:spPr bwMode="auto">
                  <a:xfrm>
                    <a:off x="6951" y="5241"/>
                    <a:ext cx="540" cy="540"/>
                  </a:xfrm>
                  <a:prstGeom prst="ellipse">
                    <a:avLst/>
                  </a:prstGeom>
                  <a:gradFill rotWithShape="0">
                    <a:gsLst>
                      <a:gs pos="0">
                        <a:srgbClr val="FF6600"/>
                      </a:gs>
                      <a:gs pos="100000">
                        <a:srgbClr val="762F00"/>
                      </a:gs>
                    </a:gsLst>
                    <a:path path="rect">
                      <a:fillToRect l="100000" b="100000"/>
                    </a:path>
                  </a:gradFill>
                  <a:ln w="9525">
                    <a:noFill/>
                    <a:round/>
                    <a:headEnd/>
                    <a:tailEnd/>
                  </a:ln>
                </p:spPr>
                <p:txBody>
                  <a:bodyPr/>
                  <a:lstStyle/>
                  <a:p>
                    <a:endParaRPr lang="en-US"/>
                  </a:p>
                </p:txBody>
              </p:sp>
            </p:grpSp>
            <p:sp>
              <p:nvSpPr>
                <p:cNvPr id="23662" name="AutoShape 35"/>
                <p:cNvSpPr>
                  <a:spLocks noChangeArrowheads="1"/>
                </p:cNvSpPr>
                <p:nvPr/>
              </p:nvSpPr>
              <p:spPr bwMode="auto">
                <a:xfrm rot="-821513">
                  <a:off x="2405" y="1717"/>
                  <a:ext cx="303" cy="60"/>
                </a:xfrm>
                <a:prstGeom prst="roundRect">
                  <a:avLst>
                    <a:gd name="adj" fmla="val 16667"/>
                  </a:avLst>
                </a:prstGeom>
                <a:solidFill>
                  <a:srgbClr val="FFFF00"/>
                </a:solidFill>
                <a:ln w="9525">
                  <a:solidFill>
                    <a:srgbClr val="000000"/>
                  </a:solidFill>
                  <a:round/>
                  <a:headEnd/>
                  <a:tailEnd/>
                </a:ln>
              </p:spPr>
              <p:txBody>
                <a:bodyPr/>
                <a:lstStyle/>
                <a:p>
                  <a:endParaRPr lang="en-US"/>
                </a:p>
              </p:txBody>
            </p:sp>
            <p:sp>
              <p:nvSpPr>
                <p:cNvPr id="23663" name="Oval 36"/>
                <p:cNvSpPr>
                  <a:spLocks noChangeArrowheads="1"/>
                </p:cNvSpPr>
                <p:nvPr/>
              </p:nvSpPr>
              <p:spPr bwMode="auto">
                <a:xfrm>
                  <a:off x="2653" y="1499"/>
                  <a:ext cx="243" cy="238"/>
                </a:xfrm>
                <a:prstGeom prst="ellipse">
                  <a:avLst/>
                </a:prstGeom>
                <a:solidFill>
                  <a:srgbClr val="FFFF00"/>
                </a:solidFill>
                <a:ln w="9525">
                  <a:solidFill>
                    <a:srgbClr val="000000"/>
                  </a:solidFill>
                  <a:round/>
                  <a:headEnd/>
                  <a:tailEnd/>
                </a:ln>
              </p:spPr>
              <p:txBody>
                <a:bodyPr/>
                <a:lstStyle/>
                <a:p>
                  <a:endParaRPr lang="en-US"/>
                </a:p>
              </p:txBody>
            </p:sp>
            <p:sp>
              <p:nvSpPr>
                <p:cNvPr id="23664" name="Oval 37"/>
                <p:cNvSpPr>
                  <a:spLocks noChangeArrowheads="1"/>
                </p:cNvSpPr>
                <p:nvPr/>
              </p:nvSpPr>
              <p:spPr bwMode="auto">
                <a:xfrm>
                  <a:off x="2693" y="1499"/>
                  <a:ext cx="243" cy="238"/>
                </a:xfrm>
                <a:prstGeom prst="ellipse">
                  <a:avLst/>
                </a:prstGeom>
                <a:solidFill>
                  <a:srgbClr val="FFFF00"/>
                </a:solidFill>
                <a:ln w="9525">
                  <a:solidFill>
                    <a:srgbClr val="000000"/>
                  </a:solidFill>
                  <a:round/>
                  <a:headEnd/>
                  <a:tailEnd/>
                </a:ln>
              </p:spPr>
              <p:txBody>
                <a:bodyPr/>
                <a:lstStyle/>
                <a:p>
                  <a:endParaRPr lang="en-US"/>
                </a:p>
              </p:txBody>
            </p:sp>
            <p:sp>
              <p:nvSpPr>
                <p:cNvPr id="23665" name="Oval 38"/>
                <p:cNvSpPr>
                  <a:spLocks noChangeArrowheads="1"/>
                </p:cNvSpPr>
                <p:nvPr/>
              </p:nvSpPr>
              <p:spPr bwMode="auto">
                <a:xfrm>
                  <a:off x="2729" y="1534"/>
                  <a:ext cx="182" cy="178"/>
                </a:xfrm>
                <a:prstGeom prst="ellipse">
                  <a:avLst/>
                </a:prstGeom>
                <a:gradFill rotWithShape="0">
                  <a:gsLst>
                    <a:gs pos="0">
                      <a:srgbClr val="FF6600"/>
                    </a:gs>
                    <a:gs pos="100000">
                      <a:srgbClr val="762F00"/>
                    </a:gs>
                  </a:gsLst>
                  <a:path path="rect">
                    <a:fillToRect l="100000" b="100000"/>
                  </a:path>
                </a:gradFill>
                <a:ln w="9525">
                  <a:noFill/>
                  <a:round/>
                  <a:headEnd/>
                  <a:tailEnd/>
                </a:ln>
              </p:spPr>
              <p:txBody>
                <a:bodyPr/>
                <a:lstStyle/>
                <a:p>
                  <a:endParaRPr lang="en-US"/>
                </a:p>
              </p:txBody>
            </p:sp>
            <p:sp>
              <p:nvSpPr>
                <p:cNvPr id="23666" name="AutoShape 39"/>
                <p:cNvSpPr>
                  <a:spLocks noChangeArrowheads="1"/>
                </p:cNvSpPr>
                <p:nvPr/>
              </p:nvSpPr>
              <p:spPr bwMode="auto">
                <a:xfrm rot="-821513">
                  <a:off x="2714" y="1717"/>
                  <a:ext cx="303" cy="60"/>
                </a:xfrm>
                <a:prstGeom prst="roundRect">
                  <a:avLst>
                    <a:gd name="adj" fmla="val 16667"/>
                  </a:avLst>
                </a:prstGeom>
                <a:solidFill>
                  <a:srgbClr val="FFFF00"/>
                </a:solidFill>
                <a:ln w="9525">
                  <a:solidFill>
                    <a:srgbClr val="000000"/>
                  </a:solidFill>
                  <a:round/>
                  <a:headEnd/>
                  <a:tailEnd/>
                </a:ln>
              </p:spPr>
              <p:txBody>
                <a:bodyPr/>
                <a:lstStyle/>
                <a:p>
                  <a:endParaRPr lang="en-US"/>
                </a:p>
              </p:txBody>
            </p:sp>
            <p:sp>
              <p:nvSpPr>
                <p:cNvPr id="23667" name="Line 40"/>
                <p:cNvSpPr>
                  <a:spLocks noChangeShapeType="1"/>
                </p:cNvSpPr>
                <p:nvPr/>
              </p:nvSpPr>
              <p:spPr bwMode="auto">
                <a:xfrm rot="21414595" flipV="1">
                  <a:off x="1196" y="1732"/>
                  <a:ext cx="303" cy="60"/>
                </a:xfrm>
                <a:prstGeom prst="line">
                  <a:avLst/>
                </a:prstGeom>
                <a:noFill/>
                <a:ln w="9525">
                  <a:solidFill>
                    <a:srgbClr val="000000"/>
                  </a:solidFill>
                  <a:round/>
                  <a:headEnd/>
                  <a:tailEnd/>
                </a:ln>
              </p:spPr>
              <p:txBody>
                <a:bodyPr/>
                <a:lstStyle/>
                <a:p>
                  <a:endParaRPr lang="en-US"/>
                </a:p>
              </p:txBody>
            </p:sp>
            <p:sp>
              <p:nvSpPr>
                <p:cNvPr id="23668" name="Line 41"/>
                <p:cNvSpPr>
                  <a:spLocks noChangeShapeType="1"/>
                </p:cNvSpPr>
                <p:nvPr/>
              </p:nvSpPr>
              <p:spPr bwMode="auto">
                <a:xfrm rot="21414595" flipV="1">
                  <a:off x="1499" y="1702"/>
                  <a:ext cx="304" cy="60"/>
                </a:xfrm>
                <a:prstGeom prst="line">
                  <a:avLst/>
                </a:prstGeom>
                <a:noFill/>
                <a:ln w="9525">
                  <a:solidFill>
                    <a:srgbClr val="000000"/>
                  </a:solidFill>
                  <a:round/>
                  <a:headEnd/>
                  <a:tailEnd/>
                </a:ln>
              </p:spPr>
              <p:txBody>
                <a:bodyPr/>
                <a:lstStyle/>
                <a:p>
                  <a:endParaRPr lang="en-US"/>
                </a:p>
              </p:txBody>
            </p:sp>
            <p:sp>
              <p:nvSpPr>
                <p:cNvPr id="23669" name="Line 42"/>
                <p:cNvSpPr>
                  <a:spLocks noChangeShapeType="1"/>
                </p:cNvSpPr>
                <p:nvPr/>
              </p:nvSpPr>
              <p:spPr bwMode="auto">
                <a:xfrm rot="21414595" flipV="1">
                  <a:off x="1803" y="1702"/>
                  <a:ext cx="303" cy="60"/>
                </a:xfrm>
                <a:prstGeom prst="line">
                  <a:avLst/>
                </a:prstGeom>
                <a:noFill/>
                <a:ln w="9525">
                  <a:solidFill>
                    <a:srgbClr val="000000"/>
                  </a:solidFill>
                  <a:round/>
                  <a:headEnd/>
                  <a:tailEnd/>
                </a:ln>
              </p:spPr>
              <p:txBody>
                <a:bodyPr/>
                <a:lstStyle/>
                <a:p>
                  <a:endParaRPr lang="en-US"/>
                </a:p>
              </p:txBody>
            </p:sp>
            <p:sp>
              <p:nvSpPr>
                <p:cNvPr id="23670" name="Line 43"/>
                <p:cNvSpPr>
                  <a:spLocks noChangeShapeType="1"/>
                </p:cNvSpPr>
                <p:nvPr/>
              </p:nvSpPr>
              <p:spPr bwMode="auto">
                <a:xfrm rot="21414595" flipV="1">
                  <a:off x="2096" y="1717"/>
                  <a:ext cx="304" cy="60"/>
                </a:xfrm>
                <a:prstGeom prst="line">
                  <a:avLst/>
                </a:prstGeom>
                <a:noFill/>
                <a:ln w="9525">
                  <a:solidFill>
                    <a:srgbClr val="000000"/>
                  </a:solidFill>
                  <a:round/>
                  <a:headEnd/>
                  <a:tailEnd/>
                </a:ln>
              </p:spPr>
              <p:txBody>
                <a:bodyPr/>
                <a:lstStyle/>
                <a:p>
                  <a:endParaRPr lang="en-US"/>
                </a:p>
              </p:txBody>
            </p:sp>
            <p:sp>
              <p:nvSpPr>
                <p:cNvPr id="23671" name="Line 44"/>
                <p:cNvSpPr>
                  <a:spLocks noChangeShapeType="1"/>
                </p:cNvSpPr>
                <p:nvPr/>
              </p:nvSpPr>
              <p:spPr bwMode="auto">
                <a:xfrm rot="21414595" flipV="1">
                  <a:off x="2400" y="1722"/>
                  <a:ext cx="303" cy="60"/>
                </a:xfrm>
                <a:prstGeom prst="line">
                  <a:avLst/>
                </a:prstGeom>
                <a:noFill/>
                <a:ln w="9525">
                  <a:solidFill>
                    <a:srgbClr val="000000"/>
                  </a:solidFill>
                  <a:round/>
                  <a:headEnd/>
                  <a:tailEnd/>
                </a:ln>
              </p:spPr>
              <p:txBody>
                <a:bodyPr/>
                <a:lstStyle/>
                <a:p>
                  <a:endParaRPr lang="en-US"/>
                </a:p>
              </p:txBody>
            </p:sp>
            <p:sp>
              <p:nvSpPr>
                <p:cNvPr id="23672" name="Line 45"/>
                <p:cNvSpPr>
                  <a:spLocks noChangeShapeType="1"/>
                </p:cNvSpPr>
                <p:nvPr/>
              </p:nvSpPr>
              <p:spPr bwMode="auto">
                <a:xfrm rot="21414595" flipV="1">
                  <a:off x="2708" y="1712"/>
                  <a:ext cx="304" cy="60"/>
                </a:xfrm>
                <a:prstGeom prst="line">
                  <a:avLst/>
                </a:prstGeom>
                <a:noFill/>
                <a:ln w="9525">
                  <a:solidFill>
                    <a:srgbClr val="000000"/>
                  </a:solidFill>
                  <a:round/>
                  <a:headEnd/>
                  <a:tailEnd/>
                </a:ln>
              </p:spPr>
              <p:txBody>
                <a:bodyPr/>
                <a:lstStyle/>
                <a:p>
                  <a:endParaRPr lang="en-US"/>
                </a:p>
              </p:txBody>
            </p:sp>
            <p:sp>
              <p:nvSpPr>
                <p:cNvPr id="23673" name="Oval 46"/>
                <p:cNvSpPr>
                  <a:spLocks noChangeArrowheads="1"/>
                </p:cNvSpPr>
                <p:nvPr/>
              </p:nvSpPr>
              <p:spPr bwMode="auto">
                <a:xfrm>
                  <a:off x="1196" y="1777"/>
                  <a:ext cx="243" cy="238"/>
                </a:xfrm>
                <a:prstGeom prst="ellipse">
                  <a:avLst/>
                </a:prstGeom>
                <a:solidFill>
                  <a:srgbClr val="FFFF00"/>
                </a:solidFill>
                <a:ln w="9525">
                  <a:solidFill>
                    <a:srgbClr val="000000"/>
                  </a:solidFill>
                  <a:round/>
                  <a:headEnd/>
                  <a:tailEnd/>
                </a:ln>
              </p:spPr>
              <p:txBody>
                <a:bodyPr/>
                <a:lstStyle/>
                <a:p>
                  <a:endParaRPr lang="en-US"/>
                </a:p>
              </p:txBody>
            </p:sp>
            <p:sp>
              <p:nvSpPr>
                <p:cNvPr id="23674" name="Oval 47"/>
                <p:cNvSpPr>
                  <a:spLocks noChangeArrowheads="1"/>
                </p:cNvSpPr>
                <p:nvPr/>
              </p:nvSpPr>
              <p:spPr bwMode="auto">
                <a:xfrm>
                  <a:off x="1236" y="1777"/>
                  <a:ext cx="243" cy="238"/>
                </a:xfrm>
                <a:prstGeom prst="ellipse">
                  <a:avLst/>
                </a:prstGeom>
                <a:solidFill>
                  <a:srgbClr val="FFFF00"/>
                </a:solidFill>
                <a:ln w="9525">
                  <a:solidFill>
                    <a:srgbClr val="000000"/>
                  </a:solidFill>
                  <a:round/>
                  <a:headEnd/>
                  <a:tailEnd/>
                </a:ln>
              </p:spPr>
              <p:txBody>
                <a:bodyPr/>
                <a:lstStyle/>
                <a:p>
                  <a:endParaRPr lang="en-US"/>
                </a:p>
              </p:txBody>
            </p:sp>
            <p:sp>
              <p:nvSpPr>
                <p:cNvPr id="23675" name="Oval 48"/>
                <p:cNvSpPr>
                  <a:spLocks noChangeArrowheads="1"/>
                </p:cNvSpPr>
                <p:nvPr/>
              </p:nvSpPr>
              <p:spPr bwMode="auto">
                <a:xfrm>
                  <a:off x="1272" y="1811"/>
                  <a:ext cx="182" cy="179"/>
                </a:xfrm>
                <a:prstGeom prst="ellipse">
                  <a:avLst/>
                </a:prstGeom>
                <a:gradFill rotWithShape="0">
                  <a:gsLst>
                    <a:gs pos="0">
                      <a:srgbClr val="FF6600"/>
                    </a:gs>
                    <a:gs pos="100000">
                      <a:srgbClr val="762F00"/>
                    </a:gs>
                  </a:gsLst>
                  <a:path path="rect">
                    <a:fillToRect l="100000" b="100000"/>
                  </a:path>
                </a:gradFill>
                <a:ln w="9525">
                  <a:noFill/>
                  <a:round/>
                  <a:headEnd/>
                  <a:tailEnd/>
                </a:ln>
              </p:spPr>
              <p:txBody>
                <a:bodyPr/>
                <a:lstStyle/>
                <a:p>
                  <a:endParaRPr lang="en-US"/>
                </a:p>
              </p:txBody>
            </p:sp>
            <p:sp>
              <p:nvSpPr>
                <p:cNvPr id="23676" name="Oval 49"/>
                <p:cNvSpPr>
                  <a:spLocks noChangeArrowheads="1"/>
                </p:cNvSpPr>
                <p:nvPr/>
              </p:nvSpPr>
              <p:spPr bwMode="auto">
                <a:xfrm>
                  <a:off x="1499" y="1777"/>
                  <a:ext cx="243" cy="238"/>
                </a:xfrm>
                <a:prstGeom prst="ellipse">
                  <a:avLst/>
                </a:prstGeom>
                <a:solidFill>
                  <a:srgbClr val="FFFF00"/>
                </a:solidFill>
                <a:ln w="9525">
                  <a:solidFill>
                    <a:srgbClr val="000000"/>
                  </a:solidFill>
                  <a:round/>
                  <a:headEnd/>
                  <a:tailEnd/>
                </a:ln>
              </p:spPr>
              <p:txBody>
                <a:bodyPr/>
                <a:lstStyle/>
                <a:p>
                  <a:endParaRPr lang="en-US"/>
                </a:p>
              </p:txBody>
            </p:sp>
            <p:sp>
              <p:nvSpPr>
                <p:cNvPr id="23677" name="Oval 50"/>
                <p:cNvSpPr>
                  <a:spLocks noChangeArrowheads="1"/>
                </p:cNvSpPr>
                <p:nvPr/>
              </p:nvSpPr>
              <p:spPr bwMode="auto">
                <a:xfrm>
                  <a:off x="1540" y="1777"/>
                  <a:ext cx="243" cy="238"/>
                </a:xfrm>
                <a:prstGeom prst="ellipse">
                  <a:avLst/>
                </a:prstGeom>
                <a:solidFill>
                  <a:srgbClr val="FFFF00"/>
                </a:solidFill>
                <a:ln w="9525">
                  <a:solidFill>
                    <a:srgbClr val="000000"/>
                  </a:solidFill>
                  <a:round/>
                  <a:headEnd/>
                  <a:tailEnd/>
                </a:ln>
              </p:spPr>
              <p:txBody>
                <a:bodyPr/>
                <a:lstStyle/>
                <a:p>
                  <a:endParaRPr lang="en-US"/>
                </a:p>
              </p:txBody>
            </p:sp>
            <p:sp>
              <p:nvSpPr>
                <p:cNvPr id="23678" name="Oval 51"/>
                <p:cNvSpPr>
                  <a:spLocks noChangeArrowheads="1"/>
                </p:cNvSpPr>
                <p:nvPr/>
              </p:nvSpPr>
              <p:spPr bwMode="auto">
                <a:xfrm>
                  <a:off x="1575" y="1811"/>
                  <a:ext cx="182" cy="179"/>
                </a:xfrm>
                <a:prstGeom prst="ellipse">
                  <a:avLst/>
                </a:prstGeom>
                <a:gradFill rotWithShape="0">
                  <a:gsLst>
                    <a:gs pos="0">
                      <a:srgbClr val="FF6600"/>
                    </a:gs>
                    <a:gs pos="100000">
                      <a:srgbClr val="762F00"/>
                    </a:gs>
                  </a:gsLst>
                  <a:path path="rect">
                    <a:fillToRect l="100000" b="100000"/>
                  </a:path>
                </a:gradFill>
                <a:ln w="9525">
                  <a:noFill/>
                  <a:round/>
                  <a:headEnd/>
                  <a:tailEnd/>
                </a:ln>
              </p:spPr>
              <p:txBody>
                <a:bodyPr/>
                <a:lstStyle/>
                <a:p>
                  <a:endParaRPr lang="en-US"/>
                </a:p>
              </p:txBody>
            </p:sp>
            <p:sp>
              <p:nvSpPr>
                <p:cNvPr id="23679" name="Oval 52"/>
                <p:cNvSpPr>
                  <a:spLocks noChangeArrowheads="1"/>
                </p:cNvSpPr>
                <p:nvPr/>
              </p:nvSpPr>
              <p:spPr bwMode="auto">
                <a:xfrm>
                  <a:off x="2349" y="1777"/>
                  <a:ext cx="243" cy="238"/>
                </a:xfrm>
                <a:prstGeom prst="ellipse">
                  <a:avLst/>
                </a:prstGeom>
                <a:solidFill>
                  <a:srgbClr val="FFFF00"/>
                </a:solidFill>
                <a:ln w="9525">
                  <a:solidFill>
                    <a:srgbClr val="000000"/>
                  </a:solidFill>
                  <a:round/>
                  <a:headEnd/>
                  <a:tailEnd/>
                </a:ln>
              </p:spPr>
              <p:txBody>
                <a:bodyPr/>
                <a:lstStyle/>
                <a:p>
                  <a:endParaRPr lang="en-US"/>
                </a:p>
              </p:txBody>
            </p:sp>
            <p:sp>
              <p:nvSpPr>
                <p:cNvPr id="23680" name="Oval 53"/>
                <p:cNvSpPr>
                  <a:spLocks noChangeArrowheads="1"/>
                </p:cNvSpPr>
                <p:nvPr/>
              </p:nvSpPr>
              <p:spPr bwMode="auto">
                <a:xfrm>
                  <a:off x="2390" y="1777"/>
                  <a:ext cx="243" cy="238"/>
                </a:xfrm>
                <a:prstGeom prst="ellipse">
                  <a:avLst/>
                </a:prstGeom>
                <a:solidFill>
                  <a:srgbClr val="FFFF00"/>
                </a:solidFill>
                <a:ln w="9525">
                  <a:solidFill>
                    <a:srgbClr val="000000"/>
                  </a:solidFill>
                  <a:round/>
                  <a:headEnd/>
                  <a:tailEnd/>
                </a:ln>
              </p:spPr>
              <p:txBody>
                <a:bodyPr/>
                <a:lstStyle/>
                <a:p>
                  <a:endParaRPr lang="en-US"/>
                </a:p>
              </p:txBody>
            </p:sp>
            <p:sp>
              <p:nvSpPr>
                <p:cNvPr id="23681" name="Oval 54"/>
                <p:cNvSpPr>
                  <a:spLocks noChangeArrowheads="1"/>
                </p:cNvSpPr>
                <p:nvPr/>
              </p:nvSpPr>
              <p:spPr bwMode="auto">
                <a:xfrm>
                  <a:off x="2425" y="1802"/>
                  <a:ext cx="182" cy="178"/>
                </a:xfrm>
                <a:prstGeom prst="ellipse">
                  <a:avLst/>
                </a:prstGeom>
                <a:gradFill rotWithShape="0">
                  <a:gsLst>
                    <a:gs pos="0">
                      <a:srgbClr val="FF6600"/>
                    </a:gs>
                    <a:gs pos="100000">
                      <a:srgbClr val="762F00"/>
                    </a:gs>
                  </a:gsLst>
                  <a:path path="rect">
                    <a:fillToRect l="100000" b="100000"/>
                  </a:path>
                </a:gradFill>
                <a:ln w="9525">
                  <a:noFill/>
                  <a:round/>
                  <a:headEnd/>
                  <a:tailEnd/>
                </a:ln>
              </p:spPr>
              <p:txBody>
                <a:bodyPr/>
                <a:lstStyle/>
                <a:p>
                  <a:endParaRPr lang="en-US"/>
                </a:p>
              </p:txBody>
            </p:sp>
            <p:sp>
              <p:nvSpPr>
                <p:cNvPr id="23682" name="Oval 55"/>
                <p:cNvSpPr>
                  <a:spLocks noChangeArrowheads="1"/>
                </p:cNvSpPr>
                <p:nvPr/>
              </p:nvSpPr>
              <p:spPr bwMode="auto">
                <a:xfrm>
                  <a:off x="2066" y="1777"/>
                  <a:ext cx="243" cy="238"/>
                </a:xfrm>
                <a:prstGeom prst="ellipse">
                  <a:avLst/>
                </a:prstGeom>
                <a:solidFill>
                  <a:srgbClr val="FFFF00"/>
                </a:solidFill>
                <a:ln w="9525">
                  <a:solidFill>
                    <a:srgbClr val="000000"/>
                  </a:solidFill>
                  <a:round/>
                  <a:headEnd/>
                  <a:tailEnd/>
                </a:ln>
              </p:spPr>
              <p:txBody>
                <a:bodyPr/>
                <a:lstStyle/>
                <a:p>
                  <a:endParaRPr lang="en-US"/>
                </a:p>
              </p:txBody>
            </p:sp>
            <p:sp>
              <p:nvSpPr>
                <p:cNvPr id="23683" name="Oval 56"/>
                <p:cNvSpPr>
                  <a:spLocks noChangeArrowheads="1"/>
                </p:cNvSpPr>
                <p:nvPr/>
              </p:nvSpPr>
              <p:spPr bwMode="auto">
                <a:xfrm>
                  <a:off x="2106" y="1777"/>
                  <a:ext cx="243" cy="238"/>
                </a:xfrm>
                <a:prstGeom prst="ellipse">
                  <a:avLst/>
                </a:prstGeom>
                <a:solidFill>
                  <a:srgbClr val="FFFF00"/>
                </a:solidFill>
                <a:ln w="9525">
                  <a:solidFill>
                    <a:srgbClr val="000000"/>
                  </a:solidFill>
                  <a:round/>
                  <a:headEnd/>
                  <a:tailEnd/>
                </a:ln>
              </p:spPr>
              <p:txBody>
                <a:bodyPr/>
                <a:lstStyle/>
                <a:p>
                  <a:endParaRPr lang="en-US"/>
                </a:p>
              </p:txBody>
            </p:sp>
            <p:sp>
              <p:nvSpPr>
                <p:cNvPr id="23684" name="Oval 57"/>
                <p:cNvSpPr>
                  <a:spLocks noChangeArrowheads="1"/>
                </p:cNvSpPr>
                <p:nvPr/>
              </p:nvSpPr>
              <p:spPr bwMode="auto">
                <a:xfrm>
                  <a:off x="2142" y="1811"/>
                  <a:ext cx="182" cy="179"/>
                </a:xfrm>
                <a:prstGeom prst="ellipse">
                  <a:avLst/>
                </a:prstGeom>
                <a:gradFill rotWithShape="0">
                  <a:gsLst>
                    <a:gs pos="0">
                      <a:srgbClr val="FF6600"/>
                    </a:gs>
                    <a:gs pos="100000">
                      <a:srgbClr val="762F00"/>
                    </a:gs>
                  </a:gsLst>
                  <a:path path="rect">
                    <a:fillToRect l="100000" b="100000"/>
                  </a:path>
                </a:gradFill>
                <a:ln w="9525">
                  <a:noFill/>
                  <a:round/>
                  <a:headEnd/>
                  <a:tailEnd/>
                </a:ln>
              </p:spPr>
              <p:txBody>
                <a:bodyPr/>
                <a:lstStyle/>
                <a:p>
                  <a:endParaRPr lang="en-US"/>
                </a:p>
              </p:txBody>
            </p:sp>
            <p:sp>
              <p:nvSpPr>
                <p:cNvPr id="23685" name="Oval 58"/>
                <p:cNvSpPr>
                  <a:spLocks noChangeArrowheads="1"/>
                </p:cNvSpPr>
                <p:nvPr/>
              </p:nvSpPr>
              <p:spPr bwMode="auto">
                <a:xfrm>
                  <a:off x="1803" y="1777"/>
                  <a:ext cx="243" cy="238"/>
                </a:xfrm>
                <a:prstGeom prst="ellipse">
                  <a:avLst/>
                </a:prstGeom>
                <a:solidFill>
                  <a:srgbClr val="FFFF00"/>
                </a:solidFill>
                <a:ln w="9525">
                  <a:solidFill>
                    <a:srgbClr val="000000"/>
                  </a:solidFill>
                  <a:round/>
                  <a:headEnd/>
                  <a:tailEnd/>
                </a:ln>
              </p:spPr>
              <p:txBody>
                <a:bodyPr/>
                <a:lstStyle/>
                <a:p>
                  <a:endParaRPr lang="en-US"/>
                </a:p>
              </p:txBody>
            </p:sp>
            <p:sp>
              <p:nvSpPr>
                <p:cNvPr id="23686" name="Oval 59"/>
                <p:cNvSpPr>
                  <a:spLocks noChangeArrowheads="1"/>
                </p:cNvSpPr>
                <p:nvPr/>
              </p:nvSpPr>
              <p:spPr bwMode="auto">
                <a:xfrm>
                  <a:off x="1843" y="1777"/>
                  <a:ext cx="243" cy="238"/>
                </a:xfrm>
                <a:prstGeom prst="ellipse">
                  <a:avLst/>
                </a:prstGeom>
                <a:solidFill>
                  <a:srgbClr val="FFFF00"/>
                </a:solidFill>
                <a:ln w="9525">
                  <a:solidFill>
                    <a:srgbClr val="000000"/>
                  </a:solidFill>
                  <a:round/>
                  <a:headEnd/>
                  <a:tailEnd/>
                </a:ln>
              </p:spPr>
              <p:txBody>
                <a:bodyPr/>
                <a:lstStyle/>
                <a:p>
                  <a:endParaRPr lang="en-US"/>
                </a:p>
              </p:txBody>
            </p:sp>
            <p:sp>
              <p:nvSpPr>
                <p:cNvPr id="23687" name="Oval 60"/>
                <p:cNvSpPr>
                  <a:spLocks noChangeArrowheads="1"/>
                </p:cNvSpPr>
                <p:nvPr/>
              </p:nvSpPr>
              <p:spPr bwMode="auto">
                <a:xfrm>
                  <a:off x="1879" y="1811"/>
                  <a:ext cx="182" cy="179"/>
                </a:xfrm>
                <a:prstGeom prst="ellipse">
                  <a:avLst/>
                </a:prstGeom>
                <a:gradFill rotWithShape="0">
                  <a:gsLst>
                    <a:gs pos="0">
                      <a:srgbClr val="FF6600"/>
                    </a:gs>
                    <a:gs pos="100000">
                      <a:srgbClr val="762F00"/>
                    </a:gs>
                  </a:gsLst>
                  <a:path path="rect">
                    <a:fillToRect l="100000" b="100000"/>
                  </a:path>
                </a:gradFill>
                <a:ln w="9525">
                  <a:noFill/>
                  <a:round/>
                  <a:headEnd/>
                  <a:tailEnd/>
                </a:ln>
              </p:spPr>
              <p:txBody>
                <a:bodyPr/>
                <a:lstStyle/>
                <a:p>
                  <a:endParaRPr lang="en-US"/>
                </a:p>
              </p:txBody>
            </p:sp>
            <p:sp>
              <p:nvSpPr>
                <p:cNvPr id="23688" name="Oval 61"/>
                <p:cNvSpPr>
                  <a:spLocks noChangeArrowheads="1"/>
                </p:cNvSpPr>
                <p:nvPr/>
              </p:nvSpPr>
              <p:spPr bwMode="auto">
                <a:xfrm>
                  <a:off x="2628" y="1777"/>
                  <a:ext cx="242" cy="238"/>
                </a:xfrm>
                <a:prstGeom prst="ellipse">
                  <a:avLst/>
                </a:prstGeom>
                <a:solidFill>
                  <a:srgbClr val="FFFF00"/>
                </a:solidFill>
                <a:ln w="9525">
                  <a:solidFill>
                    <a:srgbClr val="000000"/>
                  </a:solidFill>
                  <a:round/>
                  <a:headEnd/>
                  <a:tailEnd/>
                </a:ln>
              </p:spPr>
              <p:txBody>
                <a:bodyPr/>
                <a:lstStyle/>
                <a:p>
                  <a:endParaRPr lang="en-US"/>
                </a:p>
              </p:txBody>
            </p:sp>
            <p:sp>
              <p:nvSpPr>
                <p:cNvPr id="23689" name="Oval 62"/>
                <p:cNvSpPr>
                  <a:spLocks noChangeArrowheads="1"/>
                </p:cNvSpPr>
                <p:nvPr/>
              </p:nvSpPr>
              <p:spPr bwMode="auto">
                <a:xfrm>
                  <a:off x="2668" y="1777"/>
                  <a:ext cx="243" cy="238"/>
                </a:xfrm>
                <a:prstGeom prst="ellipse">
                  <a:avLst/>
                </a:prstGeom>
                <a:solidFill>
                  <a:srgbClr val="FFFF00"/>
                </a:solidFill>
                <a:ln w="9525">
                  <a:solidFill>
                    <a:srgbClr val="000000"/>
                  </a:solidFill>
                  <a:round/>
                  <a:headEnd/>
                  <a:tailEnd/>
                </a:ln>
              </p:spPr>
              <p:txBody>
                <a:bodyPr/>
                <a:lstStyle/>
                <a:p>
                  <a:endParaRPr lang="en-US"/>
                </a:p>
              </p:txBody>
            </p:sp>
            <p:sp>
              <p:nvSpPr>
                <p:cNvPr id="23690" name="Oval 63"/>
                <p:cNvSpPr>
                  <a:spLocks noChangeArrowheads="1"/>
                </p:cNvSpPr>
                <p:nvPr/>
              </p:nvSpPr>
              <p:spPr bwMode="auto">
                <a:xfrm>
                  <a:off x="2703" y="1811"/>
                  <a:ext cx="183" cy="179"/>
                </a:xfrm>
                <a:prstGeom prst="ellipse">
                  <a:avLst/>
                </a:prstGeom>
                <a:gradFill rotWithShape="0">
                  <a:gsLst>
                    <a:gs pos="0">
                      <a:srgbClr val="FF6600"/>
                    </a:gs>
                    <a:gs pos="100000">
                      <a:srgbClr val="762F00"/>
                    </a:gs>
                  </a:gsLst>
                  <a:path path="rect">
                    <a:fillToRect l="100000" b="100000"/>
                  </a:path>
                </a:gradFill>
                <a:ln w="9525">
                  <a:solidFill>
                    <a:srgbClr val="000000"/>
                  </a:solidFill>
                  <a:round/>
                  <a:headEnd/>
                  <a:tailEnd/>
                </a:ln>
              </p:spPr>
              <p:txBody>
                <a:bodyPr/>
                <a:lstStyle/>
                <a:p>
                  <a:endParaRPr lang="en-US"/>
                </a:p>
              </p:txBody>
            </p:sp>
            <p:sp>
              <p:nvSpPr>
                <p:cNvPr id="23691" name="Oval 64"/>
                <p:cNvSpPr>
                  <a:spLocks noChangeArrowheads="1"/>
                </p:cNvSpPr>
                <p:nvPr/>
              </p:nvSpPr>
              <p:spPr bwMode="auto">
                <a:xfrm>
                  <a:off x="1454" y="1683"/>
                  <a:ext cx="61" cy="119"/>
                </a:xfrm>
                <a:prstGeom prst="ellipse">
                  <a:avLst/>
                </a:prstGeom>
                <a:solidFill>
                  <a:srgbClr val="FFFF00"/>
                </a:solidFill>
                <a:ln w="9525">
                  <a:solidFill>
                    <a:srgbClr val="000000"/>
                  </a:solidFill>
                  <a:round/>
                  <a:headEnd/>
                  <a:tailEnd/>
                </a:ln>
              </p:spPr>
              <p:txBody>
                <a:bodyPr/>
                <a:lstStyle/>
                <a:p>
                  <a:endParaRPr lang="en-US"/>
                </a:p>
              </p:txBody>
            </p:sp>
            <p:sp>
              <p:nvSpPr>
                <p:cNvPr id="23692" name="Oval 65"/>
                <p:cNvSpPr>
                  <a:spLocks noChangeArrowheads="1"/>
                </p:cNvSpPr>
                <p:nvPr/>
              </p:nvSpPr>
              <p:spPr bwMode="auto">
                <a:xfrm>
                  <a:off x="2056" y="1702"/>
                  <a:ext cx="61" cy="119"/>
                </a:xfrm>
                <a:prstGeom prst="ellipse">
                  <a:avLst/>
                </a:prstGeom>
                <a:solidFill>
                  <a:srgbClr val="FFFF00"/>
                </a:solidFill>
                <a:ln w="9525">
                  <a:solidFill>
                    <a:srgbClr val="000000"/>
                  </a:solidFill>
                  <a:round/>
                  <a:headEnd/>
                  <a:tailEnd/>
                </a:ln>
              </p:spPr>
              <p:txBody>
                <a:bodyPr/>
                <a:lstStyle/>
                <a:p>
                  <a:endParaRPr lang="en-US"/>
                </a:p>
              </p:txBody>
            </p:sp>
            <p:sp>
              <p:nvSpPr>
                <p:cNvPr id="23693" name="Oval 66"/>
                <p:cNvSpPr>
                  <a:spLocks noChangeArrowheads="1"/>
                </p:cNvSpPr>
                <p:nvPr/>
              </p:nvSpPr>
              <p:spPr bwMode="auto">
                <a:xfrm>
                  <a:off x="1773" y="1683"/>
                  <a:ext cx="60" cy="119"/>
                </a:xfrm>
                <a:prstGeom prst="ellipse">
                  <a:avLst/>
                </a:prstGeom>
                <a:solidFill>
                  <a:srgbClr val="FFFF00"/>
                </a:solidFill>
                <a:ln w="9525">
                  <a:solidFill>
                    <a:srgbClr val="000000"/>
                  </a:solidFill>
                  <a:round/>
                  <a:headEnd/>
                  <a:tailEnd/>
                </a:ln>
              </p:spPr>
              <p:txBody>
                <a:bodyPr/>
                <a:lstStyle/>
                <a:p>
                  <a:endParaRPr lang="en-US"/>
                </a:p>
              </p:txBody>
            </p:sp>
            <p:sp>
              <p:nvSpPr>
                <p:cNvPr id="23694" name="Oval 69"/>
                <p:cNvSpPr>
                  <a:spLocks noChangeArrowheads="1"/>
                </p:cNvSpPr>
                <p:nvPr/>
              </p:nvSpPr>
              <p:spPr bwMode="auto">
                <a:xfrm>
                  <a:off x="2349" y="1685"/>
                  <a:ext cx="61" cy="119"/>
                </a:xfrm>
                <a:prstGeom prst="ellipse">
                  <a:avLst/>
                </a:prstGeom>
                <a:solidFill>
                  <a:srgbClr val="FFFF00"/>
                </a:solidFill>
                <a:ln w="9525">
                  <a:solidFill>
                    <a:srgbClr val="000000"/>
                  </a:solidFill>
                  <a:round/>
                  <a:headEnd/>
                  <a:tailEnd/>
                </a:ln>
              </p:spPr>
              <p:txBody>
                <a:bodyPr/>
                <a:lstStyle/>
                <a:p>
                  <a:endParaRPr lang="en-US"/>
                </a:p>
              </p:txBody>
            </p:sp>
            <p:sp>
              <p:nvSpPr>
                <p:cNvPr id="23695" name="Oval 81"/>
                <p:cNvSpPr>
                  <a:spLocks noChangeArrowheads="1"/>
                </p:cNvSpPr>
                <p:nvPr/>
              </p:nvSpPr>
              <p:spPr bwMode="auto">
                <a:xfrm>
                  <a:off x="2658" y="1673"/>
                  <a:ext cx="61" cy="119"/>
                </a:xfrm>
                <a:prstGeom prst="ellipse">
                  <a:avLst/>
                </a:prstGeom>
                <a:solidFill>
                  <a:srgbClr val="FFFF00"/>
                </a:solidFill>
                <a:ln w="9525">
                  <a:solidFill>
                    <a:srgbClr val="000000"/>
                  </a:solidFill>
                  <a:round/>
                  <a:headEnd/>
                  <a:tailEnd/>
                </a:ln>
              </p:spPr>
              <p:txBody>
                <a:bodyPr/>
                <a:lstStyle/>
                <a:p>
                  <a:endParaRPr lang="en-US"/>
                </a:p>
              </p:txBody>
            </p:sp>
            <p:sp>
              <p:nvSpPr>
                <p:cNvPr id="23696" name="Line 95"/>
                <p:cNvSpPr>
                  <a:spLocks noChangeShapeType="1"/>
                </p:cNvSpPr>
                <p:nvPr/>
              </p:nvSpPr>
              <p:spPr bwMode="auto">
                <a:xfrm>
                  <a:off x="1135" y="1955"/>
                  <a:ext cx="0" cy="119"/>
                </a:xfrm>
                <a:prstGeom prst="line">
                  <a:avLst/>
                </a:prstGeom>
                <a:noFill/>
                <a:ln w="19050">
                  <a:solidFill>
                    <a:srgbClr val="000000"/>
                  </a:solidFill>
                  <a:round/>
                  <a:headEnd/>
                  <a:tailEnd/>
                </a:ln>
              </p:spPr>
              <p:txBody>
                <a:bodyPr/>
                <a:lstStyle/>
                <a:p>
                  <a:endParaRPr lang="en-US"/>
                </a:p>
              </p:txBody>
            </p:sp>
            <p:sp>
              <p:nvSpPr>
                <p:cNvPr id="23697" name="Line 96"/>
                <p:cNvSpPr>
                  <a:spLocks noChangeShapeType="1"/>
                </p:cNvSpPr>
                <p:nvPr/>
              </p:nvSpPr>
              <p:spPr bwMode="auto">
                <a:xfrm>
                  <a:off x="1135" y="2074"/>
                  <a:ext cx="1093" cy="59"/>
                </a:xfrm>
                <a:prstGeom prst="line">
                  <a:avLst/>
                </a:prstGeom>
                <a:noFill/>
                <a:ln w="19050">
                  <a:solidFill>
                    <a:srgbClr val="000000"/>
                  </a:solidFill>
                  <a:round/>
                  <a:headEnd/>
                  <a:tailEnd/>
                </a:ln>
              </p:spPr>
              <p:txBody>
                <a:bodyPr/>
                <a:lstStyle/>
                <a:p>
                  <a:endParaRPr lang="en-US"/>
                </a:p>
              </p:txBody>
            </p:sp>
            <p:sp>
              <p:nvSpPr>
                <p:cNvPr id="23698" name="Line 99"/>
                <p:cNvSpPr>
                  <a:spLocks noChangeShapeType="1"/>
                </p:cNvSpPr>
                <p:nvPr/>
              </p:nvSpPr>
              <p:spPr bwMode="auto">
                <a:xfrm flipV="1">
                  <a:off x="2289" y="2010"/>
                  <a:ext cx="728" cy="119"/>
                </a:xfrm>
                <a:prstGeom prst="line">
                  <a:avLst/>
                </a:prstGeom>
                <a:noFill/>
                <a:ln w="19050">
                  <a:solidFill>
                    <a:srgbClr val="000000"/>
                  </a:solidFill>
                  <a:round/>
                  <a:headEnd/>
                  <a:tailEnd/>
                </a:ln>
              </p:spPr>
              <p:txBody>
                <a:bodyPr/>
                <a:lstStyle/>
                <a:p>
                  <a:endParaRPr lang="en-US"/>
                </a:p>
              </p:txBody>
            </p:sp>
            <p:sp>
              <p:nvSpPr>
                <p:cNvPr id="23699" name="Line 100"/>
                <p:cNvSpPr>
                  <a:spLocks noChangeShapeType="1"/>
                </p:cNvSpPr>
                <p:nvPr/>
              </p:nvSpPr>
              <p:spPr bwMode="auto">
                <a:xfrm flipV="1">
                  <a:off x="3017" y="1836"/>
                  <a:ext cx="0" cy="179"/>
                </a:xfrm>
                <a:prstGeom prst="line">
                  <a:avLst/>
                </a:prstGeom>
                <a:noFill/>
                <a:ln w="19050">
                  <a:solidFill>
                    <a:srgbClr val="000000"/>
                  </a:solidFill>
                  <a:round/>
                  <a:headEnd/>
                  <a:tailEnd/>
                </a:ln>
              </p:spPr>
              <p:txBody>
                <a:bodyPr/>
                <a:lstStyle/>
                <a:p>
                  <a:endParaRPr lang="en-US"/>
                </a:p>
              </p:txBody>
            </p:sp>
            <p:sp>
              <p:nvSpPr>
                <p:cNvPr id="23700" name="Line 137"/>
                <p:cNvSpPr>
                  <a:spLocks noChangeShapeType="1"/>
                </p:cNvSpPr>
                <p:nvPr/>
              </p:nvSpPr>
              <p:spPr bwMode="auto">
                <a:xfrm flipH="1">
                  <a:off x="2891" y="1415"/>
                  <a:ext cx="61" cy="183"/>
                </a:xfrm>
                <a:prstGeom prst="line">
                  <a:avLst/>
                </a:prstGeom>
                <a:noFill/>
                <a:ln w="19050">
                  <a:solidFill>
                    <a:srgbClr val="000000"/>
                  </a:solidFill>
                  <a:round/>
                  <a:headEnd/>
                  <a:tailEnd type="triangle" w="med" len="med"/>
                </a:ln>
              </p:spPr>
              <p:txBody>
                <a:bodyPr/>
                <a:lstStyle/>
                <a:p>
                  <a:endParaRPr lang="en-US"/>
                </a:p>
              </p:txBody>
            </p:sp>
          </p:grpSp>
        </p:grpSp>
        <p:grpSp>
          <p:nvGrpSpPr>
            <p:cNvPr id="23578" name="Group 192"/>
            <p:cNvGrpSpPr>
              <a:grpSpLocks/>
            </p:cNvGrpSpPr>
            <p:nvPr/>
          </p:nvGrpSpPr>
          <p:grpSpPr bwMode="auto">
            <a:xfrm>
              <a:off x="2832" y="1012"/>
              <a:ext cx="1037" cy="417"/>
              <a:chOff x="2832" y="1078"/>
              <a:chExt cx="1037" cy="417"/>
            </a:xfrm>
          </p:grpSpPr>
          <p:sp>
            <p:nvSpPr>
              <p:cNvPr id="23612" name="Oval 158"/>
              <p:cNvSpPr>
                <a:spLocks noChangeArrowheads="1"/>
              </p:cNvSpPr>
              <p:nvPr/>
            </p:nvSpPr>
            <p:spPr bwMode="auto">
              <a:xfrm>
                <a:off x="3300" y="1083"/>
                <a:ext cx="319" cy="332"/>
              </a:xfrm>
              <a:prstGeom prst="ellipse">
                <a:avLst/>
              </a:prstGeom>
              <a:solidFill>
                <a:srgbClr val="FFFFFF"/>
              </a:solidFill>
              <a:ln w="28575">
                <a:solidFill>
                  <a:srgbClr val="000000"/>
                </a:solidFill>
                <a:round/>
                <a:headEnd/>
                <a:tailEnd/>
              </a:ln>
            </p:spPr>
            <p:txBody>
              <a:bodyPr/>
              <a:lstStyle/>
              <a:p>
                <a:endParaRPr lang="en-US"/>
              </a:p>
            </p:txBody>
          </p:sp>
          <p:sp>
            <p:nvSpPr>
              <p:cNvPr id="23613" name="Oval 159"/>
              <p:cNvSpPr>
                <a:spLocks noChangeArrowheads="1"/>
              </p:cNvSpPr>
              <p:nvPr/>
            </p:nvSpPr>
            <p:spPr bwMode="auto">
              <a:xfrm>
                <a:off x="3255" y="1083"/>
                <a:ext cx="344" cy="332"/>
              </a:xfrm>
              <a:prstGeom prst="ellipse">
                <a:avLst/>
              </a:prstGeom>
              <a:solidFill>
                <a:srgbClr val="FFFFFF"/>
              </a:solidFill>
              <a:ln w="28575">
                <a:solidFill>
                  <a:srgbClr val="000000"/>
                </a:solidFill>
                <a:round/>
                <a:headEnd/>
                <a:tailEnd/>
              </a:ln>
            </p:spPr>
            <p:txBody>
              <a:bodyPr/>
              <a:lstStyle/>
              <a:p>
                <a:endParaRPr lang="en-US"/>
              </a:p>
            </p:txBody>
          </p:sp>
          <p:sp>
            <p:nvSpPr>
              <p:cNvPr id="23614" name="Text Box 157"/>
              <p:cNvSpPr txBox="1">
                <a:spLocks noChangeArrowheads="1"/>
              </p:cNvSpPr>
              <p:nvPr/>
            </p:nvSpPr>
            <p:spPr bwMode="auto">
              <a:xfrm>
                <a:off x="2832" y="1173"/>
                <a:ext cx="482" cy="201"/>
              </a:xfrm>
              <a:prstGeom prst="rect">
                <a:avLst/>
              </a:prstGeom>
              <a:noFill/>
              <a:ln w="9525">
                <a:noFill/>
                <a:miter lim="800000"/>
                <a:headEnd/>
                <a:tailEnd/>
              </a:ln>
            </p:spPr>
            <p:txBody>
              <a:bodyPr/>
              <a:lstStyle/>
              <a:p>
                <a:r>
                  <a:rPr lang="en-US" sz="1000" b="1">
                    <a:latin typeface="Arial Narrow" pitchFamily="34" charset="0"/>
                  </a:rPr>
                  <a:t>Core particle</a:t>
                </a:r>
                <a:endParaRPr lang="en-US"/>
              </a:p>
            </p:txBody>
          </p:sp>
          <p:sp>
            <p:nvSpPr>
              <p:cNvPr id="23615" name="Oval 160"/>
              <p:cNvSpPr>
                <a:spLocks noChangeArrowheads="1"/>
              </p:cNvSpPr>
              <p:nvPr/>
            </p:nvSpPr>
            <p:spPr bwMode="auto">
              <a:xfrm>
                <a:off x="3295" y="1103"/>
                <a:ext cx="121" cy="119"/>
              </a:xfrm>
              <a:prstGeom prst="ellipse">
                <a:avLst/>
              </a:prstGeom>
              <a:gradFill rotWithShape="0">
                <a:gsLst>
                  <a:gs pos="0">
                    <a:srgbClr val="CCFFFF"/>
                  </a:gs>
                  <a:gs pos="100000">
                    <a:srgbClr val="5E7676"/>
                  </a:gs>
                </a:gsLst>
                <a:path path="rect">
                  <a:fillToRect t="100000" r="100000"/>
                </a:path>
              </a:gradFill>
              <a:ln w="9525">
                <a:noFill/>
                <a:round/>
                <a:headEnd/>
                <a:tailEnd/>
              </a:ln>
            </p:spPr>
            <p:txBody>
              <a:bodyPr/>
              <a:lstStyle/>
              <a:p>
                <a:endParaRPr lang="en-US"/>
              </a:p>
            </p:txBody>
          </p:sp>
          <p:sp>
            <p:nvSpPr>
              <p:cNvPr id="23616" name="Oval 161"/>
              <p:cNvSpPr>
                <a:spLocks noChangeArrowheads="1"/>
              </p:cNvSpPr>
              <p:nvPr/>
            </p:nvSpPr>
            <p:spPr bwMode="auto">
              <a:xfrm>
                <a:off x="3351" y="1222"/>
                <a:ext cx="122" cy="119"/>
              </a:xfrm>
              <a:prstGeom prst="ellipse">
                <a:avLst/>
              </a:prstGeom>
              <a:gradFill rotWithShape="0">
                <a:gsLst>
                  <a:gs pos="0">
                    <a:srgbClr val="CCFFFF"/>
                  </a:gs>
                  <a:gs pos="100000">
                    <a:srgbClr val="5E7676"/>
                  </a:gs>
                </a:gsLst>
                <a:path path="rect">
                  <a:fillToRect t="100000" r="100000"/>
                </a:path>
              </a:gradFill>
              <a:ln w="9525">
                <a:noFill/>
                <a:round/>
                <a:headEnd/>
                <a:tailEnd/>
              </a:ln>
            </p:spPr>
            <p:txBody>
              <a:bodyPr/>
              <a:lstStyle/>
              <a:p>
                <a:endParaRPr lang="en-US"/>
              </a:p>
            </p:txBody>
          </p:sp>
          <p:sp>
            <p:nvSpPr>
              <p:cNvPr id="23617" name="Oval 162"/>
              <p:cNvSpPr>
                <a:spLocks noChangeArrowheads="1"/>
              </p:cNvSpPr>
              <p:nvPr/>
            </p:nvSpPr>
            <p:spPr bwMode="auto">
              <a:xfrm>
                <a:off x="3376" y="1182"/>
                <a:ext cx="121" cy="119"/>
              </a:xfrm>
              <a:prstGeom prst="ellipse">
                <a:avLst/>
              </a:prstGeom>
              <a:gradFill rotWithShape="0">
                <a:gsLst>
                  <a:gs pos="0">
                    <a:srgbClr val="CCFFFF"/>
                  </a:gs>
                  <a:gs pos="100000">
                    <a:srgbClr val="5E7676"/>
                  </a:gs>
                </a:gsLst>
                <a:path path="rect">
                  <a:fillToRect t="100000" r="100000"/>
                </a:path>
              </a:gradFill>
              <a:ln w="9525">
                <a:noFill/>
                <a:round/>
                <a:headEnd/>
                <a:tailEnd/>
              </a:ln>
            </p:spPr>
            <p:txBody>
              <a:bodyPr/>
              <a:lstStyle/>
              <a:p>
                <a:endParaRPr lang="en-US"/>
              </a:p>
            </p:txBody>
          </p:sp>
          <p:sp>
            <p:nvSpPr>
              <p:cNvPr id="23618" name="Oval 163"/>
              <p:cNvSpPr>
                <a:spLocks noChangeArrowheads="1"/>
              </p:cNvSpPr>
              <p:nvPr/>
            </p:nvSpPr>
            <p:spPr bwMode="auto">
              <a:xfrm>
                <a:off x="3437" y="1286"/>
                <a:ext cx="122" cy="119"/>
              </a:xfrm>
              <a:prstGeom prst="ellipse">
                <a:avLst/>
              </a:prstGeom>
              <a:gradFill rotWithShape="0">
                <a:gsLst>
                  <a:gs pos="0">
                    <a:srgbClr val="CCFFFF"/>
                  </a:gs>
                  <a:gs pos="100000">
                    <a:srgbClr val="5E7676"/>
                  </a:gs>
                </a:gsLst>
                <a:path path="rect">
                  <a:fillToRect t="100000" r="100000"/>
                </a:path>
              </a:gradFill>
              <a:ln w="9525">
                <a:noFill/>
                <a:round/>
                <a:headEnd/>
                <a:tailEnd/>
              </a:ln>
            </p:spPr>
            <p:txBody>
              <a:bodyPr/>
              <a:lstStyle/>
              <a:p>
                <a:endParaRPr lang="en-US"/>
              </a:p>
            </p:txBody>
          </p:sp>
          <p:sp>
            <p:nvSpPr>
              <p:cNvPr id="23619" name="Oval 164"/>
              <p:cNvSpPr>
                <a:spLocks noChangeArrowheads="1"/>
              </p:cNvSpPr>
              <p:nvPr/>
            </p:nvSpPr>
            <p:spPr bwMode="auto">
              <a:xfrm>
                <a:off x="3452" y="1113"/>
                <a:ext cx="121" cy="119"/>
              </a:xfrm>
              <a:prstGeom prst="ellipse">
                <a:avLst/>
              </a:prstGeom>
              <a:gradFill rotWithShape="0">
                <a:gsLst>
                  <a:gs pos="0">
                    <a:srgbClr val="CCFFFF"/>
                  </a:gs>
                  <a:gs pos="100000">
                    <a:srgbClr val="5E7676"/>
                  </a:gs>
                </a:gsLst>
                <a:path path="rect">
                  <a:fillToRect t="100000" r="100000"/>
                </a:path>
              </a:gradFill>
              <a:ln w="9525">
                <a:noFill/>
                <a:round/>
                <a:headEnd/>
                <a:tailEnd/>
              </a:ln>
            </p:spPr>
            <p:txBody>
              <a:bodyPr/>
              <a:lstStyle/>
              <a:p>
                <a:endParaRPr lang="en-US"/>
              </a:p>
            </p:txBody>
          </p:sp>
          <p:sp>
            <p:nvSpPr>
              <p:cNvPr id="23620" name="Oval 165"/>
              <p:cNvSpPr>
                <a:spLocks noChangeArrowheads="1"/>
              </p:cNvSpPr>
              <p:nvPr/>
            </p:nvSpPr>
            <p:spPr bwMode="auto">
              <a:xfrm>
                <a:off x="3257" y="1171"/>
                <a:ext cx="122" cy="119"/>
              </a:xfrm>
              <a:prstGeom prst="ellipse">
                <a:avLst/>
              </a:prstGeom>
              <a:gradFill rotWithShape="0">
                <a:gsLst>
                  <a:gs pos="0">
                    <a:srgbClr val="CCFFFF"/>
                  </a:gs>
                  <a:gs pos="100000">
                    <a:srgbClr val="5E7676"/>
                  </a:gs>
                </a:gsLst>
                <a:path path="rect">
                  <a:fillToRect t="100000" r="100000"/>
                </a:path>
              </a:gradFill>
              <a:ln w="9525">
                <a:noFill/>
                <a:round/>
                <a:headEnd/>
                <a:tailEnd/>
              </a:ln>
            </p:spPr>
            <p:txBody>
              <a:bodyPr/>
              <a:lstStyle/>
              <a:p>
                <a:endParaRPr lang="en-US"/>
              </a:p>
            </p:txBody>
          </p:sp>
          <p:sp>
            <p:nvSpPr>
              <p:cNvPr id="23621" name="Oval 166"/>
              <p:cNvSpPr>
                <a:spLocks noChangeArrowheads="1"/>
              </p:cNvSpPr>
              <p:nvPr/>
            </p:nvSpPr>
            <p:spPr bwMode="auto">
              <a:xfrm>
                <a:off x="3312" y="1275"/>
                <a:ext cx="121" cy="118"/>
              </a:xfrm>
              <a:prstGeom prst="ellipse">
                <a:avLst/>
              </a:prstGeom>
              <a:gradFill rotWithShape="0">
                <a:gsLst>
                  <a:gs pos="0">
                    <a:srgbClr val="CCFFFF"/>
                  </a:gs>
                  <a:gs pos="100000">
                    <a:srgbClr val="5E7676"/>
                  </a:gs>
                </a:gsLst>
                <a:path path="rect">
                  <a:fillToRect t="100000" r="100000"/>
                </a:path>
              </a:gradFill>
              <a:ln w="9525">
                <a:noFill/>
                <a:round/>
                <a:headEnd/>
                <a:tailEnd/>
              </a:ln>
            </p:spPr>
            <p:txBody>
              <a:bodyPr/>
              <a:lstStyle/>
              <a:p>
                <a:endParaRPr lang="en-US"/>
              </a:p>
            </p:txBody>
          </p:sp>
          <p:sp>
            <p:nvSpPr>
              <p:cNvPr id="23622" name="Oval 167"/>
              <p:cNvSpPr>
                <a:spLocks noChangeArrowheads="1"/>
              </p:cNvSpPr>
              <p:nvPr/>
            </p:nvSpPr>
            <p:spPr bwMode="auto">
              <a:xfrm>
                <a:off x="3356" y="1078"/>
                <a:ext cx="121" cy="119"/>
              </a:xfrm>
              <a:prstGeom prst="ellipse">
                <a:avLst/>
              </a:prstGeom>
              <a:gradFill rotWithShape="0">
                <a:gsLst>
                  <a:gs pos="0">
                    <a:srgbClr val="CCFFFF"/>
                  </a:gs>
                  <a:gs pos="100000">
                    <a:srgbClr val="5E7676"/>
                  </a:gs>
                </a:gsLst>
                <a:path path="rect">
                  <a:fillToRect t="100000" r="100000"/>
                </a:path>
              </a:gradFill>
              <a:ln w="9525">
                <a:noFill/>
                <a:round/>
                <a:headEnd/>
                <a:tailEnd/>
              </a:ln>
            </p:spPr>
            <p:txBody>
              <a:bodyPr/>
              <a:lstStyle/>
              <a:p>
                <a:endParaRPr lang="en-US"/>
              </a:p>
            </p:txBody>
          </p:sp>
          <p:sp>
            <p:nvSpPr>
              <p:cNvPr id="23623" name="Oval 168"/>
              <p:cNvSpPr>
                <a:spLocks noChangeArrowheads="1"/>
              </p:cNvSpPr>
              <p:nvPr/>
            </p:nvSpPr>
            <p:spPr bwMode="auto">
              <a:xfrm>
                <a:off x="3508" y="1207"/>
                <a:ext cx="122" cy="119"/>
              </a:xfrm>
              <a:prstGeom prst="ellipse">
                <a:avLst/>
              </a:prstGeom>
              <a:gradFill rotWithShape="0">
                <a:gsLst>
                  <a:gs pos="0">
                    <a:srgbClr val="CCFFFF"/>
                  </a:gs>
                  <a:gs pos="100000">
                    <a:srgbClr val="5E7676"/>
                  </a:gs>
                </a:gsLst>
                <a:path path="rect">
                  <a:fillToRect t="100000" r="100000"/>
                </a:path>
              </a:gradFill>
              <a:ln w="9525">
                <a:noFill/>
                <a:round/>
                <a:headEnd/>
                <a:tailEnd/>
              </a:ln>
            </p:spPr>
            <p:txBody>
              <a:bodyPr/>
              <a:lstStyle/>
              <a:p>
                <a:endParaRPr lang="en-US"/>
              </a:p>
            </p:txBody>
          </p:sp>
          <p:sp>
            <p:nvSpPr>
              <p:cNvPr id="23624" name="AutoShape 174"/>
              <p:cNvSpPr>
                <a:spLocks noChangeArrowheads="1"/>
              </p:cNvSpPr>
              <p:nvPr/>
            </p:nvSpPr>
            <p:spPr bwMode="auto">
              <a:xfrm rot="437492">
                <a:off x="3119" y="1255"/>
                <a:ext cx="121" cy="84"/>
              </a:xfrm>
              <a:prstGeom prst="rightArrow">
                <a:avLst>
                  <a:gd name="adj1" fmla="val 50000"/>
                  <a:gd name="adj2" fmla="val 36012"/>
                </a:avLst>
              </a:prstGeom>
              <a:solidFill>
                <a:srgbClr val="FF6600"/>
              </a:solidFill>
              <a:ln w="9525">
                <a:noFill/>
                <a:miter lim="800000"/>
                <a:headEnd/>
                <a:tailEnd/>
              </a:ln>
            </p:spPr>
            <p:txBody>
              <a:bodyPr/>
              <a:lstStyle/>
              <a:p>
                <a:endParaRPr lang="en-US"/>
              </a:p>
            </p:txBody>
          </p:sp>
          <p:sp>
            <p:nvSpPr>
              <p:cNvPr id="23625" name="Line 173"/>
              <p:cNvSpPr>
                <a:spLocks noChangeShapeType="1"/>
              </p:cNvSpPr>
              <p:nvPr/>
            </p:nvSpPr>
            <p:spPr bwMode="auto">
              <a:xfrm>
                <a:off x="3120" y="1413"/>
                <a:ext cx="243" cy="0"/>
              </a:xfrm>
              <a:prstGeom prst="line">
                <a:avLst/>
              </a:prstGeom>
              <a:noFill/>
              <a:ln w="28575">
                <a:solidFill>
                  <a:srgbClr val="000000"/>
                </a:solidFill>
                <a:round/>
                <a:headEnd/>
                <a:tailEnd/>
              </a:ln>
            </p:spPr>
            <p:txBody>
              <a:bodyPr/>
              <a:lstStyle/>
              <a:p>
                <a:endParaRPr lang="en-US"/>
              </a:p>
            </p:txBody>
          </p:sp>
          <p:sp>
            <p:nvSpPr>
              <p:cNvPr id="23626" name="Line 172"/>
              <p:cNvSpPr>
                <a:spLocks noChangeShapeType="1"/>
              </p:cNvSpPr>
              <p:nvPr/>
            </p:nvSpPr>
            <p:spPr bwMode="auto">
              <a:xfrm>
                <a:off x="3687" y="1335"/>
                <a:ext cx="182" cy="119"/>
              </a:xfrm>
              <a:prstGeom prst="line">
                <a:avLst/>
              </a:prstGeom>
              <a:noFill/>
              <a:ln w="28575">
                <a:solidFill>
                  <a:srgbClr val="000000"/>
                </a:solidFill>
                <a:round/>
                <a:headEnd/>
                <a:tailEnd/>
              </a:ln>
            </p:spPr>
            <p:txBody>
              <a:bodyPr/>
              <a:lstStyle/>
              <a:p>
                <a:endParaRPr lang="en-US"/>
              </a:p>
            </p:txBody>
          </p:sp>
          <p:sp>
            <p:nvSpPr>
              <p:cNvPr id="23627" name="Oval 171"/>
              <p:cNvSpPr>
                <a:spLocks noChangeArrowheads="1"/>
              </p:cNvSpPr>
              <p:nvPr/>
            </p:nvSpPr>
            <p:spPr bwMode="auto">
              <a:xfrm>
                <a:off x="3552" y="1317"/>
                <a:ext cx="182" cy="178"/>
              </a:xfrm>
              <a:prstGeom prst="ellipse">
                <a:avLst/>
              </a:prstGeom>
              <a:solidFill>
                <a:srgbClr val="FFFFFF"/>
              </a:solidFill>
              <a:ln w="28575">
                <a:solidFill>
                  <a:srgbClr val="000000"/>
                </a:solidFill>
                <a:round/>
                <a:headEnd/>
                <a:tailEnd/>
              </a:ln>
            </p:spPr>
            <p:txBody>
              <a:bodyPr/>
              <a:lstStyle/>
              <a:p>
                <a:endParaRPr lang="en-US"/>
              </a:p>
            </p:txBody>
          </p:sp>
          <p:sp>
            <p:nvSpPr>
              <p:cNvPr id="23628" name="Oval 170"/>
              <p:cNvSpPr>
                <a:spLocks noChangeArrowheads="1"/>
              </p:cNvSpPr>
              <p:nvPr/>
            </p:nvSpPr>
            <p:spPr bwMode="auto">
              <a:xfrm>
                <a:off x="3513" y="1317"/>
                <a:ext cx="182" cy="178"/>
              </a:xfrm>
              <a:prstGeom prst="ellipse">
                <a:avLst/>
              </a:prstGeom>
              <a:solidFill>
                <a:srgbClr val="FFFFFF"/>
              </a:solidFill>
              <a:ln w="28575">
                <a:solidFill>
                  <a:srgbClr val="000000"/>
                </a:solidFill>
                <a:round/>
                <a:headEnd/>
                <a:tailEnd/>
              </a:ln>
            </p:spPr>
            <p:txBody>
              <a:bodyPr/>
              <a:lstStyle/>
              <a:p>
                <a:endParaRPr lang="en-US"/>
              </a:p>
            </p:txBody>
          </p:sp>
          <p:sp>
            <p:nvSpPr>
              <p:cNvPr id="23629" name="Oval 177"/>
              <p:cNvSpPr>
                <a:spLocks noChangeArrowheads="1"/>
              </p:cNvSpPr>
              <p:nvPr/>
            </p:nvSpPr>
            <p:spPr bwMode="auto">
              <a:xfrm>
                <a:off x="3534" y="1344"/>
                <a:ext cx="121" cy="119"/>
              </a:xfrm>
              <a:prstGeom prst="ellipse">
                <a:avLst/>
              </a:prstGeom>
              <a:gradFill rotWithShape="0">
                <a:gsLst>
                  <a:gs pos="0">
                    <a:srgbClr val="CCFFFF"/>
                  </a:gs>
                  <a:gs pos="100000">
                    <a:srgbClr val="5E7676"/>
                  </a:gs>
                </a:gsLst>
                <a:path path="rect">
                  <a:fillToRect t="100000" r="100000"/>
                </a:path>
              </a:gradFill>
              <a:ln w="9525">
                <a:noFill/>
                <a:round/>
                <a:headEnd/>
                <a:tailEnd/>
              </a:ln>
            </p:spPr>
            <p:txBody>
              <a:bodyPr/>
              <a:lstStyle/>
              <a:p>
                <a:endParaRPr lang="en-US"/>
              </a:p>
            </p:txBody>
          </p:sp>
        </p:grpSp>
        <p:grpSp>
          <p:nvGrpSpPr>
            <p:cNvPr id="23579" name="Group 187"/>
            <p:cNvGrpSpPr>
              <a:grpSpLocks/>
            </p:cNvGrpSpPr>
            <p:nvPr/>
          </p:nvGrpSpPr>
          <p:grpSpPr bwMode="auto">
            <a:xfrm>
              <a:off x="528" y="517"/>
              <a:ext cx="2454" cy="629"/>
              <a:chOff x="528" y="466"/>
              <a:chExt cx="2454" cy="629"/>
            </a:xfrm>
          </p:grpSpPr>
          <p:sp>
            <p:nvSpPr>
              <p:cNvPr id="23580" name="Freeform 82"/>
              <p:cNvSpPr>
                <a:spLocks/>
              </p:cNvSpPr>
              <p:nvPr/>
            </p:nvSpPr>
            <p:spPr bwMode="auto">
              <a:xfrm>
                <a:off x="1138" y="747"/>
                <a:ext cx="479" cy="84"/>
              </a:xfrm>
              <a:custGeom>
                <a:avLst/>
                <a:gdLst>
                  <a:gd name="T0" fmla="*/ 0 w 1419"/>
                  <a:gd name="T1" fmla="*/ 0 h 252"/>
                  <a:gd name="T2" fmla="*/ 0 w 1419"/>
                  <a:gd name="T3" fmla="*/ 0 h 252"/>
                  <a:gd name="T4" fmla="*/ 0 w 1419"/>
                  <a:gd name="T5" fmla="*/ 0 h 252"/>
                  <a:gd name="T6" fmla="*/ 0 w 1419"/>
                  <a:gd name="T7" fmla="*/ 0 h 252"/>
                  <a:gd name="T8" fmla="*/ 0 w 1419"/>
                  <a:gd name="T9" fmla="*/ 0 h 252"/>
                  <a:gd name="T10" fmla="*/ 0 60000 65536"/>
                  <a:gd name="T11" fmla="*/ 0 60000 65536"/>
                  <a:gd name="T12" fmla="*/ 0 60000 65536"/>
                  <a:gd name="T13" fmla="*/ 0 60000 65536"/>
                  <a:gd name="T14" fmla="*/ 0 60000 65536"/>
                  <a:gd name="T15" fmla="*/ 0 w 1419"/>
                  <a:gd name="T16" fmla="*/ 0 h 252"/>
                  <a:gd name="T17" fmla="*/ 1419 w 1419"/>
                  <a:gd name="T18" fmla="*/ 252 h 252"/>
                </a:gdLst>
                <a:ahLst/>
                <a:cxnLst>
                  <a:cxn ang="T10">
                    <a:pos x="T0" y="T1"/>
                  </a:cxn>
                  <a:cxn ang="T11">
                    <a:pos x="T2" y="T3"/>
                  </a:cxn>
                  <a:cxn ang="T12">
                    <a:pos x="T4" y="T5"/>
                  </a:cxn>
                  <a:cxn ang="T13">
                    <a:pos x="T6" y="T7"/>
                  </a:cxn>
                  <a:cxn ang="T14">
                    <a:pos x="T8" y="T9"/>
                  </a:cxn>
                </a:cxnLst>
                <a:rect l="T15" t="T16" r="T17" b="T18"/>
                <a:pathLst>
                  <a:path w="1419" h="252">
                    <a:moveTo>
                      <a:pt x="1305" y="42"/>
                    </a:moveTo>
                    <a:cubicBezTo>
                      <a:pt x="1115" y="105"/>
                      <a:pt x="1419" y="0"/>
                      <a:pt x="1215" y="87"/>
                    </a:cubicBezTo>
                    <a:cubicBezTo>
                      <a:pt x="1155" y="113"/>
                      <a:pt x="1072" y="139"/>
                      <a:pt x="1005" y="147"/>
                    </a:cubicBezTo>
                    <a:cubicBezTo>
                      <a:pt x="900" y="160"/>
                      <a:pt x="795" y="165"/>
                      <a:pt x="690" y="177"/>
                    </a:cubicBezTo>
                    <a:cubicBezTo>
                      <a:pt x="471" y="232"/>
                      <a:pt x="225" y="252"/>
                      <a:pt x="0" y="252"/>
                    </a:cubicBezTo>
                  </a:path>
                </a:pathLst>
              </a:custGeom>
              <a:noFill/>
              <a:ln w="28575" cmpd="sng">
                <a:solidFill>
                  <a:srgbClr val="000000"/>
                </a:solidFill>
                <a:round/>
                <a:headEnd/>
                <a:tailEnd/>
              </a:ln>
            </p:spPr>
            <p:txBody>
              <a:bodyPr/>
              <a:lstStyle/>
              <a:p>
                <a:endParaRPr lang="en-US"/>
              </a:p>
            </p:txBody>
          </p:sp>
          <p:sp>
            <p:nvSpPr>
              <p:cNvPr id="23581" name="Line 83"/>
              <p:cNvSpPr>
                <a:spLocks noChangeShapeType="1"/>
              </p:cNvSpPr>
              <p:nvPr/>
            </p:nvSpPr>
            <p:spPr bwMode="auto">
              <a:xfrm flipV="1">
                <a:off x="1595" y="713"/>
                <a:ext cx="243" cy="60"/>
              </a:xfrm>
              <a:prstGeom prst="line">
                <a:avLst/>
              </a:prstGeom>
              <a:noFill/>
              <a:ln w="28575">
                <a:solidFill>
                  <a:srgbClr val="000000"/>
                </a:solidFill>
                <a:round/>
                <a:headEnd/>
                <a:tailEnd/>
              </a:ln>
            </p:spPr>
            <p:txBody>
              <a:bodyPr/>
              <a:lstStyle/>
              <a:p>
                <a:endParaRPr lang="en-US"/>
              </a:p>
            </p:txBody>
          </p:sp>
          <p:sp>
            <p:nvSpPr>
              <p:cNvPr id="23582" name="Freeform 84"/>
              <p:cNvSpPr>
                <a:spLocks/>
              </p:cNvSpPr>
              <p:nvPr/>
            </p:nvSpPr>
            <p:spPr bwMode="auto">
              <a:xfrm rot="-9844762">
                <a:off x="2063" y="718"/>
                <a:ext cx="479" cy="83"/>
              </a:xfrm>
              <a:custGeom>
                <a:avLst/>
                <a:gdLst>
                  <a:gd name="T0" fmla="*/ 0 w 1419"/>
                  <a:gd name="T1" fmla="*/ 0 h 252"/>
                  <a:gd name="T2" fmla="*/ 0 w 1419"/>
                  <a:gd name="T3" fmla="*/ 0 h 252"/>
                  <a:gd name="T4" fmla="*/ 0 w 1419"/>
                  <a:gd name="T5" fmla="*/ 0 h 252"/>
                  <a:gd name="T6" fmla="*/ 0 w 1419"/>
                  <a:gd name="T7" fmla="*/ 0 h 252"/>
                  <a:gd name="T8" fmla="*/ 0 w 1419"/>
                  <a:gd name="T9" fmla="*/ 0 h 252"/>
                  <a:gd name="T10" fmla="*/ 0 60000 65536"/>
                  <a:gd name="T11" fmla="*/ 0 60000 65536"/>
                  <a:gd name="T12" fmla="*/ 0 60000 65536"/>
                  <a:gd name="T13" fmla="*/ 0 60000 65536"/>
                  <a:gd name="T14" fmla="*/ 0 60000 65536"/>
                  <a:gd name="T15" fmla="*/ 0 w 1419"/>
                  <a:gd name="T16" fmla="*/ 0 h 252"/>
                  <a:gd name="T17" fmla="*/ 1419 w 1419"/>
                  <a:gd name="T18" fmla="*/ 252 h 252"/>
                </a:gdLst>
                <a:ahLst/>
                <a:cxnLst>
                  <a:cxn ang="T10">
                    <a:pos x="T0" y="T1"/>
                  </a:cxn>
                  <a:cxn ang="T11">
                    <a:pos x="T2" y="T3"/>
                  </a:cxn>
                  <a:cxn ang="T12">
                    <a:pos x="T4" y="T5"/>
                  </a:cxn>
                  <a:cxn ang="T13">
                    <a:pos x="T6" y="T7"/>
                  </a:cxn>
                  <a:cxn ang="T14">
                    <a:pos x="T8" y="T9"/>
                  </a:cxn>
                </a:cxnLst>
                <a:rect l="T15" t="T16" r="T17" b="T18"/>
                <a:pathLst>
                  <a:path w="1419" h="252">
                    <a:moveTo>
                      <a:pt x="1305" y="42"/>
                    </a:moveTo>
                    <a:cubicBezTo>
                      <a:pt x="1115" y="105"/>
                      <a:pt x="1419" y="0"/>
                      <a:pt x="1215" y="87"/>
                    </a:cubicBezTo>
                    <a:cubicBezTo>
                      <a:pt x="1155" y="113"/>
                      <a:pt x="1072" y="139"/>
                      <a:pt x="1005" y="147"/>
                    </a:cubicBezTo>
                    <a:cubicBezTo>
                      <a:pt x="900" y="160"/>
                      <a:pt x="795" y="165"/>
                      <a:pt x="690" y="177"/>
                    </a:cubicBezTo>
                    <a:cubicBezTo>
                      <a:pt x="471" y="232"/>
                      <a:pt x="225" y="252"/>
                      <a:pt x="0" y="252"/>
                    </a:cubicBezTo>
                  </a:path>
                </a:pathLst>
              </a:custGeom>
              <a:noFill/>
              <a:ln w="28575" cmpd="sng">
                <a:solidFill>
                  <a:srgbClr val="000000"/>
                </a:solidFill>
                <a:round/>
                <a:headEnd/>
                <a:tailEnd/>
              </a:ln>
            </p:spPr>
            <p:txBody>
              <a:bodyPr/>
              <a:lstStyle/>
              <a:p>
                <a:endParaRPr lang="en-US"/>
              </a:p>
            </p:txBody>
          </p:sp>
          <p:sp>
            <p:nvSpPr>
              <p:cNvPr id="23583" name="Line 85"/>
              <p:cNvSpPr>
                <a:spLocks noChangeShapeType="1"/>
              </p:cNvSpPr>
              <p:nvPr/>
            </p:nvSpPr>
            <p:spPr bwMode="auto">
              <a:xfrm rot="11755238" flipV="1">
                <a:off x="1842" y="684"/>
                <a:ext cx="243" cy="59"/>
              </a:xfrm>
              <a:prstGeom prst="line">
                <a:avLst/>
              </a:prstGeom>
              <a:noFill/>
              <a:ln w="28575">
                <a:solidFill>
                  <a:srgbClr val="000000"/>
                </a:solidFill>
                <a:round/>
                <a:headEnd/>
                <a:tailEnd/>
              </a:ln>
            </p:spPr>
            <p:txBody>
              <a:bodyPr/>
              <a:lstStyle/>
              <a:p>
                <a:endParaRPr lang="en-US"/>
              </a:p>
            </p:txBody>
          </p:sp>
          <p:sp>
            <p:nvSpPr>
              <p:cNvPr id="23584" name="Line 101"/>
              <p:cNvSpPr>
                <a:spLocks noChangeShapeType="1"/>
              </p:cNvSpPr>
              <p:nvPr/>
            </p:nvSpPr>
            <p:spPr bwMode="auto">
              <a:xfrm>
                <a:off x="1196" y="860"/>
                <a:ext cx="0" cy="119"/>
              </a:xfrm>
              <a:prstGeom prst="line">
                <a:avLst/>
              </a:prstGeom>
              <a:noFill/>
              <a:ln w="19050">
                <a:solidFill>
                  <a:srgbClr val="000000"/>
                </a:solidFill>
                <a:round/>
                <a:headEnd/>
                <a:tailEnd/>
              </a:ln>
            </p:spPr>
            <p:txBody>
              <a:bodyPr/>
              <a:lstStyle/>
              <a:p>
                <a:endParaRPr lang="en-US"/>
              </a:p>
            </p:txBody>
          </p:sp>
          <p:sp>
            <p:nvSpPr>
              <p:cNvPr id="23585" name="Line 102"/>
              <p:cNvSpPr>
                <a:spLocks noChangeShapeType="1"/>
              </p:cNvSpPr>
              <p:nvPr/>
            </p:nvSpPr>
            <p:spPr bwMode="auto">
              <a:xfrm>
                <a:off x="1196" y="976"/>
                <a:ext cx="910" cy="119"/>
              </a:xfrm>
              <a:prstGeom prst="line">
                <a:avLst/>
              </a:prstGeom>
              <a:noFill/>
              <a:ln w="19050">
                <a:solidFill>
                  <a:srgbClr val="000000"/>
                </a:solidFill>
                <a:round/>
                <a:headEnd/>
                <a:tailEnd/>
              </a:ln>
            </p:spPr>
            <p:txBody>
              <a:bodyPr/>
              <a:lstStyle/>
              <a:p>
                <a:endParaRPr lang="en-US"/>
              </a:p>
            </p:txBody>
          </p:sp>
          <p:sp>
            <p:nvSpPr>
              <p:cNvPr id="23586" name="Line 105"/>
              <p:cNvSpPr>
                <a:spLocks noChangeShapeType="1"/>
              </p:cNvSpPr>
              <p:nvPr/>
            </p:nvSpPr>
            <p:spPr bwMode="auto">
              <a:xfrm flipV="1">
                <a:off x="2289" y="976"/>
                <a:ext cx="546" cy="119"/>
              </a:xfrm>
              <a:prstGeom prst="line">
                <a:avLst/>
              </a:prstGeom>
              <a:noFill/>
              <a:ln w="19050">
                <a:solidFill>
                  <a:srgbClr val="000000"/>
                </a:solidFill>
                <a:round/>
                <a:headEnd/>
                <a:tailEnd/>
              </a:ln>
            </p:spPr>
            <p:txBody>
              <a:bodyPr/>
              <a:lstStyle/>
              <a:p>
                <a:endParaRPr lang="en-US"/>
              </a:p>
            </p:txBody>
          </p:sp>
          <p:sp>
            <p:nvSpPr>
              <p:cNvPr id="23587" name="Line 106"/>
              <p:cNvSpPr>
                <a:spLocks noChangeShapeType="1"/>
              </p:cNvSpPr>
              <p:nvPr/>
            </p:nvSpPr>
            <p:spPr bwMode="auto">
              <a:xfrm flipV="1">
                <a:off x="2835" y="857"/>
                <a:ext cx="0" cy="119"/>
              </a:xfrm>
              <a:prstGeom prst="line">
                <a:avLst/>
              </a:prstGeom>
              <a:noFill/>
              <a:ln w="19050">
                <a:solidFill>
                  <a:srgbClr val="000000"/>
                </a:solidFill>
                <a:round/>
                <a:headEnd/>
                <a:tailEnd/>
              </a:ln>
            </p:spPr>
            <p:txBody>
              <a:bodyPr/>
              <a:lstStyle/>
              <a:p>
                <a:endParaRPr lang="en-US"/>
              </a:p>
            </p:txBody>
          </p:sp>
          <p:sp>
            <p:nvSpPr>
              <p:cNvPr id="23588" name="Line 109"/>
              <p:cNvSpPr>
                <a:spLocks noChangeShapeType="1"/>
              </p:cNvSpPr>
              <p:nvPr/>
            </p:nvSpPr>
            <p:spPr bwMode="auto">
              <a:xfrm>
                <a:off x="2349" y="500"/>
                <a:ext cx="0" cy="238"/>
              </a:xfrm>
              <a:prstGeom prst="line">
                <a:avLst/>
              </a:prstGeom>
              <a:noFill/>
              <a:ln w="19050">
                <a:solidFill>
                  <a:srgbClr val="000000"/>
                </a:solidFill>
                <a:round/>
                <a:headEnd/>
                <a:tailEnd type="triangle" w="sm" len="med"/>
              </a:ln>
            </p:spPr>
            <p:txBody>
              <a:bodyPr/>
              <a:lstStyle/>
              <a:p>
                <a:endParaRPr lang="en-US"/>
              </a:p>
            </p:txBody>
          </p:sp>
          <p:sp>
            <p:nvSpPr>
              <p:cNvPr id="23589" name="Line 110"/>
              <p:cNvSpPr>
                <a:spLocks noChangeShapeType="1"/>
              </p:cNvSpPr>
              <p:nvPr/>
            </p:nvSpPr>
            <p:spPr bwMode="auto">
              <a:xfrm>
                <a:off x="2410" y="500"/>
                <a:ext cx="0" cy="243"/>
              </a:xfrm>
              <a:prstGeom prst="line">
                <a:avLst/>
              </a:prstGeom>
              <a:noFill/>
              <a:ln w="19050">
                <a:solidFill>
                  <a:srgbClr val="000000"/>
                </a:solidFill>
                <a:round/>
                <a:headEnd/>
                <a:tailEnd type="triangle" w="sm" len="med"/>
              </a:ln>
            </p:spPr>
            <p:txBody>
              <a:bodyPr/>
              <a:lstStyle/>
              <a:p>
                <a:endParaRPr lang="en-US"/>
              </a:p>
            </p:txBody>
          </p:sp>
          <p:sp>
            <p:nvSpPr>
              <p:cNvPr id="23590" name="Text Box 125"/>
              <p:cNvSpPr txBox="1">
                <a:spLocks noChangeArrowheads="1"/>
              </p:cNvSpPr>
              <p:nvPr/>
            </p:nvSpPr>
            <p:spPr bwMode="auto">
              <a:xfrm>
                <a:off x="528" y="679"/>
                <a:ext cx="607" cy="257"/>
              </a:xfrm>
              <a:prstGeom prst="rect">
                <a:avLst/>
              </a:prstGeom>
              <a:noFill/>
              <a:ln w="9525">
                <a:noFill/>
                <a:miter lim="800000"/>
                <a:headEnd/>
                <a:tailEnd/>
              </a:ln>
            </p:spPr>
            <p:txBody>
              <a:bodyPr/>
              <a:lstStyle/>
              <a:p>
                <a:r>
                  <a:rPr lang="en-US" sz="1000" b="1">
                    <a:latin typeface="Century Gothic" pitchFamily="34" charset="0"/>
                  </a:rPr>
                  <a:t>String with beads 11nm</a:t>
                </a:r>
                <a:endParaRPr lang="en-US" sz="1000">
                  <a:latin typeface="Century Gothic" pitchFamily="34" charset="0"/>
                </a:endParaRPr>
              </a:p>
            </p:txBody>
          </p:sp>
          <p:sp>
            <p:nvSpPr>
              <p:cNvPr id="23591" name="Oval 127"/>
              <p:cNvSpPr>
                <a:spLocks noChangeArrowheads="1"/>
              </p:cNvSpPr>
              <p:nvPr/>
            </p:nvSpPr>
            <p:spPr bwMode="auto">
              <a:xfrm>
                <a:off x="1909" y="694"/>
                <a:ext cx="319" cy="332"/>
              </a:xfrm>
              <a:prstGeom prst="ellipse">
                <a:avLst/>
              </a:prstGeom>
              <a:solidFill>
                <a:srgbClr val="FFFFFF"/>
              </a:solidFill>
              <a:ln w="28575">
                <a:solidFill>
                  <a:srgbClr val="000000"/>
                </a:solidFill>
                <a:round/>
                <a:headEnd/>
                <a:tailEnd/>
              </a:ln>
            </p:spPr>
            <p:txBody>
              <a:bodyPr/>
              <a:lstStyle/>
              <a:p>
                <a:endParaRPr lang="en-US"/>
              </a:p>
            </p:txBody>
          </p:sp>
          <p:sp>
            <p:nvSpPr>
              <p:cNvPr id="23592" name="Oval 128"/>
              <p:cNvSpPr>
                <a:spLocks noChangeArrowheads="1"/>
              </p:cNvSpPr>
              <p:nvPr/>
            </p:nvSpPr>
            <p:spPr bwMode="auto">
              <a:xfrm>
                <a:off x="1864" y="699"/>
                <a:ext cx="344" cy="332"/>
              </a:xfrm>
              <a:prstGeom prst="ellipse">
                <a:avLst/>
              </a:prstGeom>
              <a:solidFill>
                <a:srgbClr val="FFFFFF"/>
              </a:solidFill>
              <a:ln w="28575">
                <a:solidFill>
                  <a:srgbClr val="000000"/>
                </a:solidFill>
                <a:round/>
                <a:headEnd/>
                <a:tailEnd/>
              </a:ln>
            </p:spPr>
            <p:txBody>
              <a:bodyPr/>
              <a:lstStyle/>
              <a:p>
                <a:endParaRPr lang="en-US"/>
              </a:p>
            </p:txBody>
          </p:sp>
          <p:sp>
            <p:nvSpPr>
              <p:cNvPr id="23593" name="Oval 129"/>
              <p:cNvSpPr>
                <a:spLocks noChangeArrowheads="1"/>
              </p:cNvSpPr>
              <p:nvPr/>
            </p:nvSpPr>
            <p:spPr bwMode="auto">
              <a:xfrm>
                <a:off x="2542" y="495"/>
                <a:ext cx="318" cy="332"/>
              </a:xfrm>
              <a:prstGeom prst="ellipse">
                <a:avLst/>
              </a:prstGeom>
              <a:solidFill>
                <a:srgbClr val="FFFFFF"/>
              </a:solidFill>
              <a:ln w="28575">
                <a:solidFill>
                  <a:srgbClr val="000000"/>
                </a:solidFill>
                <a:round/>
                <a:headEnd/>
                <a:tailEnd/>
              </a:ln>
            </p:spPr>
            <p:txBody>
              <a:bodyPr/>
              <a:lstStyle/>
              <a:p>
                <a:endParaRPr lang="en-US"/>
              </a:p>
            </p:txBody>
          </p:sp>
          <p:sp>
            <p:nvSpPr>
              <p:cNvPr id="23594" name="Oval 130"/>
              <p:cNvSpPr>
                <a:spLocks noChangeArrowheads="1"/>
              </p:cNvSpPr>
              <p:nvPr/>
            </p:nvSpPr>
            <p:spPr bwMode="auto">
              <a:xfrm>
                <a:off x="2496" y="495"/>
                <a:ext cx="344" cy="332"/>
              </a:xfrm>
              <a:prstGeom prst="ellipse">
                <a:avLst/>
              </a:prstGeom>
              <a:solidFill>
                <a:srgbClr val="FFFFFF"/>
              </a:solidFill>
              <a:ln w="28575">
                <a:solidFill>
                  <a:srgbClr val="000000"/>
                </a:solidFill>
                <a:round/>
                <a:headEnd/>
                <a:tailEnd/>
              </a:ln>
            </p:spPr>
            <p:txBody>
              <a:bodyPr/>
              <a:lstStyle/>
              <a:p>
                <a:endParaRPr lang="en-US"/>
              </a:p>
            </p:txBody>
          </p:sp>
          <p:sp>
            <p:nvSpPr>
              <p:cNvPr id="23595" name="Line 135"/>
              <p:cNvSpPr>
                <a:spLocks noChangeShapeType="1"/>
              </p:cNvSpPr>
              <p:nvPr/>
            </p:nvSpPr>
            <p:spPr bwMode="auto">
              <a:xfrm>
                <a:off x="2800" y="798"/>
                <a:ext cx="182" cy="0"/>
              </a:xfrm>
              <a:prstGeom prst="line">
                <a:avLst/>
              </a:prstGeom>
              <a:noFill/>
              <a:ln w="28575">
                <a:solidFill>
                  <a:srgbClr val="000000"/>
                </a:solidFill>
                <a:round/>
                <a:headEnd/>
                <a:tailEnd/>
              </a:ln>
            </p:spPr>
            <p:txBody>
              <a:bodyPr/>
              <a:lstStyle/>
              <a:p>
                <a:endParaRPr lang="en-US"/>
              </a:p>
            </p:txBody>
          </p:sp>
          <p:sp>
            <p:nvSpPr>
              <p:cNvPr id="23596" name="Oval 144"/>
              <p:cNvSpPr>
                <a:spLocks noChangeArrowheads="1"/>
              </p:cNvSpPr>
              <p:nvPr/>
            </p:nvSpPr>
            <p:spPr bwMode="auto">
              <a:xfrm>
                <a:off x="1909" y="704"/>
                <a:ext cx="319" cy="331"/>
              </a:xfrm>
              <a:prstGeom prst="ellipse">
                <a:avLst/>
              </a:prstGeom>
              <a:solidFill>
                <a:srgbClr val="FFFFFF"/>
              </a:solidFill>
              <a:ln w="28575">
                <a:solidFill>
                  <a:srgbClr val="000000"/>
                </a:solidFill>
                <a:round/>
                <a:headEnd/>
                <a:tailEnd/>
              </a:ln>
            </p:spPr>
            <p:txBody>
              <a:bodyPr/>
              <a:lstStyle/>
              <a:p>
                <a:endParaRPr lang="en-US"/>
              </a:p>
            </p:txBody>
          </p:sp>
          <p:sp>
            <p:nvSpPr>
              <p:cNvPr id="23597" name="Oval 145"/>
              <p:cNvSpPr>
                <a:spLocks noChangeArrowheads="1"/>
              </p:cNvSpPr>
              <p:nvPr/>
            </p:nvSpPr>
            <p:spPr bwMode="auto">
              <a:xfrm>
                <a:off x="1864" y="704"/>
                <a:ext cx="344" cy="331"/>
              </a:xfrm>
              <a:prstGeom prst="ellipse">
                <a:avLst/>
              </a:prstGeom>
              <a:solidFill>
                <a:srgbClr val="FFFFFF"/>
              </a:solidFill>
              <a:ln w="28575">
                <a:solidFill>
                  <a:srgbClr val="000000"/>
                </a:solidFill>
                <a:round/>
                <a:headEnd/>
                <a:tailEnd/>
              </a:ln>
            </p:spPr>
            <p:txBody>
              <a:bodyPr/>
              <a:lstStyle/>
              <a:p>
                <a:endParaRPr lang="en-US"/>
              </a:p>
            </p:txBody>
          </p:sp>
          <p:sp>
            <p:nvSpPr>
              <p:cNvPr id="23598" name="Text Box 146"/>
              <p:cNvSpPr txBox="1">
                <a:spLocks noChangeArrowheads="1"/>
              </p:cNvSpPr>
              <p:nvPr/>
            </p:nvSpPr>
            <p:spPr bwMode="auto">
              <a:xfrm>
                <a:off x="1864" y="798"/>
                <a:ext cx="364" cy="119"/>
              </a:xfrm>
              <a:prstGeom prst="rect">
                <a:avLst/>
              </a:prstGeom>
              <a:noFill/>
              <a:ln w="9525">
                <a:noFill/>
                <a:miter lim="800000"/>
                <a:headEnd/>
                <a:tailEnd/>
              </a:ln>
            </p:spPr>
            <p:txBody>
              <a:bodyPr/>
              <a:lstStyle/>
              <a:p>
                <a:r>
                  <a:rPr lang="en-US" altLang="zh-CN" sz="1200">
                    <a:latin typeface="Arial Narrow" pitchFamily="34" charset="0"/>
                    <a:ea typeface="SimSun" pitchFamily="2" charset="-122"/>
                  </a:rPr>
                  <a:t>histones</a:t>
                </a:r>
                <a:endParaRPr lang="en-US"/>
              </a:p>
            </p:txBody>
          </p:sp>
          <p:sp>
            <p:nvSpPr>
              <p:cNvPr id="23599" name="Oval 147"/>
              <p:cNvSpPr>
                <a:spLocks noChangeArrowheads="1"/>
              </p:cNvSpPr>
              <p:nvPr/>
            </p:nvSpPr>
            <p:spPr bwMode="auto">
              <a:xfrm>
                <a:off x="1864" y="723"/>
                <a:ext cx="364" cy="298"/>
              </a:xfrm>
              <a:prstGeom prst="ellipse">
                <a:avLst/>
              </a:prstGeom>
              <a:gradFill rotWithShape="0">
                <a:gsLst>
                  <a:gs pos="0">
                    <a:srgbClr val="FF99CC"/>
                  </a:gs>
                  <a:gs pos="100000">
                    <a:srgbClr val="76475E"/>
                  </a:gs>
                </a:gsLst>
                <a:path path="rect">
                  <a:fillToRect t="100000" r="100000"/>
                </a:path>
              </a:gradFill>
              <a:ln w="9525">
                <a:noFill/>
                <a:round/>
                <a:headEnd/>
                <a:tailEnd/>
              </a:ln>
            </p:spPr>
            <p:txBody>
              <a:bodyPr/>
              <a:lstStyle/>
              <a:p>
                <a:endParaRPr lang="en-US"/>
              </a:p>
            </p:txBody>
          </p:sp>
          <p:sp>
            <p:nvSpPr>
              <p:cNvPr id="23600" name="Text Box 148"/>
              <p:cNvSpPr txBox="1">
                <a:spLocks noChangeArrowheads="1"/>
              </p:cNvSpPr>
              <p:nvPr/>
            </p:nvSpPr>
            <p:spPr bwMode="auto">
              <a:xfrm>
                <a:off x="1864" y="798"/>
                <a:ext cx="364" cy="119"/>
              </a:xfrm>
              <a:prstGeom prst="rect">
                <a:avLst/>
              </a:prstGeom>
              <a:noFill/>
              <a:ln w="9525">
                <a:noFill/>
                <a:miter lim="800000"/>
                <a:headEnd/>
                <a:tailEnd/>
              </a:ln>
            </p:spPr>
            <p:txBody>
              <a:bodyPr/>
              <a:lstStyle/>
              <a:p>
                <a:r>
                  <a:rPr lang="en-US" sz="1000">
                    <a:solidFill>
                      <a:srgbClr val="FFFFFF"/>
                    </a:solidFill>
                    <a:latin typeface="Arial Narrow" pitchFamily="34" charset="0"/>
                  </a:rPr>
                  <a:t>histones</a:t>
                </a:r>
                <a:endParaRPr lang="en-US" sz="1000"/>
              </a:p>
            </p:txBody>
          </p:sp>
          <p:grpSp>
            <p:nvGrpSpPr>
              <p:cNvPr id="23601" name="Group 149"/>
              <p:cNvGrpSpPr>
                <a:grpSpLocks/>
              </p:cNvGrpSpPr>
              <p:nvPr/>
            </p:nvGrpSpPr>
            <p:grpSpPr bwMode="auto">
              <a:xfrm>
                <a:off x="2486" y="500"/>
                <a:ext cx="364" cy="332"/>
                <a:chOff x="3861" y="2419"/>
                <a:chExt cx="1080" cy="1005"/>
              </a:xfrm>
            </p:grpSpPr>
            <p:sp>
              <p:nvSpPr>
                <p:cNvPr id="23607" name="Oval 150"/>
                <p:cNvSpPr>
                  <a:spLocks noChangeArrowheads="1"/>
                </p:cNvSpPr>
                <p:nvPr/>
              </p:nvSpPr>
              <p:spPr bwMode="auto">
                <a:xfrm>
                  <a:off x="3996" y="2419"/>
                  <a:ext cx="945" cy="1005"/>
                </a:xfrm>
                <a:prstGeom prst="ellipse">
                  <a:avLst/>
                </a:prstGeom>
                <a:solidFill>
                  <a:srgbClr val="FFFFFF"/>
                </a:solidFill>
                <a:ln w="28575">
                  <a:solidFill>
                    <a:srgbClr val="000000"/>
                  </a:solidFill>
                  <a:round/>
                  <a:headEnd/>
                  <a:tailEnd/>
                </a:ln>
              </p:spPr>
              <p:txBody>
                <a:bodyPr/>
                <a:lstStyle/>
                <a:p>
                  <a:endParaRPr lang="en-US"/>
                </a:p>
              </p:txBody>
            </p:sp>
            <p:sp>
              <p:nvSpPr>
                <p:cNvPr id="23608" name="Oval 151"/>
                <p:cNvSpPr>
                  <a:spLocks noChangeArrowheads="1"/>
                </p:cNvSpPr>
                <p:nvPr/>
              </p:nvSpPr>
              <p:spPr bwMode="auto">
                <a:xfrm>
                  <a:off x="3861" y="2419"/>
                  <a:ext cx="1020" cy="1005"/>
                </a:xfrm>
                <a:prstGeom prst="ellipse">
                  <a:avLst/>
                </a:prstGeom>
                <a:solidFill>
                  <a:srgbClr val="FFFFFF"/>
                </a:solidFill>
                <a:ln w="28575">
                  <a:solidFill>
                    <a:srgbClr val="000000"/>
                  </a:solidFill>
                  <a:round/>
                  <a:headEnd/>
                  <a:tailEnd/>
                </a:ln>
              </p:spPr>
              <p:txBody>
                <a:bodyPr/>
                <a:lstStyle/>
                <a:p>
                  <a:endParaRPr lang="en-US"/>
                </a:p>
              </p:txBody>
            </p:sp>
            <p:sp>
              <p:nvSpPr>
                <p:cNvPr id="23609" name="Text Box 152"/>
                <p:cNvSpPr txBox="1">
                  <a:spLocks noChangeArrowheads="1"/>
                </p:cNvSpPr>
                <p:nvPr/>
              </p:nvSpPr>
              <p:spPr bwMode="auto">
                <a:xfrm>
                  <a:off x="3861" y="2704"/>
                  <a:ext cx="1080" cy="360"/>
                </a:xfrm>
                <a:prstGeom prst="rect">
                  <a:avLst/>
                </a:prstGeom>
                <a:noFill/>
                <a:ln w="9525">
                  <a:noFill/>
                  <a:miter lim="800000"/>
                  <a:headEnd/>
                  <a:tailEnd/>
                </a:ln>
              </p:spPr>
              <p:txBody>
                <a:bodyPr/>
                <a:lstStyle/>
                <a:p>
                  <a:r>
                    <a:rPr lang="en-US" altLang="zh-CN" sz="1200">
                      <a:latin typeface="Arial Narrow" pitchFamily="34" charset="0"/>
                      <a:ea typeface="SimSun" pitchFamily="2" charset="-122"/>
                    </a:rPr>
                    <a:t>histones</a:t>
                  </a:r>
                  <a:endParaRPr lang="en-US"/>
                </a:p>
              </p:txBody>
            </p:sp>
            <p:sp>
              <p:nvSpPr>
                <p:cNvPr id="23610" name="Oval 153"/>
                <p:cNvSpPr>
                  <a:spLocks noChangeArrowheads="1"/>
                </p:cNvSpPr>
                <p:nvPr/>
              </p:nvSpPr>
              <p:spPr bwMode="auto">
                <a:xfrm>
                  <a:off x="3861" y="2479"/>
                  <a:ext cx="1080" cy="900"/>
                </a:xfrm>
                <a:prstGeom prst="ellipse">
                  <a:avLst/>
                </a:prstGeom>
                <a:gradFill rotWithShape="0">
                  <a:gsLst>
                    <a:gs pos="0">
                      <a:srgbClr val="FF99CC"/>
                    </a:gs>
                    <a:gs pos="100000">
                      <a:srgbClr val="76475E"/>
                    </a:gs>
                  </a:gsLst>
                  <a:path path="rect">
                    <a:fillToRect t="100000" r="100000"/>
                  </a:path>
                </a:gradFill>
                <a:ln w="9525">
                  <a:noFill/>
                  <a:round/>
                  <a:headEnd/>
                  <a:tailEnd/>
                </a:ln>
              </p:spPr>
              <p:txBody>
                <a:bodyPr/>
                <a:lstStyle/>
                <a:p>
                  <a:endParaRPr lang="en-US"/>
                </a:p>
              </p:txBody>
            </p:sp>
            <p:sp>
              <p:nvSpPr>
                <p:cNvPr id="23611" name="Text Box 154"/>
                <p:cNvSpPr txBox="1">
                  <a:spLocks noChangeArrowheads="1"/>
                </p:cNvSpPr>
                <p:nvPr/>
              </p:nvSpPr>
              <p:spPr bwMode="auto">
                <a:xfrm>
                  <a:off x="3861" y="2704"/>
                  <a:ext cx="1080" cy="360"/>
                </a:xfrm>
                <a:prstGeom prst="rect">
                  <a:avLst/>
                </a:prstGeom>
                <a:noFill/>
                <a:ln w="9525">
                  <a:noFill/>
                  <a:miter lim="800000"/>
                  <a:headEnd/>
                  <a:tailEnd/>
                </a:ln>
              </p:spPr>
              <p:txBody>
                <a:bodyPr/>
                <a:lstStyle/>
                <a:p>
                  <a:r>
                    <a:rPr lang="en-US" sz="1000">
                      <a:solidFill>
                        <a:srgbClr val="FFFFFF"/>
                      </a:solidFill>
                      <a:latin typeface="Arial Narrow" pitchFamily="34" charset="0"/>
                    </a:rPr>
                    <a:t>histones</a:t>
                  </a:r>
                  <a:endParaRPr lang="en-US" sz="1000"/>
                </a:p>
              </p:txBody>
            </p:sp>
          </p:grpSp>
          <p:sp>
            <p:nvSpPr>
              <p:cNvPr id="23602" name="Oval 139"/>
              <p:cNvSpPr>
                <a:spLocks noChangeArrowheads="1"/>
              </p:cNvSpPr>
              <p:nvPr/>
            </p:nvSpPr>
            <p:spPr bwMode="auto">
              <a:xfrm>
                <a:off x="1424" y="466"/>
                <a:ext cx="318" cy="332"/>
              </a:xfrm>
              <a:prstGeom prst="ellipse">
                <a:avLst/>
              </a:prstGeom>
              <a:solidFill>
                <a:srgbClr val="FFFFFF"/>
              </a:solidFill>
              <a:ln w="28575">
                <a:solidFill>
                  <a:srgbClr val="000000"/>
                </a:solidFill>
                <a:round/>
                <a:headEnd/>
                <a:tailEnd/>
              </a:ln>
            </p:spPr>
            <p:txBody>
              <a:bodyPr/>
              <a:lstStyle/>
              <a:p>
                <a:endParaRPr lang="en-US"/>
              </a:p>
            </p:txBody>
          </p:sp>
          <p:sp>
            <p:nvSpPr>
              <p:cNvPr id="23603" name="Oval 140"/>
              <p:cNvSpPr>
                <a:spLocks noChangeArrowheads="1"/>
              </p:cNvSpPr>
              <p:nvPr/>
            </p:nvSpPr>
            <p:spPr bwMode="auto">
              <a:xfrm>
                <a:off x="1378" y="466"/>
                <a:ext cx="344" cy="332"/>
              </a:xfrm>
              <a:prstGeom prst="ellipse">
                <a:avLst/>
              </a:prstGeom>
              <a:solidFill>
                <a:srgbClr val="FFFFFF"/>
              </a:solidFill>
              <a:ln w="57150">
                <a:solidFill>
                  <a:srgbClr val="000000"/>
                </a:solidFill>
                <a:round/>
                <a:headEnd/>
                <a:tailEnd/>
              </a:ln>
            </p:spPr>
            <p:txBody>
              <a:bodyPr/>
              <a:lstStyle/>
              <a:p>
                <a:endParaRPr lang="en-US"/>
              </a:p>
            </p:txBody>
          </p:sp>
          <p:sp>
            <p:nvSpPr>
              <p:cNvPr id="23604" name="Text Box 141"/>
              <p:cNvSpPr txBox="1">
                <a:spLocks noChangeArrowheads="1"/>
              </p:cNvSpPr>
              <p:nvPr/>
            </p:nvSpPr>
            <p:spPr bwMode="auto">
              <a:xfrm>
                <a:off x="1378" y="560"/>
                <a:ext cx="364" cy="119"/>
              </a:xfrm>
              <a:prstGeom prst="rect">
                <a:avLst/>
              </a:prstGeom>
              <a:noFill/>
              <a:ln w="9525">
                <a:noFill/>
                <a:miter lim="800000"/>
                <a:headEnd/>
                <a:tailEnd/>
              </a:ln>
            </p:spPr>
            <p:txBody>
              <a:bodyPr/>
              <a:lstStyle/>
              <a:p>
                <a:r>
                  <a:rPr lang="en-US" altLang="zh-CN" sz="1200">
                    <a:latin typeface="Arial Narrow" pitchFamily="34" charset="0"/>
                    <a:ea typeface="SimSun" pitchFamily="2" charset="-122"/>
                  </a:rPr>
                  <a:t>histones</a:t>
                </a:r>
                <a:endParaRPr lang="en-US"/>
              </a:p>
            </p:txBody>
          </p:sp>
          <p:sp>
            <p:nvSpPr>
              <p:cNvPr id="23605" name="Oval 142"/>
              <p:cNvSpPr>
                <a:spLocks noChangeArrowheads="1"/>
              </p:cNvSpPr>
              <p:nvPr/>
            </p:nvSpPr>
            <p:spPr bwMode="auto">
              <a:xfrm>
                <a:off x="1378" y="486"/>
                <a:ext cx="364" cy="297"/>
              </a:xfrm>
              <a:prstGeom prst="ellipse">
                <a:avLst/>
              </a:prstGeom>
              <a:gradFill rotWithShape="0">
                <a:gsLst>
                  <a:gs pos="0">
                    <a:srgbClr val="FF99CC"/>
                  </a:gs>
                  <a:gs pos="100000">
                    <a:srgbClr val="76475E"/>
                  </a:gs>
                </a:gsLst>
                <a:path path="rect">
                  <a:fillToRect t="100000" r="100000"/>
                </a:path>
              </a:gradFill>
              <a:ln w="9525">
                <a:noFill/>
                <a:round/>
                <a:headEnd/>
                <a:tailEnd/>
              </a:ln>
            </p:spPr>
            <p:txBody>
              <a:bodyPr/>
              <a:lstStyle/>
              <a:p>
                <a:endParaRPr lang="en-US"/>
              </a:p>
            </p:txBody>
          </p:sp>
          <p:sp>
            <p:nvSpPr>
              <p:cNvPr id="23606" name="Text Box 143"/>
              <p:cNvSpPr txBox="1">
                <a:spLocks noChangeArrowheads="1"/>
              </p:cNvSpPr>
              <p:nvPr/>
            </p:nvSpPr>
            <p:spPr bwMode="auto">
              <a:xfrm>
                <a:off x="1378" y="560"/>
                <a:ext cx="364" cy="119"/>
              </a:xfrm>
              <a:prstGeom prst="rect">
                <a:avLst/>
              </a:prstGeom>
              <a:noFill/>
              <a:ln w="9525">
                <a:noFill/>
                <a:miter lim="800000"/>
                <a:headEnd/>
                <a:tailEnd/>
              </a:ln>
            </p:spPr>
            <p:txBody>
              <a:bodyPr/>
              <a:lstStyle/>
              <a:p>
                <a:r>
                  <a:rPr lang="en-US" sz="1000">
                    <a:solidFill>
                      <a:srgbClr val="FFFFFF"/>
                    </a:solidFill>
                    <a:latin typeface="Arial Narrow" pitchFamily="34" charset="0"/>
                  </a:rPr>
                  <a:t>histones</a:t>
                </a:r>
                <a:endParaRPr lang="en-US" sz="1000"/>
              </a:p>
            </p:txBody>
          </p:sp>
        </p:grpSp>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8676" name="Rectangle 3"/>
          <p:cNvSpPr>
            <a:spLocks noGrp="1" noChangeArrowheads="1"/>
          </p:cNvSpPr>
          <p:nvPr>
            <p:ph idx="1"/>
          </p:nvPr>
        </p:nvSpPr>
        <p:spPr>
          <a:xfrm>
            <a:off x="381000" y="914400"/>
            <a:ext cx="8229600" cy="4953000"/>
          </a:xfrm>
        </p:spPr>
        <p:txBody>
          <a:bodyPr/>
          <a:lstStyle/>
          <a:p>
            <a:pPr eaLnBrk="1" hangingPunct="1">
              <a:buFontTx/>
              <a:buBlip>
                <a:blip r:embed="rId2"/>
              </a:buBlip>
            </a:pPr>
            <a:r>
              <a:rPr lang="en-US" altLang="zh-CN" sz="2400" dirty="0">
                <a:latin typeface="Century Gothic" pitchFamily="34" charset="0"/>
                <a:ea typeface="SimSun" pitchFamily="2" charset="-122"/>
              </a:rPr>
              <a:t>The typical </a:t>
            </a:r>
            <a:r>
              <a:rPr lang="en-US" altLang="zh-CN" sz="2400" b="1" dirty="0">
                <a:solidFill>
                  <a:srgbClr val="0000FF"/>
                </a:solidFill>
                <a:latin typeface="Century Gothic" pitchFamily="34" charset="0"/>
                <a:ea typeface="SimSun" pitchFamily="2" charset="-122"/>
              </a:rPr>
              <a:t>metaphase</a:t>
            </a:r>
            <a:r>
              <a:rPr lang="en-US" altLang="zh-CN" sz="2400" dirty="0">
                <a:solidFill>
                  <a:srgbClr val="0000FF"/>
                </a:solidFill>
                <a:latin typeface="Century Gothic" pitchFamily="34" charset="0"/>
                <a:ea typeface="SimSun" pitchFamily="2" charset="-122"/>
              </a:rPr>
              <a:t> </a:t>
            </a:r>
            <a:r>
              <a:rPr lang="en-US" altLang="zh-CN" sz="2400" dirty="0">
                <a:latin typeface="Century Gothic" pitchFamily="34" charset="0"/>
                <a:ea typeface="SimSun" pitchFamily="2" charset="-122"/>
              </a:rPr>
              <a:t>chromosome (below) has just duplicated its DNA with two identical DNA molecules still held together by the centromere. </a:t>
            </a:r>
          </a:p>
          <a:p>
            <a:pPr marL="0" indent="0" eaLnBrk="1" hangingPunct="1">
              <a:buNone/>
            </a:pPr>
            <a:endParaRPr lang="en-US" altLang="zh-CN" sz="2400" dirty="0">
              <a:latin typeface="Century Gothic" pitchFamily="34" charset="0"/>
              <a:ea typeface="SimSun" pitchFamily="2" charset="-122"/>
            </a:endParaRPr>
          </a:p>
          <a:p>
            <a:pPr marL="0" indent="0" eaLnBrk="1" hangingPunct="1">
              <a:buNone/>
            </a:pPr>
            <a:r>
              <a:rPr lang="en-US" altLang="zh-CN" sz="24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Century Gothic" pitchFamily="34" charset="0"/>
                <a:ea typeface="SimSun" pitchFamily="2" charset="-122"/>
              </a:rPr>
              <a:t>Remember! In a non-dividing cell, the chromosomes only have a single chromatid.</a:t>
            </a:r>
            <a:endParaRPr lang="en-US" sz="24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Century Gothic" pitchFamily="34" charset="0"/>
            </a:endParaRPr>
          </a:p>
        </p:txBody>
      </p:sp>
      <p:sp>
        <p:nvSpPr>
          <p:cNvPr id="28675" name="Slide Number Placeholder 5"/>
          <p:cNvSpPr>
            <a:spLocks noGrp="1"/>
          </p:cNvSpPr>
          <p:nvPr>
            <p:ph type="sldNum" sz="quarter" idx="12"/>
          </p:nvPr>
        </p:nvSpPr>
        <p:spPr>
          <a:noFill/>
        </p:spPr>
        <p:txBody>
          <a:bodyPr/>
          <a:lstStyle/>
          <a:p>
            <a:fld id="{3A8E39D8-E1C5-4445-B33E-660A18BE67CE}" type="slidenum">
              <a:rPr lang="en-US" smtClean="0"/>
              <a:pPr/>
              <a:t>19</a:t>
            </a:fld>
            <a:endParaRPr lang="en-US"/>
          </a:p>
        </p:txBody>
      </p:sp>
      <p:pic>
        <p:nvPicPr>
          <p:cNvPr id="2" name="Picture 1"/>
          <p:cNvPicPr>
            <a:picLocks noChangeAspect="1"/>
          </p:cNvPicPr>
          <p:nvPr/>
        </p:nvPicPr>
        <p:blipFill>
          <a:blip r:embed="rId3"/>
          <a:stretch>
            <a:fillRect/>
          </a:stretch>
        </p:blipFill>
        <p:spPr>
          <a:xfrm>
            <a:off x="4724400" y="3352800"/>
            <a:ext cx="3352800" cy="33528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Rectangle 2"/>
          <p:cNvSpPr>
            <a:spLocks noGrp="1" noChangeArrowheads="1"/>
          </p:cNvSpPr>
          <p:nvPr>
            <p:ph type="title"/>
          </p:nvPr>
        </p:nvSpPr>
        <p:spPr>
          <a:xfrm>
            <a:off x="152400" y="685800"/>
            <a:ext cx="8839200" cy="715963"/>
          </a:xfrm>
          <a:ln>
            <a:solidFill>
              <a:schemeClr val="bg1"/>
            </a:solidFill>
          </a:ln>
        </p:spPr>
        <p:style>
          <a:lnRef idx="2">
            <a:schemeClr val="accent3"/>
          </a:lnRef>
          <a:fillRef idx="1">
            <a:schemeClr val="lt1"/>
          </a:fillRef>
          <a:effectRef idx="0">
            <a:schemeClr val="accent3"/>
          </a:effectRef>
          <a:fontRef idx="minor">
            <a:schemeClr val="dk1"/>
          </a:fontRef>
        </p:style>
        <p:txBody>
          <a:bodyPr/>
          <a:lstStyle/>
          <a:p>
            <a:pPr eaLnBrk="1" hangingPunct="1"/>
            <a:r>
              <a:rPr lang="en-US" altLang="zh-CN" sz="3200" b="1" dirty="0">
                <a:solidFill>
                  <a:schemeClr val="tx1"/>
                </a:solidFill>
                <a:latin typeface="Century Gothic" pitchFamily="34" charset="0"/>
                <a:ea typeface="SimSun" pitchFamily="2" charset="-122"/>
              </a:rPr>
              <a:t>5.1 Definition of Eukaryotes </a:t>
            </a:r>
            <a:endParaRPr lang="en-US" sz="3200" dirty="0">
              <a:solidFill>
                <a:schemeClr val="tx1"/>
              </a:solidFill>
              <a:latin typeface="Century Gothic" pitchFamily="34" charset="0"/>
            </a:endParaRPr>
          </a:p>
        </p:txBody>
      </p:sp>
      <p:sp>
        <p:nvSpPr>
          <p:cNvPr id="3077" name="Rectangle 3"/>
          <p:cNvSpPr>
            <a:spLocks noGrp="1" noChangeArrowheads="1"/>
          </p:cNvSpPr>
          <p:nvPr>
            <p:ph idx="1"/>
          </p:nvPr>
        </p:nvSpPr>
        <p:spPr>
          <a:xfrm>
            <a:off x="304800" y="1600200"/>
            <a:ext cx="8382000" cy="5059363"/>
          </a:xfrm>
        </p:spPr>
        <p:txBody>
          <a:bodyPr/>
          <a:lstStyle/>
          <a:p>
            <a:pPr marL="400050" indent="-400050" eaLnBrk="1" hangingPunct="1">
              <a:buFontTx/>
              <a:buBlip>
                <a:blip r:embed="rId2"/>
              </a:buBlip>
            </a:pPr>
            <a:r>
              <a:rPr lang="en-US" altLang="zh-CN" sz="2400" dirty="0">
                <a:latin typeface="Century Gothic" pitchFamily="34" charset="0"/>
                <a:ea typeface="SimSun" pitchFamily="2" charset="-122"/>
              </a:rPr>
              <a:t>By definition, possession of a </a:t>
            </a:r>
            <a:r>
              <a:rPr lang="en-US" altLang="zh-CN" sz="2400" b="1" dirty="0">
                <a:solidFill>
                  <a:srgbClr val="0000FF"/>
                </a:solidFill>
                <a:latin typeface="Century Gothic" pitchFamily="34" charset="0"/>
                <a:ea typeface="SimSun" pitchFamily="2" charset="-122"/>
              </a:rPr>
              <a:t>nucleus</a:t>
            </a:r>
            <a:r>
              <a:rPr lang="en-US" altLang="zh-CN" sz="2400" dirty="0">
                <a:solidFill>
                  <a:srgbClr val="0000FF"/>
                </a:solidFill>
                <a:latin typeface="Century Gothic" pitchFamily="34" charset="0"/>
                <a:ea typeface="SimSun" pitchFamily="2" charset="-122"/>
              </a:rPr>
              <a:t> </a:t>
            </a:r>
            <a:r>
              <a:rPr lang="en-US" altLang="zh-CN" sz="2400" dirty="0">
                <a:latin typeface="Century Gothic" pitchFamily="34" charset="0"/>
                <a:ea typeface="SimSun" pitchFamily="2" charset="-122"/>
              </a:rPr>
              <a:t>makes you a eukaryote. </a:t>
            </a:r>
          </a:p>
          <a:p>
            <a:pPr marL="0" indent="0" eaLnBrk="1" hangingPunct="1">
              <a:buNone/>
            </a:pPr>
            <a:r>
              <a:rPr lang="en-US" altLang="zh-CN" sz="2400" b="1" dirty="0">
                <a:solidFill>
                  <a:srgbClr val="0000FF"/>
                </a:solidFill>
                <a:latin typeface="Century Gothic" pitchFamily="34" charset="0"/>
                <a:ea typeface="SimSun" pitchFamily="2" charset="-122"/>
              </a:rPr>
              <a:t>Nucleus</a:t>
            </a:r>
            <a:r>
              <a:rPr lang="en-US" altLang="zh-CN" sz="2400" dirty="0">
                <a:solidFill>
                  <a:srgbClr val="0000FF"/>
                </a:solidFill>
                <a:latin typeface="Century Gothic" pitchFamily="34" charset="0"/>
                <a:ea typeface="SimSun" pitchFamily="2" charset="-122"/>
              </a:rPr>
              <a:t> </a:t>
            </a:r>
            <a:r>
              <a:rPr lang="en-US" altLang="zh-CN" sz="2400" dirty="0">
                <a:latin typeface="Century Gothic" pitchFamily="34" charset="0"/>
                <a:ea typeface="SimSun" pitchFamily="2" charset="-122"/>
              </a:rPr>
              <a:t>- a separate compartment of the cell and is surrounded by the </a:t>
            </a:r>
            <a:r>
              <a:rPr lang="en-US" altLang="zh-CN" sz="2400" b="1" dirty="0">
                <a:solidFill>
                  <a:srgbClr val="0000FF"/>
                </a:solidFill>
                <a:latin typeface="Century Gothic" pitchFamily="34" charset="0"/>
                <a:ea typeface="SimSun" pitchFamily="2" charset="-122"/>
              </a:rPr>
              <a:t>nuclear membrane</a:t>
            </a:r>
            <a:r>
              <a:rPr lang="en-US" altLang="zh-CN" sz="2400" dirty="0">
                <a:latin typeface="Century Gothic" pitchFamily="34" charset="0"/>
                <a:ea typeface="SimSun" pitchFamily="2" charset="-122"/>
              </a:rPr>
              <a:t>. Where chromosomes located. </a:t>
            </a:r>
          </a:p>
          <a:p>
            <a:pPr marL="400050" indent="-400050" eaLnBrk="1" hangingPunct="1">
              <a:buFontTx/>
              <a:buNone/>
            </a:pPr>
            <a:endParaRPr lang="en-US" altLang="zh-CN" sz="1400" dirty="0">
              <a:latin typeface="Century Gothic" pitchFamily="34" charset="0"/>
              <a:ea typeface="SimSun" pitchFamily="2" charset="-122"/>
            </a:endParaRPr>
          </a:p>
        </p:txBody>
      </p:sp>
      <p:sp>
        <p:nvSpPr>
          <p:cNvPr id="3075" name="Slide Number Placeholder 5"/>
          <p:cNvSpPr>
            <a:spLocks noGrp="1"/>
          </p:cNvSpPr>
          <p:nvPr>
            <p:ph type="sldNum" sz="quarter" idx="12"/>
          </p:nvPr>
        </p:nvSpPr>
        <p:spPr>
          <a:noFill/>
        </p:spPr>
        <p:txBody>
          <a:bodyPr/>
          <a:lstStyle/>
          <a:p>
            <a:fld id="{63BC72EF-4B7A-4DE7-B08F-CE3B5B953330}" type="slidenum">
              <a:rPr lang="en-US" smtClean="0"/>
              <a:pPr/>
              <a:t>2</a:t>
            </a:fld>
            <a:endParaRPr lang="en-US"/>
          </a:p>
        </p:txBody>
      </p:sp>
      <p:pic>
        <p:nvPicPr>
          <p:cNvPr id="2" name="Picture 1"/>
          <p:cNvPicPr>
            <a:picLocks noChangeAspect="1"/>
          </p:cNvPicPr>
          <p:nvPr/>
        </p:nvPicPr>
        <p:blipFill>
          <a:blip r:embed="rId3"/>
          <a:stretch>
            <a:fillRect/>
          </a:stretch>
        </p:blipFill>
        <p:spPr>
          <a:xfrm>
            <a:off x="2819400" y="3537510"/>
            <a:ext cx="5105400" cy="3055518"/>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Slide Number Placeholder 5"/>
          <p:cNvSpPr>
            <a:spLocks noGrp="1"/>
          </p:cNvSpPr>
          <p:nvPr>
            <p:ph type="sldNum" sz="quarter" idx="12"/>
          </p:nvPr>
        </p:nvSpPr>
        <p:spPr>
          <a:noFill/>
        </p:spPr>
        <p:txBody>
          <a:bodyPr/>
          <a:lstStyle/>
          <a:p>
            <a:fld id="{8C3F71A1-E065-4275-86B9-510107E8CD10}" type="slidenum">
              <a:rPr lang="en-US" smtClean="0"/>
              <a:pPr/>
              <a:t>20</a:t>
            </a:fld>
            <a:endParaRPr lang="en-US"/>
          </a:p>
        </p:txBody>
      </p:sp>
      <p:sp>
        <p:nvSpPr>
          <p:cNvPr id="30724" name="Rectangle 2"/>
          <p:cNvSpPr>
            <a:spLocks noGrp="1" noChangeArrowheads="1"/>
          </p:cNvSpPr>
          <p:nvPr>
            <p:ph type="title"/>
          </p:nvPr>
        </p:nvSpPr>
        <p:spPr>
          <a:xfrm>
            <a:off x="152400" y="304800"/>
            <a:ext cx="8763000" cy="609600"/>
          </a:xfrm>
          <a:ln/>
        </p:spPr>
        <p:style>
          <a:lnRef idx="2">
            <a:schemeClr val="accent3"/>
          </a:lnRef>
          <a:fillRef idx="1">
            <a:schemeClr val="lt1"/>
          </a:fillRef>
          <a:effectRef idx="0">
            <a:schemeClr val="accent3"/>
          </a:effectRef>
          <a:fontRef idx="minor">
            <a:schemeClr val="dk1"/>
          </a:fontRef>
        </p:style>
        <p:txBody>
          <a:bodyPr/>
          <a:lstStyle/>
          <a:p>
            <a:pPr eaLnBrk="1" hangingPunct="1"/>
            <a:r>
              <a:rPr lang="en-US" altLang="zh-CN" sz="3200" b="1" dirty="0">
                <a:solidFill>
                  <a:srgbClr val="000000"/>
                </a:solidFill>
                <a:latin typeface="Century Gothic" pitchFamily="34" charset="0"/>
                <a:ea typeface="SimSun" pitchFamily="2" charset="-122"/>
              </a:rPr>
              <a:t>5.3.3 Repeated Sequences </a:t>
            </a:r>
            <a:endParaRPr lang="en-US" sz="3200" dirty="0">
              <a:solidFill>
                <a:srgbClr val="000000"/>
              </a:solidFill>
              <a:latin typeface="Century Gothic" pitchFamily="34" charset="0"/>
            </a:endParaRPr>
          </a:p>
        </p:txBody>
      </p:sp>
      <p:sp>
        <p:nvSpPr>
          <p:cNvPr id="30725" name="Rectangle 3"/>
          <p:cNvSpPr>
            <a:spLocks noGrp="1" noChangeArrowheads="1"/>
          </p:cNvSpPr>
          <p:nvPr>
            <p:ph type="body" idx="1"/>
          </p:nvPr>
        </p:nvSpPr>
        <p:spPr>
          <a:xfrm>
            <a:off x="304800" y="1371600"/>
            <a:ext cx="8382000" cy="5029200"/>
          </a:xfrm>
        </p:spPr>
        <p:txBody>
          <a:bodyPr/>
          <a:lstStyle/>
          <a:p>
            <a:pPr eaLnBrk="1" hangingPunct="1"/>
            <a:r>
              <a:rPr lang="en-US" altLang="zh-CN" sz="2400" dirty="0">
                <a:latin typeface="Century Gothic" pitchFamily="34" charset="0"/>
                <a:ea typeface="SimSun" pitchFamily="2" charset="-122"/>
              </a:rPr>
              <a:t>Most genes are present only in single copies. </a:t>
            </a:r>
          </a:p>
          <a:p>
            <a:pPr eaLnBrk="1" hangingPunct="1"/>
            <a:r>
              <a:rPr lang="en-US" altLang="zh-CN" sz="2400" dirty="0">
                <a:latin typeface="Century Gothic" pitchFamily="34" charset="0"/>
                <a:ea typeface="SimSun" pitchFamily="2" charset="-122"/>
              </a:rPr>
              <a:t>Such unique sequences account for almost all bacterial DNA. </a:t>
            </a:r>
          </a:p>
          <a:p>
            <a:pPr eaLnBrk="1" hangingPunct="1"/>
            <a:r>
              <a:rPr lang="en-US" altLang="zh-CN" sz="2400" dirty="0">
                <a:ln w="1905"/>
                <a:effectLst>
                  <a:innerShdw blurRad="69850" dist="43180" dir="5400000">
                    <a:srgbClr val="000000">
                      <a:alpha val="65000"/>
                    </a:srgbClr>
                  </a:innerShdw>
                </a:effectLst>
                <a:latin typeface="Century Gothic" pitchFamily="34" charset="0"/>
                <a:ea typeface="SimSun" pitchFamily="2" charset="-122"/>
              </a:rPr>
              <a:t>In higher organisms, unique sequences may comprise as little as 20% of the total DNA. </a:t>
            </a:r>
            <a:endParaRPr lang="en-US" altLang="zh-CN" sz="1200" dirty="0">
              <a:latin typeface="Century Gothic" pitchFamily="34" charset="0"/>
              <a:ea typeface="SimSun" pitchFamily="2" charset="-122"/>
            </a:endParaRPr>
          </a:p>
          <a:p>
            <a:pPr eaLnBrk="1" hangingPunct="1"/>
            <a:r>
              <a:rPr lang="en-US" altLang="zh-CN" sz="2400" dirty="0">
                <a:latin typeface="Century Gothic" pitchFamily="34" charset="0"/>
                <a:ea typeface="SimSun" pitchFamily="2" charset="-122"/>
              </a:rPr>
              <a:t>Humans have 65% unique DNA, whereas frogs have only 22%. </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Slide Number Placeholder 3"/>
          <p:cNvSpPr>
            <a:spLocks noGrp="1"/>
          </p:cNvSpPr>
          <p:nvPr>
            <p:ph type="sldNum" sz="quarter" idx="12"/>
          </p:nvPr>
        </p:nvSpPr>
        <p:spPr>
          <a:noFill/>
        </p:spPr>
        <p:txBody>
          <a:bodyPr/>
          <a:lstStyle/>
          <a:p>
            <a:fld id="{67F731D7-19A4-46BF-B896-906412E0A9FC}" type="slidenum">
              <a:rPr lang="en-US" smtClean="0"/>
              <a:pPr/>
              <a:t>21</a:t>
            </a:fld>
            <a:endParaRPr lang="en-US"/>
          </a:p>
        </p:txBody>
      </p:sp>
      <p:sp>
        <p:nvSpPr>
          <p:cNvPr id="31748" name="Text Box 22"/>
          <p:cNvSpPr txBox="1">
            <a:spLocks noChangeArrowheads="1"/>
          </p:cNvSpPr>
          <p:nvPr/>
        </p:nvSpPr>
        <p:spPr bwMode="auto">
          <a:xfrm>
            <a:off x="228600" y="76200"/>
            <a:ext cx="8763000" cy="533400"/>
          </a:xfrm>
          <a:prstGeom prst="rect">
            <a:avLst/>
          </a:prstGeom>
          <a:ln>
            <a:headEnd/>
            <a:tailEnd/>
          </a:ln>
        </p:spPr>
        <p:style>
          <a:lnRef idx="2">
            <a:schemeClr val="accent3"/>
          </a:lnRef>
          <a:fillRef idx="1">
            <a:schemeClr val="lt1"/>
          </a:fillRef>
          <a:effectRef idx="0">
            <a:schemeClr val="accent3"/>
          </a:effectRef>
          <a:fontRef idx="minor">
            <a:schemeClr val="dk1"/>
          </a:fontRef>
        </p:style>
        <p:txBody>
          <a:bodyPr/>
          <a:lstStyle/>
          <a:p>
            <a:pPr algn="ctr"/>
            <a:r>
              <a:rPr lang="en-US" sz="2800" b="1">
                <a:solidFill>
                  <a:srgbClr val="000000"/>
                </a:solidFill>
                <a:latin typeface="Century Gothic" pitchFamily="34" charset="0"/>
              </a:rPr>
              <a:t>Stylised Eukaryotic Chromosome</a:t>
            </a:r>
            <a:endParaRPr lang="en-US" sz="2800">
              <a:solidFill>
                <a:srgbClr val="000000"/>
              </a:solidFill>
              <a:latin typeface="Century Gothic" pitchFamily="34" charset="0"/>
            </a:endParaRPr>
          </a:p>
        </p:txBody>
      </p:sp>
      <p:sp>
        <p:nvSpPr>
          <p:cNvPr id="31749" name="Rectangle 26"/>
          <p:cNvSpPr>
            <a:spLocks noChangeArrowheads="1"/>
          </p:cNvSpPr>
          <p:nvPr/>
        </p:nvSpPr>
        <p:spPr bwMode="auto">
          <a:xfrm>
            <a:off x="5638800" y="1752600"/>
            <a:ext cx="685800" cy="152400"/>
          </a:xfrm>
          <a:prstGeom prst="rect">
            <a:avLst/>
          </a:prstGeom>
          <a:solidFill>
            <a:schemeClr val="bg1"/>
          </a:solidFill>
          <a:ln w="9525">
            <a:noFill/>
            <a:miter lim="800000"/>
            <a:headEnd/>
            <a:tailEnd/>
          </a:ln>
        </p:spPr>
        <p:txBody>
          <a:bodyPr wrap="none" anchor="ctr"/>
          <a:lstStyle/>
          <a:p>
            <a:endParaRPr lang="en-US"/>
          </a:p>
        </p:txBody>
      </p:sp>
      <p:pic>
        <p:nvPicPr>
          <p:cNvPr id="31750" name="Picture 4"/>
          <p:cNvPicPr>
            <a:picLocks noChangeAspect="1" noChangeArrowheads="1"/>
          </p:cNvPicPr>
          <p:nvPr/>
        </p:nvPicPr>
        <p:blipFill>
          <a:blip r:embed="rId2" cstate="print">
            <a:lum bright="-8000" contrast="12000"/>
          </a:blip>
          <a:srcRect l="17065" t="4735" r="9955" b="2565"/>
          <a:stretch>
            <a:fillRect/>
          </a:stretch>
        </p:blipFill>
        <p:spPr bwMode="auto">
          <a:xfrm>
            <a:off x="2611438" y="1082675"/>
            <a:ext cx="3262312" cy="5241925"/>
          </a:xfrm>
          <a:prstGeom prst="rect">
            <a:avLst/>
          </a:prstGeom>
          <a:noFill/>
          <a:ln w="9525">
            <a:noFill/>
            <a:miter lim="800000"/>
            <a:headEnd/>
            <a:tailEnd/>
          </a:ln>
        </p:spPr>
      </p:pic>
      <p:sp>
        <p:nvSpPr>
          <p:cNvPr id="31751" name="Text Box 7"/>
          <p:cNvSpPr txBox="1">
            <a:spLocks noChangeArrowheads="1"/>
          </p:cNvSpPr>
          <p:nvPr/>
        </p:nvSpPr>
        <p:spPr bwMode="auto">
          <a:xfrm>
            <a:off x="5486400" y="5791200"/>
            <a:ext cx="1768475" cy="261938"/>
          </a:xfrm>
          <a:prstGeom prst="rect">
            <a:avLst/>
          </a:prstGeom>
          <a:gradFill rotWithShape="1">
            <a:gsLst>
              <a:gs pos="0">
                <a:srgbClr val="FFFF00"/>
              </a:gs>
              <a:gs pos="100000">
                <a:srgbClr val="767600"/>
              </a:gs>
            </a:gsLst>
            <a:lin ang="2700000" scaled="1"/>
          </a:gradFill>
          <a:ln w="9525">
            <a:noFill/>
            <a:miter lim="800000"/>
            <a:headEnd/>
            <a:tailEnd/>
          </a:ln>
        </p:spPr>
        <p:txBody>
          <a:bodyPr>
            <a:spAutoFit/>
          </a:bodyPr>
          <a:lstStyle/>
          <a:p>
            <a:pPr>
              <a:spcBef>
                <a:spcPct val="50000"/>
              </a:spcBef>
            </a:pPr>
            <a:r>
              <a:rPr lang="en-US" sz="1100">
                <a:latin typeface="Century Gothic" pitchFamily="34" charset="0"/>
              </a:rPr>
              <a:t>Cluster of tRNA genes</a:t>
            </a:r>
          </a:p>
        </p:txBody>
      </p:sp>
      <p:sp>
        <p:nvSpPr>
          <p:cNvPr id="31752" name="Text Box 8"/>
          <p:cNvSpPr txBox="1">
            <a:spLocks noChangeArrowheads="1"/>
          </p:cNvSpPr>
          <p:nvPr/>
        </p:nvSpPr>
        <p:spPr bwMode="auto">
          <a:xfrm>
            <a:off x="5334000" y="3581400"/>
            <a:ext cx="1281113" cy="596900"/>
          </a:xfrm>
          <a:prstGeom prst="rect">
            <a:avLst/>
          </a:prstGeom>
          <a:gradFill rotWithShape="1">
            <a:gsLst>
              <a:gs pos="0">
                <a:srgbClr val="FFFF00"/>
              </a:gs>
              <a:gs pos="100000">
                <a:srgbClr val="767600"/>
              </a:gs>
            </a:gsLst>
            <a:lin ang="2700000" scaled="1"/>
          </a:gradFill>
          <a:ln w="9525">
            <a:noFill/>
            <a:miter lim="800000"/>
            <a:headEnd/>
            <a:tailEnd/>
          </a:ln>
        </p:spPr>
        <p:txBody>
          <a:bodyPr>
            <a:spAutoFit/>
          </a:bodyPr>
          <a:lstStyle/>
          <a:p>
            <a:pPr algn="ctr">
              <a:spcBef>
                <a:spcPct val="50000"/>
              </a:spcBef>
            </a:pPr>
            <a:r>
              <a:rPr lang="en-US" sz="1100">
                <a:latin typeface="Century Gothic" pitchFamily="34" charset="0"/>
              </a:rPr>
              <a:t>Protein encoding genes</a:t>
            </a:r>
          </a:p>
        </p:txBody>
      </p:sp>
      <p:sp>
        <p:nvSpPr>
          <p:cNvPr id="31753" name="Text Box 9"/>
          <p:cNvSpPr txBox="1">
            <a:spLocks noChangeArrowheads="1"/>
          </p:cNvSpPr>
          <p:nvPr/>
        </p:nvSpPr>
        <p:spPr bwMode="auto">
          <a:xfrm>
            <a:off x="3048000" y="2286000"/>
            <a:ext cx="2684463" cy="260350"/>
          </a:xfrm>
          <a:prstGeom prst="rect">
            <a:avLst/>
          </a:prstGeom>
          <a:gradFill rotWithShape="1">
            <a:gsLst>
              <a:gs pos="0">
                <a:srgbClr val="FFFF00"/>
              </a:gs>
              <a:gs pos="100000">
                <a:srgbClr val="767600"/>
              </a:gs>
            </a:gsLst>
            <a:lin ang="2700000" scaled="1"/>
          </a:gradFill>
          <a:ln w="9525">
            <a:noFill/>
            <a:miter lim="800000"/>
            <a:headEnd/>
            <a:tailEnd/>
          </a:ln>
        </p:spPr>
        <p:txBody>
          <a:bodyPr>
            <a:spAutoFit/>
          </a:bodyPr>
          <a:lstStyle/>
          <a:p>
            <a:pPr>
              <a:spcBef>
                <a:spcPct val="50000"/>
              </a:spcBef>
            </a:pPr>
            <a:r>
              <a:rPr lang="en-US" sz="1100">
                <a:latin typeface="Century Gothic" pitchFamily="34" charset="0"/>
              </a:rPr>
              <a:t>Moderately repetitive sequence</a:t>
            </a:r>
          </a:p>
        </p:txBody>
      </p:sp>
      <p:sp>
        <p:nvSpPr>
          <p:cNvPr id="31754" name="Text Box 10"/>
          <p:cNvSpPr txBox="1">
            <a:spLocks noChangeArrowheads="1"/>
          </p:cNvSpPr>
          <p:nvPr/>
        </p:nvSpPr>
        <p:spPr bwMode="auto">
          <a:xfrm>
            <a:off x="3663950" y="2794000"/>
            <a:ext cx="2127250" cy="260350"/>
          </a:xfrm>
          <a:prstGeom prst="rect">
            <a:avLst/>
          </a:prstGeom>
          <a:gradFill rotWithShape="1">
            <a:gsLst>
              <a:gs pos="0">
                <a:srgbClr val="FFFF00"/>
              </a:gs>
              <a:gs pos="100000">
                <a:srgbClr val="767600"/>
              </a:gs>
            </a:gsLst>
            <a:lin ang="2700000" scaled="1"/>
          </a:gradFill>
          <a:ln w="9525">
            <a:noFill/>
            <a:miter lim="800000"/>
            <a:headEnd/>
            <a:tailEnd/>
          </a:ln>
        </p:spPr>
        <p:txBody>
          <a:bodyPr>
            <a:spAutoFit/>
          </a:bodyPr>
          <a:lstStyle/>
          <a:p>
            <a:pPr>
              <a:spcBef>
                <a:spcPct val="50000"/>
              </a:spcBef>
            </a:pPr>
            <a:r>
              <a:rPr lang="en-US" sz="1100">
                <a:latin typeface="Century Gothic" pitchFamily="34" charset="0"/>
              </a:rPr>
              <a:t>Highly repetitive sequence</a:t>
            </a:r>
          </a:p>
        </p:txBody>
      </p:sp>
      <p:sp>
        <p:nvSpPr>
          <p:cNvPr id="31755" name="Text Box 11"/>
          <p:cNvSpPr txBox="1">
            <a:spLocks noChangeArrowheads="1"/>
          </p:cNvSpPr>
          <p:nvPr/>
        </p:nvSpPr>
        <p:spPr bwMode="auto">
          <a:xfrm>
            <a:off x="4376738" y="3213100"/>
            <a:ext cx="1308100" cy="260350"/>
          </a:xfrm>
          <a:prstGeom prst="rect">
            <a:avLst/>
          </a:prstGeom>
          <a:gradFill rotWithShape="1">
            <a:gsLst>
              <a:gs pos="0">
                <a:srgbClr val="FFFF00"/>
              </a:gs>
              <a:gs pos="100000">
                <a:srgbClr val="767600"/>
              </a:gs>
            </a:gsLst>
            <a:lin ang="2700000" scaled="1"/>
          </a:gradFill>
          <a:ln w="9525">
            <a:noFill/>
            <a:miter lim="800000"/>
            <a:headEnd/>
            <a:tailEnd/>
          </a:ln>
        </p:spPr>
        <p:txBody>
          <a:bodyPr>
            <a:spAutoFit/>
          </a:bodyPr>
          <a:lstStyle/>
          <a:p>
            <a:pPr>
              <a:spcBef>
                <a:spcPct val="50000"/>
              </a:spcBef>
            </a:pPr>
            <a:r>
              <a:rPr lang="en-US" sz="1100">
                <a:latin typeface="Century Gothic" pitchFamily="34" charset="0"/>
              </a:rPr>
              <a:t>Centromere</a:t>
            </a:r>
          </a:p>
        </p:txBody>
      </p:sp>
      <p:sp>
        <p:nvSpPr>
          <p:cNvPr id="31756" name="Text Box 13"/>
          <p:cNvSpPr txBox="1">
            <a:spLocks noChangeArrowheads="1"/>
          </p:cNvSpPr>
          <p:nvPr/>
        </p:nvSpPr>
        <p:spPr bwMode="auto">
          <a:xfrm>
            <a:off x="5638800" y="1676400"/>
            <a:ext cx="1060450" cy="244475"/>
          </a:xfrm>
          <a:prstGeom prst="rect">
            <a:avLst/>
          </a:prstGeom>
          <a:gradFill rotWithShape="1">
            <a:gsLst>
              <a:gs pos="0">
                <a:srgbClr val="767600"/>
              </a:gs>
              <a:gs pos="100000">
                <a:srgbClr val="FFFF00"/>
              </a:gs>
            </a:gsLst>
            <a:lin ang="18900000" scaled="1"/>
          </a:gradFill>
          <a:ln w="9525">
            <a:noFill/>
            <a:miter lim="800000"/>
            <a:headEnd/>
            <a:tailEnd/>
          </a:ln>
        </p:spPr>
        <p:txBody>
          <a:bodyPr>
            <a:spAutoFit/>
          </a:bodyPr>
          <a:lstStyle/>
          <a:p>
            <a:pPr algn="ctr">
              <a:spcBef>
                <a:spcPct val="50000"/>
              </a:spcBef>
            </a:pPr>
            <a:r>
              <a:rPr lang="en-US" sz="1000">
                <a:latin typeface="Century Gothic" pitchFamily="34" charset="0"/>
              </a:rPr>
              <a:t>Telomere</a:t>
            </a:r>
          </a:p>
        </p:txBody>
      </p:sp>
      <p:sp>
        <p:nvSpPr>
          <p:cNvPr id="31757" name="Text Box 14"/>
          <p:cNvSpPr txBox="1">
            <a:spLocks noChangeArrowheads="1"/>
          </p:cNvSpPr>
          <p:nvPr/>
        </p:nvSpPr>
        <p:spPr bwMode="auto">
          <a:xfrm>
            <a:off x="2613025" y="3835400"/>
            <a:ext cx="1714500" cy="428625"/>
          </a:xfrm>
          <a:prstGeom prst="rect">
            <a:avLst/>
          </a:prstGeom>
          <a:gradFill rotWithShape="1">
            <a:gsLst>
              <a:gs pos="0">
                <a:srgbClr val="FFFF00"/>
              </a:gs>
              <a:gs pos="100000">
                <a:srgbClr val="767600"/>
              </a:gs>
            </a:gsLst>
            <a:lin ang="2700000" scaled="1"/>
          </a:gradFill>
          <a:ln w="9525">
            <a:noFill/>
            <a:miter lim="800000"/>
            <a:headEnd/>
            <a:tailEnd/>
          </a:ln>
        </p:spPr>
        <p:txBody>
          <a:bodyPr>
            <a:spAutoFit/>
          </a:bodyPr>
          <a:lstStyle/>
          <a:p>
            <a:pPr algn="ctr">
              <a:spcBef>
                <a:spcPct val="50000"/>
              </a:spcBef>
            </a:pPr>
            <a:r>
              <a:rPr lang="en-US" sz="1100">
                <a:latin typeface="Century Gothic" pitchFamily="34" charset="0"/>
              </a:rPr>
              <a:t>Highly repetitive sequence</a:t>
            </a:r>
          </a:p>
        </p:txBody>
      </p:sp>
      <p:sp>
        <p:nvSpPr>
          <p:cNvPr id="31758" name="Text Box 15"/>
          <p:cNvSpPr txBox="1">
            <a:spLocks noChangeArrowheads="1"/>
          </p:cNvSpPr>
          <p:nvPr/>
        </p:nvSpPr>
        <p:spPr bwMode="auto">
          <a:xfrm>
            <a:off x="3265488" y="5037138"/>
            <a:ext cx="1958975" cy="427037"/>
          </a:xfrm>
          <a:prstGeom prst="rect">
            <a:avLst/>
          </a:prstGeom>
          <a:gradFill rotWithShape="1">
            <a:gsLst>
              <a:gs pos="0">
                <a:srgbClr val="FFFF00"/>
              </a:gs>
              <a:gs pos="100000">
                <a:srgbClr val="767600"/>
              </a:gs>
            </a:gsLst>
            <a:lin ang="2700000" scaled="1"/>
          </a:gradFill>
          <a:ln w="9525">
            <a:noFill/>
            <a:miter lim="800000"/>
            <a:headEnd/>
            <a:tailEnd/>
          </a:ln>
        </p:spPr>
        <p:txBody>
          <a:bodyPr>
            <a:spAutoFit/>
          </a:bodyPr>
          <a:lstStyle/>
          <a:p>
            <a:pPr algn="ctr">
              <a:spcBef>
                <a:spcPct val="50000"/>
              </a:spcBef>
            </a:pPr>
            <a:r>
              <a:rPr lang="en-US" sz="1100">
                <a:latin typeface="Century Gothic" pitchFamily="34" charset="0"/>
              </a:rPr>
              <a:t>Moderately repetitive sequence</a:t>
            </a:r>
          </a:p>
        </p:txBody>
      </p:sp>
      <p:sp>
        <p:nvSpPr>
          <p:cNvPr id="31759" name="Text Box 16"/>
          <p:cNvSpPr txBox="1">
            <a:spLocks noChangeArrowheads="1"/>
          </p:cNvSpPr>
          <p:nvPr/>
        </p:nvSpPr>
        <p:spPr bwMode="auto">
          <a:xfrm>
            <a:off x="2041525" y="5294313"/>
            <a:ext cx="1060450" cy="260350"/>
          </a:xfrm>
          <a:prstGeom prst="rect">
            <a:avLst/>
          </a:prstGeom>
          <a:gradFill rotWithShape="1">
            <a:gsLst>
              <a:gs pos="0">
                <a:srgbClr val="FFFF00"/>
              </a:gs>
              <a:gs pos="100000">
                <a:srgbClr val="767600"/>
              </a:gs>
            </a:gsLst>
            <a:lin ang="2700000" scaled="1"/>
          </a:gradFill>
          <a:ln w="9525">
            <a:noFill/>
            <a:miter lim="800000"/>
            <a:headEnd/>
            <a:tailEnd/>
          </a:ln>
        </p:spPr>
        <p:txBody>
          <a:bodyPr>
            <a:spAutoFit/>
          </a:bodyPr>
          <a:lstStyle/>
          <a:p>
            <a:pPr>
              <a:spcBef>
                <a:spcPct val="50000"/>
              </a:spcBef>
            </a:pPr>
            <a:r>
              <a:rPr lang="en-US" sz="1100">
                <a:latin typeface="Century Gothic" pitchFamily="34" charset="0"/>
              </a:rPr>
              <a:t>Telomere</a:t>
            </a:r>
          </a:p>
        </p:txBody>
      </p:sp>
      <p:sp>
        <p:nvSpPr>
          <p:cNvPr id="31760" name="Text Box 17"/>
          <p:cNvSpPr txBox="1">
            <a:spLocks noChangeArrowheads="1"/>
          </p:cNvSpPr>
          <p:nvPr/>
        </p:nvSpPr>
        <p:spPr bwMode="auto">
          <a:xfrm>
            <a:off x="1371600" y="1600200"/>
            <a:ext cx="1524000" cy="446088"/>
          </a:xfrm>
          <a:prstGeom prst="rect">
            <a:avLst/>
          </a:prstGeom>
          <a:gradFill rotWithShape="1">
            <a:gsLst>
              <a:gs pos="0">
                <a:srgbClr val="FFFF00"/>
              </a:gs>
              <a:gs pos="100000">
                <a:srgbClr val="767600"/>
              </a:gs>
            </a:gsLst>
            <a:lin ang="2700000" scaled="1"/>
          </a:gradFill>
          <a:ln w="9525">
            <a:noFill/>
            <a:miter lim="800000"/>
            <a:headEnd/>
            <a:tailEnd/>
          </a:ln>
        </p:spPr>
        <p:txBody>
          <a:bodyPr>
            <a:spAutoFit/>
          </a:bodyPr>
          <a:lstStyle/>
          <a:p>
            <a:pPr algn="ctr">
              <a:spcBef>
                <a:spcPct val="50000"/>
              </a:spcBef>
            </a:pPr>
            <a:r>
              <a:rPr lang="en-US" sz="1100">
                <a:latin typeface="Century Gothic" pitchFamily="34" charset="0"/>
              </a:rPr>
              <a:t>Cluster of mRNA</a:t>
            </a:r>
          </a:p>
          <a:p>
            <a:pPr algn="ctr">
              <a:lnSpc>
                <a:spcPct val="60000"/>
              </a:lnSpc>
              <a:spcBef>
                <a:spcPct val="50000"/>
              </a:spcBef>
            </a:pPr>
            <a:r>
              <a:rPr lang="en-US" sz="1100">
                <a:latin typeface="Century Gothic" pitchFamily="34" charset="0"/>
              </a:rPr>
              <a:t> genes</a:t>
            </a:r>
          </a:p>
        </p:txBody>
      </p:sp>
      <p:sp>
        <p:nvSpPr>
          <p:cNvPr id="31761" name="Text Box 18"/>
          <p:cNvSpPr txBox="1">
            <a:spLocks noChangeArrowheads="1"/>
          </p:cNvSpPr>
          <p:nvPr/>
        </p:nvSpPr>
        <p:spPr bwMode="auto">
          <a:xfrm>
            <a:off x="2205038" y="914400"/>
            <a:ext cx="1957387" cy="428625"/>
          </a:xfrm>
          <a:prstGeom prst="rect">
            <a:avLst/>
          </a:prstGeom>
          <a:gradFill rotWithShape="1">
            <a:gsLst>
              <a:gs pos="0">
                <a:srgbClr val="767600"/>
              </a:gs>
              <a:gs pos="100000">
                <a:srgbClr val="FFFF00"/>
              </a:gs>
            </a:gsLst>
            <a:lin ang="18900000" scaled="1"/>
          </a:gradFill>
          <a:ln w="9525">
            <a:noFill/>
            <a:miter lim="800000"/>
            <a:headEnd/>
            <a:tailEnd/>
          </a:ln>
        </p:spPr>
        <p:txBody>
          <a:bodyPr>
            <a:spAutoFit/>
          </a:bodyPr>
          <a:lstStyle/>
          <a:p>
            <a:pPr algn="ctr">
              <a:spcBef>
                <a:spcPct val="50000"/>
              </a:spcBef>
            </a:pPr>
            <a:r>
              <a:rPr lang="en-US" sz="1100">
                <a:latin typeface="Century Gothic" pitchFamily="34" charset="0"/>
              </a:rPr>
              <a:t>Moderately repetitive sequence</a:t>
            </a:r>
          </a:p>
        </p:txBody>
      </p:sp>
      <p:sp>
        <p:nvSpPr>
          <p:cNvPr id="31764" name="Oval 23"/>
          <p:cNvSpPr>
            <a:spLocks noChangeArrowheads="1"/>
          </p:cNvSpPr>
          <p:nvPr/>
        </p:nvSpPr>
        <p:spPr bwMode="auto">
          <a:xfrm>
            <a:off x="3908425" y="3490913"/>
            <a:ext cx="246063" cy="258762"/>
          </a:xfrm>
          <a:prstGeom prst="ellipse">
            <a:avLst/>
          </a:prstGeom>
          <a:gradFill rotWithShape="1">
            <a:gsLst>
              <a:gs pos="0">
                <a:srgbClr val="FF3300"/>
              </a:gs>
              <a:gs pos="100000">
                <a:srgbClr val="761800"/>
              </a:gs>
            </a:gsLst>
            <a:path path="rect">
              <a:fillToRect t="100000" r="100000"/>
            </a:path>
          </a:gradFill>
          <a:ln w="9525">
            <a:solidFill>
              <a:schemeClr val="tx1"/>
            </a:solidFill>
            <a:round/>
            <a:headEnd/>
            <a:tailEnd/>
          </a:ln>
        </p:spPr>
        <p:txBody>
          <a:bodyPr wrap="none" anchor="ctr"/>
          <a:lstStyle/>
          <a:p>
            <a:endParaRPr lang="en-US"/>
          </a:p>
        </p:txBody>
      </p:sp>
      <p:sp>
        <p:nvSpPr>
          <p:cNvPr id="31765" name="Rectangle 27"/>
          <p:cNvSpPr>
            <a:spLocks noChangeArrowheads="1"/>
          </p:cNvSpPr>
          <p:nvPr/>
        </p:nvSpPr>
        <p:spPr bwMode="auto">
          <a:xfrm>
            <a:off x="4800600" y="1828800"/>
            <a:ext cx="685800" cy="457200"/>
          </a:xfrm>
          <a:prstGeom prst="rect">
            <a:avLst/>
          </a:prstGeom>
          <a:solidFill>
            <a:schemeClr val="bg1"/>
          </a:solidFill>
          <a:ln w="9525">
            <a:solidFill>
              <a:schemeClr val="bg1"/>
            </a:solidFill>
            <a:miter lim="800000"/>
            <a:headEnd/>
            <a:tailEnd/>
          </a:ln>
        </p:spPr>
        <p:txBody>
          <a:bodyPr wrap="none" anchor="ctr"/>
          <a:lstStyle/>
          <a:p>
            <a:endParaRPr lang="en-US"/>
          </a:p>
        </p:txBody>
      </p:sp>
      <p:sp>
        <p:nvSpPr>
          <p:cNvPr id="31766" name="Text Box 12"/>
          <p:cNvSpPr txBox="1">
            <a:spLocks noChangeArrowheads="1"/>
          </p:cNvSpPr>
          <p:nvPr/>
        </p:nvSpPr>
        <p:spPr bwMode="auto">
          <a:xfrm>
            <a:off x="4114800" y="1752600"/>
            <a:ext cx="1387475" cy="396875"/>
          </a:xfrm>
          <a:prstGeom prst="rect">
            <a:avLst/>
          </a:prstGeom>
          <a:gradFill rotWithShape="1">
            <a:gsLst>
              <a:gs pos="0">
                <a:srgbClr val="FFFF00"/>
              </a:gs>
              <a:gs pos="100000">
                <a:srgbClr val="767600"/>
              </a:gs>
            </a:gsLst>
            <a:lin ang="2700000" scaled="1"/>
          </a:gradFill>
          <a:ln w="9525">
            <a:noFill/>
            <a:miter lim="800000"/>
            <a:headEnd/>
            <a:tailEnd/>
          </a:ln>
        </p:spPr>
        <p:txBody>
          <a:bodyPr>
            <a:spAutoFit/>
          </a:bodyPr>
          <a:lstStyle/>
          <a:p>
            <a:pPr algn="ctr">
              <a:spcBef>
                <a:spcPct val="50000"/>
              </a:spcBef>
            </a:pPr>
            <a:r>
              <a:rPr lang="en-US" sz="1000">
                <a:latin typeface="Century Gothic" pitchFamily="34" charset="0"/>
              </a:rPr>
              <a:t>Protein encoding genes</a:t>
            </a:r>
          </a:p>
        </p:txBody>
      </p:sp>
      <p:sp>
        <p:nvSpPr>
          <p:cNvPr id="31767" name="Line 31"/>
          <p:cNvSpPr>
            <a:spLocks noChangeShapeType="1"/>
          </p:cNvSpPr>
          <p:nvPr/>
        </p:nvSpPr>
        <p:spPr bwMode="auto">
          <a:xfrm flipH="1">
            <a:off x="4038600" y="5486400"/>
            <a:ext cx="76200" cy="228600"/>
          </a:xfrm>
          <a:prstGeom prst="line">
            <a:avLst/>
          </a:prstGeom>
          <a:noFill/>
          <a:ln w="28575">
            <a:solidFill>
              <a:schemeClr val="tx1"/>
            </a:solidFill>
            <a:round/>
            <a:headEnd/>
            <a:tailEnd type="triangle" w="med" len="med"/>
          </a:ln>
        </p:spPr>
        <p:txBody>
          <a:bodyPr/>
          <a:lstStyle/>
          <a:p>
            <a:endParaRPr lang="en-US"/>
          </a:p>
        </p:txBody>
      </p:sp>
      <p:sp>
        <p:nvSpPr>
          <p:cNvPr id="31768" name="Line 33"/>
          <p:cNvSpPr>
            <a:spLocks noChangeShapeType="1"/>
          </p:cNvSpPr>
          <p:nvPr/>
        </p:nvSpPr>
        <p:spPr bwMode="auto">
          <a:xfrm>
            <a:off x="4419600" y="5410200"/>
            <a:ext cx="228600" cy="228600"/>
          </a:xfrm>
          <a:prstGeom prst="line">
            <a:avLst/>
          </a:prstGeom>
          <a:noFill/>
          <a:ln w="28575">
            <a:solidFill>
              <a:schemeClr val="tx1"/>
            </a:solidFill>
            <a:round/>
            <a:headEnd/>
            <a:tailEnd type="triangle" w="med" len="med"/>
          </a:ln>
        </p:spPr>
        <p:txBody>
          <a:bodyPr/>
          <a:lstStyle/>
          <a:p>
            <a:endParaRPr lang="en-US"/>
          </a:p>
        </p:txBody>
      </p:sp>
      <p:sp>
        <p:nvSpPr>
          <p:cNvPr id="31769" name="Line 34"/>
          <p:cNvSpPr>
            <a:spLocks noChangeShapeType="1"/>
          </p:cNvSpPr>
          <p:nvPr/>
        </p:nvSpPr>
        <p:spPr bwMode="auto">
          <a:xfrm flipH="1" flipV="1">
            <a:off x="5486400" y="5676900"/>
            <a:ext cx="152400" cy="76200"/>
          </a:xfrm>
          <a:prstGeom prst="line">
            <a:avLst/>
          </a:prstGeom>
          <a:noFill/>
          <a:ln w="28575">
            <a:solidFill>
              <a:schemeClr val="tx1"/>
            </a:solidFill>
            <a:round/>
            <a:headEnd/>
            <a:tailEnd type="triangle" w="med" len="med"/>
          </a:ln>
        </p:spPr>
        <p:txBody>
          <a:bodyPr/>
          <a:lstStyle/>
          <a:p>
            <a:endParaRPr lang="en-US"/>
          </a:p>
        </p:txBody>
      </p:sp>
      <p:sp>
        <p:nvSpPr>
          <p:cNvPr id="31770" name="Line 35"/>
          <p:cNvSpPr>
            <a:spLocks noChangeShapeType="1"/>
          </p:cNvSpPr>
          <p:nvPr/>
        </p:nvSpPr>
        <p:spPr bwMode="auto">
          <a:xfrm flipH="1">
            <a:off x="5257800" y="3924300"/>
            <a:ext cx="76200" cy="152400"/>
          </a:xfrm>
          <a:prstGeom prst="line">
            <a:avLst/>
          </a:prstGeom>
          <a:noFill/>
          <a:ln w="9525">
            <a:solidFill>
              <a:schemeClr val="tx1"/>
            </a:solidFill>
            <a:round/>
            <a:headEnd/>
            <a:tailEnd type="triangle" w="med" len="med"/>
          </a:ln>
        </p:spPr>
        <p:txBody>
          <a:bodyPr/>
          <a:lstStyle/>
          <a:p>
            <a:endParaRPr lang="en-US"/>
          </a:p>
        </p:txBody>
      </p:sp>
      <p:sp>
        <p:nvSpPr>
          <p:cNvPr id="31771" name="Line 36"/>
          <p:cNvSpPr>
            <a:spLocks noChangeShapeType="1"/>
          </p:cNvSpPr>
          <p:nvPr/>
        </p:nvSpPr>
        <p:spPr bwMode="auto">
          <a:xfrm flipH="1">
            <a:off x="4191000" y="3429000"/>
            <a:ext cx="228600" cy="76200"/>
          </a:xfrm>
          <a:prstGeom prst="line">
            <a:avLst/>
          </a:prstGeom>
          <a:noFill/>
          <a:ln w="28575">
            <a:solidFill>
              <a:schemeClr val="tx1"/>
            </a:solidFill>
            <a:round/>
            <a:headEnd/>
            <a:tailEnd type="triangle" w="med" len="med"/>
          </a:ln>
        </p:spPr>
        <p:txBody>
          <a:bodyPr/>
          <a:lstStyle/>
          <a:p>
            <a:endParaRPr lang="en-US"/>
          </a:p>
        </p:txBody>
      </p:sp>
      <p:sp>
        <p:nvSpPr>
          <p:cNvPr id="31772" name="Line 37"/>
          <p:cNvSpPr>
            <a:spLocks noChangeShapeType="1"/>
          </p:cNvSpPr>
          <p:nvPr/>
        </p:nvSpPr>
        <p:spPr bwMode="auto">
          <a:xfrm flipH="1">
            <a:off x="3810000" y="3048000"/>
            <a:ext cx="228600" cy="228600"/>
          </a:xfrm>
          <a:prstGeom prst="line">
            <a:avLst/>
          </a:prstGeom>
          <a:noFill/>
          <a:ln w="28575">
            <a:solidFill>
              <a:schemeClr val="tx1"/>
            </a:solidFill>
            <a:round/>
            <a:headEnd/>
            <a:tailEnd type="triangle" w="med" len="med"/>
          </a:ln>
        </p:spPr>
        <p:txBody>
          <a:bodyPr/>
          <a:lstStyle/>
          <a:p>
            <a:endParaRPr lang="en-US"/>
          </a:p>
        </p:txBody>
      </p:sp>
      <p:sp>
        <p:nvSpPr>
          <p:cNvPr id="31773" name="Line 38"/>
          <p:cNvSpPr>
            <a:spLocks noChangeShapeType="1"/>
          </p:cNvSpPr>
          <p:nvPr/>
        </p:nvSpPr>
        <p:spPr bwMode="auto">
          <a:xfrm flipH="1">
            <a:off x="3276600" y="2514600"/>
            <a:ext cx="228600" cy="304800"/>
          </a:xfrm>
          <a:prstGeom prst="line">
            <a:avLst/>
          </a:prstGeom>
          <a:noFill/>
          <a:ln w="28575">
            <a:solidFill>
              <a:schemeClr val="tx1"/>
            </a:solidFill>
            <a:round/>
            <a:headEnd/>
            <a:tailEnd type="triangle" w="med" len="med"/>
          </a:ln>
        </p:spPr>
        <p:txBody>
          <a:bodyPr/>
          <a:lstStyle/>
          <a:p>
            <a:endParaRPr lang="en-US"/>
          </a:p>
        </p:txBody>
      </p:sp>
      <p:sp>
        <p:nvSpPr>
          <p:cNvPr id="31774" name="Line 39"/>
          <p:cNvSpPr>
            <a:spLocks noChangeShapeType="1"/>
          </p:cNvSpPr>
          <p:nvPr/>
        </p:nvSpPr>
        <p:spPr bwMode="auto">
          <a:xfrm flipV="1">
            <a:off x="5181600" y="1524000"/>
            <a:ext cx="0" cy="228600"/>
          </a:xfrm>
          <a:prstGeom prst="line">
            <a:avLst/>
          </a:prstGeom>
          <a:noFill/>
          <a:ln w="9525">
            <a:solidFill>
              <a:schemeClr val="tx1"/>
            </a:solidFill>
            <a:round/>
            <a:headEnd/>
            <a:tailEnd type="triangle" w="med" len="med"/>
          </a:ln>
        </p:spPr>
        <p:txBody>
          <a:bodyPr/>
          <a:lstStyle/>
          <a:p>
            <a:endParaRPr lang="en-US"/>
          </a:p>
        </p:txBody>
      </p:sp>
      <p:sp>
        <p:nvSpPr>
          <p:cNvPr id="31775" name="Line 40"/>
          <p:cNvSpPr>
            <a:spLocks noChangeShapeType="1"/>
          </p:cNvSpPr>
          <p:nvPr/>
        </p:nvSpPr>
        <p:spPr bwMode="auto">
          <a:xfrm flipH="1" flipV="1">
            <a:off x="5791200" y="1524000"/>
            <a:ext cx="76200" cy="152400"/>
          </a:xfrm>
          <a:prstGeom prst="line">
            <a:avLst/>
          </a:prstGeom>
          <a:noFill/>
          <a:ln w="9525">
            <a:solidFill>
              <a:schemeClr val="tx1"/>
            </a:solidFill>
            <a:round/>
            <a:headEnd/>
            <a:tailEnd type="triangle" w="med" len="med"/>
          </a:ln>
        </p:spPr>
        <p:txBody>
          <a:bodyPr/>
          <a:lstStyle/>
          <a:p>
            <a:endParaRPr lang="en-US"/>
          </a:p>
        </p:txBody>
      </p:sp>
      <p:sp>
        <p:nvSpPr>
          <p:cNvPr id="31776" name="Line 41"/>
          <p:cNvSpPr>
            <a:spLocks noChangeShapeType="1"/>
          </p:cNvSpPr>
          <p:nvPr/>
        </p:nvSpPr>
        <p:spPr bwMode="auto">
          <a:xfrm flipH="1">
            <a:off x="3429000" y="1308100"/>
            <a:ext cx="25400" cy="292100"/>
          </a:xfrm>
          <a:prstGeom prst="line">
            <a:avLst/>
          </a:prstGeom>
          <a:noFill/>
          <a:ln w="9525">
            <a:solidFill>
              <a:schemeClr val="tx1"/>
            </a:solidFill>
            <a:round/>
            <a:headEnd/>
            <a:tailEnd type="triangle" w="med" len="med"/>
          </a:ln>
        </p:spPr>
        <p:txBody>
          <a:bodyPr/>
          <a:lstStyle/>
          <a:p>
            <a:endParaRPr lang="en-US"/>
          </a:p>
        </p:txBody>
      </p:sp>
      <p:sp>
        <p:nvSpPr>
          <p:cNvPr id="31777" name="Line 42"/>
          <p:cNvSpPr>
            <a:spLocks noChangeShapeType="1"/>
          </p:cNvSpPr>
          <p:nvPr/>
        </p:nvSpPr>
        <p:spPr bwMode="auto">
          <a:xfrm>
            <a:off x="4114800" y="1143000"/>
            <a:ext cx="152400" cy="152400"/>
          </a:xfrm>
          <a:prstGeom prst="line">
            <a:avLst/>
          </a:prstGeom>
          <a:noFill/>
          <a:ln w="9525">
            <a:solidFill>
              <a:schemeClr val="tx1"/>
            </a:solidFill>
            <a:round/>
            <a:headEnd/>
            <a:tailEnd type="triangle" w="med" len="med"/>
          </a:ln>
        </p:spPr>
        <p:txBody>
          <a:bodyPr/>
          <a:lstStyle/>
          <a:p>
            <a:endParaRPr lang="en-US"/>
          </a:p>
        </p:txBody>
      </p:sp>
      <p:sp>
        <p:nvSpPr>
          <p:cNvPr id="31778" name="Line 43"/>
          <p:cNvSpPr>
            <a:spLocks noChangeShapeType="1"/>
          </p:cNvSpPr>
          <p:nvPr/>
        </p:nvSpPr>
        <p:spPr bwMode="auto">
          <a:xfrm>
            <a:off x="2590800" y="2057400"/>
            <a:ext cx="152400" cy="152400"/>
          </a:xfrm>
          <a:prstGeom prst="line">
            <a:avLst/>
          </a:prstGeom>
          <a:noFill/>
          <a:ln w="9525">
            <a:solidFill>
              <a:schemeClr val="tx1"/>
            </a:solidFill>
            <a:round/>
            <a:headEnd/>
            <a:tailEnd type="triangle" w="med" len="med"/>
          </a:ln>
        </p:spPr>
        <p:txBody>
          <a:bodyPr/>
          <a:lstStyle/>
          <a:p>
            <a:endParaRPr lang="en-US"/>
          </a:p>
        </p:txBody>
      </p:sp>
      <p:sp>
        <p:nvSpPr>
          <p:cNvPr id="31779" name="Line 44"/>
          <p:cNvSpPr>
            <a:spLocks noChangeShapeType="1"/>
          </p:cNvSpPr>
          <p:nvPr/>
        </p:nvSpPr>
        <p:spPr bwMode="auto">
          <a:xfrm>
            <a:off x="2768600" y="5511800"/>
            <a:ext cx="152400" cy="228600"/>
          </a:xfrm>
          <a:prstGeom prst="line">
            <a:avLst/>
          </a:prstGeom>
          <a:noFill/>
          <a:ln w="9525">
            <a:solidFill>
              <a:schemeClr val="tx1"/>
            </a:solidFill>
            <a:round/>
            <a:headEnd/>
            <a:tailEnd type="triangle" w="med" len="med"/>
          </a:ln>
        </p:spPr>
        <p:txBody>
          <a:bodyPr/>
          <a:lstStyle/>
          <a:p>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pPr>
              <a:defRPr/>
            </a:pPr>
            <a:r>
              <a:rPr lang="en-US"/>
              <a:t>NAR2007 Eukaryotic Genetics</a:t>
            </a:r>
          </a:p>
        </p:txBody>
      </p:sp>
      <p:sp>
        <p:nvSpPr>
          <p:cNvPr id="5" name="Slide Number Placeholder 4"/>
          <p:cNvSpPr>
            <a:spLocks noGrp="1"/>
          </p:cNvSpPr>
          <p:nvPr>
            <p:ph type="sldNum" sz="quarter" idx="12"/>
          </p:nvPr>
        </p:nvSpPr>
        <p:spPr/>
        <p:txBody>
          <a:bodyPr/>
          <a:lstStyle/>
          <a:p>
            <a:pPr>
              <a:defRPr/>
            </a:pPr>
            <a:fld id="{B40FD126-F54C-44CF-9696-337E389E4114}" type="slidenum">
              <a:rPr lang="en-US" smtClean="0"/>
              <a:pPr>
                <a:defRPr/>
              </a:pPr>
              <a:t>22</a:t>
            </a:fld>
            <a:endParaRPr lang="en-US"/>
          </a:p>
        </p:txBody>
      </p:sp>
      <p:sp>
        <p:nvSpPr>
          <p:cNvPr id="6" name="Rectangle 3"/>
          <p:cNvSpPr txBox="1">
            <a:spLocks noChangeArrowheads="1"/>
          </p:cNvSpPr>
          <p:nvPr/>
        </p:nvSpPr>
        <p:spPr>
          <a:xfrm>
            <a:off x="304800" y="762000"/>
            <a:ext cx="8382000" cy="5638800"/>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a:lstStyle>
          <a:p>
            <a:pPr eaLnBrk="1" hangingPunct="1"/>
            <a:r>
              <a:rPr lang="en-US" altLang="zh-CN" sz="2400" dirty="0">
                <a:solidFill>
                  <a:srgbClr val="000000"/>
                </a:solidFill>
                <a:latin typeface="Century Gothic" pitchFamily="34" charset="0"/>
                <a:ea typeface="SimSun" pitchFamily="2" charset="-122"/>
              </a:rPr>
              <a:t>Prokaryote contains 10,000 or more ribosomes, so their DNA usually contains several copies of the genes.</a:t>
            </a:r>
            <a:endParaRPr lang="en-US" sz="2400" dirty="0">
              <a:solidFill>
                <a:srgbClr val="000000"/>
              </a:solidFill>
              <a:latin typeface="Century Gothic" pitchFamily="34" charset="0"/>
              <a:ea typeface="SimSun" pitchFamily="2" charset="-122"/>
            </a:endParaRPr>
          </a:p>
          <a:p>
            <a:pPr eaLnBrk="1" hangingPunct="1"/>
            <a:r>
              <a:rPr lang="en-US" sz="2400" dirty="0">
                <a:solidFill>
                  <a:srgbClr val="000000"/>
                </a:solidFill>
                <a:latin typeface="Century Gothic" pitchFamily="34" charset="0"/>
                <a:ea typeface="SimSun" pitchFamily="2" charset="-122"/>
              </a:rPr>
              <a:t>Eukaryotic </a:t>
            </a:r>
            <a:r>
              <a:rPr lang="en-US" altLang="zh-CN" sz="2400" dirty="0" err="1">
                <a:solidFill>
                  <a:srgbClr val="000000"/>
                </a:solidFill>
                <a:latin typeface="Century Gothic" pitchFamily="34" charset="0"/>
                <a:ea typeface="SimSun" pitchFamily="2" charset="-122"/>
              </a:rPr>
              <a:t>rRNA</a:t>
            </a:r>
            <a:r>
              <a:rPr lang="en-US" altLang="zh-CN" sz="2400" dirty="0">
                <a:solidFill>
                  <a:srgbClr val="000000"/>
                </a:solidFill>
                <a:latin typeface="Century Gothic" pitchFamily="34" charset="0"/>
                <a:ea typeface="SimSun" pitchFamily="2" charset="-122"/>
              </a:rPr>
              <a:t> and </a:t>
            </a:r>
            <a:r>
              <a:rPr lang="en-US" altLang="zh-CN" sz="2400" dirty="0" err="1">
                <a:solidFill>
                  <a:srgbClr val="000000"/>
                </a:solidFill>
                <a:latin typeface="Century Gothic" pitchFamily="34" charset="0"/>
                <a:ea typeface="SimSun" pitchFamily="2" charset="-122"/>
              </a:rPr>
              <a:t>tRNA</a:t>
            </a:r>
            <a:r>
              <a:rPr lang="en-US" altLang="zh-CN" sz="2400" dirty="0">
                <a:solidFill>
                  <a:srgbClr val="000000"/>
                </a:solidFill>
                <a:latin typeface="Century Gothic" pitchFamily="34" charset="0"/>
                <a:ea typeface="SimSun" pitchFamily="2" charset="-122"/>
              </a:rPr>
              <a:t> genes</a:t>
            </a:r>
            <a:r>
              <a:rPr lang="en-US" sz="2400" dirty="0">
                <a:solidFill>
                  <a:srgbClr val="000000"/>
                </a:solidFill>
                <a:latin typeface="Century Gothic" pitchFamily="34" charset="0"/>
                <a:ea typeface="SimSun" pitchFamily="2" charset="-122"/>
              </a:rPr>
              <a:t>: hundreds or thousands of copies.</a:t>
            </a:r>
            <a:endParaRPr lang="en-US" sz="2400" dirty="0">
              <a:solidFill>
                <a:srgbClr val="000000"/>
              </a:solidFill>
              <a:latin typeface="Century Gothic" pitchFamily="34" charset="0"/>
            </a:endParaRPr>
          </a:p>
        </p:txBody>
      </p:sp>
    </p:spTree>
    <p:extLst>
      <p:ext uri="{BB962C8B-B14F-4D97-AF65-F5344CB8AC3E}">
        <p14:creationId xmlns:p14="http://schemas.microsoft.com/office/powerpoint/2010/main" val="33371273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2"/>
          <p:cNvSpPr>
            <a:spLocks noGrp="1" noChangeArrowheads="1"/>
          </p:cNvSpPr>
          <p:nvPr>
            <p:ph type="title"/>
          </p:nvPr>
        </p:nvSpPr>
        <p:spPr>
          <a:xfrm>
            <a:off x="152400" y="76200"/>
            <a:ext cx="8839200" cy="762000"/>
          </a:xfrm>
          <a:ln>
            <a:solidFill>
              <a:schemeClr val="bg1"/>
            </a:solidFill>
          </a:ln>
        </p:spPr>
        <p:style>
          <a:lnRef idx="2">
            <a:schemeClr val="accent3"/>
          </a:lnRef>
          <a:fillRef idx="1">
            <a:schemeClr val="lt1"/>
          </a:fillRef>
          <a:effectRef idx="0">
            <a:schemeClr val="accent3"/>
          </a:effectRef>
          <a:fontRef idx="minor">
            <a:schemeClr val="dk1"/>
          </a:fontRef>
        </p:style>
        <p:txBody>
          <a:bodyPr/>
          <a:lstStyle/>
          <a:p>
            <a:pPr eaLnBrk="1" hangingPunct="1"/>
            <a:r>
              <a:rPr lang="en-US" altLang="zh-CN" sz="3200" b="1" dirty="0">
                <a:solidFill>
                  <a:srgbClr val="000000"/>
                </a:solidFill>
                <a:latin typeface="Century Gothic" pitchFamily="34" charset="0"/>
                <a:ea typeface="SimSun" pitchFamily="2" charset="-122"/>
              </a:rPr>
              <a:t>5.4 Gene Structure in Eukaryotes </a:t>
            </a:r>
            <a:endParaRPr lang="en-US" sz="3200" dirty="0">
              <a:solidFill>
                <a:srgbClr val="000000"/>
              </a:solidFill>
              <a:latin typeface="Century Gothic" pitchFamily="34" charset="0"/>
            </a:endParaRPr>
          </a:p>
        </p:txBody>
      </p:sp>
      <p:sp>
        <p:nvSpPr>
          <p:cNvPr id="32773" name="Rectangle 3"/>
          <p:cNvSpPr>
            <a:spLocks noGrp="1" noChangeArrowheads="1"/>
          </p:cNvSpPr>
          <p:nvPr>
            <p:ph idx="1"/>
          </p:nvPr>
        </p:nvSpPr>
        <p:spPr>
          <a:xfrm>
            <a:off x="457200" y="1066800"/>
            <a:ext cx="8077200" cy="4953000"/>
          </a:xfrm>
        </p:spPr>
        <p:txBody>
          <a:bodyPr/>
          <a:lstStyle/>
          <a:p>
            <a:pPr eaLnBrk="1" hangingPunct="1"/>
            <a:r>
              <a:rPr lang="en-US" altLang="zh-CN" sz="2400" b="1" dirty="0">
                <a:solidFill>
                  <a:srgbClr val="000000"/>
                </a:solidFill>
                <a:latin typeface="Century Gothic" pitchFamily="34" charset="0"/>
                <a:ea typeface="SimSun" pitchFamily="2" charset="-122"/>
              </a:rPr>
              <a:t>Introns: </a:t>
            </a:r>
            <a:r>
              <a:rPr lang="en-US" altLang="zh-CN" sz="2400" dirty="0">
                <a:solidFill>
                  <a:srgbClr val="000000"/>
                </a:solidFill>
                <a:latin typeface="Century Gothic" pitchFamily="34" charset="0"/>
                <a:ea typeface="SimSun" pitchFamily="2" charset="-122"/>
              </a:rPr>
              <a:t>intervening sequences (non-coding). </a:t>
            </a:r>
          </a:p>
          <a:p>
            <a:pPr eaLnBrk="1" hangingPunct="1"/>
            <a:r>
              <a:rPr lang="en-US" altLang="zh-CN" sz="2400" b="1" dirty="0">
                <a:solidFill>
                  <a:srgbClr val="000000"/>
                </a:solidFill>
                <a:latin typeface="Century Gothic" pitchFamily="34" charset="0"/>
                <a:ea typeface="SimSun" pitchFamily="2" charset="-122"/>
              </a:rPr>
              <a:t>Exons: </a:t>
            </a:r>
            <a:r>
              <a:rPr lang="en-US" altLang="zh-CN" sz="2400" dirty="0">
                <a:solidFill>
                  <a:srgbClr val="000000"/>
                </a:solidFill>
                <a:latin typeface="Century Gothic" pitchFamily="34" charset="0"/>
                <a:ea typeface="SimSun" pitchFamily="2" charset="-122"/>
              </a:rPr>
              <a:t>contains coding information. </a:t>
            </a:r>
          </a:p>
          <a:p>
            <a:pPr eaLnBrk="1" hangingPunct="1"/>
            <a:r>
              <a:rPr lang="en-US" altLang="zh-CN" sz="2400" dirty="0">
                <a:solidFill>
                  <a:srgbClr val="000000"/>
                </a:solidFill>
                <a:latin typeface="Century Gothic" pitchFamily="34" charset="0"/>
                <a:ea typeface="SimSun" pitchFamily="2" charset="-122"/>
              </a:rPr>
              <a:t>Most eukaryotic genes consist of exons alternating with introns. </a:t>
            </a:r>
          </a:p>
          <a:p>
            <a:pPr eaLnBrk="1" hangingPunct="1"/>
            <a:r>
              <a:rPr lang="en-US" altLang="zh-CN" sz="2400" dirty="0">
                <a:solidFill>
                  <a:srgbClr val="000000"/>
                </a:solidFill>
                <a:latin typeface="Century Gothic" pitchFamily="34" charset="0"/>
                <a:ea typeface="SimSun" pitchFamily="2" charset="-122"/>
              </a:rPr>
              <a:t>Introns in lower, single-celled eukaryotes are relatively rare and often quite short. </a:t>
            </a:r>
          </a:p>
          <a:p>
            <a:pPr eaLnBrk="1" hangingPunct="1"/>
            <a:endParaRPr lang="en-US" altLang="zh-CN" sz="2400" dirty="0">
              <a:solidFill>
                <a:srgbClr val="000000"/>
              </a:solidFill>
              <a:latin typeface="Century Gothic" pitchFamily="34" charset="0"/>
              <a:ea typeface="SimSun" pitchFamily="2" charset="-122"/>
            </a:endParaRPr>
          </a:p>
        </p:txBody>
      </p:sp>
      <p:sp>
        <p:nvSpPr>
          <p:cNvPr id="32771" name="Slide Number Placeholder 5"/>
          <p:cNvSpPr>
            <a:spLocks noGrp="1"/>
          </p:cNvSpPr>
          <p:nvPr>
            <p:ph type="sldNum" sz="quarter" idx="12"/>
          </p:nvPr>
        </p:nvSpPr>
        <p:spPr>
          <a:noFill/>
        </p:spPr>
        <p:txBody>
          <a:bodyPr/>
          <a:lstStyle/>
          <a:p>
            <a:fld id="{C873885A-387F-4A00-8413-5EB00EE5F37F}" type="slidenum">
              <a:rPr lang="en-US" smtClean="0"/>
              <a:pPr/>
              <a:t>23</a:t>
            </a:fld>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Slide Number Placeholder 3"/>
          <p:cNvSpPr>
            <a:spLocks noGrp="1"/>
          </p:cNvSpPr>
          <p:nvPr>
            <p:ph type="sldNum" sz="quarter" idx="12"/>
          </p:nvPr>
        </p:nvSpPr>
        <p:spPr>
          <a:noFill/>
        </p:spPr>
        <p:txBody>
          <a:bodyPr/>
          <a:lstStyle/>
          <a:p>
            <a:fld id="{E8C028D6-DF9F-48CB-B845-4BA0AE856139}" type="slidenum">
              <a:rPr lang="en-US" smtClean="0"/>
              <a:pPr/>
              <a:t>24</a:t>
            </a:fld>
            <a:endParaRPr lang="en-US"/>
          </a:p>
        </p:txBody>
      </p:sp>
      <p:sp>
        <p:nvSpPr>
          <p:cNvPr id="33798" name="Rectangle 4"/>
          <p:cNvSpPr>
            <a:spLocks noChangeArrowheads="1"/>
          </p:cNvSpPr>
          <p:nvPr/>
        </p:nvSpPr>
        <p:spPr bwMode="auto">
          <a:xfrm>
            <a:off x="1371600" y="1219200"/>
            <a:ext cx="6477000" cy="388938"/>
          </a:xfrm>
          <a:prstGeom prst="rect">
            <a:avLst/>
          </a:prstGeom>
          <a:gradFill rotWithShape="0">
            <a:gsLst>
              <a:gs pos="0">
                <a:srgbClr val="475E76"/>
              </a:gs>
              <a:gs pos="50000">
                <a:srgbClr val="99CCFF"/>
              </a:gs>
              <a:gs pos="100000">
                <a:srgbClr val="475E76"/>
              </a:gs>
            </a:gsLst>
            <a:lin ang="5400000" scaled="1"/>
          </a:gradFill>
          <a:ln w="9525">
            <a:noFill/>
            <a:miter lim="800000"/>
            <a:headEnd/>
            <a:tailEnd/>
          </a:ln>
        </p:spPr>
        <p:txBody>
          <a:bodyPr/>
          <a:lstStyle/>
          <a:p>
            <a:endParaRPr lang="en-US"/>
          </a:p>
        </p:txBody>
      </p:sp>
      <p:sp>
        <p:nvSpPr>
          <p:cNvPr id="33799" name="Rectangle 5"/>
          <p:cNvSpPr>
            <a:spLocks noChangeArrowheads="1"/>
          </p:cNvSpPr>
          <p:nvPr/>
        </p:nvSpPr>
        <p:spPr bwMode="auto">
          <a:xfrm>
            <a:off x="1530350" y="1219200"/>
            <a:ext cx="788988" cy="388938"/>
          </a:xfrm>
          <a:prstGeom prst="rect">
            <a:avLst/>
          </a:prstGeom>
          <a:gradFill rotWithShape="0">
            <a:gsLst>
              <a:gs pos="0">
                <a:srgbClr val="76475E"/>
              </a:gs>
              <a:gs pos="50000">
                <a:srgbClr val="FF99CC"/>
              </a:gs>
              <a:gs pos="100000">
                <a:srgbClr val="76475E"/>
              </a:gs>
            </a:gsLst>
            <a:lin ang="5400000" scaled="1"/>
          </a:gradFill>
          <a:ln w="9525">
            <a:noFill/>
            <a:miter lim="800000"/>
            <a:headEnd/>
            <a:tailEnd/>
          </a:ln>
        </p:spPr>
        <p:txBody>
          <a:bodyPr/>
          <a:lstStyle/>
          <a:p>
            <a:endParaRPr lang="en-US"/>
          </a:p>
        </p:txBody>
      </p:sp>
      <p:sp>
        <p:nvSpPr>
          <p:cNvPr id="33800" name="Rectangle 6"/>
          <p:cNvSpPr>
            <a:spLocks noChangeArrowheads="1"/>
          </p:cNvSpPr>
          <p:nvPr/>
        </p:nvSpPr>
        <p:spPr bwMode="auto">
          <a:xfrm>
            <a:off x="3109913" y="1219200"/>
            <a:ext cx="947738" cy="388938"/>
          </a:xfrm>
          <a:prstGeom prst="rect">
            <a:avLst/>
          </a:prstGeom>
          <a:gradFill rotWithShape="0">
            <a:gsLst>
              <a:gs pos="0">
                <a:srgbClr val="76475E"/>
              </a:gs>
              <a:gs pos="50000">
                <a:srgbClr val="FF99CC"/>
              </a:gs>
              <a:gs pos="100000">
                <a:srgbClr val="76475E"/>
              </a:gs>
            </a:gsLst>
            <a:lin ang="5400000" scaled="1"/>
          </a:gradFill>
          <a:ln w="9525">
            <a:noFill/>
            <a:miter lim="800000"/>
            <a:headEnd/>
            <a:tailEnd/>
          </a:ln>
        </p:spPr>
        <p:txBody>
          <a:bodyPr/>
          <a:lstStyle/>
          <a:p>
            <a:endParaRPr lang="en-US">
              <a:latin typeface="Century Gothic" pitchFamily="34" charset="0"/>
            </a:endParaRPr>
          </a:p>
        </p:txBody>
      </p:sp>
      <p:sp>
        <p:nvSpPr>
          <p:cNvPr id="33801" name="Rectangle 7"/>
          <p:cNvSpPr>
            <a:spLocks noChangeArrowheads="1"/>
          </p:cNvSpPr>
          <p:nvPr/>
        </p:nvSpPr>
        <p:spPr bwMode="auto">
          <a:xfrm>
            <a:off x="4846638" y="1219200"/>
            <a:ext cx="1263650" cy="388938"/>
          </a:xfrm>
          <a:prstGeom prst="rect">
            <a:avLst/>
          </a:prstGeom>
          <a:gradFill rotWithShape="0">
            <a:gsLst>
              <a:gs pos="0">
                <a:srgbClr val="76475E"/>
              </a:gs>
              <a:gs pos="50000">
                <a:srgbClr val="FF99CC"/>
              </a:gs>
              <a:gs pos="100000">
                <a:srgbClr val="76475E"/>
              </a:gs>
            </a:gsLst>
            <a:lin ang="5400000" scaled="1"/>
          </a:gradFill>
          <a:ln w="9525">
            <a:noFill/>
            <a:miter lim="800000"/>
            <a:headEnd/>
            <a:tailEnd/>
          </a:ln>
        </p:spPr>
        <p:txBody>
          <a:bodyPr/>
          <a:lstStyle/>
          <a:p>
            <a:endParaRPr lang="en-US"/>
          </a:p>
        </p:txBody>
      </p:sp>
      <p:sp>
        <p:nvSpPr>
          <p:cNvPr id="33802" name="Rectangle 8"/>
          <p:cNvSpPr>
            <a:spLocks noChangeArrowheads="1"/>
          </p:cNvSpPr>
          <p:nvPr/>
        </p:nvSpPr>
        <p:spPr bwMode="auto">
          <a:xfrm>
            <a:off x="6900863" y="1219200"/>
            <a:ext cx="947738" cy="388938"/>
          </a:xfrm>
          <a:prstGeom prst="rect">
            <a:avLst/>
          </a:prstGeom>
          <a:gradFill rotWithShape="0">
            <a:gsLst>
              <a:gs pos="0">
                <a:srgbClr val="76475E"/>
              </a:gs>
              <a:gs pos="50000">
                <a:srgbClr val="FF99CC"/>
              </a:gs>
              <a:gs pos="100000">
                <a:srgbClr val="76475E"/>
              </a:gs>
            </a:gsLst>
            <a:lin ang="5400000" scaled="1"/>
          </a:gradFill>
          <a:ln w="9525">
            <a:noFill/>
            <a:miter lim="800000"/>
            <a:headEnd/>
            <a:tailEnd/>
          </a:ln>
        </p:spPr>
        <p:txBody>
          <a:bodyPr/>
          <a:lstStyle/>
          <a:p>
            <a:endParaRPr lang="en-US">
              <a:latin typeface="Century Gothic" pitchFamily="34" charset="0"/>
            </a:endParaRPr>
          </a:p>
        </p:txBody>
      </p:sp>
      <p:sp>
        <p:nvSpPr>
          <p:cNvPr id="33803" name="Text Box 9"/>
          <p:cNvSpPr txBox="1">
            <a:spLocks noChangeArrowheads="1"/>
          </p:cNvSpPr>
          <p:nvPr/>
        </p:nvSpPr>
        <p:spPr bwMode="auto">
          <a:xfrm>
            <a:off x="1530350" y="1219200"/>
            <a:ext cx="788988" cy="388938"/>
          </a:xfrm>
          <a:prstGeom prst="rect">
            <a:avLst/>
          </a:prstGeom>
          <a:noFill/>
          <a:ln w="9525">
            <a:noFill/>
            <a:miter lim="800000"/>
            <a:headEnd/>
            <a:tailEnd/>
          </a:ln>
        </p:spPr>
        <p:txBody>
          <a:bodyPr/>
          <a:lstStyle/>
          <a:p>
            <a:r>
              <a:rPr lang="en-US" sz="1200" b="1">
                <a:latin typeface="Century Gothic" pitchFamily="34" charset="0"/>
              </a:rPr>
              <a:t>Exon</a:t>
            </a:r>
            <a:endParaRPr lang="en-US">
              <a:latin typeface="Century Gothic" pitchFamily="34" charset="0"/>
            </a:endParaRPr>
          </a:p>
        </p:txBody>
      </p:sp>
      <p:sp>
        <p:nvSpPr>
          <p:cNvPr id="33804" name="Text Box 10"/>
          <p:cNvSpPr txBox="1">
            <a:spLocks noChangeArrowheads="1"/>
          </p:cNvSpPr>
          <p:nvPr/>
        </p:nvSpPr>
        <p:spPr bwMode="auto">
          <a:xfrm>
            <a:off x="3109913" y="1219200"/>
            <a:ext cx="788988" cy="388938"/>
          </a:xfrm>
          <a:prstGeom prst="rect">
            <a:avLst/>
          </a:prstGeom>
          <a:noFill/>
          <a:ln w="9525">
            <a:noFill/>
            <a:miter lim="800000"/>
            <a:headEnd/>
            <a:tailEnd/>
          </a:ln>
        </p:spPr>
        <p:txBody>
          <a:bodyPr/>
          <a:lstStyle/>
          <a:p>
            <a:r>
              <a:rPr lang="en-US" sz="1200" b="1" dirty="0">
                <a:latin typeface="Arial Narrow" pitchFamily="34" charset="0"/>
              </a:rPr>
              <a:t>   </a:t>
            </a:r>
            <a:r>
              <a:rPr lang="en-US" sz="1200" b="1" dirty="0" err="1">
                <a:latin typeface="Arial Narrow" pitchFamily="34" charset="0"/>
              </a:rPr>
              <a:t>Exon</a:t>
            </a:r>
            <a:endParaRPr lang="en-US" dirty="0"/>
          </a:p>
        </p:txBody>
      </p:sp>
      <p:sp>
        <p:nvSpPr>
          <p:cNvPr id="33805" name="Text Box 11"/>
          <p:cNvSpPr txBox="1">
            <a:spLocks noChangeArrowheads="1"/>
          </p:cNvSpPr>
          <p:nvPr/>
        </p:nvSpPr>
        <p:spPr bwMode="auto">
          <a:xfrm>
            <a:off x="5005388" y="1219200"/>
            <a:ext cx="788988" cy="388938"/>
          </a:xfrm>
          <a:prstGeom prst="rect">
            <a:avLst/>
          </a:prstGeom>
          <a:noFill/>
          <a:ln w="9525">
            <a:noFill/>
            <a:miter lim="800000"/>
            <a:headEnd/>
            <a:tailEnd/>
          </a:ln>
        </p:spPr>
        <p:txBody>
          <a:bodyPr/>
          <a:lstStyle/>
          <a:p>
            <a:r>
              <a:rPr lang="en-US" sz="1200" b="1" dirty="0">
                <a:latin typeface="Century Gothic" pitchFamily="34" charset="0"/>
              </a:rPr>
              <a:t> </a:t>
            </a:r>
            <a:r>
              <a:rPr lang="en-US" sz="1200" b="1" dirty="0" err="1">
                <a:latin typeface="Century Gothic" pitchFamily="34" charset="0"/>
              </a:rPr>
              <a:t>Exon</a:t>
            </a:r>
            <a:endParaRPr lang="en-US" dirty="0">
              <a:latin typeface="Century Gothic" pitchFamily="34" charset="0"/>
            </a:endParaRPr>
          </a:p>
        </p:txBody>
      </p:sp>
      <p:sp>
        <p:nvSpPr>
          <p:cNvPr id="33806" name="Text Box 12"/>
          <p:cNvSpPr txBox="1">
            <a:spLocks noChangeArrowheads="1"/>
          </p:cNvSpPr>
          <p:nvPr/>
        </p:nvSpPr>
        <p:spPr bwMode="auto">
          <a:xfrm>
            <a:off x="6900863" y="1219200"/>
            <a:ext cx="788988" cy="388938"/>
          </a:xfrm>
          <a:prstGeom prst="rect">
            <a:avLst/>
          </a:prstGeom>
          <a:noFill/>
          <a:ln w="9525">
            <a:noFill/>
            <a:miter lim="800000"/>
            <a:headEnd/>
            <a:tailEnd/>
          </a:ln>
        </p:spPr>
        <p:txBody>
          <a:bodyPr/>
          <a:lstStyle/>
          <a:p>
            <a:r>
              <a:rPr lang="en-US" sz="1200" b="1" dirty="0">
                <a:latin typeface="Arial Narrow" pitchFamily="34" charset="0"/>
              </a:rPr>
              <a:t>   </a:t>
            </a:r>
            <a:r>
              <a:rPr lang="en-US" sz="1200" b="1" dirty="0" err="1">
                <a:latin typeface="Arial Narrow" pitchFamily="34" charset="0"/>
              </a:rPr>
              <a:t>Exon</a:t>
            </a:r>
            <a:endParaRPr lang="en-US" dirty="0"/>
          </a:p>
        </p:txBody>
      </p:sp>
      <p:sp>
        <p:nvSpPr>
          <p:cNvPr id="33807" name="Text Box 14"/>
          <p:cNvSpPr txBox="1">
            <a:spLocks noChangeArrowheads="1"/>
          </p:cNvSpPr>
          <p:nvPr/>
        </p:nvSpPr>
        <p:spPr bwMode="auto">
          <a:xfrm>
            <a:off x="2478088" y="1219200"/>
            <a:ext cx="788988" cy="388938"/>
          </a:xfrm>
          <a:prstGeom prst="rect">
            <a:avLst/>
          </a:prstGeom>
          <a:noFill/>
          <a:ln w="9525">
            <a:noFill/>
            <a:miter lim="800000"/>
            <a:headEnd/>
            <a:tailEnd/>
          </a:ln>
        </p:spPr>
        <p:txBody>
          <a:bodyPr/>
          <a:lstStyle/>
          <a:p>
            <a:r>
              <a:rPr lang="en-US" sz="1100" b="1">
                <a:latin typeface="Century Gothic" pitchFamily="34" charset="0"/>
              </a:rPr>
              <a:t>Intron</a:t>
            </a:r>
            <a:endParaRPr lang="en-US">
              <a:latin typeface="Century Gothic" pitchFamily="34" charset="0"/>
            </a:endParaRPr>
          </a:p>
        </p:txBody>
      </p:sp>
      <p:sp>
        <p:nvSpPr>
          <p:cNvPr id="33809" name="Text Box 16"/>
          <p:cNvSpPr txBox="1">
            <a:spLocks noChangeArrowheads="1"/>
          </p:cNvSpPr>
          <p:nvPr/>
        </p:nvSpPr>
        <p:spPr bwMode="auto">
          <a:xfrm>
            <a:off x="4057650" y="1219200"/>
            <a:ext cx="788988" cy="388938"/>
          </a:xfrm>
          <a:prstGeom prst="rect">
            <a:avLst/>
          </a:prstGeom>
          <a:noFill/>
          <a:ln w="9525">
            <a:noFill/>
            <a:miter lim="800000"/>
            <a:headEnd/>
            <a:tailEnd/>
          </a:ln>
        </p:spPr>
        <p:txBody>
          <a:bodyPr/>
          <a:lstStyle/>
          <a:p>
            <a:r>
              <a:rPr lang="en-US" sz="1100" b="1" dirty="0">
                <a:latin typeface="Century Gothic" pitchFamily="34" charset="0"/>
              </a:rPr>
              <a:t>  </a:t>
            </a:r>
            <a:r>
              <a:rPr lang="en-US" sz="1100" b="1" dirty="0" err="1">
                <a:latin typeface="Century Gothic" pitchFamily="34" charset="0"/>
              </a:rPr>
              <a:t>Intron</a:t>
            </a:r>
            <a:endParaRPr lang="en-US" dirty="0">
              <a:latin typeface="Century Gothic" pitchFamily="34" charset="0"/>
            </a:endParaRPr>
          </a:p>
        </p:txBody>
      </p:sp>
      <p:sp>
        <p:nvSpPr>
          <p:cNvPr id="33810" name="Text Box 17"/>
          <p:cNvSpPr txBox="1">
            <a:spLocks noChangeArrowheads="1"/>
          </p:cNvSpPr>
          <p:nvPr/>
        </p:nvSpPr>
        <p:spPr bwMode="auto">
          <a:xfrm>
            <a:off x="6110288" y="1219200"/>
            <a:ext cx="790575" cy="388938"/>
          </a:xfrm>
          <a:prstGeom prst="rect">
            <a:avLst/>
          </a:prstGeom>
          <a:noFill/>
          <a:ln w="9525">
            <a:noFill/>
            <a:miter lim="800000"/>
            <a:headEnd/>
            <a:tailEnd/>
          </a:ln>
        </p:spPr>
        <p:txBody>
          <a:bodyPr/>
          <a:lstStyle/>
          <a:p>
            <a:r>
              <a:rPr lang="en-US" sz="1100" b="1">
                <a:latin typeface="Century Gothic" pitchFamily="34" charset="0"/>
              </a:rPr>
              <a:t>Intron</a:t>
            </a:r>
            <a:endParaRPr lang="en-US">
              <a:latin typeface="Century Gothic" pitchFamily="34" charset="0"/>
            </a:endParaRPr>
          </a:p>
        </p:txBody>
      </p:sp>
      <p:sp>
        <p:nvSpPr>
          <p:cNvPr id="33797" name="Text Box 21"/>
          <p:cNvSpPr txBox="1">
            <a:spLocks noChangeArrowheads="1"/>
          </p:cNvSpPr>
          <p:nvPr/>
        </p:nvSpPr>
        <p:spPr bwMode="auto">
          <a:xfrm>
            <a:off x="685800" y="2590800"/>
            <a:ext cx="7924800" cy="2197525"/>
          </a:xfrm>
          <a:prstGeom prst="rect">
            <a:avLst/>
          </a:prstGeom>
          <a:noFill/>
          <a:ln w="9525">
            <a:noFill/>
            <a:miter lim="800000"/>
            <a:headEnd/>
            <a:tailEnd/>
          </a:ln>
        </p:spPr>
        <p:txBody>
          <a:bodyPr>
            <a:spAutoFit/>
          </a:bodyPr>
          <a:lstStyle/>
          <a:p>
            <a:pPr marL="342900" indent="-342900">
              <a:spcBef>
                <a:spcPct val="20000"/>
              </a:spcBef>
              <a:buFont typeface="Arial"/>
              <a:buChar char="•"/>
            </a:pPr>
            <a:r>
              <a:rPr lang="en-US" altLang="zh-CN" sz="2400" dirty="0">
                <a:latin typeface="Century Gothic" pitchFamily="34" charset="0"/>
                <a:ea typeface="SimSun" pitchFamily="2" charset="-122"/>
              </a:rPr>
              <a:t>Most genes in higher eukaryotes have introns and often longer than the exons. </a:t>
            </a:r>
          </a:p>
          <a:p>
            <a:pPr marL="342900" indent="-342900">
              <a:spcBef>
                <a:spcPct val="20000"/>
              </a:spcBef>
              <a:buFont typeface="Arial"/>
              <a:buChar char="•"/>
            </a:pPr>
            <a:r>
              <a:rPr lang="en-US" altLang="zh-CN" sz="2400" dirty="0">
                <a:latin typeface="Century Gothic" pitchFamily="34" charset="0"/>
                <a:ea typeface="SimSun" pitchFamily="2" charset="-122"/>
              </a:rPr>
              <a:t>Introns may occupy 90% or more of the DNA in some genes. </a:t>
            </a:r>
            <a:endParaRPr lang="en-US" sz="2400" dirty="0">
              <a:latin typeface="Century Gothic" pitchFamily="34" charset="0"/>
            </a:endParaRPr>
          </a:p>
          <a:p>
            <a:pPr marL="342900" indent="-342900">
              <a:spcBef>
                <a:spcPct val="50000"/>
              </a:spcBef>
              <a:buFont typeface="Arial"/>
              <a:buChar char="•"/>
            </a:pPr>
            <a:endParaRPr lang="en-US" sz="2400" dirty="0">
              <a:latin typeface="Century Gothic" pitchFamily="34"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0" name="Rectangle 2"/>
          <p:cNvSpPr>
            <a:spLocks noGrp="1" noChangeArrowheads="1"/>
          </p:cNvSpPr>
          <p:nvPr>
            <p:ph type="title"/>
          </p:nvPr>
        </p:nvSpPr>
        <p:spPr>
          <a:xfrm>
            <a:off x="190500" y="547760"/>
            <a:ext cx="8763000" cy="792163"/>
          </a:xfrm>
          <a:ln>
            <a:solidFill>
              <a:schemeClr val="bg1"/>
            </a:solidFill>
          </a:ln>
        </p:spPr>
        <p:style>
          <a:lnRef idx="2">
            <a:schemeClr val="accent3"/>
          </a:lnRef>
          <a:fillRef idx="1">
            <a:schemeClr val="lt1"/>
          </a:fillRef>
          <a:effectRef idx="0">
            <a:schemeClr val="accent3"/>
          </a:effectRef>
          <a:fontRef idx="minor">
            <a:schemeClr val="dk1"/>
          </a:fontRef>
        </p:style>
        <p:txBody>
          <a:bodyPr/>
          <a:lstStyle/>
          <a:p>
            <a:pPr eaLnBrk="1" hangingPunct="1"/>
            <a:r>
              <a:rPr lang="en-US" altLang="zh-CN" sz="3200" b="1" dirty="0">
                <a:solidFill>
                  <a:srgbClr val="000000"/>
                </a:solidFill>
                <a:latin typeface="Century Gothic" pitchFamily="34" charset="0"/>
                <a:ea typeface="SimSun" pitchFamily="2" charset="-122"/>
              </a:rPr>
              <a:t>5.5 Transcription in Eukaryotes </a:t>
            </a:r>
            <a:endParaRPr lang="en-US" sz="3200" dirty="0">
              <a:solidFill>
                <a:srgbClr val="000000"/>
              </a:solidFill>
              <a:latin typeface="Century Gothic" pitchFamily="34" charset="0"/>
            </a:endParaRPr>
          </a:p>
        </p:txBody>
      </p:sp>
      <p:sp>
        <p:nvSpPr>
          <p:cNvPr id="34821" name="Rectangle 3"/>
          <p:cNvSpPr>
            <a:spLocks noGrp="1" noChangeArrowheads="1"/>
          </p:cNvSpPr>
          <p:nvPr>
            <p:ph idx="1"/>
          </p:nvPr>
        </p:nvSpPr>
        <p:spPr>
          <a:xfrm>
            <a:off x="304800" y="1676400"/>
            <a:ext cx="8305800" cy="3276600"/>
          </a:xfrm>
        </p:spPr>
        <p:txBody>
          <a:bodyPr/>
          <a:lstStyle/>
          <a:p>
            <a:pPr eaLnBrk="1" hangingPunct="1"/>
            <a:r>
              <a:rPr lang="en-US" altLang="zh-CN" sz="2400" dirty="0">
                <a:solidFill>
                  <a:srgbClr val="000000"/>
                </a:solidFill>
                <a:latin typeface="Century Gothic" pitchFamily="34" charset="0"/>
                <a:ea typeface="SimSun" pitchFamily="2" charset="-122"/>
              </a:rPr>
              <a:t>Eukaryotic cells have 10 times as many genes as bacterial cells.</a:t>
            </a:r>
          </a:p>
          <a:p>
            <a:pPr eaLnBrk="1" hangingPunct="1"/>
            <a:r>
              <a:rPr lang="en-US" altLang="zh-CN" sz="2400" dirty="0">
                <a:solidFill>
                  <a:srgbClr val="000000"/>
                </a:solidFill>
                <a:latin typeface="Century Gothic" pitchFamily="34" charset="0"/>
                <a:ea typeface="SimSun" pitchFamily="2" charset="-122"/>
              </a:rPr>
              <a:t>Deciding which to turn on, and when, is much more complicated. </a:t>
            </a:r>
          </a:p>
          <a:p>
            <a:pPr eaLnBrk="1" hangingPunct="1"/>
            <a:r>
              <a:rPr lang="en-US" altLang="zh-CN" sz="2400" b="1" dirty="0">
                <a:solidFill>
                  <a:srgbClr val="000000"/>
                </a:solidFill>
                <a:latin typeface="Century Gothic" pitchFamily="34" charset="0"/>
                <a:ea typeface="SimSun" pitchFamily="2" charset="-122"/>
              </a:rPr>
              <a:t>Eukaryotes </a:t>
            </a:r>
            <a:r>
              <a:rPr lang="en-US" altLang="zh-CN" sz="2400" dirty="0">
                <a:solidFill>
                  <a:srgbClr val="000000"/>
                </a:solidFill>
                <a:latin typeface="Century Gothic" pitchFamily="34" charset="0"/>
                <a:ea typeface="SimSun" pitchFamily="2" charset="-122"/>
              </a:rPr>
              <a:t>have</a:t>
            </a:r>
            <a:r>
              <a:rPr lang="en-US" altLang="zh-CN" sz="2400" b="1" dirty="0">
                <a:solidFill>
                  <a:srgbClr val="000000"/>
                </a:solidFill>
                <a:latin typeface="Century Gothic" pitchFamily="34" charset="0"/>
                <a:ea typeface="SimSun" pitchFamily="2" charset="-122"/>
              </a:rPr>
              <a:t> three different RNA polymerases</a:t>
            </a:r>
            <a:r>
              <a:rPr lang="en-US" altLang="zh-CN" sz="2400" dirty="0">
                <a:solidFill>
                  <a:srgbClr val="000000"/>
                </a:solidFill>
                <a:latin typeface="Century Gothic" pitchFamily="34" charset="0"/>
                <a:ea typeface="SimSun" pitchFamily="2" charset="-122"/>
              </a:rPr>
              <a:t>, bacteria only have one. </a:t>
            </a:r>
          </a:p>
        </p:txBody>
      </p:sp>
      <p:sp>
        <p:nvSpPr>
          <p:cNvPr id="34819" name="Slide Number Placeholder 5"/>
          <p:cNvSpPr>
            <a:spLocks noGrp="1"/>
          </p:cNvSpPr>
          <p:nvPr>
            <p:ph type="sldNum" sz="quarter" idx="12"/>
          </p:nvPr>
        </p:nvSpPr>
        <p:spPr>
          <a:noFill/>
        </p:spPr>
        <p:txBody>
          <a:bodyPr/>
          <a:lstStyle/>
          <a:p>
            <a:fld id="{7ADBD09B-B752-4985-BAF0-D77B7526C716}" type="slidenum">
              <a:rPr lang="en-US" smtClean="0"/>
              <a:pPr/>
              <a:t>25</a:t>
            </a:fld>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Slide Number Placeholder 3"/>
          <p:cNvSpPr>
            <a:spLocks noGrp="1"/>
          </p:cNvSpPr>
          <p:nvPr>
            <p:ph type="sldNum" sz="quarter" idx="12"/>
          </p:nvPr>
        </p:nvSpPr>
        <p:spPr>
          <a:noFill/>
        </p:spPr>
        <p:txBody>
          <a:bodyPr/>
          <a:lstStyle/>
          <a:p>
            <a:fld id="{B6A8490A-F7D9-4F75-94FC-D34BC7D181E7}" type="slidenum">
              <a:rPr lang="en-US" smtClean="0"/>
              <a:pPr/>
              <a:t>26</a:t>
            </a:fld>
            <a:endParaRPr lang="en-US"/>
          </a:p>
        </p:txBody>
      </p:sp>
      <p:sp>
        <p:nvSpPr>
          <p:cNvPr id="35844" name="Rectangle 5"/>
          <p:cNvSpPr>
            <a:spLocks noChangeArrowheads="1"/>
          </p:cNvSpPr>
          <p:nvPr/>
        </p:nvSpPr>
        <p:spPr bwMode="auto">
          <a:xfrm>
            <a:off x="1836738" y="2819400"/>
            <a:ext cx="1782762" cy="0"/>
          </a:xfrm>
          <a:prstGeom prst="rect">
            <a:avLst/>
          </a:prstGeom>
          <a:noFill/>
          <a:ln w="9525">
            <a:noFill/>
            <a:miter lim="800000"/>
            <a:headEnd/>
            <a:tailEnd/>
          </a:ln>
        </p:spPr>
        <p:txBody>
          <a:bodyPr wrap="none">
            <a:spAutoFit/>
          </a:bodyPr>
          <a:lstStyle/>
          <a:p>
            <a:endParaRPr lang="en-US"/>
          </a:p>
        </p:txBody>
      </p:sp>
      <p:graphicFrame>
        <p:nvGraphicFramePr>
          <p:cNvPr id="56397" name="Group 77"/>
          <p:cNvGraphicFramePr>
            <a:graphicFrameLocks noGrp="1"/>
          </p:cNvGraphicFramePr>
          <p:nvPr>
            <p:extLst>
              <p:ext uri="{D42A27DB-BD31-4B8C-83A1-F6EECF244321}">
                <p14:modId xmlns:p14="http://schemas.microsoft.com/office/powerpoint/2010/main" val="1925269240"/>
              </p:ext>
            </p:extLst>
          </p:nvPr>
        </p:nvGraphicFramePr>
        <p:xfrm>
          <a:off x="914400" y="1330325"/>
          <a:ext cx="7391400" cy="3759835"/>
        </p:xfrm>
        <a:graphic>
          <a:graphicData uri="http://schemas.openxmlformats.org/drawingml/2006/table">
            <a:tbl>
              <a:tblPr>
                <a:effectLst>
                  <a:outerShdw blurRad="50800" dist="38100" dir="18900000" algn="bl" rotWithShape="0">
                    <a:prstClr val="black">
                      <a:alpha val="40000"/>
                    </a:prstClr>
                  </a:outerShdw>
                </a:effectLst>
              </a:tblPr>
              <a:tblGrid>
                <a:gridCol w="2590800">
                  <a:extLst>
                    <a:ext uri="{9D8B030D-6E8A-4147-A177-3AD203B41FA5}">
                      <a16:colId xmlns:a16="http://schemas.microsoft.com/office/drawing/2014/main" val="20000"/>
                    </a:ext>
                  </a:extLst>
                </a:gridCol>
                <a:gridCol w="4800600">
                  <a:extLst>
                    <a:ext uri="{9D8B030D-6E8A-4147-A177-3AD203B41FA5}">
                      <a16:colId xmlns:a16="http://schemas.microsoft.com/office/drawing/2014/main" val="20001"/>
                    </a:ext>
                  </a:extLst>
                </a:gridCol>
              </a:tblGrid>
              <a:tr h="7620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dirty="0">
                          <a:ln>
                            <a:noFill/>
                          </a:ln>
                          <a:solidFill>
                            <a:schemeClr val="tx1"/>
                          </a:solidFill>
                          <a:effectLst/>
                          <a:latin typeface="Century Gothic" pitchFamily="34" charset="0"/>
                          <a:ea typeface="SimSun" pitchFamily="2" charset="-122"/>
                          <a:cs typeface="Arial" charset="0"/>
                        </a:rPr>
                        <a:t>RNA Polymerase:</a:t>
                      </a:r>
                      <a:endParaRPr kumimoji="0" lang="en-US" sz="2400" b="0" i="0" u="none" strike="noStrike" cap="none" normalizeH="0" baseline="0" dirty="0">
                        <a:ln>
                          <a:noFill/>
                        </a:ln>
                        <a:solidFill>
                          <a:schemeClr val="tx1"/>
                        </a:solidFill>
                        <a:effectLst/>
                        <a:latin typeface="Century Gothic" pitchFamily="34"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dirty="0">
                          <a:ln>
                            <a:noFill/>
                          </a:ln>
                          <a:solidFill>
                            <a:schemeClr val="tx1"/>
                          </a:solidFill>
                          <a:effectLst/>
                          <a:latin typeface="Century Gothic" pitchFamily="34" charset="0"/>
                          <a:ea typeface="SimSun" pitchFamily="2" charset="-122"/>
                          <a:cs typeface="Arial" charset="0"/>
                        </a:rPr>
                        <a:t>Genes Transcribed:</a:t>
                      </a:r>
                      <a:endParaRPr kumimoji="0" lang="en-US" altLang="zh-CN" sz="2400" b="0" i="0" u="none" strike="noStrike" cap="none" normalizeH="0" baseline="0" dirty="0">
                        <a:ln>
                          <a:noFill/>
                        </a:ln>
                        <a:solidFill>
                          <a:schemeClr val="tx1"/>
                        </a:solidFill>
                        <a:effectLst/>
                        <a:latin typeface="Century Gothic" pitchFamily="34" charset="0"/>
                        <a:ea typeface="SimSun" pitchFamily="2" charset="-122"/>
                        <a:cs typeface="Arial" charset="0"/>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dirty="0">
                        <a:ln>
                          <a:noFill/>
                        </a:ln>
                        <a:solidFill>
                          <a:schemeClr val="tx1"/>
                        </a:solidFill>
                        <a:effectLst/>
                        <a:latin typeface="Century Gothic" pitchFamily="34"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FFFF"/>
                    </a:solidFill>
                  </a:tcPr>
                </a:tc>
                <a:extLst>
                  <a:ext uri="{0D108BD9-81ED-4DB2-BD59-A6C34878D82A}">
                    <a16:rowId xmlns:a16="http://schemas.microsoft.com/office/drawing/2014/main" val="10000"/>
                  </a:ext>
                </a:extLst>
              </a:tr>
              <a:tr h="9048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a:ln>
                            <a:noFill/>
                          </a:ln>
                          <a:solidFill>
                            <a:schemeClr val="tx1"/>
                          </a:solidFill>
                          <a:effectLst/>
                          <a:latin typeface="Century Gothic" pitchFamily="34" charset="0"/>
                          <a:ea typeface="SimSun" pitchFamily="2" charset="-122"/>
                          <a:cs typeface="Arial" charset="0"/>
                        </a:rPr>
                        <a:t>I</a:t>
                      </a:r>
                    </a:p>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a:ln>
                          <a:noFill/>
                        </a:ln>
                        <a:solidFill>
                          <a:schemeClr val="tx1"/>
                        </a:solidFill>
                        <a:effectLst/>
                        <a:latin typeface="Century Gothic" pitchFamily="34"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dirty="0">
                          <a:ln>
                            <a:noFill/>
                          </a:ln>
                          <a:solidFill>
                            <a:schemeClr val="tx1"/>
                          </a:solidFill>
                          <a:effectLst/>
                          <a:latin typeface="Century Gothic" pitchFamily="34" charset="0"/>
                          <a:ea typeface="SimSun" pitchFamily="2" charset="-122"/>
                          <a:cs typeface="Arial" charset="0"/>
                        </a:rPr>
                        <a:t>Genes for large ribosomal RNAs</a:t>
                      </a:r>
                      <a:endParaRPr kumimoji="0" lang="en-US" sz="2400" b="0" i="0" u="none" strike="noStrike" cap="none" normalizeH="0" baseline="0" dirty="0">
                        <a:ln>
                          <a:noFill/>
                        </a:ln>
                        <a:solidFill>
                          <a:schemeClr val="tx1"/>
                        </a:solidFill>
                        <a:effectLst/>
                        <a:latin typeface="Century Gothic" pitchFamily="34"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CC"/>
                    </a:solidFill>
                  </a:tcPr>
                </a:tc>
                <a:extLst>
                  <a:ext uri="{0D108BD9-81ED-4DB2-BD59-A6C34878D82A}">
                    <a16:rowId xmlns:a16="http://schemas.microsoft.com/office/drawing/2014/main" val="10001"/>
                  </a:ext>
                </a:extLst>
              </a:tr>
              <a:tr h="10160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Century Gothic" pitchFamily="34" charset="0"/>
                          <a:cs typeface="Arial" charset="0"/>
                        </a:rPr>
                        <a:t>II</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a:ln>
                            <a:noFill/>
                          </a:ln>
                          <a:solidFill>
                            <a:schemeClr val="tx1"/>
                          </a:solidFill>
                          <a:effectLst/>
                          <a:latin typeface="Century Gothic" pitchFamily="34" charset="0"/>
                          <a:ea typeface="SimSun" pitchFamily="2" charset="-122"/>
                          <a:cs typeface="Arial" charset="0"/>
                        </a:rPr>
                        <a:t>Genes which code for proteins</a:t>
                      </a:r>
                      <a:endParaRPr kumimoji="0" lang="en-US" sz="2400" b="0" i="0" u="none" strike="noStrike" cap="none" normalizeH="0" baseline="0">
                        <a:ln>
                          <a:noFill/>
                        </a:ln>
                        <a:solidFill>
                          <a:schemeClr val="tx1"/>
                        </a:solidFill>
                        <a:effectLst/>
                        <a:latin typeface="Century Gothic" pitchFamily="34"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CC"/>
                    </a:solidFill>
                  </a:tcPr>
                </a:tc>
                <a:extLst>
                  <a:ext uri="{0D108BD9-81ED-4DB2-BD59-A6C34878D82A}">
                    <a16:rowId xmlns:a16="http://schemas.microsoft.com/office/drawing/2014/main" val="10002"/>
                  </a:ext>
                </a:extLst>
              </a:tr>
              <a:tr h="10160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a:ln>
                            <a:noFill/>
                          </a:ln>
                          <a:solidFill>
                            <a:schemeClr val="tx1"/>
                          </a:solidFill>
                          <a:effectLst/>
                          <a:latin typeface="Century Gothic" pitchFamily="34" charset="0"/>
                          <a:ea typeface="SimSun" pitchFamily="2" charset="-122"/>
                          <a:cs typeface="Arial" charset="0"/>
                        </a:rPr>
                        <a:t>III</a:t>
                      </a:r>
                    </a:p>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a:ln>
                          <a:noFill/>
                        </a:ln>
                        <a:solidFill>
                          <a:schemeClr val="tx1"/>
                        </a:solidFill>
                        <a:effectLst/>
                        <a:latin typeface="Century Gothic" pitchFamily="34"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dirty="0">
                          <a:ln>
                            <a:noFill/>
                          </a:ln>
                          <a:solidFill>
                            <a:schemeClr val="tx1"/>
                          </a:solidFill>
                          <a:effectLst/>
                          <a:latin typeface="Century Gothic" pitchFamily="34" charset="0"/>
                          <a:ea typeface="SimSun" pitchFamily="2" charset="-122"/>
                          <a:cs typeface="Arial" charset="0"/>
                        </a:rPr>
                        <a:t>Genes for </a:t>
                      </a:r>
                      <a:r>
                        <a:rPr kumimoji="0" lang="en-US" altLang="zh-CN" sz="2400" b="0" i="0" u="none" strike="noStrike" cap="none" normalizeH="0" baseline="0" dirty="0" err="1">
                          <a:ln>
                            <a:noFill/>
                          </a:ln>
                          <a:solidFill>
                            <a:schemeClr val="tx1"/>
                          </a:solidFill>
                          <a:effectLst/>
                          <a:latin typeface="Century Gothic" pitchFamily="34" charset="0"/>
                          <a:ea typeface="SimSun" pitchFamily="2" charset="-122"/>
                          <a:cs typeface="Arial" charset="0"/>
                        </a:rPr>
                        <a:t>tRNA</a:t>
                      </a:r>
                      <a:r>
                        <a:rPr kumimoji="0" lang="en-US" altLang="zh-CN" sz="2400" b="0" i="0" u="none" strike="noStrike" cap="none" normalizeH="0" baseline="0" dirty="0">
                          <a:ln>
                            <a:noFill/>
                          </a:ln>
                          <a:solidFill>
                            <a:schemeClr val="tx1"/>
                          </a:solidFill>
                          <a:effectLst/>
                          <a:latin typeface="Century Gothic" pitchFamily="34" charset="0"/>
                          <a:ea typeface="SimSun" pitchFamily="2" charset="-122"/>
                          <a:cs typeface="Arial" charset="0"/>
                        </a:rPr>
                        <a:t>, 5S </a:t>
                      </a:r>
                      <a:r>
                        <a:rPr kumimoji="0" lang="en-US" altLang="zh-CN" sz="2400" b="0" i="0" u="none" strike="noStrike" cap="none" normalizeH="0" baseline="0" dirty="0" err="1">
                          <a:ln>
                            <a:noFill/>
                          </a:ln>
                          <a:solidFill>
                            <a:schemeClr val="tx1"/>
                          </a:solidFill>
                          <a:effectLst/>
                          <a:latin typeface="Century Gothic" pitchFamily="34" charset="0"/>
                          <a:ea typeface="SimSun" pitchFamily="2" charset="-122"/>
                          <a:cs typeface="Arial" charset="0"/>
                        </a:rPr>
                        <a:t>rRNA</a:t>
                      </a:r>
                      <a:r>
                        <a:rPr kumimoji="0" lang="en-US" altLang="zh-CN" sz="2400" b="0" i="0" u="none" strike="noStrike" cap="none" normalizeH="0" baseline="0" dirty="0">
                          <a:ln>
                            <a:noFill/>
                          </a:ln>
                          <a:solidFill>
                            <a:schemeClr val="tx1"/>
                          </a:solidFill>
                          <a:effectLst/>
                          <a:latin typeface="Century Gothic" pitchFamily="34" charset="0"/>
                          <a:ea typeface="SimSun" pitchFamily="2" charset="-122"/>
                          <a:cs typeface="Arial" charset="0"/>
                        </a:rPr>
                        <a:t> and other small RNAs</a:t>
                      </a:r>
                      <a:endParaRPr kumimoji="0" lang="en-US" sz="2400" b="0" i="0" u="none" strike="noStrike" cap="none" normalizeH="0" baseline="0" dirty="0">
                        <a:ln>
                          <a:noFill/>
                        </a:ln>
                        <a:solidFill>
                          <a:schemeClr val="tx1"/>
                        </a:solidFill>
                        <a:effectLst/>
                        <a:latin typeface="Century Gothic" pitchFamily="34"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9FFCC"/>
                    </a:solid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8" name="Rectangle 3"/>
          <p:cNvSpPr>
            <a:spLocks noGrp="1" noChangeArrowheads="1"/>
          </p:cNvSpPr>
          <p:nvPr>
            <p:ph idx="1"/>
          </p:nvPr>
        </p:nvSpPr>
        <p:spPr>
          <a:xfrm>
            <a:off x="457200" y="914400"/>
            <a:ext cx="8153400" cy="5287963"/>
          </a:xfrm>
        </p:spPr>
        <p:txBody>
          <a:bodyPr/>
          <a:lstStyle/>
          <a:p>
            <a:pPr eaLnBrk="1" hangingPunct="1"/>
            <a:r>
              <a:rPr lang="en-US" altLang="zh-CN" sz="2400" dirty="0" err="1">
                <a:solidFill>
                  <a:srgbClr val="000000"/>
                </a:solidFill>
                <a:latin typeface="Century Gothic" pitchFamily="34" charset="0"/>
                <a:ea typeface="SimSun" pitchFamily="2" charset="-122"/>
              </a:rPr>
              <a:t>rRNA</a:t>
            </a:r>
            <a:r>
              <a:rPr lang="en-US" altLang="zh-CN" sz="2400" dirty="0">
                <a:solidFill>
                  <a:srgbClr val="000000"/>
                </a:solidFill>
                <a:latin typeface="Century Gothic" pitchFamily="34" charset="0"/>
                <a:ea typeface="SimSun" pitchFamily="2" charset="-122"/>
              </a:rPr>
              <a:t> and </a:t>
            </a:r>
            <a:r>
              <a:rPr lang="en-US" altLang="zh-CN" sz="2400" dirty="0" err="1">
                <a:solidFill>
                  <a:srgbClr val="000000"/>
                </a:solidFill>
                <a:latin typeface="Century Gothic" pitchFamily="34" charset="0"/>
                <a:ea typeface="SimSun" pitchFamily="2" charset="-122"/>
              </a:rPr>
              <a:t>tRNA</a:t>
            </a:r>
            <a:r>
              <a:rPr lang="en-US" altLang="zh-CN" sz="2400" dirty="0">
                <a:solidFill>
                  <a:srgbClr val="000000"/>
                </a:solidFill>
                <a:latin typeface="Century Gothic" pitchFamily="34" charset="0"/>
                <a:ea typeface="SimSun" pitchFamily="2" charset="-122"/>
              </a:rPr>
              <a:t> are needed all the time and in all types of cells. </a:t>
            </a:r>
          </a:p>
          <a:p>
            <a:pPr eaLnBrk="1" hangingPunct="1"/>
            <a:r>
              <a:rPr lang="en-US" altLang="zh-CN" sz="2400" dirty="0">
                <a:solidFill>
                  <a:srgbClr val="000000"/>
                </a:solidFill>
                <a:latin typeface="Century Gothic" pitchFamily="34" charset="0"/>
                <a:ea typeface="SimSun" pitchFamily="2" charset="-122"/>
              </a:rPr>
              <a:t>Genes encoding </a:t>
            </a:r>
            <a:r>
              <a:rPr lang="en-US" altLang="zh-CN" sz="2400" dirty="0" err="1">
                <a:solidFill>
                  <a:srgbClr val="000000"/>
                </a:solidFill>
                <a:latin typeface="Century Gothic" pitchFamily="34" charset="0"/>
                <a:ea typeface="SimSun" pitchFamily="2" charset="-122"/>
              </a:rPr>
              <a:t>rRNA</a:t>
            </a:r>
            <a:r>
              <a:rPr lang="en-US" altLang="zh-CN" sz="2400" dirty="0">
                <a:solidFill>
                  <a:srgbClr val="000000"/>
                </a:solidFill>
                <a:latin typeface="Century Gothic" pitchFamily="34" charset="0"/>
                <a:ea typeface="SimSun" pitchFamily="2" charset="-122"/>
              </a:rPr>
              <a:t> and </a:t>
            </a:r>
            <a:r>
              <a:rPr lang="en-US" altLang="zh-CN" sz="2400" dirty="0" err="1">
                <a:solidFill>
                  <a:srgbClr val="000000"/>
                </a:solidFill>
                <a:latin typeface="Century Gothic" pitchFamily="34" charset="0"/>
                <a:ea typeface="SimSun" pitchFamily="2" charset="-122"/>
              </a:rPr>
              <a:t>tRNA</a:t>
            </a:r>
            <a:r>
              <a:rPr lang="en-US" altLang="zh-CN" sz="2400" dirty="0">
                <a:solidFill>
                  <a:srgbClr val="000000"/>
                </a:solidFill>
                <a:latin typeface="Century Gothic" pitchFamily="34" charset="0"/>
                <a:ea typeface="SimSun" pitchFamily="2" charset="-122"/>
              </a:rPr>
              <a:t> are regarded as housekeeping genes. </a:t>
            </a:r>
          </a:p>
          <a:p>
            <a:pPr eaLnBrk="1" hangingPunct="1"/>
            <a:r>
              <a:rPr lang="en-US" altLang="zh-CN" sz="2400" b="1" dirty="0">
                <a:solidFill>
                  <a:srgbClr val="000000"/>
                </a:solidFill>
                <a:latin typeface="Century Gothic" pitchFamily="34" charset="0"/>
                <a:ea typeface="SimSun" pitchFamily="2" charset="-122"/>
              </a:rPr>
              <a:t>RNA polymerases I and III are regularly turned on</a:t>
            </a:r>
            <a:r>
              <a:rPr lang="en-US" altLang="zh-CN" sz="2400" dirty="0">
                <a:solidFill>
                  <a:srgbClr val="000000"/>
                </a:solidFill>
                <a:latin typeface="Century Gothic" pitchFamily="34" charset="0"/>
                <a:ea typeface="SimSun" pitchFamily="2" charset="-122"/>
              </a:rPr>
              <a:t>. </a:t>
            </a:r>
          </a:p>
          <a:p>
            <a:pPr eaLnBrk="1" hangingPunct="1"/>
            <a:r>
              <a:rPr lang="en-US" altLang="zh-CN" sz="2400" b="1" dirty="0">
                <a:solidFill>
                  <a:srgbClr val="000000"/>
                </a:solidFill>
                <a:latin typeface="Century Gothic" pitchFamily="34" charset="0"/>
                <a:ea typeface="SimSun" pitchFamily="2" charset="-122"/>
              </a:rPr>
              <a:t>RNA polymerase II is turned on during special events</a:t>
            </a:r>
            <a:r>
              <a:rPr lang="en-US" altLang="zh-CN" sz="2400" dirty="0">
                <a:solidFill>
                  <a:srgbClr val="000000"/>
                </a:solidFill>
                <a:latin typeface="Century Gothic" pitchFamily="34" charset="0"/>
                <a:ea typeface="SimSun" pitchFamily="2" charset="-122"/>
              </a:rPr>
              <a:t>. </a:t>
            </a:r>
          </a:p>
        </p:txBody>
      </p:sp>
      <p:sp>
        <p:nvSpPr>
          <p:cNvPr id="36867" name="Slide Number Placeholder 5"/>
          <p:cNvSpPr>
            <a:spLocks noGrp="1"/>
          </p:cNvSpPr>
          <p:nvPr>
            <p:ph type="sldNum" sz="quarter" idx="12"/>
          </p:nvPr>
        </p:nvSpPr>
        <p:spPr>
          <a:noFill/>
        </p:spPr>
        <p:txBody>
          <a:bodyPr/>
          <a:lstStyle/>
          <a:p>
            <a:fld id="{C21501F5-D684-4081-8F9A-76BE4F5AA802}" type="slidenum">
              <a:rPr lang="en-US" smtClean="0"/>
              <a:pPr/>
              <a:t>27</a:t>
            </a:fld>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pPr>
              <a:defRPr/>
            </a:pPr>
            <a:r>
              <a:rPr lang="en-US"/>
              <a:t>NAR2007 Eukaryotic Genetics</a:t>
            </a:r>
          </a:p>
        </p:txBody>
      </p:sp>
      <p:sp>
        <p:nvSpPr>
          <p:cNvPr id="5" name="Slide Number Placeholder 4"/>
          <p:cNvSpPr>
            <a:spLocks noGrp="1"/>
          </p:cNvSpPr>
          <p:nvPr>
            <p:ph type="sldNum" sz="quarter" idx="12"/>
          </p:nvPr>
        </p:nvSpPr>
        <p:spPr/>
        <p:txBody>
          <a:bodyPr/>
          <a:lstStyle/>
          <a:p>
            <a:pPr>
              <a:defRPr/>
            </a:pPr>
            <a:fld id="{B40FD126-F54C-44CF-9696-337E389E4114}" type="slidenum">
              <a:rPr lang="en-US" smtClean="0"/>
              <a:pPr>
                <a:defRPr/>
              </a:pPr>
              <a:t>28</a:t>
            </a:fld>
            <a:endParaRPr lang="en-US"/>
          </a:p>
        </p:txBody>
      </p:sp>
      <p:sp>
        <p:nvSpPr>
          <p:cNvPr id="6" name="Rectangle 3"/>
          <p:cNvSpPr txBox="1">
            <a:spLocks noChangeArrowheads="1"/>
          </p:cNvSpPr>
          <p:nvPr/>
        </p:nvSpPr>
        <p:spPr>
          <a:xfrm>
            <a:off x="457200" y="838200"/>
            <a:ext cx="8305800" cy="5257800"/>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a:lstStyle>
          <a:p>
            <a:pPr eaLnBrk="1" hangingPunct="1"/>
            <a:r>
              <a:rPr lang="en-US" altLang="zh-CN" sz="2400" dirty="0">
                <a:solidFill>
                  <a:srgbClr val="000000"/>
                </a:solidFill>
                <a:latin typeface="Century Gothic" pitchFamily="34" charset="0"/>
                <a:ea typeface="SimSun" pitchFamily="2" charset="-122"/>
              </a:rPr>
              <a:t>The activity of RNA polymerase II is regulated by a large number of accessory proteins</a:t>
            </a:r>
            <a:r>
              <a:rPr lang="en-US" altLang="zh-CN" sz="2400" i="1" dirty="0">
                <a:solidFill>
                  <a:srgbClr val="000000"/>
                </a:solidFill>
                <a:latin typeface="Century Gothic" pitchFamily="34" charset="0"/>
                <a:ea typeface="SimSun" pitchFamily="2" charset="-122"/>
              </a:rPr>
              <a:t>,</a:t>
            </a:r>
            <a:r>
              <a:rPr lang="en-US" altLang="zh-CN" sz="2400" dirty="0">
                <a:solidFill>
                  <a:srgbClr val="000000"/>
                </a:solidFill>
                <a:latin typeface="Century Gothic" pitchFamily="34" charset="0"/>
                <a:ea typeface="SimSun" pitchFamily="2" charset="-122"/>
              </a:rPr>
              <a:t> called </a:t>
            </a:r>
            <a:r>
              <a:rPr lang="en-US" altLang="zh-CN" sz="2400" b="1" dirty="0">
                <a:solidFill>
                  <a:srgbClr val="000000"/>
                </a:solidFill>
                <a:latin typeface="Century Gothic" pitchFamily="34" charset="0"/>
                <a:ea typeface="SimSun" pitchFamily="2" charset="-122"/>
              </a:rPr>
              <a:t>transcription factors </a:t>
            </a:r>
            <a:r>
              <a:rPr lang="en-US" altLang="zh-CN" sz="2400" dirty="0">
                <a:solidFill>
                  <a:srgbClr val="000000"/>
                </a:solidFill>
                <a:latin typeface="Century Gothic" pitchFamily="34" charset="0"/>
                <a:ea typeface="SimSun" pitchFamily="2" charset="-122"/>
              </a:rPr>
              <a:t>that bind to and </a:t>
            </a:r>
            <a:r>
              <a:rPr lang="en-US" altLang="zh-CN" sz="2400" dirty="0" err="1">
                <a:solidFill>
                  <a:srgbClr val="000000"/>
                </a:solidFill>
                <a:latin typeface="Century Gothic" pitchFamily="34" charset="0"/>
                <a:ea typeface="SimSun" pitchFamily="2" charset="-122"/>
              </a:rPr>
              <a:t>recognise</a:t>
            </a:r>
            <a:r>
              <a:rPr lang="en-US" altLang="zh-CN" sz="2400" dirty="0">
                <a:solidFill>
                  <a:srgbClr val="000000"/>
                </a:solidFill>
                <a:latin typeface="Century Gothic" pitchFamily="34" charset="0"/>
                <a:ea typeface="SimSun" pitchFamily="2" charset="-122"/>
              </a:rPr>
              <a:t> specific DNA sequences. </a:t>
            </a:r>
          </a:p>
          <a:p>
            <a:pPr eaLnBrk="1" hangingPunct="1"/>
            <a:r>
              <a:rPr lang="en-US" altLang="zh-CN" sz="2400" dirty="0">
                <a:solidFill>
                  <a:srgbClr val="000000"/>
                </a:solidFill>
                <a:latin typeface="Century Gothic" pitchFamily="34" charset="0"/>
                <a:ea typeface="SimSun" pitchFamily="2" charset="-122"/>
              </a:rPr>
              <a:t>These DNA sequences can be grouped into two major classes:</a:t>
            </a:r>
          </a:p>
          <a:p>
            <a:pPr marL="800100" lvl="2" indent="0" eaLnBrk="1" hangingPunct="1">
              <a:buNone/>
            </a:pPr>
            <a:r>
              <a:rPr lang="en-US" altLang="zh-CN" sz="2000" b="1" dirty="0">
                <a:solidFill>
                  <a:srgbClr val="000000"/>
                </a:solidFill>
                <a:latin typeface="Century Gothic" pitchFamily="34" charset="0"/>
                <a:ea typeface="SimSun" pitchFamily="2" charset="-122"/>
              </a:rPr>
              <a:t>-PROMOTERS.</a:t>
            </a:r>
          </a:p>
          <a:p>
            <a:pPr marL="800100" lvl="2" indent="0" eaLnBrk="1" hangingPunct="1">
              <a:buNone/>
            </a:pPr>
            <a:r>
              <a:rPr lang="en-US" altLang="zh-CN" sz="2000" b="1" dirty="0">
                <a:solidFill>
                  <a:srgbClr val="000000"/>
                </a:solidFill>
                <a:latin typeface="Century Gothic" pitchFamily="34" charset="0"/>
                <a:ea typeface="SimSun" pitchFamily="2" charset="-122"/>
              </a:rPr>
              <a:t>-ENHANCERS.</a:t>
            </a:r>
            <a:endParaRPr lang="en-US" sz="2000" b="1" dirty="0">
              <a:solidFill>
                <a:srgbClr val="000000"/>
              </a:solidFill>
              <a:latin typeface="Century Gothic" pitchFamily="34" charset="0"/>
            </a:endParaRPr>
          </a:p>
        </p:txBody>
      </p:sp>
    </p:spTree>
    <p:extLst>
      <p:ext uri="{BB962C8B-B14F-4D97-AF65-F5344CB8AC3E}">
        <p14:creationId xmlns:p14="http://schemas.microsoft.com/office/powerpoint/2010/main" val="386944919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6" name="Rectangle 2"/>
          <p:cNvSpPr>
            <a:spLocks noGrp="1" noChangeArrowheads="1"/>
          </p:cNvSpPr>
          <p:nvPr>
            <p:ph type="title"/>
          </p:nvPr>
        </p:nvSpPr>
        <p:spPr>
          <a:xfrm>
            <a:off x="76200" y="304800"/>
            <a:ext cx="8915400" cy="685800"/>
          </a:xfr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pPr eaLnBrk="1" hangingPunct="1"/>
            <a:r>
              <a:rPr lang="en-US" sz="2800" b="1">
                <a:solidFill>
                  <a:schemeClr val="tx1"/>
                </a:solidFill>
                <a:effectLst/>
                <a:latin typeface="Century Gothic" pitchFamily="34" charset="0"/>
              </a:rPr>
              <a:t>Promoters of Eukaryotes</a:t>
            </a:r>
          </a:p>
        </p:txBody>
      </p:sp>
      <p:sp>
        <p:nvSpPr>
          <p:cNvPr id="38917" name="Rectangle 3"/>
          <p:cNvSpPr>
            <a:spLocks noGrp="1" noChangeArrowheads="1"/>
          </p:cNvSpPr>
          <p:nvPr>
            <p:ph idx="1"/>
          </p:nvPr>
        </p:nvSpPr>
        <p:spPr>
          <a:xfrm>
            <a:off x="457200" y="1066800"/>
            <a:ext cx="8382000" cy="5181600"/>
          </a:xfrm>
        </p:spPr>
        <p:txBody>
          <a:bodyPr/>
          <a:lstStyle/>
          <a:p>
            <a:pPr eaLnBrk="1" hangingPunct="1"/>
            <a:r>
              <a:rPr lang="en-US" altLang="zh-CN" sz="2400" dirty="0">
                <a:ln w="1905"/>
                <a:solidFill>
                  <a:srgbClr val="000000"/>
                </a:solidFill>
                <a:effectLst>
                  <a:innerShdw blurRad="69850" dist="43180" dir="5400000">
                    <a:srgbClr val="000000">
                      <a:alpha val="65000"/>
                    </a:srgbClr>
                  </a:innerShdw>
                </a:effectLst>
                <a:latin typeface="Century Gothic" pitchFamily="34" charset="0"/>
                <a:ea typeface="SimSun" pitchFamily="2" charset="-122"/>
              </a:rPr>
              <a:t>REMEMBER: Promoters are found </a:t>
            </a:r>
            <a:r>
              <a:rPr lang="en-US" altLang="zh-CN" sz="2400" u="sng" dirty="0">
                <a:ln w="1905"/>
                <a:solidFill>
                  <a:srgbClr val="000000"/>
                </a:solidFill>
                <a:effectLst>
                  <a:innerShdw blurRad="69850" dist="43180" dir="5400000">
                    <a:srgbClr val="000000">
                      <a:alpha val="65000"/>
                    </a:srgbClr>
                  </a:innerShdw>
                </a:effectLst>
                <a:latin typeface="Century Gothic" pitchFamily="34" charset="0"/>
                <a:ea typeface="SimSun" pitchFamily="2" charset="-122"/>
              </a:rPr>
              <a:t>in front </a:t>
            </a:r>
            <a:r>
              <a:rPr lang="en-US" altLang="zh-CN" sz="2400" dirty="0">
                <a:ln w="1905"/>
                <a:solidFill>
                  <a:srgbClr val="000000"/>
                </a:solidFill>
                <a:effectLst>
                  <a:innerShdw blurRad="69850" dist="43180" dir="5400000">
                    <a:srgbClr val="000000">
                      <a:alpha val="65000"/>
                    </a:srgbClr>
                  </a:innerShdw>
                </a:effectLst>
                <a:latin typeface="Century Gothic" pitchFamily="34" charset="0"/>
                <a:ea typeface="SimSun" pitchFamily="2" charset="-122"/>
              </a:rPr>
              <a:t>of all genes, both prokaryotic and eukaryotic. </a:t>
            </a:r>
            <a:endParaRPr lang="en-US" altLang="zh-CN" sz="2400" dirty="0">
              <a:solidFill>
                <a:srgbClr val="000000"/>
              </a:solidFill>
              <a:latin typeface="Century Gothic" pitchFamily="34" charset="0"/>
              <a:ea typeface="SimSun" pitchFamily="2" charset="-122"/>
            </a:endParaRPr>
          </a:p>
          <a:p>
            <a:pPr eaLnBrk="1" hangingPunct="1"/>
            <a:r>
              <a:rPr lang="en-US" altLang="zh-CN" sz="2400" dirty="0">
                <a:solidFill>
                  <a:srgbClr val="000000"/>
                </a:solidFill>
                <a:latin typeface="Century Gothic" pitchFamily="34" charset="0"/>
                <a:ea typeface="SimSun" pitchFamily="2" charset="-122"/>
              </a:rPr>
              <a:t>Eukaryotic promoter consists of three regions:</a:t>
            </a:r>
          </a:p>
          <a:p>
            <a:pPr marL="457200" indent="-457200" eaLnBrk="1" hangingPunct="1">
              <a:buAutoNum type="arabicPeriod"/>
            </a:pPr>
            <a:r>
              <a:rPr lang="en-US" altLang="zh-CN" sz="2400" b="1" dirty="0">
                <a:solidFill>
                  <a:srgbClr val="000000"/>
                </a:solidFill>
                <a:latin typeface="Century Gothic" pitchFamily="34" charset="0"/>
                <a:ea typeface="SimSun" pitchFamily="2" charset="-122"/>
              </a:rPr>
              <a:t>The initiator box</a:t>
            </a:r>
            <a:r>
              <a:rPr lang="en-US" altLang="zh-CN" sz="2400" dirty="0">
                <a:solidFill>
                  <a:srgbClr val="000000"/>
                </a:solidFill>
                <a:latin typeface="Century Gothic" pitchFamily="34" charset="0"/>
                <a:ea typeface="SimSun" pitchFamily="2" charset="-122"/>
              </a:rPr>
              <a:t>: a sequence found at the site where transcription starts. </a:t>
            </a:r>
          </a:p>
          <a:p>
            <a:pPr marL="457200" indent="-457200" eaLnBrk="1" hangingPunct="1">
              <a:buAutoNum type="arabicPeriod"/>
            </a:pPr>
            <a:r>
              <a:rPr lang="en-US" altLang="zh-CN" sz="2400" b="1" dirty="0">
                <a:solidFill>
                  <a:srgbClr val="000000"/>
                </a:solidFill>
                <a:latin typeface="Century Gothic" pitchFamily="34" charset="0"/>
                <a:ea typeface="SimSun" pitchFamily="2" charset="-122"/>
              </a:rPr>
              <a:t>The TATA box</a:t>
            </a:r>
            <a:r>
              <a:rPr lang="en-US" altLang="zh-CN" sz="2400" dirty="0">
                <a:solidFill>
                  <a:srgbClr val="000000"/>
                </a:solidFill>
                <a:latin typeface="Century Gothic" pitchFamily="34" charset="0"/>
                <a:ea typeface="SimSun" pitchFamily="2" charset="-122"/>
              </a:rPr>
              <a:t>: about 25 </a:t>
            </a:r>
            <a:r>
              <a:rPr lang="en-US" altLang="zh-CN" sz="2400" dirty="0" err="1">
                <a:solidFill>
                  <a:srgbClr val="000000"/>
                </a:solidFill>
                <a:latin typeface="Century Gothic" pitchFamily="34" charset="0"/>
                <a:ea typeface="SimSun" pitchFamily="2" charset="-122"/>
              </a:rPr>
              <a:t>bp</a:t>
            </a:r>
            <a:r>
              <a:rPr lang="en-US" altLang="zh-CN" sz="2400" dirty="0">
                <a:solidFill>
                  <a:srgbClr val="000000"/>
                </a:solidFill>
                <a:latin typeface="Century Gothic" pitchFamily="34" charset="0"/>
                <a:ea typeface="SimSun" pitchFamily="2" charset="-122"/>
              </a:rPr>
              <a:t> upstream from the initiator box, an AT-rich sequence which is </a:t>
            </a:r>
            <a:r>
              <a:rPr lang="en-US" altLang="zh-CN" sz="2400" dirty="0" err="1">
                <a:solidFill>
                  <a:srgbClr val="000000"/>
                </a:solidFill>
                <a:latin typeface="Century Gothic" pitchFamily="34" charset="0"/>
                <a:ea typeface="SimSun" pitchFamily="2" charset="-122"/>
              </a:rPr>
              <a:t>recognised</a:t>
            </a:r>
            <a:r>
              <a:rPr lang="en-US" altLang="zh-CN" sz="2400" dirty="0">
                <a:solidFill>
                  <a:srgbClr val="000000"/>
                </a:solidFill>
                <a:latin typeface="Century Gothic" pitchFamily="34" charset="0"/>
                <a:ea typeface="SimSun" pitchFamily="2" charset="-122"/>
              </a:rPr>
              <a:t> by a protein, called the TATA box factor. </a:t>
            </a:r>
          </a:p>
        </p:txBody>
      </p:sp>
      <p:sp>
        <p:nvSpPr>
          <p:cNvPr id="38915" name="Slide Number Placeholder 5"/>
          <p:cNvSpPr>
            <a:spLocks noGrp="1"/>
          </p:cNvSpPr>
          <p:nvPr>
            <p:ph type="sldNum" sz="quarter" idx="12"/>
          </p:nvPr>
        </p:nvSpPr>
        <p:spPr>
          <a:noFill/>
        </p:spPr>
        <p:txBody>
          <a:bodyPr/>
          <a:lstStyle/>
          <a:p>
            <a:fld id="{9DEFF96E-7E86-4E54-9BF4-D15CE47CC45E}" type="slidenum">
              <a:rPr lang="en-US" smtClean="0"/>
              <a:pPr/>
              <a:t>29</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3"/>
          <p:cNvSpPr>
            <a:spLocks noGrp="1" noChangeArrowheads="1"/>
          </p:cNvSpPr>
          <p:nvPr>
            <p:ph idx="1"/>
          </p:nvPr>
        </p:nvSpPr>
        <p:spPr>
          <a:xfrm>
            <a:off x="457200" y="685800"/>
            <a:ext cx="8077200" cy="4114801"/>
          </a:xfrm>
        </p:spPr>
        <p:txBody>
          <a:bodyPr/>
          <a:lstStyle/>
          <a:p>
            <a:pPr eaLnBrk="1" hangingPunct="1">
              <a:lnSpc>
                <a:spcPct val="110000"/>
              </a:lnSpc>
              <a:buBlip>
                <a:blip r:embed="rId3"/>
              </a:buBlip>
            </a:pPr>
            <a:r>
              <a:rPr lang="en-US" altLang="zh-CN" sz="2400" dirty="0">
                <a:latin typeface="Century Gothic" pitchFamily="34" charset="0"/>
                <a:ea typeface="SimSun" pitchFamily="2" charset="-122"/>
              </a:rPr>
              <a:t>Lower organisms typically have </a:t>
            </a:r>
            <a:r>
              <a:rPr lang="en-US" altLang="zh-CN" sz="2400" b="1" dirty="0">
                <a:solidFill>
                  <a:srgbClr val="0000FF"/>
                </a:solidFill>
                <a:latin typeface="Century Gothic" pitchFamily="34" charset="0"/>
                <a:ea typeface="SimSun" pitchFamily="2" charset="-122"/>
              </a:rPr>
              <a:t>2,000-3,000 genes</a:t>
            </a:r>
            <a:r>
              <a:rPr lang="en-US" altLang="zh-CN" sz="2400" dirty="0">
                <a:latin typeface="Century Gothic" pitchFamily="34" charset="0"/>
                <a:ea typeface="SimSun" pitchFamily="2" charset="-122"/>
              </a:rPr>
              <a:t> carried on a single </a:t>
            </a:r>
            <a:r>
              <a:rPr lang="en-US" altLang="zh-CN" sz="2400" b="1" dirty="0">
                <a:solidFill>
                  <a:srgbClr val="0000FF"/>
                </a:solidFill>
                <a:latin typeface="Century Gothic" pitchFamily="34" charset="0"/>
                <a:ea typeface="SimSun" pitchFamily="2" charset="-122"/>
              </a:rPr>
              <a:t>circular chromosome</a:t>
            </a:r>
            <a:r>
              <a:rPr lang="en-US" altLang="zh-CN" sz="2400" dirty="0">
                <a:latin typeface="Century Gothic" pitchFamily="34" charset="0"/>
                <a:ea typeface="SimSun" pitchFamily="2" charset="-122"/>
              </a:rPr>
              <a:t>. </a:t>
            </a:r>
          </a:p>
          <a:p>
            <a:pPr eaLnBrk="1" hangingPunct="1">
              <a:lnSpc>
                <a:spcPct val="110000"/>
              </a:lnSpc>
              <a:buFontTx/>
              <a:buBlip>
                <a:blip r:embed="rId3"/>
              </a:buBlip>
            </a:pPr>
            <a:r>
              <a:rPr lang="en-US" altLang="zh-CN" sz="2400" dirty="0">
                <a:latin typeface="Century Gothic" pitchFamily="34" charset="0"/>
                <a:ea typeface="SimSun" pitchFamily="2" charset="-122"/>
              </a:rPr>
              <a:t>Eukaryotes have </a:t>
            </a:r>
            <a:r>
              <a:rPr lang="en-US" altLang="zh-CN" sz="2400" b="1" dirty="0">
                <a:solidFill>
                  <a:srgbClr val="0000FF"/>
                </a:solidFill>
                <a:latin typeface="Century Gothic" pitchFamily="34" charset="0"/>
                <a:ea typeface="SimSun" pitchFamily="2" charset="-122"/>
              </a:rPr>
              <a:t>many thousand genes</a:t>
            </a:r>
            <a:r>
              <a:rPr lang="en-US" altLang="zh-CN" sz="2400" dirty="0">
                <a:latin typeface="Century Gothic" pitchFamily="34" charset="0"/>
                <a:ea typeface="SimSun" pitchFamily="2" charset="-122"/>
              </a:rPr>
              <a:t> carried on several </a:t>
            </a:r>
            <a:r>
              <a:rPr lang="en-US" altLang="zh-CN" sz="2400" b="1" dirty="0">
                <a:solidFill>
                  <a:srgbClr val="0000FF"/>
                </a:solidFill>
                <a:latin typeface="Century Gothic" pitchFamily="34" charset="0"/>
                <a:ea typeface="SimSun" pitchFamily="2" charset="-122"/>
              </a:rPr>
              <a:t>linear chromosomes</a:t>
            </a:r>
            <a:r>
              <a:rPr lang="en-US" altLang="zh-CN" sz="2400" dirty="0">
                <a:latin typeface="Century Gothic" pitchFamily="34" charset="0"/>
                <a:ea typeface="SimSun" pitchFamily="2" charset="-122"/>
              </a:rPr>
              <a:t>. </a:t>
            </a:r>
          </a:p>
          <a:p>
            <a:pPr eaLnBrk="1" hangingPunct="1">
              <a:lnSpc>
                <a:spcPct val="110000"/>
              </a:lnSpc>
              <a:buFontTx/>
              <a:buBlip>
                <a:blip r:embed="rId3"/>
              </a:buBlip>
            </a:pPr>
            <a:r>
              <a:rPr lang="en-US" altLang="zh-CN" sz="2400" dirty="0">
                <a:latin typeface="Century Gothic" pitchFamily="34" charset="0"/>
                <a:ea typeface="SimSun" pitchFamily="2" charset="-122"/>
              </a:rPr>
              <a:t>Humans and fruit flies are both estimated to have between </a:t>
            </a:r>
            <a:r>
              <a:rPr lang="en-US" altLang="zh-CN" sz="2400" b="1" dirty="0">
                <a:solidFill>
                  <a:srgbClr val="0000FF"/>
                </a:solidFill>
                <a:latin typeface="Century Gothic" pitchFamily="34" charset="0"/>
                <a:ea typeface="SimSun" pitchFamily="2" charset="-122"/>
              </a:rPr>
              <a:t>50,000 and 100,000</a:t>
            </a:r>
            <a:r>
              <a:rPr lang="en-US" altLang="zh-CN" sz="2400" dirty="0">
                <a:latin typeface="Century Gothic" pitchFamily="34" charset="0"/>
                <a:ea typeface="SimSun" pitchFamily="2" charset="-122"/>
              </a:rPr>
              <a:t> genes.</a:t>
            </a:r>
            <a:endParaRPr lang="en-US" sz="2400" dirty="0">
              <a:latin typeface="Century Gothic" pitchFamily="34" charset="0"/>
            </a:endParaRPr>
          </a:p>
        </p:txBody>
      </p:sp>
      <p:sp>
        <p:nvSpPr>
          <p:cNvPr id="4099" name="Slide Number Placeholder 5"/>
          <p:cNvSpPr>
            <a:spLocks noGrp="1"/>
          </p:cNvSpPr>
          <p:nvPr>
            <p:ph type="sldNum" sz="quarter" idx="12"/>
          </p:nvPr>
        </p:nvSpPr>
        <p:spPr>
          <a:noFill/>
        </p:spPr>
        <p:txBody>
          <a:bodyPr/>
          <a:lstStyle/>
          <a:p>
            <a:fld id="{2A75091F-B8D1-4C8A-BA67-690157815895}" type="slidenum">
              <a:rPr lang="en-US" smtClean="0"/>
              <a:pPr/>
              <a:t>3</a:t>
            </a:fld>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pPr>
              <a:defRPr/>
            </a:pPr>
            <a:fld id="{B40FD126-F54C-44CF-9696-337E389E4114}" type="slidenum">
              <a:rPr lang="en-US" smtClean="0"/>
              <a:pPr>
                <a:defRPr/>
              </a:pPr>
              <a:t>30</a:t>
            </a:fld>
            <a:endParaRPr lang="en-US"/>
          </a:p>
        </p:txBody>
      </p:sp>
      <p:sp>
        <p:nvSpPr>
          <p:cNvPr id="6" name="Rectangle 3"/>
          <p:cNvSpPr txBox="1">
            <a:spLocks noChangeArrowheads="1"/>
          </p:cNvSpPr>
          <p:nvPr/>
        </p:nvSpPr>
        <p:spPr>
          <a:xfrm>
            <a:off x="457200" y="1066801"/>
            <a:ext cx="8382000" cy="1524000"/>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a:lstStyle>
          <a:p>
            <a:pPr eaLnBrk="1" hangingPunct="1"/>
            <a:r>
              <a:rPr lang="en-US" altLang="zh-CN" sz="2400" dirty="0">
                <a:ln w="1905"/>
                <a:solidFill>
                  <a:srgbClr val="000000"/>
                </a:solidFill>
                <a:effectLst>
                  <a:innerShdw blurRad="69850" dist="43180" dir="5400000">
                    <a:srgbClr val="000000">
                      <a:alpha val="65000"/>
                    </a:srgbClr>
                  </a:innerShdw>
                </a:effectLst>
                <a:latin typeface="Century Gothic" pitchFamily="34" charset="0"/>
                <a:ea typeface="SimSun" pitchFamily="2" charset="-122"/>
              </a:rPr>
              <a:t>RNA polymerase II, the TATA box factor and other proteins stay together as a bulky complex - sometimes known as the "transcription apparatus”. </a:t>
            </a:r>
            <a:endParaRPr lang="en-US" sz="2400" dirty="0">
              <a:ln w="1905"/>
              <a:solidFill>
                <a:srgbClr val="000000"/>
              </a:solidFill>
              <a:effectLst>
                <a:innerShdw blurRad="69850" dist="43180" dir="5400000">
                  <a:srgbClr val="000000">
                    <a:alpha val="65000"/>
                  </a:srgbClr>
                </a:innerShdw>
              </a:effectLst>
              <a:latin typeface="Century Gothic" pitchFamily="34" charset="0"/>
            </a:endParaRPr>
          </a:p>
        </p:txBody>
      </p:sp>
      <p:sp>
        <p:nvSpPr>
          <p:cNvPr id="2" name="TextBox 1"/>
          <p:cNvSpPr txBox="1"/>
          <p:nvPr/>
        </p:nvSpPr>
        <p:spPr>
          <a:xfrm>
            <a:off x="1143000" y="3352800"/>
            <a:ext cx="3158437" cy="2062103"/>
          </a:xfrm>
          <a:prstGeom prst="rect">
            <a:avLst/>
          </a:prstGeom>
          <a:noFill/>
        </p:spPr>
        <p:txBody>
          <a:bodyPr wrap="none" rtlCol="0">
            <a:spAutoFit/>
          </a:bodyPr>
          <a:lstStyle/>
          <a:p>
            <a:pPr algn="r"/>
            <a:r>
              <a:rPr lang="en-US" sz="3200" dirty="0"/>
              <a:t>RNAP II</a:t>
            </a:r>
          </a:p>
          <a:p>
            <a:pPr algn="r"/>
            <a:r>
              <a:rPr lang="en-US" sz="3200" dirty="0"/>
              <a:t>TATA box factor</a:t>
            </a:r>
          </a:p>
          <a:p>
            <a:pPr algn="r"/>
            <a:r>
              <a:rPr lang="en-US" sz="3200" dirty="0"/>
              <a:t>Other proteins</a:t>
            </a:r>
          </a:p>
          <a:p>
            <a:pPr algn="r"/>
            <a:endParaRPr lang="en-US" sz="3200" dirty="0"/>
          </a:p>
        </p:txBody>
      </p:sp>
      <p:sp>
        <p:nvSpPr>
          <p:cNvPr id="3" name="TextBox 2"/>
          <p:cNvSpPr txBox="1"/>
          <p:nvPr/>
        </p:nvSpPr>
        <p:spPr>
          <a:xfrm>
            <a:off x="4820772" y="3838854"/>
            <a:ext cx="3943532" cy="523220"/>
          </a:xfrm>
          <a:prstGeom prst="rect">
            <a:avLst/>
          </a:prstGeom>
          <a:noFill/>
        </p:spPr>
        <p:txBody>
          <a:bodyPr wrap="none" rtlCol="0">
            <a:spAutoFit/>
          </a:bodyPr>
          <a:lstStyle/>
          <a:p>
            <a:r>
              <a:rPr lang="en-US" sz="2800" dirty="0"/>
              <a:t>Transcription apparatus</a:t>
            </a:r>
          </a:p>
        </p:txBody>
      </p:sp>
      <p:sp>
        <p:nvSpPr>
          <p:cNvPr id="7" name="Right Brace 6"/>
          <p:cNvSpPr/>
          <p:nvPr/>
        </p:nvSpPr>
        <p:spPr>
          <a:xfrm>
            <a:off x="4343400" y="3352800"/>
            <a:ext cx="381000" cy="1524000"/>
          </a:xfrm>
          <a:prstGeom prst="rightBrace">
            <a:avLst/>
          </a:prstGeom>
          <a:ln>
            <a:solidFill>
              <a:srgbClr val="0000FF"/>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416346913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41" name="Rectangle 3"/>
          <p:cNvSpPr>
            <a:spLocks noGrp="1" noChangeArrowheads="1"/>
          </p:cNvSpPr>
          <p:nvPr>
            <p:ph idx="1"/>
          </p:nvPr>
        </p:nvSpPr>
        <p:spPr>
          <a:xfrm>
            <a:off x="381000" y="1066800"/>
            <a:ext cx="8458200" cy="5059363"/>
          </a:xfrm>
        </p:spPr>
        <p:txBody>
          <a:bodyPr/>
          <a:lstStyle/>
          <a:p>
            <a:pPr marL="365125" indent="-365125" eaLnBrk="1" hangingPunct="1">
              <a:buNone/>
              <a:tabLst>
                <a:tab pos="1655763" algn="l"/>
              </a:tabLst>
            </a:pPr>
            <a:r>
              <a:rPr lang="en-US" altLang="zh-CN" sz="2400" b="1" dirty="0">
                <a:solidFill>
                  <a:srgbClr val="000000"/>
                </a:solidFill>
                <a:latin typeface="Century Gothic" pitchFamily="34" charset="0"/>
                <a:ea typeface="SimSun" pitchFamily="2" charset="-122"/>
              </a:rPr>
              <a:t>3. The</a:t>
            </a:r>
            <a:r>
              <a:rPr lang="en-US" altLang="zh-CN" sz="2400" dirty="0">
                <a:solidFill>
                  <a:srgbClr val="000000"/>
                </a:solidFill>
                <a:latin typeface="Century Gothic" pitchFamily="34" charset="0"/>
                <a:ea typeface="SimSun" pitchFamily="2" charset="-122"/>
              </a:rPr>
              <a:t> </a:t>
            </a:r>
            <a:r>
              <a:rPr lang="en-US" altLang="zh-CN" sz="2400" b="1" dirty="0">
                <a:solidFill>
                  <a:srgbClr val="000000"/>
                </a:solidFill>
                <a:latin typeface="Century Gothic" pitchFamily="34" charset="0"/>
                <a:ea typeface="SimSun" pitchFamily="2" charset="-122"/>
              </a:rPr>
              <a:t>upstream element</a:t>
            </a:r>
            <a:r>
              <a:rPr lang="en-US" altLang="zh-CN" sz="2400" dirty="0">
                <a:solidFill>
                  <a:srgbClr val="000000"/>
                </a:solidFill>
                <a:latin typeface="Century Gothic" pitchFamily="34" charset="0"/>
                <a:ea typeface="SimSun" pitchFamily="2" charset="-122"/>
              </a:rPr>
              <a:t>: about 10 </a:t>
            </a:r>
            <a:r>
              <a:rPr lang="en-US" altLang="zh-CN" sz="2400" dirty="0" err="1">
                <a:solidFill>
                  <a:srgbClr val="000000"/>
                </a:solidFill>
                <a:latin typeface="Century Gothic" pitchFamily="34" charset="0"/>
                <a:ea typeface="SimSun" pitchFamily="2" charset="-122"/>
              </a:rPr>
              <a:t>bp</a:t>
            </a:r>
            <a:r>
              <a:rPr lang="en-US" altLang="zh-CN" sz="2400" dirty="0">
                <a:solidFill>
                  <a:srgbClr val="000000"/>
                </a:solidFill>
                <a:latin typeface="Century Gothic" pitchFamily="34" charset="0"/>
                <a:ea typeface="SimSun" pitchFamily="2" charset="-122"/>
              </a:rPr>
              <a:t> </a:t>
            </a:r>
            <a:r>
              <a:rPr lang="en-US" altLang="zh-CN" sz="2400" dirty="0" err="1">
                <a:solidFill>
                  <a:srgbClr val="000000"/>
                </a:solidFill>
                <a:latin typeface="Century Gothic" pitchFamily="34" charset="0"/>
                <a:ea typeface="SimSun" pitchFamily="2" charset="-122"/>
              </a:rPr>
              <a:t>Iong</a:t>
            </a:r>
            <a:r>
              <a:rPr lang="en-US" altLang="zh-CN" sz="2400" dirty="0">
                <a:solidFill>
                  <a:srgbClr val="000000"/>
                </a:solidFill>
                <a:latin typeface="Century Gothic" pitchFamily="34" charset="0"/>
                <a:ea typeface="SimSun" pitchFamily="2" charset="-122"/>
              </a:rPr>
              <a:t>, and are </a:t>
            </a:r>
            <a:r>
              <a:rPr lang="en-US" altLang="zh-CN" sz="2400" dirty="0" err="1">
                <a:solidFill>
                  <a:srgbClr val="000000"/>
                </a:solidFill>
                <a:latin typeface="Century Gothic" pitchFamily="34" charset="0"/>
                <a:ea typeface="SimSun" pitchFamily="2" charset="-122"/>
              </a:rPr>
              <a:t>recognised</a:t>
            </a:r>
            <a:r>
              <a:rPr lang="en-US" altLang="zh-CN" sz="2400" dirty="0">
                <a:solidFill>
                  <a:srgbClr val="000000"/>
                </a:solidFill>
                <a:latin typeface="Century Gothic" pitchFamily="34" charset="0"/>
                <a:ea typeface="SimSun" pitchFamily="2" charset="-122"/>
              </a:rPr>
              <a:t> by specific proteins. There may be more than one upstream element in a given promoter depending on the gene. </a:t>
            </a:r>
            <a:r>
              <a:rPr lang="en-US" altLang="zh-CN" sz="2400" dirty="0">
                <a:ln w="1905"/>
                <a:solidFill>
                  <a:srgbClr val="000000"/>
                </a:solidFill>
                <a:effectLst>
                  <a:innerShdw blurRad="69850" dist="43180" dir="5400000">
                    <a:srgbClr val="000000">
                      <a:alpha val="65000"/>
                    </a:srgbClr>
                  </a:innerShdw>
                </a:effectLst>
                <a:latin typeface="Century Gothic" pitchFamily="34" charset="0"/>
                <a:ea typeface="SimSun" pitchFamily="2" charset="-122"/>
              </a:rPr>
              <a:t>The more upstream elements present, the more complex the control of transcription.</a:t>
            </a:r>
            <a:endParaRPr lang="en-US" sz="2400" dirty="0">
              <a:ln w="1905"/>
              <a:solidFill>
                <a:srgbClr val="000000"/>
              </a:solidFill>
              <a:effectLst>
                <a:innerShdw blurRad="69850" dist="43180" dir="5400000">
                  <a:srgbClr val="000000">
                    <a:alpha val="65000"/>
                  </a:srgbClr>
                </a:innerShdw>
              </a:effectLst>
              <a:latin typeface="Century Gothic" pitchFamily="34" charset="0"/>
            </a:endParaRPr>
          </a:p>
        </p:txBody>
      </p:sp>
      <p:sp>
        <p:nvSpPr>
          <p:cNvPr id="39939" name="Slide Number Placeholder 5"/>
          <p:cNvSpPr>
            <a:spLocks noGrp="1"/>
          </p:cNvSpPr>
          <p:nvPr>
            <p:ph type="sldNum" sz="quarter" idx="12"/>
          </p:nvPr>
        </p:nvSpPr>
        <p:spPr>
          <a:noFill/>
        </p:spPr>
        <p:txBody>
          <a:bodyPr/>
          <a:lstStyle/>
          <a:p>
            <a:fld id="{88CA389E-FE33-40BE-A7C0-4F7820D3BDBB}" type="slidenum">
              <a:rPr lang="en-US" smtClean="0"/>
              <a:pPr/>
              <a:t>31</a:t>
            </a:fld>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2" name="Rectangle 2"/>
          <p:cNvSpPr>
            <a:spLocks noGrp="1" noChangeArrowheads="1"/>
          </p:cNvSpPr>
          <p:nvPr>
            <p:ph type="title"/>
          </p:nvPr>
        </p:nvSpPr>
        <p:spPr>
          <a:xfrm>
            <a:off x="168166" y="228600"/>
            <a:ext cx="8763000" cy="685800"/>
          </a:xfrm>
          <a:ln>
            <a:solidFill>
              <a:schemeClr val="bg1"/>
            </a:solidFill>
          </a:ln>
        </p:spPr>
        <p:style>
          <a:lnRef idx="2">
            <a:schemeClr val="accent3"/>
          </a:lnRef>
          <a:fillRef idx="1">
            <a:schemeClr val="lt1"/>
          </a:fillRef>
          <a:effectRef idx="0">
            <a:schemeClr val="accent3"/>
          </a:effectRef>
          <a:fontRef idx="minor">
            <a:schemeClr val="dk1"/>
          </a:fontRef>
        </p:style>
        <p:txBody>
          <a:bodyPr/>
          <a:lstStyle/>
          <a:p>
            <a:pPr eaLnBrk="1" hangingPunct="1"/>
            <a:r>
              <a:rPr lang="en-US" sz="2800" b="1" dirty="0">
                <a:solidFill>
                  <a:srgbClr val="000000"/>
                </a:solidFill>
                <a:latin typeface="Century Gothic" pitchFamily="34" charset="0"/>
              </a:rPr>
              <a:t>Enhancers of Eukaryotes</a:t>
            </a:r>
          </a:p>
        </p:txBody>
      </p:sp>
      <p:sp>
        <p:nvSpPr>
          <p:cNvPr id="43013" name="Rectangle 3"/>
          <p:cNvSpPr>
            <a:spLocks noGrp="1" noChangeArrowheads="1"/>
          </p:cNvSpPr>
          <p:nvPr>
            <p:ph idx="1"/>
          </p:nvPr>
        </p:nvSpPr>
        <p:spPr>
          <a:xfrm>
            <a:off x="381000" y="1066800"/>
            <a:ext cx="8458200" cy="4953000"/>
          </a:xfrm>
        </p:spPr>
        <p:txBody>
          <a:bodyPr/>
          <a:lstStyle/>
          <a:p>
            <a:pPr eaLnBrk="1" hangingPunct="1"/>
            <a:r>
              <a:rPr lang="en-US" altLang="zh-CN" sz="2400" dirty="0">
                <a:solidFill>
                  <a:srgbClr val="000000"/>
                </a:solidFill>
                <a:latin typeface="Century Gothic" pitchFamily="34" charset="0"/>
                <a:ea typeface="SimSun" pitchFamily="2" charset="-122"/>
              </a:rPr>
              <a:t>Are sequences which are involved in gene regulation, especially during development or in different cell types. </a:t>
            </a:r>
          </a:p>
          <a:p>
            <a:pPr eaLnBrk="1" hangingPunct="1"/>
            <a:r>
              <a:rPr lang="en-US" altLang="zh-CN" sz="2400" dirty="0">
                <a:solidFill>
                  <a:srgbClr val="000000"/>
                </a:solidFill>
                <a:latin typeface="Century Gothic" pitchFamily="34" charset="0"/>
                <a:ea typeface="SimSun" pitchFamily="2" charset="-122"/>
              </a:rPr>
              <a:t>Enhance the rate of transcription as a result of binding certain specific transcription factors. </a:t>
            </a:r>
          </a:p>
          <a:p>
            <a:pPr eaLnBrk="1" hangingPunct="1"/>
            <a:r>
              <a:rPr lang="en-US" altLang="zh-CN" sz="2400" dirty="0">
                <a:solidFill>
                  <a:srgbClr val="000000"/>
                </a:solidFill>
                <a:latin typeface="Century Gothic" pitchFamily="34" charset="0"/>
                <a:ea typeface="SimSun" pitchFamily="2" charset="-122"/>
              </a:rPr>
              <a:t>Often lie at some distance from the gene (thousands of </a:t>
            </a:r>
            <a:r>
              <a:rPr lang="en-US" altLang="zh-CN" sz="2400" dirty="0" err="1">
                <a:solidFill>
                  <a:srgbClr val="000000"/>
                </a:solidFill>
                <a:latin typeface="Century Gothic" pitchFamily="34" charset="0"/>
                <a:ea typeface="SimSun" pitchFamily="2" charset="-122"/>
              </a:rPr>
              <a:t>bp</a:t>
            </a:r>
            <a:r>
              <a:rPr lang="en-US" altLang="zh-CN" sz="2400" dirty="0">
                <a:solidFill>
                  <a:srgbClr val="000000"/>
                </a:solidFill>
                <a:latin typeface="Century Gothic" pitchFamily="34" charset="0"/>
                <a:ea typeface="SimSun" pitchFamily="2" charset="-122"/>
              </a:rPr>
              <a:t> away) although they are sometimes found close to the genes they control.</a:t>
            </a:r>
          </a:p>
        </p:txBody>
      </p:sp>
      <p:sp>
        <p:nvSpPr>
          <p:cNvPr id="43011" name="Slide Number Placeholder 5"/>
          <p:cNvSpPr>
            <a:spLocks noGrp="1"/>
          </p:cNvSpPr>
          <p:nvPr>
            <p:ph type="sldNum" sz="quarter" idx="12"/>
          </p:nvPr>
        </p:nvSpPr>
        <p:spPr>
          <a:noFill/>
        </p:spPr>
        <p:txBody>
          <a:bodyPr/>
          <a:lstStyle/>
          <a:p>
            <a:fld id="{A5D2A5E0-59F9-4D6E-BB3C-316BD45F1CCE}" type="slidenum">
              <a:rPr lang="en-US" smtClean="0"/>
              <a:pPr/>
              <a:t>32</a:t>
            </a:fld>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pPr>
              <a:defRPr/>
            </a:pPr>
            <a:fld id="{B40FD126-F54C-44CF-9696-337E389E4114}" type="slidenum">
              <a:rPr lang="en-US" smtClean="0"/>
              <a:pPr>
                <a:defRPr/>
              </a:pPr>
              <a:t>33</a:t>
            </a:fld>
            <a:endParaRPr lang="en-US"/>
          </a:p>
        </p:txBody>
      </p:sp>
      <p:sp>
        <p:nvSpPr>
          <p:cNvPr id="6" name="Rectangle 3"/>
          <p:cNvSpPr txBox="1">
            <a:spLocks noChangeArrowheads="1"/>
          </p:cNvSpPr>
          <p:nvPr/>
        </p:nvSpPr>
        <p:spPr>
          <a:xfrm>
            <a:off x="381000" y="1066800"/>
            <a:ext cx="8458200" cy="4953000"/>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a:lstStyle>
          <a:p>
            <a:pPr eaLnBrk="1" hangingPunct="1"/>
            <a:r>
              <a:rPr lang="en-US" altLang="zh-CN" sz="2400" dirty="0">
                <a:ln w="1905"/>
                <a:solidFill>
                  <a:srgbClr val="000000"/>
                </a:solidFill>
                <a:effectLst>
                  <a:innerShdw blurRad="69850" dist="43180" dir="5400000">
                    <a:srgbClr val="000000">
                      <a:alpha val="65000"/>
                    </a:srgbClr>
                  </a:innerShdw>
                </a:effectLst>
                <a:latin typeface="Century Gothic" pitchFamily="34" charset="0"/>
                <a:ea typeface="SimSun" pitchFamily="2" charset="-122"/>
              </a:rPr>
              <a:t>May be located either upstream or downstream from the promoter!</a:t>
            </a:r>
          </a:p>
          <a:p>
            <a:pPr eaLnBrk="1" hangingPunct="1"/>
            <a:r>
              <a:rPr lang="en-US" altLang="zh-CN" sz="2400" dirty="0">
                <a:solidFill>
                  <a:srgbClr val="000000"/>
                </a:solidFill>
                <a:latin typeface="Century Gothic" pitchFamily="34" charset="0"/>
                <a:ea typeface="SimSun" pitchFamily="2" charset="-122"/>
              </a:rPr>
              <a:t>When an enhancer switches a gene ON, the DNA between it and the promoter loops out.</a:t>
            </a:r>
            <a:endParaRPr lang="en-US" sz="2400" dirty="0">
              <a:solidFill>
                <a:srgbClr val="000000"/>
              </a:solidFill>
              <a:latin typeface="Century Gothic" pitchFamily="34" charset="0"/>
            </a:endParaRPr>
          </a:p>
        </p:txBody>
      </p:sp>
    </p:spTree>
    <p:extLst>
      <p:ext uri="{BB962C8B-B14F-4D97-AF65-F5344CB8AC3E}">
        <p14:creationId xmlns:p14="http://schemas.microsoft.com/office/powerpoint/2010/main" val="419865703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Slide Number Placeholder 3"/>
          <p:cNvSpPr>
            <a:spLocks noGrp="1"/>
          </p:cNvSpPr>
          <p:nvPr>
            <p:ph type="sldNum" sz="quarter" idx="12"/>
          </p:nvPr>
        </p:nvSpPr>
        <p:spPr>
          <a:noFill/>
        </p:spPr>
        <p:txBody>
          <a:bodyPr/>
          <a:lstStyle/>
          <a:p>
            <a:fld id="{45CCE24C-BA5C-4C82-9A23-33B2CD6EC337}" type="slidenum">
              <a:rPr lang="en-US" smtClean="0"/>
              <a:pPr/>
              <a:t>34</a:t>
            </a:fld>
            <a:endParaRPr lang="en-US"/>
          </a:p>
        </p:txBody>
      </p:sp>
      <p:sp>
        <p:nvSpPr>
          <p:cNvPr id="45060" name="Rectangle 4"/>
          <p:cNvSpPr>
            <a:spLocks noChangeArrowheads="1"/>
          </p:cNvSpPr>
          <p:nvPr/>
        </p:nvSpPr>
        <p:spPr bwMode="auto">
          <a:xfrm>
            <a:off x="1308100" y="2073275"/>
            <a:ext cx="5184775" cy="230188"/>
          </a:xfrm>
          <a:prstGeom prst="rect">
            <a:avLst/>
          </a:prstGeom>
          <a:gradFill rotWithShape="0">
            <a:gsLst>
              <a:gs pos="0">
                <a:srgbClr val="475E00"/>
              </a:gs>
              <a:gs pos="50000">
                <a:srgbClr val="99CC00"/>
              </a:gs>
              <a:gs pos="100000">
                <a:srgbClr val="475E00"/>
              </a:gs>
            </a:gsLst>
            <a:lin ang="5400000" scaled="1"/>
          </a:gradFill>
          <a:ln w="9525">
            <a:noFill/>
            <a:miter lim="800000"/>
            <a:headEnd/>
            <a:tailEnd/>
          </a:ln>
        </p:spPr>
        <p:txBody>
          <a:bodyPr/>
          <a:lstStyle/>
          <a:p>
            <a:endParaRPr lang="en-US"/>
          </a:p>
        </p:txBody>
      </p:sp>
      <p:sp>
        <p:nvSpPr>
          <p:cNvPr id="45061" name="Text Box 5"/>
          <p:cNvSpPr txBox="1">
            <a:spLocks noChangeArrowheads="1"/>
          </p:cNvSpPr>
          <p:nvPr/>
        </p:nvSpPr>
        <p:spPr bwMode="auto">
          <a:xfrm>
            <a:off x="2882900" y="2063750"/>
            <a:ext cx="585788" cy="230188"/>
          </a:xfrm>
          <a:prstGeom prst="rect">
            <a:avLst/>
          </a:prstGeom>
          <a:gradFill rotWithShape="0">
            <a:gsLst>
              <a:gs pos="0">
                <a:srgbClr val="182F76"/>
              </a:gs>
              <a:gs pos="50000">
                <a:srgbClr val="3366FF"/>
              </a:gs>
              <a:gs pos="100000">
                <a:srgbClr val="182F76"/>
              </a:gs>
            </a:gsLst>
            <a:lin ang="5400000" scaled="1"/>
          </a:grad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pPr algn="ctr">
              <a:defRPr/>
            </a:pPr>
            <a:r>
              <a:rPr lang="en-US" sz="1100" b="1">
                <a:solidFill>
                  <a:srgbClr val="FFFFFF"/>
                </a:solidFill>
                <a:latin typeface="Arial Narrow" pitchFamily="34" charset="0"/>
              </a:rPr>
              <a:t>GENE</a:t>
            </a:r>
            <a:endParaRPr lang="en-US"/>
          </a:p>
        </p:txBody>
      </p:sp>
      <p:sp>
        <p:nvSpPr>
          <p:cNvPr id="45064" name="Text Box 15"/>
          <p:cNvSpPr txBox="1">
            <a:spLocks noChangeArrowheads="1"/>
          </p:cNvSpPr>
          <p:nvPr/>
        </p:nvSpPr>
        <p:spPr bwMode="auto">
          <a:xfrm>
            <a:off x="2938463" y="2420938"/>
            <a:ext cx="782637" cy="230187"/>
          </a:xfrm>
          <a:prstGeom prst="rect">
            <a:avLst/>
          </a:prstGeom>
          <a:noFill/>
          <a:ln w="9525">
            <a:noFill/>
            <a:miter lim="800000"/>
            <a:headEnd/>
            <a:tailEnd/>
          </a:ln>
        </p:spPr>
        <p:txBody>
          <a:bodyPr/>
          <a:lstStyle/>
          <a:p>
            <a:r>
              <a:rPr lang="en-US" sz="1100" b="1">
                <a:latin typeface="Century Gothic" pitchFamily="34" charset="0"/>
              </a:rPr>
              <a:t>Initiator box</a:t>
            </a:r>
            <a:endParaRPr lang="en-US">
              <a:latin typeface="Century Gothic" pitchFamily="34" charset="0"/>
            </a:endParaRPr>
          </a:p>
        </p:txBody>
      </p:sp>
      <p:sp>
        <p:nvSpPr>
          <p:cNvPr id="38928" name="AutoShape 16"/>
          <p:cNvSpPr>
            <a:spLocks noChangeArrowheads="1"/>
          </p:cNvSpPr>
          <p:nvPr/>
        </p:nvSpPr>
        <p:spPr bwMode="auto">
          <a:xfrm>
            <a:off x="5583238" y="1843088"/>
            <a:ext cx="295275" cy="460375"/>
          </a:xfrm>
          <a:prstGeom prst="diamond">
            <a:avLst/>
          </a:prstGeom>
          <a:gradFill rotWithShape="0">
            <a:gsLst>
              <a:gs pos="0">
                <a:srgbClr val="FF0000">
                  <a:gamma/>
                  <a:shade val="46275"/>
                  <a:invGamma/>
                </a:srgbClr>
              </a:gs>
              <a:gs pos="50000">
                <a:srgbClr val="FF0000"/>
              </a:gs>
              <a:gs pos="100000">
                <a:srgbClr val="FF0000">
                  <a:gamma/>
                  <a:shade val="46275"/>
                  <a:invGamma/>
                </a:srgbClr>
              </a:gs>
            </a:gsLst>
            <a:lin ang="18900000" scaled="1"/>
          </a:grad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pPr>
              <a:defRPr/>
            </a:pPr>
            <a:endParaRPr lang="en-US"/>
          </a:p>
        </p:txBody>
      </p:sp>
      <p:sp>
        <p:nvSpPr>
          <p:cNvPr id="38929" name="AutoShape 17"/>
          <p:cNvSpPr>
            <a:spLocks noChangeArrowheads="1"/>
          </p:cNvSpPr>
          <p:nvPr/>
        </p:nvSpPr>
        <p:spPr bwMode="auto">
          <a:xfrm>
            <a:off x="5284788" y="1843088"/>
            <a:ext cx="293687" cy="460375"/>
          </a:xfrm>
          <a:prstGeom prst="diamond">
            <a:avLst/>
          </a:prstGeom>
          <a:gradFill rotWithShape="0">
            <a:gsLst>
              <a:gs pos="0">
                <a:srgbClr val="FF0000">
                  <a:gamma/>
                  <a:shade val="46275"/>
                  <a:invGamma/>
                </a:srgbClr>
              </a:gs>
              <a:gs pos="50000">
                <a:srgbClr val="FF0000"/>
              </a:gs>
              <a:gs pos="100000">
                <a:srgbClr val="FF0000">
                  <a:gamma/>
                  <a:shade val="46275"/>
                  <a:invGamma/>
                </a:srgbClr>
              </a:gs>
            </a:gsLst>
            <a:lin ang="18900000" scaled="1"/>
          </a:grad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pPr>
              <a:defRPr/>
            </a:pPr>
            <a:endParaRPr lang="en-US"/>
          </a:p>
        </p:txBody>
      </p:sp>
      <p:sp>
        <p:nvSpPr>
          <p:cNvPr id="38930" name="AutoShape 18"/>
          <p:cNvSpPr>
            <a:spLocks noChangeArrowheads="1"/>
          </p:cNvSpPr>
          <p:nvPr/>
        </p:nvSpPr>
        <p:spPr bwMode="auto">
          <a:xfrm>
            <a:off x="5002213" y="1866900"/>
            <a:ext cx="293687" cy="458788"/>
          </a:xfrm>
          <a:prstGeom prst="diamond">
            <a:avLst/>
          </a:prstGeom>
          <a:gradFill rotWithShape="0">
            <a:gsLst>
              <a:gs pos="0">
                <a:srgbClr val="FF0000">
                  <a:gamma/>
                  <a:shade val="46275"/>
                  <a:invGamma/>
                </a:srgbClr>
              </a:gs>
              <a:gs pos="50000">
                <a:srgbClr val="FF0000"/>
              </a:gs>
              <a:gs pos="100000">
                <a:srgbClr val="FF0000">
                  <a:gamma/>
                  <a:shade val="46275"/>
                  <a:invGamma/>
                </a:srgbClr>
              </a:gs>
            </a:gsLst>
            <a:lin ang="18900000" scaled="1"/>
          </a:grad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pPr>
              <a:defRPr/>
            </a:pPr>
            <a:endParaRPr lang="en-US"/>
          </a:p>
        </p:txBody>
      </p:sp>
      <p:sp>
        <p:nvSpPr>
          <p:cNvPr id="45074" name="Text Box 19"/>
          <p:cNvSpPr txBox="1">
            <a:spLocks noChangeArrowheads="1"/>
          </p:cNvSpPr>
          <p:nvPr/>
        </p:nvSpPr>
        <p:spPr bwMode="auto">
          <a:xfrm>
            <a:off x="5060950" y="2419350"/>
            <a:ext cx="958850" cy="195263"/>
          </a:xfrm>
          <a:prstGeom prst="rect">
            <a:avLst/>
          </a:prstGeom>
          <a:noFill/>
          <a:ln w="9525">
            <a:noFill/>
            <a:miter lim="800000"/>
            <a:headEnd/>
            <a:tailEnd/>
          </a:ln>
        </p:spPr>
        <p:txBody>
          <a:bodyPr/>
          <a:lstStyle/>
          <a:p>
            <a:r>
              <a:rPr lang="en-US" sz="1100" b="1">
                <a:latin typeface="Century Gothic" pitchFamily="34" charset="0"/>
              </a:rPr>
              <a:t>Enhancer</a:t>
            </a:r>
            <a:endParaRPr lang="en-US">
              <a:latin typeface="Century Gothic" pitchFamily="34" charset="0"/>
            </a:endParaRPr>
          </a:p>
        </p:txBody>
      </p:sp>
      <p:sp>
        <p:nvSpPr>
          <p:cNvPr id="38932" name="AutoShape 20"/>
          <p:cNvSpPr>
            <a:spLocks noChangeArrowheads="1"/>
          </p:cNvSpPr>
          <p:nvPr/>
        </p:nvSpPr>
        <p:spPr bwMode="auto">
          <a:xfrm>
            <a:off x="2286000" y="2895600"/>
            <a:ext cx="1905000" cy="990600"/>
          </a:xfrm>
          <a:prstGeom prst="downArrow">
            <a:avLst>
              <a:gd name="adj1" fmla="val 50000"/>
              <a:gd name="adj2" fmla="val 25000"/>
            </a:avLst>
          </a:prstGeom>
          <a:solidFill>
            <a:srgbClr val="9900CC"/>
          </a:solidFill>
          <a:ln w="9525">
            <a:noFill/>
            <a:miter lim="800000"/>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eaVert" wrap="none" anchor="ctr"/>
          <a:lstStyle/>
          <a:p>
            <a:pPr>
              <a:defRPr/>
            </a:pPr>
            <a:endParaRPr lang="en-US"/>
          </a:p>
        </p:txBody>
      </p:sp>
      <p:sp>
        <p:nvSpPr>
          <p:cNvPr id="45078" name="Text Box 29"/>
          <p:cNvSpPr txBox="1">
            <a:spLocks noChangeArrowheads="1"/>
          </p:cNvSpPr>
          <p:nvPr/>
        </p:nvSpPr>
        <p:spPr bwMode="auto">
          <a:xfrm>
            <a:off x="7239000" y="2819400"/>
            <a:ext cx="1328738" cy="457200"/>
          </a:xfrm>
          <a:prstGeom prst="rect">
            <a:avLst/>
          </a:prstGeom>
          <a:noFill/>
          <a:ln w="9525">
            <a:noFill/>
            <a:miter lim="800000"/>
            <a:headEnd/>
            <a:tailEnd/>
          </a:ln>
        </p:spPr>
        <p:txBody>
          <a:bodyPr/>
          <a:lstStyle/>
          <a:p>
            <a:r>
              <a:rPr lang="en-US" sz="1200" b="1">
                <a:solidFill>
                  <a:srgbClr val="FFFFFF"/>
                </a:solidFill>
                <a:latin typeface="Century Gothic" pitchFamily="34" charset="0"/>
              </a:rPr>
              <a:t>Transcription Apparatus</a:t>
            </a:r>
            <a:endParaRPr lang="en-US">
              <a:latin typeface="Century Gothic" pitchFamily="34" charset="0"/>
            </a:endParaRPr>
          </a:p>
        </p:txBody>
      </p:sp>
      <p:grpSp>
        <p:nvGrpSpPr>
          <p:cNvPr id="2" name="Group 54"/>
          <p:cNvGrpSpPr>
            <a:grpSpLocks/>
          </p:cNvGrpSpPr>
          <p:nvPr/>
        </p:nvGrpSpPr>
        <p:grpSpPr bwMode="auto">
          <a:xfrm>
            <a:off x="2133600" y="4267200"/>
            <a:ext cx="3617913" cy="1663700"/>
            <a:chOff x="1318" y="2264"/>
            <a:chExt cx="2279" cy="1048"/>
          </a:xfrm>
        </p:grpSpPr>
        <p:sp>
          <p:nvSpPr>
            <p:cNvPr id="45126" name="AutoShape 21"/>
            <p:cNvSpPr>
              <a:spLocks noChangeArrowheads="1"/>
            </p:cNvSpPr>
            <p:nvPr/>
          </p:nvSpPr>
          <p:spPr bwMode="auto">
            <a:xfrm>
              <a:off x="1934" y="2311"/>
              <a:ext cx="184" cy="290"/>
            </a:xfrm>
            <a:prstGeom prst="diamond">
              <a:avLst/>
            </a:prstGeom>
            <a:solidFill>
              <a:srgbClr val="FF0000"/>
            </a:solidFill>
            <a:ln w="9525">
              <a:noFill/>
              <a:miter lim="800000"/>
              <a:headEnd/>
              <a:tailEnd/>
            </a:ln>
          </p:spPr>
          <p:txBody>
            <a:bodyPr/>
            <a:lstStyle/>
            <a:p>
              <a:endParaRPr lang="en-US"/>
            </a:p>
          </p:txBody>
        </p:sp>
        <p:sp>
          <p:nvSpPr>
            <p:cNvPr id="45127" name="Rectangle 22"/>
            <p:cNvSpPr>
              <a:spLocks noChangeArrowheads="1"/>
            </p:cNvSpPr>
            <p:nvPr/>
          </p:nvSpPr>
          <p:spPr bwMode="auto">
            <a:xfrm rot="21152">
              <a:off x="1318" y="2962"/>
              <a:ext cx="1971" cy="144"/>
            </a:xfrm>
            <a:prstGeom prst="rect">
              <a:avLst/>
            </a:prstGeom>
            <a:gradFill rotWithShape="0">
              <a:gsLst>
                <a:gs pos="0">
                  <a:srgbClr val="475E00"/>
                </a:gs>
                <a:gs pos="50000">
                  <a:srgbClr val="99CC00"/>
                </a:gs>
                <a:gs pos="100000">
                  <a:srgbClr val="475E00"/>
                </a:gs>
              </a:gsLst>
              <a:lin ang="5400000" scaled="1"/>
            </a:gradFill>
            <a:ln w="9525">
              <a:noFill/>
              <a:miter lim="800000"/>
              <a:headEnd/>
              <a:tailEnd/>
            </a:ln>
          </p:spPr>
          <p:txBody>
            <a:bodyPr/>
            <a:lstStyle/>
            <a:p>
              <a:endParaRPr lang="en-US"/>
            </a:p>
          </p:txBody>
        </p:sp>
        <p:sp>
          <p:nvSpPr>
            <p:cNvPr id="45128" name="AutoShape 23"/>
            <p:cNvSpPr>
              <a:spLocks noChangeArrowheads="1"/>
            </p:cNvSpPr>
            <p:nvPr/>
          </p:nvSpPr>
          <p:spPr bwMode="auto">
            <a:xfrm rot="5382964">
              <a:off x="2861" y="2376"/>
              <a:ext cx="793" cy="678"/>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0 w 21600"/>
                <a:gd name="T13" fmla="*/ 0 h 21600"/>
                <a:gd name="T14" fmla="*/ 21600 w 21600"/>
                <a:gd name="T15" fmla="*/ 7996 h 21600"/>
              </a:gdLst>
              <a:ahLst/>
              <a:cxnLst>
                <a:cxn ang="T8">
                  <a:pos x="T0" y="T1"/>
                </a:cxn>
                <a:cxn ang="T9">
                  <a:pos x="T2" y="T3"/>
                </a:cxn>
                <a:cxn ang="T10">
                  <a:pos x="T4" y="T5"/>
                </a:cxn>
                <a:cxn ang="T11">
                  <a:pos x="T6" y="T7"/>
                </a:cxn>
              </a:cxnLst>
              <a:rect l="T12" t="T13" r="T14" b="T15"/>
              <a:pathLst>
                <a:path w="21600" h="21600">
                  <a:moveTo>
                    <a:pt x="4071" y="10962"/>
                  </a:moveTo>
                  <a:cubicBezTo>
                    <a:pt x="4070" y="10908"/>
                    <a:pt x="4070" y="10854"/>
                    <a:pt x="4070" y="10800"/>
                  </a:cubicBezTo>
                  <a:cubicBezTo>
                    <a:pt x="4070" y="7083"/>
                    <a:pt x="7083" y="4070"/>
                    <a:pt x="10800" y="4070"/>
                  </a:cubicBezTo>
                  <a:cubicBezTo>
                    <a:pt x="14516" y="4070"/>
                    <a:pt x="17530" y="7083"/>
                    <a:pt x="17530" y="10800"/>
                  </a:cubicBezTo>
                  <a:cubicBezTo>
                    <a:pt x="17530" y="10854"/>
                    <a:pt x="17529" y="10908"/>
                    <a:pt x="17528" y="10962"/>
                  </a:cubicBezTo>
                  <a:lnTo>
                    <a:pt x="21596" y="11061"/>
                  </a:lnTo>
                  <a:cubicBezTo>
                    <a:pt x="21598" y="10974"/>
                    <a:pt x="21600" y="10887"/>
                    <a:pt x="21600" y="10800"/>
                  </a:cubicBezTo>
                  <a:cubicBezTo>
                    <a:pt x="21600" y="4835"/>
                    <a:pt x="16764" y="0"/>
                    <a:pt x="10800" y="0"/>
                  </a:cubicBezTo>
                  <a:cubicBezTo>
                    <a:pt x="4835" y="0"/>
                    <a:pt x="0" y="4835"/>
                    <a:pt x="0" y="10800"/>
                  </a:cubicBezTo>
                  <a:cubicBezTo>
                    <a:pt x="-1" y="10887"/>
                    <a:pt x="1" y="10974"/>
                    <a:pt x="3" y="11061"/>
                  </a:cubicBezTo>
                  <a:close/>
                </a:path>
              </a:pathLst>
            </a:custGeom>
            <a:gradFill rotWithShape="0">
              <a:gsLst>
                <a:gs pos="0">
                  <a:srgbClr val="475E00"/>
                </a:gs>
                <a:gs pos="50000">
                  <a:srgbClr val="99CC00"/>
                </a:gs>
                <a:gs pos="100000">
                  <a:srgbClr val="475E00"/>
                </a:gs>
              </a:gsLst>
              <a:lin ang="5400000" scaled="1"/>
            </a:gradFill>
            <a:ln w="9525">
              <a:noFill/>
              <a:miter lim="800000"/>
              <a:headEnd/>
              <a:tailEnd/>
            </a:ln>
          </p:spPr>
          <p:txBody>
            <a:bodyPr/>
            <a:lstStyle/>
            <a:p>
              <a:endParaRPr lang="en-US"/>
            </a:p>
          </p:txBody>
        </p:sp>
        <p:sp>
          <p:nvSpPr>
            <p:cNvPr id="45129" name="Rectangle 24"/>
            <p:cNvSpPr>
              <a:spLocks noChangeArrowheads="1"/>
            </p:cNvSpPr>
            <p:nvPr/>
          </p:nvSpPr>
          <p:spPr bwMode="auto">
            <a:xfrm>
              <a:off x="1348" y="2318"/>
              <a:ext cx="1941" cy="145"/>
            </a:xfrm>
            <a:prstGeom prst="rect">
              <a:avLst/>
            </a:prstGeom>
            <a:gradFill rotWithShape="0">
              <a:gsLst>
                <a:gs pos="0">
                  <a:srgbClr val="475E00"/>
                </a:gs>
                <a:gs pos="50000">
                  <a:srgbClr val="99CC00"/>
                </a:gs>
                <a:gs pos="100000">
                  <a:srgbClr val="475E00"/>
                </a:gs>
              </a:gsLst>
              <a:lin ang="5400000" scaled="1"/>
            </a:gradFill>
            <a:ln w="9525">
              <a:noFill/>
              <a:miter lim="800000"/>
              <a:headEnd/>
              <a:tailEnd/>
            </a:ln>
          </p:spPr>
          <p:txBody>
            <a:bodyPr/>
            <a:lstStyle/>
            <a:p>
              <a:endParaRPr lang="en-US"/>
            </a:p>
          </p:txBody>
        </p:sp>
        <p:sp>
          <p:nvSpPr>
            <p:cNvPr id="38937" name="Oval 25"/>
            <p:cNvSpPr>
              <a:spLocks noChangeArrowheads="1"/>
            </p:cNvSpPr>
            <p:nvPr/>
          </p:nvSpPr>
          <p:spPr bwMode="auto">
            <a:xfrm>
              <a:off x="1632" y="2448"/>
              <a:ext cx="1047" cy="580"/>
            </a:xfrm>
            <a:prstGeom prst="ellipse">
              <a:avLst/>
            </a:prstGeom>
            <a:gradFill rotWithShape="0">
              <a:gsLst>
                <a:gs pos="0">
                  <a:srgbClr val="FF6699"/>
                </a:gs>
                <a:gs pos="100000">
                  <a:srgbClr val="FF6699">
                    <a:gamma/>
                    <a:shade val="46275"/>
                    <a:invGamma/>
                  </a:srgbClr>
                </a:gs>
              </a:gsLst>
              <a:path path="shape">
                <a:fillToRect l="50000" t="50000" r="50000" b="50000"/>
              </a:path>
            </a:gradFill>
            <a:ln w="9525">
              <a:noFill/>
              <a:round/>
              <a:headEnd/>
              <a:tailEnd/>
            </a:ln>
            <a:effectLst/>
            <a:scene3d>
              <a:camera prst="orthographicFront">
                <a:rot lat="0" lon="0" rev="0"/>
              </a:camera>
              <a:lightRig rig="contrasting" dir="t">
                <a:rot lat="0" lon="0" rev="7800000"/>
              </a:lightRig>
            </a:scene3d>
            <a:sp3d>
              <a:bevelT w="139700" h="139700"/>
            </a:sp3d>
          </p:spPr>
          <p:txBody>
            <a:bodyPr/>
            <a:lstStyle/>
            <a:p>
              <a:pPr>
                <a:defRPr/>
              </a:pPr>
              <a:endParaRPr lang="en-US"/>
            </a:p>
          </p:txBody>
        </p:sp>
        <p:sp>
          <p:nvSpPr>
            <p:cNvPr id="38938" name="AutoShape 26"/>
            <p:cNvSpPr>
              <a:spLocks noChangeArrowheads="1"/>
            </p:cNvSpPr>
            <p:nvPr/>
          </p:nvSpPr>
          <p:spPr bwMode="auto">
            <a:xfrm>
              <a:off x="1954" y="2297"/>
              <a:ext cx="123" cy="218"/>
            </a:xfrm>
            <a:prstGeom prst="diamond">
              <a:avLst/>
            </a:prstGeom>
            <a:solidFill>
              <a:srgbClr val="FFFFFF"/>
            </a:solidFill>
            <a:ln w="9525">
              <a:noFill/>
              <a:miter lim="800000"/>
              <a:headEnd/>
              <a:tailEnd/>
            </a:ln>
            <a:effectLst>
              <a:outerShdw dist="35921" dir="2700000" algn="ctr" rotWithShape="0">
                <a:srgbClr val="808080"/>
              </a:outerShdw>
            </a:effectLst>
          </p:spPr>
          <p:txBody>
            <a:bodyPr/>
            <a:lstStyle/>
            <a:p>
              <a:pPr>
                <a:defRPr/>
              </a:pPr>
              <a:endParaRPr lang="en-US"/>
            </a:p>
          </p:txBody>
        </p:sp>
        <p:sp>
          <p:nvSpPr>
            <p:cNvPr id="38939" name="AutoShape 27"/>
            <p:cNvSpPr>
              <a:spLocks noChangeArrowheads="1"/>
            </p:cNvSpPr>
            <p:nvPr/>
          </p:nvSpPr>
          <p:spPr bwMode="auto">
            <a:xfrm>
              <a:off x="2118" y="2297"/>
              <a:ext cx="124" cy="218"/>
            </a:xfrm>
            <a:prstGeom prst="diamond">
              <a:avLst/>
            </a:prstGeom>
            <a:solidFill>
              <a:srgbClr val="FFFFFF"/>
            </a:solidFill>
            <a:ln w="9525">
              <a:noFill/>
              <a:miter lim="800000"/>
              <a:headEnd/>
              <a:tailEnd/>
            </a:ln>
            <a:effectLst>
              <a:outerShdw dist="35921" dir="2700000" algn="ctr" rotWithShape="0">
                <a:srgbClr val="808080"/>
              </a:outerShdw>
            </a:effectLst>
          </p:spPr>
          <p:txBody>
            <a:bodyPr/>
            <a:lstStyle/>
            <a:p>
              <a:pPr>
                <a:defRPr/>
              </a:pPr>
              <a:endParaRPr lang="en-US"/>
            </a:p>
          </p:txBody>
        </p:sp>
        <p:sp>
          <p:nvSpPr>
            <p:cNvPr id="38940" name="AutoShape 28"/>
            <p:cNvSpPr>
              <a:spLocks noChangeArrowheads="1"/>
            </p:cNvSpPr>
            <p:nvPr/>
          </p:nvSpPr>
          <p:spPr bwMode="auto">
            <a:xfrm>
              <a:off x="2262" y="2303"/>
              <a:ext cx="123" cy="217"/>
            </a:xfrm>
            <a:prstGeom prst="diamond">
              <a:avLst/>
            </a:prstGeom>
            <a:solidFill>
              <a:srgbClr val="FFFFFF"/>
            </a:solidFill>
            <a:ln w="9525">
              <a:noFill/>
              <a:miter lim="800000"/>
              <a:headEnd/>
              <a:tailEnd/>
            </a:ln>
            <a:effectLst>
              <a:outerShdw dist="35921" dir="2700000" algn="ctr" rotWithShape="0">
                <a:srgbClr val="808080"/>
              </a:outerShdw>
            </a:effectLst>
          </p:spPr>
          <p:txBody>
            <a:bodyPr/>
            <a:lstStyle/>
            <a:p>
              <a:pPr>
                <a:defRPr/>
              </a:pPr>
              <a:endParaRPr lang="en-US"/>
            </a:p>
          </p:txBody>
        </p:sp>
        <p:sp>
          <p:nvSpPr>
            <p:cNvPr id="38942" name="AutoShape 30"/>
            <p:cNvSpPr>
              <a:spLocks noChangeArrowheads="1"/>
            </p:cNvSpPr>
            <p:nvPr/>
          </p:nvSpPr>
          <p:spPr bwMode="auto">
            <a:xfrm>
              <a:off x="2252" y="2276"/>
              <a:ext cx="185" cy="290"/>
            </a:xfrm>
            <a:prstGeom prst="diamond">
              <a:avLst/>
            </a:prstGeom>
            <a:gradFill rotWithShape="0">
              <a:gsLst>
                <a:gs pos="0">
                  <a:srgbClr val="FF0000">
                    <a:gamma/>
                    <a:shade val="46275"/>
                    <a:invGamma/>
                  </a:srgbClr>
                </a:gs>
                <a:gs pos="50000">
                  <a:srgbClr val="FF0000"/>
                </a:gs>
                <a:gs pos="100000">
                  <a:srgbClr val="FF0000">
                    <a:gamma/>
                    <a:shade val="46275"/>
                    <a:invGamma/>
                  </a:srgbClr>
                </a:gs>
              </a:gsLst>
              <a:lin ang="18900000" scaled="1"/>
            </a:grad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pPr>
                <a:defRPr/>
              </a:pPr>
              <a:endParaRPr lang="en-US"/>
            </a:p>
          </p:txBody>
        </p:sp>
        <p:sp>
          <p:nvSpPr>
            <p:cNvPr id="38943" name="AutoShape 31"/>
            <p:cNvSpPr>
              <a:spLocks noChangeArrowheads="1"/>
            </p:cNvSpPr>
            <p:nvPr/>
          </p:nvSpPr>
          <p:spPr bwMode="auto">
            <a:xfrm>
              <a:off x="2083" y="2270"/>
              <a:ext cx="184" cy="290"/>
            </a:xfrm>
            <a:prstGeom prst="diamond">
              <a:avLst/>
            </a:prstGeom>
            <a:gradFill rotWithShape="0">
              <a:gsLst>
                <a:gs pos="0">
                  <a:srgbClr val="FF0000">
                    <a:gamma/>
                    <a:shade val="46275"/>
                    <a:invGamma/>
                  </a:srgbClr>
                </a:gs>
                <a:gs pos="50000">
                  <a:srgbClr val="FF0000"/>
                </a:gs>
                <a:gs pos="100000">
                  <a:srgbClr val="FF0000">
                    <a:gamma/>
                    <a:shade val="46275"/>
                    <a:invGamma/>
                  </a:srgbClr>
                </a:gs>
              </a:gsLst>
              <a:lin ang="18900000" scaled="1"/>
            </a:grad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pPr>
                <a:defRPr/>
              </a:pPr>
              <a:endParaRPr lang="en-US"/>
            </a:p>
          </p:txBody>
        </p:sp>
        <p:sp>
          <p:nvSpPr>
            <p:cNvPr id="38944" name="AutoShape 32"/>
            <p:cNvSpPr>
              <a:spLocks noChangeArrowheads="1"/>
            </p:cNvSpPr>
            <p:nvPr/>
          </p:nvSpPr>
          <p:spPr bwMode="auto">
            <a:xfrm>
              <a:off x="1898" y="2264"/>
              <a:ext cx="185" cy="290"/>
            </a:xfrm>
            <a:prstGeom prst="diamond">
              <a:avLst/>
            </a:prstGeom>
            <a:gradFill rotWithShape="0">
              <a:gsLst>
                <a:gs pos="0">
                  <a:srgbClr val="FF0000">
                    <a:gamma/>
                    <a:shade val="46275"/>
                    <a:invGamma/>
                  </a:srgbClr>
                </a:gs>
                <a:gs pos="50000">
                  <a:srgbClr val="FF0000"/>
                </a:gs>
                <a:gs pos="100000">
                  <a:srgbClr val="FF0000">
                    <a:gamma/>
                    <a:shade val="46275"/>
                    <a:invGamma/>
                  </a:srgbClr>
                </a:gs>
              </a:gsLst>
              <a:lin ang="18900000" scaled="1"/>
            </a:grad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pPr>
                <a:defRPr/>
              </a:pPr>
              <a:endParaRPr lang="en-US"/>
            </a:p>
          </p:txBody>
        </p:sp>
        <p:sp>
          <p:nvSpPr>
            <p:cNvPr id="38945" name="Rectangle 33"/>
            <p:cNvSpPr>
              <a:spLocks noChangeArrowheads="1"/>
            </p:cNvSpPr>
            <p:nvPr/>
          </p:nvSpPr>
          <p:spPr bwMode="auto">
            <a:xfrm>
              <a:off x="1810" y="2879"/>
              <a:ext cx="124" cy="218"/>
            </a:xfrm>
            <a:prstGeom prst="rect">
              <a:avLst/>
            </a:prstGeom>
            <a:solidFill>
              <a:srgbClr val="00FFFF"/>
            </a:solid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pPr>
                <a:defRPr/>
              </a:pPr>
              <a:endParaRPr lang="en-US"/>
            </a:p>
          </p:txBody>
        </p:sp>
        <p:sp>
          <p:nvSpPr>
            <p:cNvPr id="38946" name="AutoShape 34"/>
            <p:cNvSpPr>
              <a:spLocks noChangeArrowheads="1"/>
            </p:cNvSpPr>
            <p:nvPr/>
          </p:nvSpPr>
          <p:spPr bwMode="auto">
            <a:xfrm>
              <a:off x="1959" y="2874"/>
              <a:ext cx="186" cy="217"/>
            </a:xfrm>
            <a:prstGeom prst="hexagon">
              <a:avLst>
                <a:gd name="adj" fmla="val 25000"/>
                <a:gd name="vf" fmla="val 115470"/>
              </a:avLst>
            </a:prstGeom>
            <a:solidFill>
              <a:srgbClr val="993300"/>
            </a:solid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pPr>
                <a:defRPr/>
              </a:pPr>
              <a:endParaRPr lang="en-US"/>
            </a:p>
          </p:txBody>
        </p:sp>
        <p:sp>
          <p:nvSpPr>
            <p:cNvPr id="38947" name="AutoShape 35"/>
            <p:cNvSpPr>
              <a:spLocks noChangeArrowheads="1"/>
            </p:cNvSpPr>
            <p:nvPr/>
          </p:nvSpPr>
          <p:spPr bwMode="auto">
            <a:xfrm>
              <a:off x="2138" y="2879"/>
              <a:ext cx="186" cy="218"/>
            </a:xfrm>
            <a:prstGeom prst="triangle">
              <a:avLst>
                <a:gd name="adj" fmla="val 50000"/>
              </a:avLst>
            </a:prstGeom>
            <a:solidFill>
              <a:srgbClr val="CC99FF"/>
            </a:solid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pPr>
                <a:defRPr/>
              </a:pPr>
              <a:endParaRPr lang="en-US"/>
            </a:p>
          </p:txBody>
        </p:sp>
        <p:sp>
          <p:nvSpPr>
            <p:cNvPr id="38948" name="AutoShape 36"/>
            <p:cNvSpPr>
              <a:spLocks noChangeArrowheads="1"/>
            </p:cNvSpPr>
            <p:nvPr/>
          </p:nvSpPr>
          <p:spPr bwMode="auto">
            <a:xfrm>
              <a:off x="2324" y="2879"/>
              <a:ext cx="124" cy="218"/>
            </a:xfrm>
            <a:prstGeom prst="plus">
              <a:avLst>
                <a:gd name="adj" fmla="val 25000"/>
              </a:avLst>
            </a:prstGeom>
            <a:solidFill>
              <a:srgbClr val="FFCC00"/>
            </a:solid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pPr>
                <a:defRPr/>
              </a:pPr>
              <a:endParaRPr lang="en-US"/>
            </a:p>
          </p:txBody>
        </p:sp>
        <p:sp>
          <p:nvSpPr>
            <p:cNvPr id="45157" name="Text Box 37"/>
            <p:cNvSpPr txBox="1">
              <a:spLocks noChangeArrowheads="1"/>
            </p:cNvSpPr>
            <p:nvPr/>
          </p:nvSpPr>
          <p:spPr bwMode="auto">
            <a:xfrm>
              <a:off x="1754" y="3167"/>
              <a:ext cx="1047" cy="145"/>
            </a:xfrm>
            <a:prstGeom prst="rect">
              <a:avLst/>
            </a:prstGeom>
            <a:solidFill>
              <a:srgbClr val="FFFFFF"/>
            </a:solidFill>
            <a:ln w="9525">
              <a:noFill/>
              <a:miter lim="800000"/>
              <a:headEnd/>
              <a:tailEnd/>
            </a:ln>
          </p:spPr>
          <p:txBody>
            <a:bodyPr/>
            <a:lstStyle/>
            <a:p>
              <a:r>
                <a:rPr lang="en-US" sz="1100" b="1">
                  <a:latin typeface="Century Gothic" pitchFamily="34" charset="0"/>
                </a:rPr>
                <a:t>Upstream elements</a:t>
              </a:r>
              <a:endParaRPr lang="en-US">
                <a:latin typeface="Century Gothic" pitchFamily="34" charset="0"/>
              </a:endParaRPr>
            </a:p>
          </p:txBody>
        </p:sp>
        <p:sp>
          <p:nvSpPr>
            <p:cNvPr id="4" name="Text Box 38"/>
            <p:cNvSpPr txBox="1">
              <a:spLocks noChangeArrowheads="1"/>
            </p:cNvSpPr>
            <p:nvPr/>
          </p:nvSpPr>
          <p:spPr bwMode="auto">
            <a:xfrm>
              <a:off x="2611" y="2962"/>
              <a:ext cx="370" cy="144"/>
            </a:xfrm>
            <a:prstGeom prst="rect">
              <a:avLst/>
            </a:prstGeom>
            <a:gradFill rotWithShape="0">
              <a:gsLst>
                <a:gs pos="0">
                  <a:srgbClr val="182F76"/>
                </a:gs>
                <a:gs pos="50000">
                  <a:srgbClr val="3366FF"/>
                </a:gs>
                <a:gs pos="100000">
                  <a:srgbClr val="182F76"/>
                </a:gs>
              </a:gsLst>
              <a:lin ang="5400000" scaled="1"/>
            </a:grad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pPr algn="ctr">
                <a:defRPr/>
              </a:pPr>
              <a:r>
                <a:rPr lang="en-US" sz="1100" b="1" dirty="0">
                  <a:solidFill>
                    <a:srgbClr val="FFFFFF"/>
                  </a:solidFill>
                  <a:latin typeface="Century Gothic" pitchFamily="34" charset="0"/>
                </a:rPr>
                <a:t>GENE</a:t>
              </a:r>
              <a:endParaRPr lang="en-US" dirty="0">
                <a:latin typeface="Century Gothic" pitchFamily="34" charset="0"/>
              </a:endParaRPr>
            </a:p>
          </p:txBody>
        </p:sp>
      </p:grpSp>
      <p:grpSp>
        <p:nvGrpSpPr>
          <p:cNvPr id="3" name="Group 59"/>
          <p:cNvGrpSpPr>
            <a:grpSpLocks/>
          </p:cNvGrpSpPr>
          <p:nvPr/>
        </p:nvGrpSpPr>
        <p:grpSpPr bwMode="auto">
          <a:xfrm>
            <a:off x="1443038" y="180975"/>
            <a:ext cx="1662112" cy="1317625"/>
            <a:chOff x="882" y="114"/>
            <a:chExt cx="1047" cy="830"/>
          </a:xfrm>
        </p:grpSpPr>
        <p:sp>
          <p:nvSpPr>
            <p:cNvPr id="45111" name="Rectangle 40"/>
            <p:cNvSpPr>
              <a:spLocks noChangeArrowheads="1"/>
            </p:cNvSpPr>
            <p:nvPr/>
          </p:nvSpPr>
          <p:spPr bwMode="auto">
            <a:xfrm>
              <a:off x="1046" y="703"/>
              <a:ext cx="123" cy="217"/>
            </a:xfrm>
            <a:prstGeom prst="rect">
              <a:avLst/>
            </a:prstGeom>
            <a:solidFill>
              <a:srgbClr val="FFFFFF"/>
            </a:solidFill>
            <a:ln w="9525">
              <a:noFill/>
              <a:miter lim="800000"/>
              <a:headEnd/>
              <a:tailEnd/>
            </a:ln>
          </p:spPr>
          <p:txBody>
            <a:bodyPr/>
            <a:lstStyle/>
            <a:p>
              <a:endParaRPr lang="en-US"/>
            </a:p>
          </p:txBody>
        </p:sp>
        <p:sp>
          <p:nvSpPr>
            <p:cNvPr id="45112" name="AutoShape 41"/>
            <p:cNvSpPr>
              <a:spLocks noChangeArrowheads="1"/>
            </p:cNvSpPr>
            <p:nvPr/>
          </p:nvSpPr>
          <p:spPr bwMode="auto">
            <a:xfrm>
              <a:off x="1190" y="726"/>
              <a:ext cx="185" cy="218"/>
            </a:xfrm>
            <a:prstGeom prst="hexagon">
              <a:avLst>
                <a:gd name="adj" fmla="val 25000"/>
                <a:gd name="vf" fmla="val 115470"/>
              </a:avLst>
            </a:prstGeom>
            <a:solidFill>
              <a:srgbClr val="FFFFFF"/>
            </a:solidFill>
            <a:ln w="9525">
              <a:noFill/>
              <a:miter lim="800000"/>
              <a:headEnd/>
              <a:tailEnd/>
            </a:ln>
          </p:spPr>
          <p:txBody>
            <a:bodyPr/>
            <a:lstStyle/>
            <a:p>
              <a:endParaRPr lang="en-US"/>
            </a:p>
          </p:txBody>
        </p:sp>
        <p:sp>
          <p:nvSpPr>
            <p:cNvPr id="45113" name="AutoShape 42"/>
            <p:cNvSpPr>
              <a:spLocks noChangeArrowheads="1"/>
            </p:cNvSpPr>
            <p:nvPr/>
          </p:nvSpPr>
          <p:spPr bwMode="auto">
            <a:xfrm>
              <a:off x="1375" y="703"/>
              <a:ext cx="184" cy="217"/>
            </a:xfrm>
            <a:prstGeom prst="triangle">
              <a:avLst>
                <a:gd name="adj" fmla="val 50000"/>
              </a:avLst>
            </a:prstGeom>
            <a:solidFill>
              <a:srgbClr val="FFFFFF"/>
            </a:solidFill>
            <a:ln w="9525">
              <a:noFill/>
              <a:miter lim="800000"/>
              <a:headEnd/>
              <a:tailEnd/>
            </a:ln>
          </p:spPr>
          <p:txBody>
            <a:bodyPr/>
            <a:lstStyle/>
            <a:p>
              <a:endParaRPr lang="en-US"/>
            </a:p>
          </p:txBody>
        </p:sp>
        <p:sp>
          <p:nvSpPr>
            <p:cNvPr id="45114" name="AutoShape 43"/>
            <p:cNvSpPr>
              <a:spLocks noChangeArrowheads="1"/>
            </p:cNvSpPr>
            <p:nvPr/>
          </p:nvSpPr>
          <p:spPr bwMode="auto">
            <a:xfrm>
              <a:off x="1559" y="697"/>
              <a:ext cx="124" cy="217"/>
            </a:xfrm>
            <a:prstGeom prst="plus">
              <a:avLst>
                <a:gd name="adj" fmla="val 25000"/>
              </a:avLst>
            </a:prstGeom>
            <a:solidFill>
              <a:srgbClr val="FFFFFF"/>
            </a:solidFill>
            <a:ln w="9525">
              <a:noFill/>
              <a:miter lim="800000"/>
              <a:headEnd/>
              <a:tailEnd/>
            </a:ln>
          </p:spPr>
          <p:txBody>
            <a:bodyPr/>
            <a:lstStyle/>
            <a:p>
              <a:endParaRPr lang="en-US"/>
            </a:p>
          </p:txBody>
        </p:sp>
        <p:sp>
          <p:nvSpPr>
            <p:cNvPr id="5" name="Oval 44"/>
            <p:cNvSpPr>
              <a:spLocks noChangeArrowheads="1"/>
            </p:cNvSpPr>
            <p:nvPr/>
          </p:nvSpPr>
          <p:spPr bwMode="auto">
            <a:xfrm>
              <a:off x="882" y="213"/>
              <a:ext cx="1047" cy="580"/>
            </a:xfrm>
            <a:prstGeom prst="ellipse">
              <a:avLst/>
            </a:prstGeom>
            <a:gradFill rotWithShape="0">
              <a:gsLst>
                <a:gs pos="0">
                  <a:srgbClr val="FF6699"/>
                </a:gs>
                <a:gs pos="100000">
                  <a:srgbClr val="762F47"/>
                </a:gs>
              </a:gsLst>
              <a:path path="shape">
                <a:fillToRect l="50000" t="50000" r="50000" b="50000"/>
              </a:path>
            </a:gradFill>
            <a:ln w="9525">
              <a:noFill/>
              <a:round/>
              <a:headEnd/>
              <a:tailEnd/>
            </a:ln>
            <a:effectLst/>
            <a:scene3d>
              <a:camera prst="orthographicFront">
                <a:rot lat="0" lon="0" rev="0"/>
              </a:camera>
              <a:lightRig rig="contrasting" dir="t">
                <a:rot lat="0" lon="0" rev="7800000"/>
              </a:lightRig>
            </a:scene3d>
            <a:sp3d>
              <a:bevelT w="139700" h="139700"/>
            </a:sp3d>
          </p:spPr>
          <p:txBody>
            <a:bodyPr/>
            <a:lstStyle/>
            <a:p>
              <a:pPr>
                <a:defRPr/>
              </a:pPr>
              <a:endParaRPr lang="en-US"/>
            </a:p>
          </p:txBody>
        </p:sp>
        <p:sp>
          <p:nvSpPr>
            <p:cNvPr id="45118" name="AutoShape 45"/>
            <p:cNvSpPr>
              <a:spLocks noChangeArrowheads="1"/>
            </p:cNvSpPr>
            <p:nvPr/>
          </p:nvSpPr>
          <p:spPr bwMode="auto">
            <a:xfrm>
              <a:off x="1211" y="114"/>
              <a:ext cx="123" cy="218"/>
            </a:xfrm>
            <a:prstGeom prst="diamond">
              <a:avLst/>
            </a:prstGeom>
            <a:solidFill>
              <a:srgbClr val="FFFFFF"/>
            </a:solidFill>
            <a:ln w="9525">
              <a:noFill/>
              <a:miter lim="800000"/>
              <a:headEnd/>
              <a:tailEnd/>
            </a:ln>
          </p:spPr>
          <p:txBody>
            <a:bodyPr/>
            <a:lstStyle/>
            <a:p>
              <a:endParaRPr lang="en-US"/>
            </a:p>
          </p:txBody>
        </p:sp>
        <p:sp>
          <p:nvSpPr>
            <p:cNvPr id="45119" name="AutoShape 46"/>
            <p:cNvSpPr>
              <a:spLocks noChangeArrowheads="1"/>
            </p:cNvSpPr>
            <p:nvPr/>
          </p:nvSpPr>
          <p:spPr bwMode="auto">
            <a:xfrm>
              <a:off x="1375" y="114"/>
              <a:ext cx="123" cy="218"/>
            </a:xfrm>
            <a:prstGeom prst="diamond">
              <a:avLst/>
            </a:prstGeom>
            <a:solidFill>
              <a:srgbClr val="FFFFFF"/>
            </a:solidFill>
            <a:ln w="9525">
              <a:noFill/>
              <a:miter lim="800000"/>
              <a:headEnd/>
              <a:tailEnd/>
            </a:ln>
          </p:spPr>
          <p:txBody>
            <a:bodyPr/>
            <a:lstStyle/>
            <a:p>
              <a:endParaRPr lang="en-US"/>
            </a:p>
          </p:txBody>
        </p:sp>
        <p:sp>
          <p:nvSpPr>
            <p:cNvPr id="45120" name="AutoShape 47"/>
            <p:cNvSpPr>
              <a:spLocks noChangeArrowheads="1"/>
            </p:cNvSpPr>
            <p:nvPr/>
          </p:nvSpPr>
          <p:spPr bwMode="auto">
            <a:xfrm>
              <a:off x="1519" y="120"/>
              <a:ext cx="123" cy="217"/>
            </a:xfrm>
            <a:prstGeom prst="diamond">
              <a:avLst/>
            </a:prstGeom>
            <a:solidFill>
              <a:srgbClr val="FFFFFF"/>
            </a:solidFill>
            <a:ln w="9525">
              <a:noFill/>
              <a:miter lim="800000"/>
              <a:headEnd/>
              <a:tailEnd/>
            </a:ln>
          </p:spPr>
          <p:txBody>
            <a:bodyPr/>
            <a:lstStyle/>
            <a:p>
              <a:endParaRPr lang="en-US"/>
            </a:p>
          </p:txBody>
        </p:sp>
        <p:sp>
          <p:nvSpPr>
            <p:cNvPr id="45121" name="Text Box 48"/>
            <p:cNvSpPr txBox="1">
              <a:spLocks noChangeArrowheads="1"/>
            </p:cNvSpPr>
            <p:nvPr/>
          </p:nvSpPr>
          <p:spPr bwMode="auto">
            <a:xfrm>
              <a:off x="1067" y="386"/>
              <a:ext cx="775" cy="286"/>
            </a:xfrm>
            <a:prstGeom prst="rect">
              <a:avLst/>
            </a:prstGeom>
            <a:noFill/>
            <a:ln w="9525">
              <a:noFill/>
              <a:miter lim="800000"/>
              <a:headEnd/>
              <a:tailEnd/>
            </a:ln>
          </p:spPr>
          <p:txBody>
            <a:bodyPr/>
            <a:lstStyle/>
            <a:p>
              <a:r>
                <a:rPr lang="en-US" sz="1200" b="1">
                  <a:solidFill>
                    <a:srgbClr val="FFFFFF"/>
                  </a:solidFill>
                  <a:latin typeface="Arial Narrow" pitchFamily="34" charset="0"/>
                </a:rPr>
                <a:t>Transcription Apparatus</a:t>
              </a:r>
              <a:endParaRPr lang="en-US"/>
            </a:p>
          </p:txBody>
        </p:sp>
        <p:sp>
          <p:nvSpPr>
            <p:cNvPr id="45122" name="Rectangle 49"/>
            <p:cNvSpPr>
              <a:spLocks noChangeArrowheads="1"/>
            </p:cNvSpPr>
            <p:nvPr/>
          </p:nvSpPr>
          <p:spPr bwMode="auto">
            <a:xfrm>
              <a:off x="1055" y="663"/>
              <a:ext cx="123" cy="218"/>
            </a:xfrm>
            <a:prstGeom prst="rect">
              <a:avLst/>
            </a:prstGeom>
            <a:solidFill>
              <a:srgbClr val="FFFFFF"/>
            </a:solidFill>
            <a:ln w="9525">
              <a:noFill/>
              <a:miter lim="800000"/>
              <a:headEnd/>
              <a:tailEnd/>
            </a:ln>
          </p:spPr>
          <p:txBody>
            <a:bodyPr/>
            <a:lstStyle/>
            <a:p>
              <a:endParaRPr lang="en-US"/>
            </a:p>
          </p:txBody>
        </p:sp>
        <p:sp>
          <p:nvSpPr>
            <p:cNvPr id="45123" name="AutoShape 50"/>
            <p:cNvSpPr>
              <a:spLocks noChangeArrowheads="1"/>
            </p:cNvSpPr>
            <p:nvPr/>
          </p:nvSpPr>
          <p:spPr bwMode="auto">
            <a:xfrm>
              <a:off x="1190" y="688"/>
              <a:ext cx="185" cy="218"/>
            </a:xfrm>
            <a:prstGeom prst="hexagon">
              <a:avLst>
                <a:gd name="adj" fmla="val 25000"/>
                <a:gd name="vf" fmla="val 115470"/>
              </a:avLst>
            </a:prstGeom>
            <a:solidFill>
              <a:srgbClr val="FFFFFF"/>
            </a:solidFill>
            <a:ln w="9525">
              <a:noFill/>
              <a:miter lim="800000"/>
              <a:headEnd/>
              <a:tailEnd/>
            </a:ln>
          </p:spPr>
          <p:txBody>
            <a:bodyPr/>
            <a:lstStyle/>
            <a:p>
              <a:endParaRPr lang="en-US"/>
            </a:p>
          </p:txBody>
        </p:sp>
        <p:sp>
          <p:nvSpPr>
            <p:cNvPr id="45124" name="AutoShape 51"/>
            <p:cNvSpPr>
              <a:spLocks noChangeArrowheads="1"/>
            </p:cNvSpPr>
            <p:nvPr/>
          </p:nvSpPr>
          <p:spPr bwMode="auto">
            <a:xfrm>
              <a:off x="1366" y="663"/>
              <a:ext cx="184" cy="218"/>
            </a:xfrm>
            <a:prstGeom prst="triangle">
              <a:avLst>
                <a:gd name="adj" fmla="val 50000"/>
              </a:avLst>
            </a:prstGeom>
            <a:solidFill>
              <a:srgbClr val="FFFFFF"/>
            </a:solidFill>
            <a:ln w="9525">
              <a:noFill/>
              <a:miter lim="800000"/>
              <a:headEnd/>
              <a:tailEnd/>
            </a:ln>
          </p:spPr>
          <p:txBody>
            <a:bodyPr/>
            <a:lstStyle/>
            <a:p>
              <a:endParaRPr lang="en-US"/>
            </a:p>
          </p:txBody>
        </p:sp>
        <p:sp>
          <p:nvSpPr>
            <p:cNvPr id="45125" name="AutoShape 52"/>
            <p:cNvSpPr>
              <a:spLocks noChangeArrowheads="1"/>
            </p:cNvSpPr>
            <p:nvPr/>
          </p:nvSpPr>
          <p:spPr bwMode="auto">
            <a:xfrm>
              <a:off x="1559" y="657"/>
              <a:ext cx="124" cy="218"/>
            </a:xfrm>
            <a:prstGeom prst="plus">
              <a:avLst>
                <a:gd name="adj" fmla="val 25000"/>
              </a:avLst>
            </a:prstGeom>
            <a:solidFill>
              <a:srgbClr val="FFFFFF"/>
            </a:solidFill>
            <a:ln w="9525">
              <a:noFill/>
              <a:miter lim="800000"/>
              <a:headEnd/>
              <a:tailEnd/>
            </a:ln>
          </p:spPr>
          <p:txBody>
            <a:bodyPr/>
            <a:lstStyle/>
            <a:p>
              <a:endParaRPr lang="en-US"/>
            </a:p>
          </p:txBody>
        </p:sp>
      </p:grpSp>
      <p:sp>
        <p:nvSpPr>
          <p:cNvPr id="38918" name="Rectangle 6"/>
          <p:cNvSpPr>
            <a:spLocks noChangeArrowheads="1"/>
          </p:cNvSpPr>
          <p:nvPr/>
        </p:nvSpPr>
        <p:spPr bwMode="auto">
          <a:xfrm>
            <a:off x="1676400" y="1905000"/>
            <a:ext cx="193675" cy="346075"/>
          </a:xfrm>
          <a:prstGeom prst="rect">
            <a:avLst/>
          </a:prstGeom>
          <a:solidFill>
            <a:srgbClr val="00FFFF"/>
          </a:solid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pPr>
              <a:defRPr/>
            </a:pPr>
            <a:endParaRPr lang="en-US"/>
          </a:p>
        </p:txBody>
      </p:sp>
      <p:sp>
        <p:nvSpPr>
          <p:cNvPr id="38919" name="AutoShape 7"/>
          <p:cNvSpPr>
            <a:spLocks noChangeArrowheads="1"/>
          </p:cNvSpPr>
          <p:nvPr/>
        </p:nvSpPr>
        <p:spPr bwMode="auto">
          <a:xfrm>
            <a:off x="1912938" y="1905000"/>
            <a:ext cx="292100" cy="346075"/>
          </a:xfrm>
          <a:prstGeom prst="hexagon">
            <a:avLst>
              <a:gd name="adj" fmla="val 25000"/>
              <a:gd name="vf" fmla="val 115470"/>
            </a:avLst>
          </a:prstGeom>
          <a:solidFill>
            <a:srgbClr val="993300"/>
          </a:solid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pPr>
              <a:defRPr/>
            </a:pPr>
            <a:endParaRPr lang="en-US"/>
          </a:p>
        </p:txBody>
      </p:sp>
      <p:sp>
        <p:nvSpPr>
          <p:cNvPr id="38920" name="AutoShape 8"/>
          <p:cNvSpPr>
            <a:spLocks noChangeArrowheads="1"/>
          </p:cNvSpPr>
          <p:nvPr/>
        </p:nvSpPr>
        <p:spPr bwMode="auto">
          <a:xfrm>
            <a:off x="2197100" y="1905000"/>
            <a:ext cx="293688" cy="346075"/>
          </a:xfrm>
          <a:prstGeom prst="triangle">
            <a:avLst>
              <a:gd name="adj" fmla="val 50000"/>
            </a:avLst>
          </a:prstGeom>
          <a:solidFill>
            <a:srgbClr val="CC99FF"/>
          </a:solid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pPr>
              <a:defRPr/>
            </a:pPr>
            <a:endParaRPr lang="en-US"/>
          </a:p>
        </p:txBody>
      </p:sp>
      <p:sp>
        <p:nvSpPr>
          <p:cNvPr id="38921" name="AutoShape 9"/>
          <p:cNvSpPr>
            <a:spLocks noChangeArrowheads="1"/>
          </p:cNvSpPr>
          <p:nvPr/>
        </p:nvSpPr>
        <p:spPr bwMode="auto">
          <a:xfrm>
            <a:off x="2495550" y="1892300"/>
            <a:ext cx="193675" cy="346075"/>
          </a:xfrm>
          <a:prstGeom prst="plus">
            <a:avLst>
              <a:gd name="adj" fmla="val 25000"/>
            </a:avLst>
          </a:prstGeom>
          <a:solidFill>
            <a:srgbClr val="FFCC00"/>
          </a:solid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pPr>
              <a:defRPr/>
            </a:pPr>
            <a:endParaRPr lang="en-US"/>
          </a:p>
        </p:txBody>
      </p:sp>
      <p:sp>
        <p:nvSpPr>
          <p:cNvPr id="45093" name="Text Box 10"/>
          <p:cNvSpPr txBox="1">
            <a:spLocks noChangeArrowheads="1"/>
          </p:cNvSpPr>
          <p:nvPr/>
        </p:nvSpPr>
        <p:spPr bwMode="auto">
          <a:xfrm>
            <a:off x="1708150" y="2392363"/>
            <a:ext cx="1174750" cy="344487"/>
          </a:xfrm>
          <a:prstGeom prst="rect">
            <a:avLst/>
          </a:prstGeom>
          <a:noFill/>
          <a:ln w="9525">
            <a:noFill/>
            <a:miter lim="800000"/>
            <a:headEnd/>
            <a:tailEnd/>
          </a:ln>
        </p:spPr>
        <p:txBody>
          <a:bodyPr/>
          <a:lstStyle/>
          <a:p>
            <a:r>
              <a:rPr lang="en-US" sz="1100" b="1">
                <a:latin typeface="Century Gothic" pitchFamily="34" charset="0"/>
              </a:rPr>
              <a:t>PROMOTER</a:t>
            </a:r>
            <a:endParaRPr lang="en-US">
              <a:latin typeface="Century Gothic" pitchFamily="34" charset="0"/>
            </a:endParaRPr>
          </a:p>
        </p:txBody>
      </p:sp>
      <p:sp>
        <p:nvSpPr>
          <p:cNvPr id="45094" name="Line 11"/>
          <p:cNvSpPr>
            <a:spLocks noChangeShapeType="1"/>
          </p:cNvSpPr>
          <p:nvPr/>
        </p:nvSpPr>
        <p:spPr bwMode="auto">
          <a:xfrm>
            <a:off x="1708150" y="2276475"/>
            <a:ext cx="1588" cy="115888"/>
          </a:xfrm>
          <a:prstGeom prst="line">
            <a:avLst/>
          </a:prstGeom>
          <a:noFill/>
          <a:ln w="9525">
            <a:solidFill>
              <a:srgbClr val="000000"/>
            </a:solidFill>
            <a:round/>
            <a:headEnd/>
            <a:tailEnd/>
          </a:ln>
        </p:spPr>
        <p:txBody>
          <a:bodyPr/>
          <a:lstStyle/>
          <a:p>
            <a:endParaRPr lang="en-US"/>
          </a:p>
        </p:txBody>
      </p:sp>
      <p:sp>
        <p:nvSpPr>
          <p:cNvPr id="45095" name="Line 12"/>
          <p:cNvSpPr>
            <a:spLocks noChangeShapeType="1"/>
          </p:cNvSpPr>
          <p:nvPr/>
        </p:nvSpPr>
        <p:spPr bwMode="auto">
          <a:xfrm>
            <a:off x="1708150" y="2392363"/>
            <a:ext cx="1076325" cy="1587"/>
          </a:xfrm>
          <a:prstGeom prst="line">
            <a:avLst/>
          </a:prstGeom>
          <a:noFill/>
          <a:ln w="9525">
            <a:solidFill>
              <a:srgbClr val="000000"/>
            </a:solidFill>
            <a:round/>
            <a:headEnd/>
            <a:tailEnd/>
          </a:ln>
        </p:spPr>
        <p:txBody>
          <a:bodyPr/>
          <a:lstStyle/>
          <a:p>
            <a:endParaRPr lang="en-US"/>
          </a:p>
        </p:txBody>
      </p:sp>
      <p:sp>
        <p:nvSpPr>
          <p:cNvPr id="45096" name="Line 13"/>
          <p:cNvSpPr>
            <a:spLocks noChangeShapeType="1"/>
          </p:cNvSpPr>
          <p:nvPr/>
        </p:nvSpPr>
        <p:spPr bwMode="auto">
          <a:xfrm>
            <a:off x="2784475" y="2276475"/>
            <a:ext cx="1588" cy="115888"/>
          </a:xfrm>
          <a:prstGeom prst="line">
            <a:avLst/>
          </a:prstGeom>
          <a:noFill/>
          <a:ln w="9525">
            <a:solidFill>
              <a:srgbClr val="000000"/>
            </a:solidFill>
            <a:round/>
            <a:headEnd/>
            <a:tailEnd/>
          </a:ln>
        </p:spPr>
        <p:txBody>
          <a:bodyPr/>
          <a:lstStyle/>
          <a:p>
            <a:endParaRPr lang="en-US"/>
          </a:p>
        </p:txBody>
      </p:sp>
      <p:sp>
        <p:nvSpPr>
          <p:cNvPr id="45097" name="Line 14"/>
          <p:cNvSpPr>
            <a:spLocks noChangeShapeType="1"/>
          </p:cNvSpPr>
          <p:nvPr/>
        </p:nvSpPr>
        <p:spPr bwMode="auto">
          <a:xfrm flipH="1" flipV="1">
            <a:off x="2686050" y="2160588"/>
            <a:ext cx="293688" cy="344487"/>
          </a:xfrm>
          <a:prstGeom prst="line">
            <a:avLst/>
          </a:prstGeom>
          <a:noFill/>
          <a:ln w="19050">
            <a:solidFill>
              <a:srgbClr val="000000"/>
            </a:solidFill>
            <a:round/>
            <a:headEnd/>
            <a:tailEnd type="triangle" w="med" len="med"/>
          </a:ln>
        </p:spPr>
        <p:txBody>
          <a:bodyPr/>
          <a:lstStyle/>
          <a:p>
            <a:endParaRPr lang="en-US"/>
          </a:p>
        </p:txBody>
      </p:sp>
      <p:sp>
        <p:nvSpPr>
          <p:cNvPr id="38968" name="Text Box 56"/>
          <p:cNvSpPr txBox="1">
            <a:spLocks noChangeArrowheads="1"/>
          </p:cNvSpPr>
          <p:nvPr/>
        </p:nvSpPr>
        <p:spPr bwMode="auto">
          <a:xfrm>
            <a:off x="4572000" y="2895600"/>
            <a:ext cx="3733800" cy="1016000"/>
          </a:xfrm>
          <a:prstGeom prst="rect">
            <a:avLst/>
          </a:prstGeom>
          <a:noFill/>
          <a:ln w="9525">
            <a:noFill/>
            <a:miter lim="800000"/>
            <a:headEnd/>
            <a:tailEnd/>
          </a:ln>
        </p:spPr>
        <p:txBody>
          <a:bodyPr>
            <a:spAutoFit/>
          </a:bodyPr>
          <a:lstStyle/>
          <a:p>
            <a:pPr>
              <a:spcBef>
                <a:spcPct val="50000"/>
              </a:spcBef>
            </a:pPr>
            <a:r>
              <a:rPr lang="en-US" sz="2000" b="1">
                <a:latin typeface="Century Gothic" pitchFamily="34" charset="0"/>
              </a:rPr>
              <a:t>DNA then loops and enhancer binds transcription apparatus</a:t>
            </a:r>
          </a:p>
        </p:txBody>
      </p:sp>
      <p:sp>
        <p:nvSpPr>
          <p:cNvPr id="45099" name="Rectangle 61"/>
          <p:cNvSpPr>
            <a:spLocks noChangeArrowheads="1"/>
          </p:cNvSpPr>
          <p:nvPr/>
        </p:nvSpPr>
        <p:spPr bwMode="auto">
          <a:xfrm>
            <a:off x="7194550" y="4287838"/>
            <a:ext cx="195263" cy="344487"/>
          </a:xfrm>
          <a:prstGeom prst="rect">
            <a:avLst/>
          </a:prstGeom>
          <a:solidFill>
            <a:srgbClr val="FFFFFF"/>
          </a:solidFill>
          <a:ln w="9525">
            <a:noFill/>
            <a:miter lim="800000"/>
            <a:headEnd/>
            <a:tailEnd/>
          </a:ln>
        </p:spPr>
        <p:txBody>
          <a:bodyPr/>
          <a:lstStyle/>
          <a:p>
            <a:endParaRPr lang="en-US"/>
          </a:p>
        </p:txBody>
      </p:sp>
      <p:sp>
        <p:nvSpPr>
          <p:cNvPr id="45100" name="AutoShape 62"/>
          <p:cNvSpPr>
            <a:spLocks noChangeArrowheads="1"/>
          </p:cNvSpPr>
          <p:nvPr/>
        </p:nvSpPr>
        <p:spPr bwMode="auto">
          <a:xfrm>
            <a:off x="7423150" y="4324350"/>
            <a:ext cx="293688" cy="346075"/>
          </a:xfrm>
          <a:prstGeom prst="hexagon">
            <a:avLst>
              <a:gd name="adj" fmla="val 25000"/>
              <a:gd name="vf" fmla="val 115470"/>
            </a:avLst>
          </a:prstGeom>
          <a:solidFill>
            <a:srgbClr val="FFFFFF"/>
          </a:solidFill>
          <a:ln w="9525">
            <a:noFill/>
            <a:miter lim="800000"/>
            <a:headEnd/>
            <a:tailEnd/>
          </a:ln>
        </p:spPr>
        <p:txBody>
          <a:bodyPr/>
          <a:lstStyle/>
          <a:p>
            <a:endParaRPr lang="en-US"/>
          </a:p>
        </p:txBody>
      </p:sp>
      <p:sp>
        <p:nvSpPr>
          <p:cNvPr id="45101" name="AutoShape 63"/>
          <p:cNvSpPr>
            <a:spLocks noChangeArrowheads="1"/>
          </p:cNvSpPr>
          <p:nvPr/>
        </p:nvSpPr>
        <p:spPr bwMode="auto">
          <a:xfrm>
            <a:off x="7716838" y="4287838"/>
            <a:ext cx="292100" cy="344487"/>
          </a:xfrm>
          <a:prstGeom prst="triangle">
            <a:avLst>
              <a:gd name="adj" fmla="val 50000"/>
            </a:avLst>
          </a:prstGeom>
          <a:solidFill>
            <a:srgbClr val="FFFFFF"/>
          </a:solidFill>
          <a:ln w="9525">
            <a:noFill/>
            <a:miter lim="800000"/>
            <a:headEnd/>
            <a:tailEnd/>
          </a:ln>
        </p:spPr>
        <p:txBody>
          <a:bodyPr/>
          <a:lstStyle/>
          <a:p>
            <a:endParaRPr lang="en-US"/>
          </a:p>
        </p:txBody>
      </p:sp>
      <p:sp>
        <p:nvSpPr>
          <p:cNvPr id="45102" name="AutoShape 64"/>
          <p:cNvSpPr>
            <a:spLocks noChangeArrowheads="1"/>
          </p:cNvSpPr>
          <p:nvPr/>
        </p:nvSpPr>
        <p:spPr bwMode="auto">
          <a:xfrm>
            <a:off x="8008938" y="4278313"/>
            <a:ext cx="196850" cy="344487"/>
          </a:xfrm>
          <a:prstGeom prst="plus">
            <a:avLst>
              <a:gd name="adj" fmla="val 25000"/>
            </a:avLst>
          </a:prstGeom>
          <a:solidFill>
            <a:srgbClr val="FFFFFF"/>
          </a:solidFill>
          <a:ln w="9525">
            <a:noFill/>
            <a:miter lim="800000"/>
            <a:headEnd/>
            <a:tailEnd/>
          </a:ln>
        </p:spPr>
        <p:txBody>
          <a:bodyPr/>
          <a:lstStyle/>
          <a:p>
            <a:endParaRPr lang="en-US"/>
          </a:p>
        </p:txBody>
      </p:sp>
      <p:sp>
        <p:nvSpPr>
          <p:cNvPr id="45103" name="Text Box 69"/>
          <p:cNvSpPr txBox="1">
            <a:spLocks noChangeArrowheads="1"/>
          </p:cNvSpPr>
          <p:nvPr/>
        </p:nvSpPr>
        <p:spPr bwMode="auto">
          <a:xfrm>
            <a:off x="2819400" y="4724400"/>
            <a:ext cx="1230313" cy="454025"/>
          </a:xfrm>
          <a:prstGeom prst="rect">
            <a:avLst/>
          </a:prstGeom>
          <a:noFill/>
          <a:ln w="9525">
            <a:noFill/>
            <a:miter lim="800000"/>
            <a:headEnd/>
            <a:tailEnd/>
          </a:ln>
        </p:spPr>
        <p:txBody>
          <a:bodyPr/>
          <a:lstStyle/>
          <a:p>
            <a:pPr algn="ctr"/>
            <a:r>
              <a:rPr lang="en-US" sz="1200" b="1">
                <a:solidFill>
                  <a:srgbClr val="FFFFFF"/>
                </a:solidFill>
                <a:latin typeface="Arial Narrow" pitchFamily="34" charset="0"/>
              </a:rPr>
              <a:t>Transcription Apparatus</a:t>
            </a:r>
            <a:endParaRPr lang="en-US"/>
          </a:p>
        </p:txBody>
      </p:sp>
      <p:sp>
        <p:nvSpPr>
          <p:cNvPr id="45104" name="Rectangle 70"/>
          <p:cNvSpPr>
            <a:spLocks noChangeArrowheads="1"/>
          </p:cNvSpPr>
          <p:nvPr/>
        </p:nvSpPr>
        <p:spPr bwMode="auto">
          <a:xfrm>
            <a:off x="7208838" y="4224338"/>
            <a:ext cx="195262" cy="346075"/>
          </a:xfrm>
          <a:prstGeom prst="rect">
            <a:avLst/>
          </a:prstGeom>
          <a:solidFill>
            <a:srgbClr val="FFFFFF"/>
          </a:solidFill>
          <a:ln w="9525">
            <a:noFill/>
            <a:miter lim="800000"/>
            <a:headEnd/>
            <a:tailEnd/>
          </a:ln>
        </p:spPr>
        <p:txBody>
          <a:bodyPr/>
          <a:lstStyle/>
          <a:p>
            <a:endParaRPr lang="en-US"/>
          </a:p>
        </p:txBody>
      </p:sp>
      <p:sp>
        <p:nvSpPr>
          <p:cNvPr id="45105" name="AutoShape 71"/>
          <p:cNvSpPr>
            <a:spLocks noChangeArrowheads="1"/>
          </p:cNvSpPr>
          <p:nvPr/>
        </p:nvSpPr>
        <p:spPr bwMode="auto">
          <a:xfrm>
            <a:off x="7467600" y="4191000"/>
            <a:ext cx="293688" cy="346075"/>
          </a:xfrm>
          <a:prstGeom prst="hexagon">
            <a:avLst>
              <a:gd name="adj" fmla="val 25000"/>
              <a:gd name="vf" fmla="val 115470"/>
            </a:avLst>
          </a:prstGeom>
          <a:solidFill>
            <a:srgbClr val="FFFFFF"/>
          </a:solidFill>
          <a:ln w="9525">
            <a:noFill/>
            <a:miter lim="800000"/>
            <a:headEnd/>
            <a:tailEnd/>
          </a:ln>
        </p:spPr>
        <p:txBody>
          <a:bodyPr/>
          <a:lstStyle/>
          <a:p>
            <a:endParaRPr lang="en-US"/>
          </a:p>
        </p:txBody>
      </p:sp>
      <p:sp>
        <p:nvSpPr>
          <p:cNvPr id="45106" name="AutoShape 72"/>
          <p:cNvSpPr>
            <a:spLocks noChangeArrowheads="1"/>
          </p:cNvSpPr>
          <p:nvPr/>
        </p:nvSpPr>
        <p:spPr bwMode="auto">
          <a:xfrm>
            <a:off x="7702550" y="4224338"/>
            <a:ext cx="292100" cy="346075"/>
          </a:xfrm>
          <a:prstGeom prst="triangle">
            <a:avLst>
              <a:gd name="adj" fmla="val 50000"/>
            </a:avLst>
          </a:prstGeom>
          <a:solidFill>
            <a:srgbClr val="FFFFFF"/>
          </a:solidFill>
          <a:ln w="9525">
            <a:noFill/>
            <a:miter lim="800000"/>
            <a:headEnd/>
            <a:tailEnd/>
          </a:ln>
        </p:spPr>
        <p:txBody>
          <a:bodyPr/>
          <a:lstStyle/>
          <a:p>
            <a:endParaRPr lang="en-US"/>
          </a:p>
        </p:txBody>
      </p:sp>
      <p:sp>
        <p:nvSpPr>
          <p:cNvPr id="45107" name="AutoShape 73"/>
          <p:cNvSpPr>
            <a:spLocks noChangeArrowheads="1"/>
          </p:cNvSpPr>
          <p:nvPr/>
        </p:nvSpPr>
        <p:spPr bwMode="auto">
          <a:xfrm>
            <a:off x="8008938" y="4214813"/>
            <a:ext cx="196850" cy="346075"/>
          </a:xfrm>
          <a:prstGeom prst="plus">
            <a:avLst>
              <a:gd name="adj" fmla="val 25000"/>
            </a:avLst>
          </a:prstGeom>
          <a:solidFill>
            <a:srgbClr val="FFFFFF"/>
          </a:solidFill>
          <a:ln w="9525">
            <a:noFill/>
            <a:miter lim="800000"/>
            <a:headEnd/>
            <a:tailEnd/>
          </a:ln>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3.61111E-6 -3.7037E-6 L -0.00225 0.12199 " pathEditMode="relative" rAng="0" ptsTypes="AA">
                                      <p:cBhvr>
                                        <p:cTn id="6" dur="2000" fill="hold"/>
                                        <p:tgtEl>
                                          <p:spTgt spid="3"/>
                                        </p:tgtEl>
                                        <p:attrNameLst>
                                          <p:attrName>ppt_x</p:attrName>
                                          <p:attrName>ppt_y</p:attrName>
                                        </p:attrNameLst>
                                      </p:cBhvr>
                                      <p:rCtr x="-100" y="6100"/>
                                    </p:animMotion>
                                  </p:childTnLst>
                                </p:cTn>
                              </p:par>
                            </p:childTnLst>
                          </p:cTn>
                        </p:par>
                      </p:childTnLst>
                    </p:cTn>
                  </p:par>
                  <p:par>
                    <p:cTn id="7" fill="hold">
                      <p:stCondLst>
                        <p:cond delay="indefinite"/>
                      </p:stCondLst>
                      <p:childTnLst>
                        <p:par>
                          <p:cTn id="8" fill="hold">
                            <p:stCondLst>
                              <p:cond delay="0"/>
                            </p:stCondLst>
                            <p:childTnLst>
                              <p:par>
                                <p:cTn id="9" presetID="9" presetClass="entr" presetSubtype="0" fill="hold" nodeType="clickEffect">
                                  <p:stCondLst>
                                    <p:cond delay="0"/>
                                  </p:stCondLst>
                                  <p:childTnLst>
                                    <p:set>
                                      <p:cBhvr>
                                        <p:cTn id="10" dur="1" fill="hold">
                                          <p:stCondLst>
                                            <p:cond delay="0"/>
                                          </p:stCondLst>
                                        </p:cTn>
                                        <p:tgtEl>
                                          <p:spTgt spid="38932"/>
                                        </p:tgtEl>
                                        <p:attrNameLst>
                                          <p:attrName>style.visibility</p:attrName>
                                        </p:attrNameLst>
                                      </p:cBhvr>
                                      <p:to>
                                        <p:strVal val="visible"/>
                                      </p:to>
                                    </p:set>
                                    <p:animEffect transition="in" filter="dissolve">
                                      <p:cBhvr>
                                        <p:cTn id="11" dur="500"/>
                                        <p:tgtEl>
                                          <p:spTgt spid="38932"/>
                                        </p:tgtEl>
                                      </p:cBhvr>
                                    </p:animEffect>
                                  </p:childTnLst>
                                </p:cTn>
                              </p:par>
                              <p:par>
                                <p:cTn id="12" presetID="9" presetClass="entr" presetSubtype="0" fill="hold" grpId="0" nodeType="withEffect">
                                  <p:stCondLst>
                                    <p:cond delay="0"/>
                                  </p:stCondLst>
                                  <p:childTnLst>
                                    <p:set>
                                      <p:cBhvr>
                                        <p:cTn id="13" dur="1" fill="hold">
                                          <p:stCondLst>
                                            <p:cond delay="0"/>
                                          </p:stCondLst>
                                        </p:cTn>
                                        <p:tgtEl>
                                          <p:spTgt spid="38968"/>
                                        </p:tgtEl>
                                        <p:attrNameLst>
                                          <p:attrName>style.visibility</p:attrName>
                                        </p:attrNameLst>
                                      </p:cBhvr>
                                      <p:to>
                                        <p:strVal val="visible"/>
                                      </p:to>
                                    </p:set>
                                    <p:animEffect transition="in" filter="dissolve">
                                      <p:cBhvr>
                                        <p:cTn id="14" dur="500"/>
                                        <p:tgtEl>
                                          <p:spTgt spid="38968"/>
                                        </p:tgtEl>
                                      </p:cBhvr>
                                    </p:animEffect>
                                  </p:childTnLst>
                                </p:cTn>
                              </p:par>
                            </p:childTnLst>
                          </p:cTn>
                        </p:par>
                      </p:childTnLst>
                    </p:cTn>
                  </p:par>
                  <p:par>
                    <p:cTn id="15" fill="hold">
                      <p:stCondLst>
                        <p:cond delay="indefinite"/>
                      </p:stCondLst>
                      <p:childTnLst>
                        <p:par>
                          <p:cTn id="16" fill="hold">
                            <p:stCondLst>
                              <p:cond delay="0"/>
                            </p:stCondLst>
                            <p:childTnLst>
                              <p:par>
                                <p:cTn id="17" presetID="9" presetClass="entr" presetSubtype="0"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dissolve">
                                      <p:cBhvr>
                                        <p:cTn id="1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68"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4" name="Rectangle 2"/>
          <p:cNvSpPr>
            <a:spLocks noGrp="1" noChangeArrowheads="1"/>
          </p:cNvSpPr>
          <p:nvPr>
            <p:ph type="title"/>
          </p:nvPr>
        </p:nvSpPr>
        <p:spPr>
          <a:xfrm>
            <a:off x="215606" y="685800"/>
            <a:ext cx="8763000" cy="762000"/>
          </a:xfrm>
          <a:ln>
            <a:solidFill>
              <a:schemeClr val="bg1"/>
            </a:solidFill>
          </a:ln>
        </p:spPr>
        <p:style>
          <a:lnRef idx="2">
            <a:schemeClr val="accent3"/>
          </a:lnRef>
          <a:fillRef idx="1">
            <a:schemeClr val="lt1"/>
          </a:fillRef>
          <a:effectRef idx="0">
            <a:schemeClr val="accent3"/>
          </a:effectRef>
          <a:fontRef idx="minor">
            <a:schemeClr val="dk1"/>
          </a:fontRef>
        </p:style>
        <p:txBody>
          <a:bodyPr/>
          <a:lstStyle/>
          <a:p>
            <a:pPr eaLnBrk="1" hangingPunct="1"/>
            <a:r>
              <a:rPr lang="en-US" altLang="zh-CN" sz="3200" b="1" dirty="0">
                <a:solidFill>
                  <a:srgbClr val="000000"/>
                </a:solidFill>
                <a:latin typeface="Century Gothic" pitchFamily="34" charset="0"/>
                <a:ea typeface="SimSun" pitchFamily="2" charset="-122"/>
              </a:rPr>
              <a:t>5.6 Transcription Factors </a:t>
            </a:r>
            <a:endParaRPr lang="en-US" sz="3200" b="1" dirty="0">
              <a:solidFill>
                <a:srgbClr val="000000"/>
              </a:solidFill>
              <a:latin typeface="Century Gothic" pitchFamily="34" charset="0"/>
            </a:endParaRPr>
          </a:p>
        </p:txBody>
      </p:sp>
      <p:sp>
        <p:nvSpPr>
          <p:cNvPr id="46085" name="Rectangle 3"/>
          <p:cNvSpPr>
            <a:spLocks noGrp="1" noChangeArrowheads="1"/>
          </p:cNvSpPr>
          <p:nvPr>
            <p:ph idx="1"/>
          </p:nvPr>
        </p:nvSpPr>
        <p:spPr>
          <a:xfrm>
            <a:off x="215606" y="1447800"/>
            <a:ext cx="8305800" cy="5105400"/>
          </a:xfrm>
        </p:spPr>
        <p:txBody>
          <a:bodyPr/>
          <a:lstStyle/>
          <a:p>
            <a:pPr eaLnBrk="1" hangingPunct="1"/>
            <a:r>
              <a:rPr lang="en-US" altLang="zh-CN" sz="2400" dirty="0">
                <a:solidFill>
                  <a:srgbClr val="000000"/>
                </a:solidFill>
                <a:latin typeface="Century Gothic" pitchFamily="34" charset="0"/>
                <a:ea typeface="SimSun" pitchFamily="2" charset="-122"/>
              </a:rPr>
              <a:t>TF are </a:t>
            </a:r>
            <a:r>
              <a:rPr lang="en-US" altLang="zh-CN" sz="2400" dirty="0" err="1">
                <a:solidFill>
                  <a:srgbClr val="000000"/>
                </a:solidFill>
                <a:latin typeface="Century Gothic" pitchFamily="34" charset="0"/>
                <a:ea typeface="SimSun" pitchFamily="2" charset="-122"/>
              </a:rPr>
              <a:t>specialised</a:t>
            </a:r>
            <a:r>
              <a:rPr lang="en-US" altLang="zh-CN" sz="2400" dirty="0">
                <a:solidFill>
                  <a:srgbClr val="000000"/>
                </a:solidFill>
                <a:latin typeface="Century Gothic" pitchFamily="34" charset="0"/>
                <a:ea typeface="SimSun" pitchFamily="2" charset="-122"/>
              </a:rPr>
              <a:t> proteins that regulate gene expression by controlling transcription. </a:t>
            </a:r>
          </a:p>
          <a:p>
            <a:pPr eaLnBrk="1" hangingPunct="1"/>
            <a:r>
              <a:rPr lang="en-US" altLang="zh-CN" sz="2400" dirty="0">
                <a:solidFill>
                  <a:srgbClr val="000000"/>
                </a:solidFill>
                <a:latin typeface="Century Gothic" pitchFamily="34" charset="0"/>
                <a:ea typeface="SimSun" pitchFamily="2" charset="-122"/>
              </a:rPr>
              <a:t>Have </a:t>
            </a:r>
            <a:r>
              <a:rPr lang="en-US" altLang="zh-CN" sz="2400" b="1" dirty="0">
                <a:solidFill>
                  <a:srgbClr val="000000"/>
                </a:solidFill>
                <a:latin typeface="Century Gothic" pitchFamily="34" charset="0"/>
                <a:ea typeface="SimSun" pitchFamily="2" charset="-122"/>
              </a:rPr>
              <a:t>four domains</a:t>
            </a:r>
            <a:r>
              <a:rPr lang="en-US" altLang="zh-CN" sz="2400" dirty="0">
                <a:solidFill>
                  <a:srgbClr val="000000"/>
                </a:solidFill>
                <a:latin typeface="Century Gothic" pitchFamily="34" charset="0"/>
                <a:ea typeface="SimSun" pitchFamily="2" charset="-122"/>
              </a:rPr>
              <a:t> needed for the following functions: </a:t>
            </a:r>
          </a:p>
          <a:p>
            <a:pPr marL="457200" indent="-457200" eaLnBrk="1" hangingPunct="1">
              <a:buFont typeface="+mj-lt"/>
              <a:buAutoNum type="arabicPeriod"/>
            </a:pPr>
            <a:r>
              <a:rPr lang="en-US" altLang="zh-CN" sz="2400" b="1" dirty="0">
                <a:solidFill>
                  <a:srgbClr val="000000"/>
                </a:solidFill>
                <a:latin typeface="Century Gothic" pitchFamily="34" charset="0"/>
                <a:ea typeface="SimSun" pitchFamily="2" charset="-122"/>
              </a:rPr>
              <a:t>binding to a specific sequence</a:t>
            </a:r>
            <a:r>
              <a:rPr lang="en-US" altLang="zh-CN" sz="2400" dirty="0">
                <a:solidFill>
                  <a:srgbClr val="000000"/>
                </a:solidFill>
                <a:latin typeface="Century Gothic" pitchFamily="34" charset="0"/>
                <a:ea typeface="SimSun" pitchFamily="2" charset="-122"/>
              </a:rPr>
              <a:t> on the DNA.  </a:t>
            </a:r>
          </a:p>
          <a:p>
            <a:pPr marL="457200" indent="-457200" eaLnBrk="1" hangingPunct="1">
              <a:buFont typeface="+mj-lt"/>
              <a:buAutoNum type="arabicPeriod"/>
            </a:pPr>
            <a:r>
              <a:rPr lang="en-US" altLang="zh-CN" sz="2400" b="1" dirty="0">
                <a:solidFill>
                  <a:srgbClr val="000000"/>
                </a:solidFill>
                <a:latin typeface="Century Gothic" pitchFamily="34" charset="0"/>
                <a:ea typeface="SimSun" pitchFamily="2" charset="-122"/>
              </a:rPr>
              <a:t>binding to the RNA polymerase II</a:t>
            </a:r>
            <a:r>
              <a:rPr lang="en-US" altLang="zh-CN" sz="2400" dirty="0">
                <a:solidFill>
                  <a:srgbClr val="000000"/>
                </a:solidFill>
                <a:latin typeface="Century Gothic" pitchFamily="34" charset="0"/>
                <a:ea typeface="SimSun" pitchFamily="2" charset="-122"/>
              </a:rPr>
              <a:t> complex. </a:t>
            </a:r>
          </a:p>
          <a:p>
            <a:pPr marL="457200" indent="-457200" eaLnBrk="1" hangingPunct="1">
              <a:buFont typeface="+mj-lt"/>
              <a:buAutoNum type="arabicPeriod"/>
            </a:pPr>
            <a:r>
              <a:rPr lang="en-US" altLang="zh-CN" sz="2400" b="1" dirty="0">
                <a:solidFill>
                  <a:srgbClr val="000000"/>
                </a:solidFill>
                <a:latin typeface="Century Gothic" pitchFamily="34" charset="0"/>
                <a:ea typeface="SimSun" pitchFamily="2" charset="-122"/>
              </a:rPr>
              <a:t>getting into the nucleus</a:t>
            </a:r>
            <a:r>
              <a:rPr lang="en-US" altLang="zh-CN" sz="2400" dirty="0">
                <a:solidFill>
                  <a:srgbClr val="000000"/>
                </a:solidFill>
                <a:latin typeface="Century Gothic" pitchFamily="34" charset="0"/>
                <a:ea typeface="SimSun" pitchFamily="2" charset="-122"/>
              </a:rPr>
              <a:t> where the genes are kept. </a:t>
            </a:r>
          </a:p>
          <a:p>
            <a:pPr marL="457200" indent="-457200" eaLnBrk="1" hangingPunct="1">
              <a:buFont typeface="+mj-lt"/>
              <a:buAutoNum type="arabicPeriod"/>
            </a:pPr>
            <a:r>
              <a:rPr lang="en-US" altLang="zh-CN" sz="2400" b="1" dirty="0">
                <a:solidFill>
                  <a:srgbClr val="000000"/>
                </a:solidFill>
                <a:latin typeface="Century Gothic" pitchFamily="34" charset="0"/>
                <a:ea typeface="SimSun" pitchFamily="2" charset="-122"/>
              </a:rPr>
              <a:t>responding to a stimulus</a:t>
            </a:r>
            <a:r>
              <a:rPr lang="en-US" altLang="zh-CN" sz="2400" dirty="0">
                <a:solidFill>
                  <a:srgbClr val="000000"/>
                </a:solidFill>
                <a:latin typeface="Century Gothic" pitchFamily="34" charset="0"/>
                <a:ea typeface="SimSun" pitchFamily="2" charset="-122"/>
              </a:rPr>
              <a:t> which signals that the gene should be turned ON. </a:t>
            </a:r>
            <a:endParaRPr lang="en-US" sz="2400" dirty="0">
              <a:solidFill>
                <a:srgbClr val="000000"/>
              </a:solidFill>
              <a:latin typeface="Century Gothic" pitchFamily="34" charset="0"/>
            </a:endParaRPr>
          </a:p>
        </p:txBody>
      </p:sp>
      <p:sp>
        <p:nvSpPr>
          <p:cNvPr id="46083" name="Slide Number Placeholder 5"/>
          <p:cNvSpPr>
            <a:spLocks noGrp="1"/>
          </p:cNvSpPr>
          <p:nvPr>
            <p:ph type="sldNum" sz="quarter" idx="12"/>
          </p:nvPr>
        </p:nvSpPr>
        <p:spPr>
          <a:noFill/>
        </p:spPr>
        <p:txBody>
          <a:bodyPr/>
          <a:lstStyle/>
          <a:p>
            <a:fld id="{70AB3505-1601-404C-A3F0-9954CE26CF93}" type="slidenum">
              <a:rPr lang="en-US" smtClean="0"/>
              <a:pPr/>
              <a:t>35</a:t>
            </a:fld>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8" name="Rectangle 3"/>
          <p:cNvSpPr>
            <a:spLocks noGrp="1" noChangeArrowheads="1"/>
          </p:cNvSpPr>
          <p:nvPr>
            <p:ph idx="1"/>
          </p:nvPr>
        </p:nvSpPr>
        <p:spPr>
          <a:xfrm>
            <a:off x="457200" y="609601"/>
            <a:ext cx="8229600" cy="2514600"/>
          </a:xfrm>
        </p:spPr>
        <p:txBody>
          <a:bodyPr/>
          <a:lstStyle/>
          <a:p>
            <a:pPr eaLnBrk="1" hangingPunct="1"/>
            <a:r>
              <a:rPr lang="en-US" altLang="zh-CN" sz="2400" b="1" dirty="0" err="1">
                <a:solidFill>
                  <a:srgbClr val="000000"/>
                </a:solidFill>
                <a:latin typeface="Century Gothic" pitchFamily="34" charset="0"/>
                <a:ea typeface="SimSun" pitchFamily="2" charset="-122"/>
              </a:rPr>
              <a:t>MyoD</a:t>
            </a:r>
            <a:r>
              <a:rPr lang="en-US" altLang="zh-CN" sz="2400" b="1" dirty="0">
                <a:solidFill>
                  <a:srgbClr val="000000"/>
                </a:solidFill>
                <a:latin typeface="Century Gothic" pitchFamily="34" charset="0"/>
                <a:ea typeface="SimSun" pitchFamily="2" charset="-122"/>
              </a:rPr>
              <a:t>: </a:t>
            </a:r>
            <a:r>
              <a:rPr lang="en-US" altLang="zh-CN" sz="2400" dirty="0">
                <a:solidFill>
                  <a:srgbClr val="000000"/>
                </a:solidFill>
                <a:latin typeface="Century Gothic" pitchFamily="34" charset="0"/>
                <a:ea typeface="SimSun" pitchFamily="2" charset="-122"/>
              </a:rPr>
              <a:t>example of TF. Only appears in cells destined to become muscle cells. </a:t>
            </a:r>
          </a:p>
          <a:p>
            <a:pPr eaLnBrk="1" hangingPunct="1"/>
            <a:r>
              <a:rPr lang="en-US" altLang="zh-CN" sz="2400" dirty="0">
                <a:solidFill>
                  <a:srgbClr val="000000"/>
                </a:solidFill>
                <a:latin typeface="Century Gothic" pitchFamily="34" charset="0"/>
                <a:ea typeface="SimSun" pitchFamily="2" charset="-122"/>
              </a:rPr>
              <a:t>The </a:t>
            </a:r>
            <a:r>
              <a:rPr lang="en-US" altLang="zh-CN" sz="2400" dirty="0" err="1">
                <a:solidFill>
                  <a:srgbClr val="000000"/>
                </a:solidFill>
                <a:latin typeface="Century Gothic" pitchFamily="34" charset="0"/>
                <a:ea typeface="SimSun" pitchFamily="2" charset="-122"/>
              </a:rPr>
              <a:t>MyoD</a:t>
            </a:r>
            <a:r>
              <a:rPr lang="en-US" altLang="zh-CN" sz="2400" dirty="0">
                <a:solidFill>
                  <a:srgbClr val="000000"/>
                </a:solidFill>
                <a:latin typeface="Century Gothic" pitchFamily="34" charset="0"/>
                <a:ea typeface="SimSun" pitchFamily="2" charset="-122"/>
              </a:rPr>
              <a:t> factor switches ON a range of genes needed in muscle cells, but is not required in other cell types.</a:t>
            </a:r>
          </a:p>
          <a:p>
            <a:pPr eaLnBrk="1" hangingPunct="1"/>
            <a:endParaRPr lang="en-US" altLang="zh-CN" sz="2400" dirty="0">
              <a:solidFill>
                <a:srgbClr val="000000"/>
              </a:solidFill>
              <a:latin typeface="Century Gothic" pitchFamily="34" charset="0"/>
              <a:ea typeface="SimSun" pitchFamily="2" charset="-122"/>
            </a:endParaRPr>
          </a:p>
        </p:txBody>
      </p:sp>
      <p:sp>
        <p:nvSpPr>
          <p:cNvPr id="47107" name="Slide Number Placeholder 5"/>
          <p:cNvSpPr>
            <a:spLocks noGrp="1"/>
          </p:cNvSpPr>
          <p:nvPr>
            <p:ph type="sldNum" sz="quarter" idx="12"/>
          </p:nvPr>
        </p:nvSpPr>
        <p:spPr>
          <a:noFill/>
        </p:spPr>
        <p:txBody>
          <a:bodyPr/>
          <a:lstStyle/>
          <a:p>
            <a:fld id="{EA208A8B-D4D2-4E69-AA00-96DBAEA7D39D}" type="slidenum">
              <a:rPr lang="en-US" smtClean="0"/>
              <a:pPr/>
              <a:t>36</a:t>
            </a:fld>
            <a:endParaRPr lang="en-US"/>
          </a:p>
        </p:txBody>
      </p:sp>
      <p:pic>
        <p:nvPicPr>
          <p:cNvPr id="2" name="Picture 1"/>
          <p:cNvPicPr>
            <a:picLocks noChangeAspect="1"/>
          </p:cNvPicPr>
          <p:nvPr/>
        </p:nvPicPr>
        <p:blipFill>
          <a:blip r:embed="rId2"/>
          <a:stretch>
            <a:fillRect/>
          </a:stretch>
        </p:blipFill>
        <p:spPr>
          <a:xfrm>
            <a:off x="2971800" y="2664443"/>
            <a:ext cx="4876800" cy="3927625"/>
          </a:xfrm>
          <a:prstGeom prst="rect">
            <a:avLst/>
          </a:prstGeom>
        </p:spPr>
      </p:pic>
      <p:sp>
        <p:nvSpPr>
          <p:cNvPr id="3" name="Rectangle 2"/>
          <p:cNvSpPr/>
          <p:nvPr/>
        </p:nvSpPr>
        <p:spPr>
          <a:xfrm>
            <a:off x="14655" y="6611779"/>
            <a:ext cx="4572000" cy="246221"/>
          </a:xfrm>
          <a:prstGeom prst="rect">
            <a:avLst/>
          </a:prstGeom>
        </p:spPr>
        <p:txBody>
          <a:bodyPr>
            <a:spAutoFit/>
          </a:bodyPr>
          <a:lstStyle/>
          <a:p>
            <a:r>
              <a:rPr lang="en-US" sz="1000" dirty="0"/>
              <a:t>http://</a:t>
            </a:r>
            <a:r>
              <a:rPr lang="en-US" sz="1000" dirty="0" err="1"/>
              <a:t>en.wikipedia.org</a:t>
            </a:r>
            <a:r>
              <a:rPr lang="en-US" sz="1000" dirty="0"/>
              <a:t>/wiki/File:Protein_MYOD1_PDB_1mdy.png</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2" name="Rectangle 2"/>
          <p:cNvSpPr>
            <a:spLocks noGrp="1" noChangeArrowheads="1"/>
          </p:cNvSpPr>
          <p:nvPr>
            <p:ph type="title"/>
          </p:nvPr>
        </p:nvSpPr>
        <p:spPr>
          <a:xfrm>
            <a:off x="304800" y="685800"/>
            <a:ext cx="8763000" cy="792163"/>
          </a:xfrm>
          <a:ln>
            <a:solidFill>
              <a:schemeClr val="bg1"/>
            </a:solidFill>
          </a:ln>
        </p:spPr>
        <p:style>
          <a:lnRef idx="2">
            <a:schemeClr val="accent3"/>
          </a:lnRef>
          <a:fillRef idx="1">
            <a:schemeClr val="lt1"/>
          </a:fillRef>
          <a:effectRef idx="0">
            <a:schemeClr val="accent3"/>
          </a:effectRef>
          <a:fontRef idx="minor">
            <a:schemeClr val="dk1"/>
          </a:fontRef>
        </p:style>
        <p:txBody>
          <a:bodyPr/>
          <a:lstStyle/>
          <a:p>
            <a:pPr eaLnBrk="1" hangingPunct="1"/>
            <a:br>
              <a:rPr lang="en-US" altLang="zh-CN" sz="3200" b="1" dirty="0">
                <a:solidFill>
                  <a:srgbClr val="000000"/>
                </a:solidFill>
                <a:latin typeface="Century Gothic" pitchFamily="34" charset="0"/>
                <a:ea typeface="SimSun" pitchFamily="2" charset="-122"/>
              </a:rPr>
            </a:br>
            <a:r>
              <a:rPr lang="en-US" altLang="zh-CN" sz="3200" b="1" dirty="0">
                <a:solidFill>
                  <a:srgbClr val="000000"/>
                </a:solidFill>
                <a:latin typeface="Century Gothic" pitchFamily="34" charset="0"/>
                <a:ea typeface="SimSun" pitchFamily="2" charset="-122"/>
              </a:rPr>
              <a:t>5.7 RNA Processing </a:t>
            </a:r>
            <a:br>
              <a:rPr lang="en-US" altLang="zh-CN" sz="3200" dirty="0">
                <a:solidFill>
                  <a:srgbClr val="000000"/>
                </a:solidFill>
                <a:latin typeface="Century Gothic" pitchFamily="34" charset="0"/>
                <a:ea typeface="SimSun" pitchFamily="2" charset="-122"/>
              </a:rPr>
            </a:br>
            <a:endParaRPr lang="en-US" sz="3200" dirty="0">
              <a:solidFill>
                <a:srgbClr val="000000"/>
              </a:solidFill>
              <a:latin typeface="Century Gothic" pitchFamily="34" charset="0"/>
            </a:endParaRPr>
          </a:p>
        </p:txBody>
      </p:sp>
      <p:sp>
        <p:nvSpPr>
          <p:cNvPr id="48133" name="Rectangle 3"/>
          <p:cNvSpPr>
            <a:spLocks noGrp="1" noChangeArrowheads="1"/>
          </p:cNvSpPr>
          <p:nvPr>
            <p:ph idx="1"/>
          </p:nvPr>
        </p:nvSpPr>
        <p:spPr>
          <a:xfrm>
            <a:off x="508294" y="1752600"/>
            <a:ext cx="8001000" cy="4525963"/>
          </a:xfrm>
        </p:spPr>
        <p:txBody>
          <a:bodyPr/>
          <a:lstStyle/>
          <a:p>
            <a:pPr eaLnBrk="1" hangingPunct="1"/>
            <a:r>
              <a:rPr lang="en-US" altLang="zh-CN" sz="2400" dirty="0">
                <a:solidFill>
                  <a:srgbClr val="000000"/>
                </a:solidFill>
                <a:latin typeface="Century Gothic" pitchFamily="34" charset="0"/>
                <a:ea typeface="SimSun" pitchFamily="2" charset="-122"/>
              </a:rPr>
              <a:t>Translation could not happen directly after transcription in eukaryote, because transcription takes place using the DNA </a:t>
            </a:r>
            <a:r>
              <a:rPr lang="en-US" altLang="zh-CN" sz="2400" b="1" dirty="0">
                <a:solidFill>
                  <a:srgbClr val="000000"/>
                </a:solidFill>
                <a:latin typeface="Century Gothic" pitchFamily="34" charset="0"/>
                <a:ea typeface="SimSun" pitchFamily="2" charset="-122"/>
              </a:rPr>
              <a:t>inside the nucleus</a:t>
            </a:r>
            <a:r>
              <a:rPr lang="en-US" altLang="zh-CN" sz="2400" dirty="0">
                <a:solidFill>
                  <a:srgbClr val="000000"/>
                </a:solidFill>
                <a:latin typeface="Century Gothic" pitchFamily="34" charset="0"/>
                <a:ea typeface="SimSun" pitchFamily="2" charset="-122"/>
              </a:rPr>
              <a:t>, but the </a:t>
            </a:r>
            <a:r>
              <a:rPr lang="en-US" altLang="zh-CN" sz="2400" b="1" dirty="0">
                <a:solidFill>
                  <a:srgbClr val="000000"/>
                </a:solidFill>
                <a:latin typeface="Century Gothic" pitchFamily="34" charset="0"/>
                <a:ea typeface="SimSun" pitchFamily="2" charset="-122"/>
              </a:rPr>
              <a:t>ribosomes are outside</a:t>
            </a:r>
            <a:r>
              <a:rPr lang="en-US" altLang="zh-CN" sz="2400" dirty="0">
                <a:solidFill>
                  <a:srgbClr val="000000"/>
                </a:solidFill>
                <a:latin typeface="Century Gothic" pitchFamily="34" charset="0"/>
                <a:ea typeface="SimSun" pitchFamily="2" charset="-122"/>
              </a:rPr>
              <a:t>.</a:t>
            </a:r>
          </a:p>
          <a:p>
            <a:pPr eaLnBrk="1" hangingPunct="1"/>
            <a:r>
              <a:rPr lang="en-US" altLang="zh-CN" sz="2400" dirty="0">
                <a:solidFill>
                  <a:srgbClr val="000000"/>
                </a:solidFill>
                <a:latin typeface="Century Gothic" pitchFamily="34" charset="0"/>
                <a:ea typeface="SimSun" pitchFamily="2" charset="-122"/>
              </a:rPr>
              <a:t>Also, most eukaryotic genes have introns! – so the DNA sequence consists of regions which code for part of the final protein (exons), alternating with the introns. </a:t>
            </a:r>
          </a:p>
        </p:txBody>
      </p:sp>
      <p:sp>
        <p:nvSpPr>
          <p:cNvPr id="48131" name="Slide Number Placeholder 5"/>
          <p:cNvSpPr>
            <a:spLocks noGrp="1"/>
          </p:cNvSpPr>
          <p:nvPr>
            <p:ph type="sldNum" sz="quarter" idx="12"/>
          </p:nvPr>
        </p:nvSpPr>
        <p:spPr>
          <a:noFill/>
        </p:spPr>
        <p:txBody>
          <a:bodyPr/>
          <a:lstStyle/>
          <a:p>
            <a:fld id="{06CFFC8C-1826-4553-9931-38310D13DD3E}" type="slidenum">
              <a:rPr lang="en-US" smtClean="0"/>
              <a:pPr/>
              <a:t>37</a:t>
            </a:fld>
            <a:endParaRPr 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6" name="Rectangle 3"/>
          <p:cNvSpPr>
            <a:spLocks noGrp="1" noChangeArrowheads="1"/>
          </p:cNvSpPr>
          <p:nvPr>
            <p:ph idx="1"/>
          </p:nvPr>
        </p:nvSpPr>
        <p:spPr>
          <a:xfrm>
            <a:off x="457200" y="762000"/>
            <a:ext cx="8229600" cy="5638800"/>
          </a:xfrm>
        </p:spPr>
        <p:txBody>
          <a:bodyPr/>
          <a:lstStyle/>
          <a:p>
            <a:pPr eaLnBrk="1" hangingPunct="1"/>
            <a:r>
              <a:rPr lang="en-US" altLang="zh-CN" sz="2400" dirty="0">
                <a:solidFill>
                  <a:srgbClr val="000000"/>
                </a:solidFill>
                <a:latin typeface="Century Gothic" pitchFamily="34" charset="0"/>
                <a:ea typeface="SimSun" pitchFamily="2" charset="-122"/>
              </a:rPr>
              <a:t>The RNA molecule resulting directly from transcription - </a:t>
            </a:r>
            <a:r>
              <a:rPr lang="en-US" altLang="zh-CN" sz="2400" b="1" dirty="0">
                <a:solidFill>
                  <a:srgbClr val="000000"/>
                </a:solidFill>
                <a:latin typeface="Century Gothic" pitchFamily="34" charset="0"/>
                <a:ea typeface="SimSun" pitchFamily="2" charset="-122"/>
              </a:rPr>
              <a:t>primary transcript</a:t>
            </a:r>
            <a:r>
              <a:rPr lang="en-US" altLang="zh-CN" sz="2400" dirty="0">
                <a:solidFill>
                  <a:srgbClr val="000000"/>
                </a:solidFill>
                <a:latin typeface="Century Gothic" pitchFamily="34" charset="0"/>
                <a:ea typeface="SimSun" pitchFamily="2" charset="-122"/>
              </a:rPr>
              <a:t>. </a:t>
            </a:r>
          </a:p>
          <a:p>
            <a:pPr eaLnBrk="1" hangingPunct="1"/>
            <a:r>
              <a:rPr lang="en-US" altLang="zh-CN" sz="2400" dirty="0">
                <a:solidFill>
                  <a:srgbClr val="000000"/>
                </a:solidFill>
                <a:latin typeface="Century Gothic" pitchFamily="34" charset="0"/>
                <a:ea typeface="SimSun" pitchFamily="2" charset="-122"/>
              </a:rPr>
              <a:t>Primary transcript has exons alternating with introns. </a:t>
            </a:r>
          </a:p>
          <a:p>
            <a:pPr eaLnBrk="1" hangingPunct="1"/>
            <a:r>
              <a:rPr lang="en-US" altLang="zh-CN" sz="2400" dirty="0">
                <a:solidFill>
                  <a:srgbClr val="000000"/>
                </a:solidFill>
                <a:latin typeface="Century Gothic" pitchFamily="34" charset="0"/>
                <a:ea typeface="SimSun" pitchFamily="2" charset="-122"/>
              </a:rPr>
              <a:t>Translating the primary transcript would result in a huge dysfunctional protein.</a:t>
            </a:r>
            <a:endParaRPr lang="en-US" sz="2400" dirty="0">
              <a:solidFill>
                <a:srgbClr val="000000"/>
              </a:solidFill>
              <a:latin typeface="Century Gothic" pitchFamily="34" charset="0"/>
            </a:endParaRPr>
          </a:p>
        </p:txBody>
      </p:sp>
      <p:sp>
        <p:nvSpPr>
          <p:cNvPr id="49155" name="Slide Number Placeholder 5"/>
          <p:cNvSpPr>
            <a:spLocks noGrp="1"/>
          </p:cNvSpPr>
          <p:nvPr>
            <p:ph type="sldNum" sz="quarter" idx="12"/>
          </p:nvPr>
        </p:nvSpPr>
        <p:spPr>
          <a:noFill/>
        </p:spPr>
        <p:txBody>
          <a:bodyPr/>
          <a:lstStyle/>
          <a:p>
            <a:fld id="{A94A00C3-F70A-4ADC-A32B-C6EE03094557}" type="slidenum">
              <a:rPr lang="en-US" smtClean="0"/>
              <a:pPr/>
              <a:t>38</a:t>
            </a:fld>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latin typeface="Century Gothic"/>
                <a:cs typeface="Century Gothic"/>
              </a:rPr>
              <a:t>Splicing</a:t>
            </a:r>
          </a:p>
        </p:txBody>
      </p:sp>
      <p:sp>
        <p:nvSpPr>
          <p:cNvPr id="50180" name="Rectangle 3"/>
          <p:cNvSpPr>
            <a:spLocks noGrp="1" noChangeArrowheads="1"/>
          </p:cNvSpPr>
          <p:nvPr>
            <p:ph idx="1"/>
          </p:nvPr>
        </p:nvSpPr>
        <p:spPr>
          <a:xfrm>
            <a:off x="457200" y="1371600"/>
            <a:ext cx="8229600" cy="4525963"/>
          </a:xfrm>
        </p:spPr>
        <p:txBody>
          <a:bodyPr/>
          <a:lstStyle/>
          <a:p>
            <a:pPr eaLnBrk="1" hangingPunct="1"/>
            <a:r>
              <a:rPr lang="en-US" altLang="zh-CN" sz="2400" dirty="0">
                <a:ln w="1905"/>
                <a:solidFill>
                  <a:srgbClr val="000000"/>
                </a:solidFill>
                <a:effectLst>
                  <a:innerShdw blurRad="69850" dist="43180" dir="5400000">
                    <a:srgbClr val="000000">
                      <a:alpha val="65000"/>
                    </a:srgbClr>
                  </a:innerShdw>
                </a:effectLst>
                <a:latin typeface="Century Gothic" pitchFamily="34" charset="0"/>
                <a:ea typeface="SimSun" pitchFamily="2" charset="-122"/>
              </a:rPr>
              <a:t>The primary transcript is trapped inside the nucleus, until the introns are removed.</a:t>
            </a:r>
            <a:endParaRPr lang="en-US" altLang="zh-CN" sz="2400" dirty="0">
              <a:solidFill>
                <a:srgbClr val="000000"/>
              </a:solidFill>
              <a:latin typeface="Century Gothic" pitchFamily="34" charset="0"/>
              <a:ea typeface="SimSun" pitchFamily="2" charset="-122"/>
            </a:endParaRPr>
          </a:p>
          <a:p>
            <a:pPr eaLnBrk="1" hangingPunct="1"/>
            <a:r>
              <a:rPr lang="en-US" altLang="zh-CN" sz="2400" dirty="0">
                <a:solidFill>
                  <a:srgbClr val="000000"/>
                </a:solidFill>
                <a:latin typeface="Century Gothic" pitchFamily="34" charset="0"/>
                <a:ea typeface="SimSun" pitchFamily="2" charset="-122"/>
              </a:rPr>
              <a:t>Removal of introns is known as </a:t>
            </a:r>
            <a:r>
              <a:rPr lang="en-US" altLang="zh-CN" sz="2400" b="1" dirty="0">
                <a:solidFill>
                  <a:srgbClr val="000000"/>
                </a:solidFill>
                <a:latin typeface="Century Gothic" pitchFamily="34" charset="0"/>
                <a:ea typeface="SimSun" pitchFamily="2" charset="-122"/>
              </a:rPr>
              <a:t>splicing</a:t>
            </a:r>
            <a:r>
              <a:rPr lang="en-US" altLang="zh-CN" sz="2400" dirty="0">
                <a:solidFill>
                  <a:srgbClr val="000000"/>
                </a:solidFill>
                <a:latin typeface="Century Gothic" pitchFamily="34" charset="0"/>
                <a:ea typeface="SimSun" pitchFamily="2" charset="-122"/>
              </a:rPr>
              <a:t>.</a:t>
            </a:r>
          </a:p>
          <a:p>
            <a:pPr eaLnBrk="1" hangingPunct="1"/>
            <a:r>
              <a:rPr lang="en-US" altLang="zh-CN" sz="2400" dirty="0">
                <a:solidFill>
                  <a:srgbClr val="000000"/>
                </a:solidFill>
                <a:latin typeface="Century Gothic" pitchFamily="34" charset="0"/>
                <a:ea typeface="SimSun" pitchFamily="2" charset="-122"/>
              </a:rPr>
              <a:t>Involves cutting out the introns and joining the ends to generate an RNA molecule which has only the exons. </a:t>
            </a:r>
          </a:p>
        </p:txBody>
      </p:sp>
      <p:sp>
        <p:nvSpPr>
          <p:cNvPr id="50179" name="Slide Number Placeholder 5"/>
          <p:cNvSpPr>
            <a:spLocks noGrp="1"/>
          </p:cNvSpPr>
          <p:nvPr>
            <p:ph type="sldNum" sz="quarter" idx="12"/>
          </p:nvPr>
        </p:nvSpPr>
        <p:spPr>
          <a:noFill/>
        </p:spPr>
        <p:txBody>
          <a:bodyPr/>
          <a:lstStyle/>
          <a:p>
            <a:fld id="{F8A5BF48-1490-4714-A024-147C584C2AE8}" type="slidenum">
              <a:rPr lang="en-US" smtClean="0"/>
              <a:pPr/>
              <a:t>39</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2"/>
          <p:cNvSpPr>
            <a:spLocks noGrp="1" noChangeArrowheads="1"/>
          </p:cNvSpPr>
          <p:nvPr>
            <p:ph type="title"/>
          </p:nvPr>
        </p:nvSpPr>
        <p:spPr>
          <a:xfrm>
            <a:off x="248912" y="664122"/>
            <a:ext cx="8839200" cy="762000"/>
          </a:xfrm>
          <a:ln>
            <a:noFill/>
          </a:ln>
        </p:spPr>
        <p:style>
          <a:lnRef idx="2">
            <a:schemeClr val="accent3"/>
          </a:lnRef>
          <a:fillRef idx="1">
            <a:schemeClr val="lt1"/>
          </a:fillRef>
          <a:effectRef idx="0">
            <a:schemeClr val="accent3"/>
          </a:effectRef>
          <a:fontRef idx="minor">
            <a:schemeClr val="dk1"/>
          </a:fontRef>
        </p:style>
        <p:txBody>
          <a:bodyPr/>
          <a:lstStyle/>
          <a:p>
            <a:pPr eaLnBrk="1" hangingPunct="1"/>
            <a:r>
              <a:rPr lang="en-US" altLang="zh-CN" sz="3200" b="1" dirty="0">
                <a:solidFill>
                  <a:srgbClr val="000000"/>
                </a:solidFill>
                <a:latin typeface="Century Gothic" pitchFamily="34" charset="0"/>
                <a:ea typeface="SimSun" pitchFamily="2" charset="-122"/>
              </a:rPr>
              <a:t>5.2 Cell Structure in Eukaryotes </a:t>
            </a:r>
            <a:endParaRPr lang="en-US" sz="3200" b="1" dirty="0">
              <a:solidFill>
                <a:srgbClr val="000000"/>
              </a:solidFill>
              <a:latin typeface="Century Gothic" pitchFamily="34" charset="0"/>
            </a:endParaRPr>
          </a:p>
        </p:txBody>
      </p:sp>
      <p:sp>
        <p:nvSpPr>
          <p:cNvPr id="5125" name="Rectangle 3"/>
          <p:cNvSpPr>
            <a:spLocks noGrp="1" noChangeArrowheads="1"/>
          </p:cNvSpPr>
          <p:nvPr>
            <p:ph idx="1"/>
          </p:nvPr>
        </p:nvSpPr>
        <p:spPr>
          <a:xfrm>
            <a:off x="285750" y="1752600"/>
            <a:ext cx="8229600" cy="2057399"/>
          </a:xfrm>
        </p:spPr>
        <p:txBody>
          <a:bodyPr/>
          <a:lstStyle/>
          <a:p>
            <a:pPr eaLnBrk="1" hangingPunct="1"/>
            <a:r>
              <a:rPr lang="en-US" altLang="zh-CN" sz="2400" dirty="0">
                <a:latin typeface="Century Gothic" pitchFamily="34" charset="0"/>
                <a:ea typeface="SimSun" pitchFamily="2" charset="-122"/>
              </a:rPr>
              <a:t>Eukaryotic cells are much bigger than bacterial cells and are divided into </a:t>
            </a:r>
            <a:r>
              <a:rPr lang="en-US" altLang="zh-CN" sz="2400" b="1" dirty="0">
                <a:solidFill>
                  <a:srgbClr val="0000FF"/>
                </a:solidFill>
                <a:latin typeface="Century Gothic" pitchFamily="34" charset="0"/>
                <a:ea typeface="SimSun" pitchFamily="2" charset="-122"/>
              </a:rPr>
              <a:t>separate compartments by membranes</a:t>
            </a:r>
            <a:r>
              <a:rPr lang="en-US" altLang="zh-CN" sz="2400" dirty="0">
                <a:latin typeface="Century Gothic" pitchFamily="34" charset="0"/>
                <a:ea typeface="SimSun" pitchFamily="2" charset="-122"/>
              </a:rPr>
              <a:t>- known as </a:t>
            </a:r>
            <a:r>
              <a:rPr lang="en-US" altLang="zh-CN" sz="2400" b="1" dirty="0">
                <a:solidFill>
                  <a:srgbClr val="0000FF"/>
                </a:solidFill>
                <a:latin typeface="Century Gothic" pitchFamily="34" charset="0"/>
                <a:ea typeface="SimSun" pitchFamily="2" charset="-122"/>
              </a:rPr>
              <a:t>"membrane bound organelles”.</a:t>
            </a:r>
            <a:endParaRPr lang="en-US" sz="2400" dirty="0">
              <a:latin typeface="Century Gothic" pitchFamily="34" charset="0"/>
            </a:endParaRPr>
          </a:p>
        </p:txBody>
      </p:sp>
      <p:sp>
        <p:nvSpPr>
          <p:cNvPr id="5123" name="Slide Number Placeholder 5"/>
          <p:cNvSpPr>
            <a:spLocks noGrp="1"/>
          </p:cNvSpPr>
          <p:nvPr>
            <p:ph type="sldNum" sz="quarter" idx="12"/>
          </p:nvPr>
        </p:nvSpPr>
        <p:spPr>
          <a:noFill/>
        </p:spPr>
        <p:txBody>
          <a:bodyPr/>
          <a:lstStyle/>
          <a:p>
            <a:fld id="{16C2D304-2AD4-4A73-B4B5-1225E0122018}" type="slidenum">
              <a:rPr lang="en-US" smtClean="0"/>
              <a:pPr/>
              <a:t>4</a:t>
            </a:fld>
            <a:endParaRPr lang="en-US"/>
          </a:p>
        </p:txBody>
      </p:sp>
      <p:pic>
        <p:nvPicPr>
          <p:cNvPr id="2" name="Picture 1"/>
          <p:cNvPicPr>
            <a:picLocks noChangeAspect="1"/>
          </p:cNvPicPr>
          <p:nvPr/>
        </p:nvPicPr>
        <p:blipFill>
          <a:blip r:embed="rId2"/>
          <a:stretch>
            <a:fillRect/>
          </a:stretch>
        </p:blipFill>
        <p:spPr>
          <a:xfrm>
            <a:off x="3698336" y="3048000"/>
            <a:ext cx="4277264" cy="3810000"/>
          </a:xfrm>
          <a:prstGeom prst="rect">
            <a:avLst/>
          </a:prstGeom>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pPr>
              <a:defRPr/>
            </a:pPr>
            <a:fld id="{B40FD126-F54C-44CF-9696-337E389E4114}" type="slidenum">
              <a:rPr lang="en-US" smtClean="0"/>
              <a:pPr>
                <a:defRPr/>
              </a:pPr>
              <a:t>40</a:t>
            </a:fld>
            <a:endParaRPr lang="en-US"/>
          </a:p>
        </p:txBody>
      </p:sp>
      <p:sp>
        <p:nvSpPr>
          <p:cNvPr id="6" name="Rectangle 3"/>
          <p:cNvSpPr txBox="1">
            <a:spLocks noChangeArrowheads="1"/>
          </p:cNvSpPr>
          <p:nvPr/>
        </p:nvSpPr>
        <p:spPr>
          <a:xfrm>
            <a:off x="457200" y="1371600"/>
            <a:ext cx="8229600" cy="4525963"/>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a:lstStyle>
          <a:p>
            <a:pPr eaLnBrk="1" hangingPunct="1"/>
            <a:r>
              <a:rPr lang="en-US" altLang="zh-CN" sz="2400" b="1" dirty="0">
                <a:solidFill>
                  <a:srgbClr val="000000"/>
                </a:solidFill>
                <a:latin typeface="Century Gothic" pitchFamily="34" charset="0"/>
                <a:ea typeface="SimSun" pitchFamily="2" charset="-122"/>
              </a:rPr>
              <a:t>In order to be </a:t>
            </a:r>
            <a:r>
              <a:rPr lang="en-US" altLang="zh-CN" sz="2400" b="1" dirty="0" err="1">
                <a:solidFill>
                  <a:srgbClr val="000000"/>
                </a:solidFill>
                <a:latin typeface="Century Gothic" pitchFamily="34" charset="0"/>
                <a:ea typeface="SimSun" pitchFamily="2" charset="-122"/>
              </a:rPr>
              <a:t>recognised</a:t>
            </a:r>
            <a:r>
              <a:rPr lang="en-US" altLang="zh-CN" sz="2400" b="1" dirty="0">
                <a:solidFill>
                  <a:srgbClr val="000000"/>
                </a:solidFill>
                <a:latin typeface="Century Gothic" pitchFamily="34" charset="0"/>
                <a:ea typeface="SimSun" pitchFamily="2" charset="-122"/>
              </a:rPr>
              <a:t> as a true mRNA molecule</a:t>
            </a:r>
            <a:r>
              <a:rPr lang="en-US" altLang="zh-CN" sz="2400" dirty="0">
                <a:solidFill>
                  <a:srgbClr val="000000"/>
                </a:solidFill>
                <a:latin typeface="Century Gothic" pitchFamily="34" charset="0"/>
                <a:ea typeface="SimSun" pitchFamily="2" charset="-122"/>
              </a:rPr>
              <a:t>, </a:t>
            </a:r>
            <a:r>
              <a:rPr lang="en-US" altLang="zh-CN" sz="2400" b="1" dirty="0">
                <a:solidFill>
                  <a:srgbClr val="000000"/>
                </a:solidFill>
                <a:latin typeface="Century Gothic" pitchFamily="34" charset="0"/>
                <a:ea typeface="SimSun" pitchFamily="2" charset="-122"/>
              </a:rPr>
              <a:t>two other modifications </a:t>
            </a:r>
            <a:r>
              <a:rPr lang="en-US" altLang="zh-CN" sz="2400" dirty="0">
                <a:solidFill>
                  <a:srgbClr val="000000"/>
                </a:solidFill>
                <a:latin typeface="Century Gothic" pitchFamily="34" charset="0"/>
                <a:ea typeface="SimSun" pitchFamily="2" charset="-122"/>
              </a:rPr>
              <a:t>must be made to the RNA molecule </a:t>
            </a:r>
            <a:r>
              <a:rPr lang="en-US" altLang="zh-CN" sz="2400" b="1" dirty="0">
                <a:solidFill>
                  <a:srgbClr val="000000"/>
                </a:solidFill>
                <a:latin typeface="Century Gothic" pitchFamily="34" charset="0"/>
                <a:ea typeface="SimSun" pitchFamily="2" charset="-122"/>
              </a:rPr>
              <a:t>before</a:t>
            </a:r>
            <a:r>
              <a:rPr lang="en-US" altLang="zh-CN" sz="2400" dirty="0">
                <a:solidFill>
                  <a:srgbClr val="000000"/>
                </a:solidFill>
                <a:latin typeface="Century Gothic" pitchFamily="34" charset="0"/>
                <a:ea typeface="SimSun" pitchFamily="2" charset="-122"/>
              </a:rPr>
              <a:t> </a:t>
            </a:r>
            <a:r>
              <a:rPr lang="en-US" altLang="zh-CN" sz="2400" b="1" dirty="0">
                <a:solidFill>
                  <a:srgbClr val="000000"/>
                </a:solidFill>
                <a:latin typeface="Century Gothic" pitchFamily="34" charset="0"/>
                <a:ea typeface="SimSun" pitchFamily="2" charset="-122"/>
              </a:rPr>
              <a:t>splicing </a:t>
            </a:r>
            <a:r>
              <a:rPr lang="en-US" altLang="zh-CN" sz="2400" dirty="0">
                <a:solidFill>
                  <a:srgbClr val="000000"/>
                </a:solidFill>
                <a:latin typeface="Century Gothic" pitchFamily="34" charset="0"/>
                <a:ea typeface="SimSun" pitchFamily="2" charset="-122"/>
              </a:rPr>
              <a:t>out the introns:</a:t>
            </a:r>
          </a:p>
          <a:p>
            <a:pPr marL="457200" indent="-457200" eaLnBrk="1" hangingPunct="1">
              <a:buFont typeface="+mj-lt"/>
              <a:buAutoNum type="arabicPeriod"/>
            </a:pPr>
            <a:r>
              <a:rPr lang="en-US" altLang="zh-CN" sz="2400" dirty="0">
                <a:solidFill>
                  <a:srgbClr val="000000"/>
                </a:solidFill>
                <a:latin typeface="Century Gothic" pitchFamily="34" charset="0"/>
                <a:ea typeface="SimSun" pitchFamily="2" charset="-122"/>
              </a:rPr>
              <a:t>the addition of a </a:t>
            </a:r>
            <a:r>
              <a:rPr lang="en-US" altLang="zh-CN" sz="2400" b="1" dirty="0">
                <a:solidFill>
                  <a:srgbClr val="000000"/>
                </a:solidFill>
                <a:latin typeface="Century Gothic" pitchFamily="34" charset="0"/>
                <a:ea typeface="SimSun" pitchFamily="2" charset="-122"/>
              </a:rPr>
              <a:t>cap</a:t>
            </a:r>
            <a:r>
              <a:rPr lang="en-US" altLang="zh-CN" sz="2400" dirty="0">
                <a:solidFill>
                  <a:srgbClr val="000000"/>
                </a:solidFill>
                <a:latin typeface="Century Gothic" pitchFamily="34" charset="0"/>
                <a:ea typeface="SimSun" pitchFamily="2" charset="-122"/>
              </a:rPr>
              <a:t> structure to the front,</a:t>
            </a:r>
          </a:p>
          <a:p>
            <a:pPr marL="457200" indent="-457200" eaLnBrk="1" hangingPunct="1">
              <a:buFont typeface="+mj-lt"/>
              <a:buAutoNum type="arabicPeriod"/>
            </a:pPr>
            <a:r>
              <a:rPr lang="en-US" altLang="zh-CN" sz="2400" dirty="0">
                <a:solidFill>
                  <a:srgbClr val="000000"/>
                </a:solidFill>
                <a:latin typeface="Century Gothic" pitchFamily="34" charset="0"/>
                <a:ea typeface="SimSun" pitchFamily="2" charset="-122"/>
              </a:rPr>
              <a:t>the addition of a </a:t>
            </a:r>
            <a:r>
              <a:rPr lang="en-US" altLang="zh-CN" sz="2400" b="1" dirty="0">
                <a:solidFill>
                  <a:srgbClr val="000000"/>
                </a:solidFill>
                <a:latin typeface="Century Gothic" pitchFamily="34" charset="0"/>
                <a:ea typeface="SimSun" pitchFamily="2" charset="-122"/>
              </a:rPr>
              <a:t>tail</a:t>
            </a:r>
            <a:r>
              <a:rPr lang="en-US" altLang="zh-CN" sz="2400" dirty="0">
                <a:solidFill>
                  <a:srgbClr val="000000"/>
                </a:solidFill>
                <a:latin typeface="Century Gothic" pitchFamily="34" charset="0"/>
                <a:ea typeface="SimSun" pitchFamily="2" charset="-122"/>
              </a:rPr>
              <a:t> to the rear. </a:t>
            </a:r>
          </a:p>
        </p:txBody>
      </p:sp>
    </p:spTree>
    <p:extLst>
      <p:ext uri="{BB962C8B-B14F-4D97-AF65-F5344CB8AC3E}">
        <p14:creationId xmlns:p14="http://schemas.microsoft.com/office/powerpoint/2010/main" val="339840197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Slide Number Placeholder 3"/>
          <p:cNvSpPr>
            <a:spLocks noGrp="1"/>
          </p:cNvSpPr>
          <p:nvPr>
            <p:ph type="sldNum" sz="quarter" idx="12"/>
          </p:nvPr>
        </p:nvSpPr>
        <p:spPr>
          <a:noFill/>
        </p:spPr>
        <p:txBody>
          <a:bodyPr/>
          <a:lstStyle/>
          <a:p>
            <a:fld id="{096CE623-0C53-4308-880D-BED9218146D8}" type="slidenum">
              <a:rPr lang="en-US" smtClean="0"/>
              <a:pPr/>
              <a:t>41</a:t>
            </a:fld>
            <a:endParaRPr lang="en-US"/>
          </a:p>
        </p:txBody>
      </p:sp>
      <p:sp>
        <p:nvSpPr>
          <p:cNvPr id="21533" name="AutoShape 29"/>
          <p:cNvSpPr>
            <a:spLocks noChangeArrowheads="1"/>
          </p:cNvSpPr>
          <p:nvPr/>
        </p:nvSpPr>
        <p:spPr bwMode="auto">
          <a:xfrm>
            <a:off x="4038600" y="2971800"/>
            <a:ext cx="1184275" cy="708024"/>
          </a:xfrm>
          <a:prstGeom prst="downArrow">
            <a:avLst>
              <a:gd name="adj1" fmla="val 50000"/>
              <a:gd name="adj2" fmla="val 44130"/>
            </a:avLst>
          </a:prstGeom>
          <a:solidFill>
            <a:srgbClr val="0099FF"/>
          </a:solidFill>
          <a:ln w="9525">
            <a:noFill/>
            <a:miter lim="800000"/>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lstStyle/>
          <a:p>
            <a:pPr>
              <a:defRPr/>
            </a:pPr>
            <a:endParaRPr lang="en-US" sz="1600" dirty="0"/>
          </a:p>
        </p:txBody>
      </p:sp>
      <p:sp>
        <p:nvSpPr>
          <p:cNvPr id="51207" name="Text Box 47"/>
          <p:cNvSpPr txBox="1">
            <a:spLocks noChangeArrowheads="1"/>
          </p:cNvSpPr>
          <p:nvPr/>
        </p:nvSpPr>
        <p:spPr bwMode="auto">
          <a:xfrm>
            <a:off x="5181600" y="2819400"/>
            <a:ext cx="2590800" cy="703263"/>
          </a:xfrm>
          <a:prstGeom prst="rect">
            <a:avLst/>
          </a:prstGeom>
          <a:noFill/>
          <a:ln w="9525">
            <a:noFill/>
            <a:miter lim="800000"/>
            <a:headEnd/>
            <a:tailEnd/>
          </a:ln>
        </p:spPr>
        <p:txBody>
          <a:bodyPr/>
          <a:lstStyle/>
          <a:p>
            <a:pPr algn="ctr"/>
            <a:r>
              <a:rPr lang="en-US" altLang="zh-CN" sz="1600" b="1" dirty="0">
                <a:latin typeface="Century Gothic" pitchFamily="34" charset="0"/>
                <a:ea typeface="SimSun" pitchFamily="2" charset="-122"/>
              </a:rPr>
              <a:t>PROCESSING</a:t>
            </a:r>
          </a:p>
          <a:p>
            <a:pPr algn="ctr"/>
            <a:r>
              <a:rPr lang="en-US" sz="1600" b="1" dirty="0">
                <a:latin typeface="Century Gothic" pitchFamily="34" charset="0"/>
                <a:ea typeface="SimSun" pitchFamily="2" charset="-122"/>
              </a:rPr>
              <a:t>(add cap, add tail, remove intron)</a:t>
            </a:r>
            <a:endParaRPr lang="en-US" sz="1600" dirty="0">
              <a:latin typeface="Century Gothic" pitchFamily="34" charset="0"/>
            </a:endParaRPr>
          </a:p>
        </p:txBody>
      </p:sp>
      <p:grpSp>
        <p:nvGrpSpPr>
          <p:cNvPr id="2" name="Group 66"/>
          <p:cNvGrpSpPr>
            <a:grpSpLocks/>
          </p:cNvGrpSpPr>
          <p:nvPr/>
        </p:nvGrpSpPr>
        <p:grpSpPr bwMode="auto">
          <a:xfrm>
            <a:off x="4038600" y="1524000"/>
            <a:ext cx="2819400" cy="711200"/>
            <a:chOff x="2544" y="960"/>
            <a:chExt cx="1776" cy="448"/>
          </a:xfrm>
        </p:grpSpPr>
        <p:sp>
          <p:nvSpPr>
            <p:cNvPr id="21525" name="AutoShape 21"/>
            <p:cNvSpPr>
              <a:spLocks noChangeArrowheads="1"/>
            </p:cNvSpPr>
            <p:nvPr/>
          </p:nvSpPr>
          <p:spPr bwMode="auto">
            <a:xfrm>
              <a:off x="2544" y="960"/>
              <a:ext cx="650" cy="448"/>
            </a:xfrm>
            <a:prstGeom prst="downArrow">
              <a:avLst>
                <a:gd name="adj1" fmla="val 50000"/>
                <a:gd name="adj2" fmla="val 44130"/>
              </a:avLst>
            </a:prstGeom>
            <a:solidFill>
              <a:srgbClr val="0099FF"/>
            </a:solidFill>
            <a:ln w="9525">
              <a:noFill/>
              <a:miter lim="800000"/>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lstStyle/>
            <a:p>
              <a:pPr>
                <a:defRPr/>
              </a:pPr>
              <a:endParaRPr lang="en-US"/>
            </a:p>
          </p:txBody>
        </p:sp>
        <p:sp>
          <p:nvSpPr>
            <p:cNvPr id="51277" name="Text Box 48"/>
            <p:cNvSpPr txBox="1">
              <a:spLocks noChangeArrowheads="1"/>
            </p:cNvSpPr>
            <p:nvPr/>
          </p:nvSpPr>
          <p:spPr bwMode="auto">
            <a:xfrm>
              <a:off x="3216" y="1008"/>
              <a:ext cx="1104" cy="147"/>
            </a:xfrm>
            <a:prstGeom prst="rect">
              <a:avLst/>
            </a:prstGeom>
            <a:noFill/>
            <a:ln w="9525">
              <a:noFill/>
              <a:miter lim="800000"/>
              <a:headEnd/>
              <a:tailEnd/>
            </a:ln>
          </p:spPr>
          <p:txBody>
            <a:bodyPr/>
            <a:lstStyle/>
            <a:p>
              <a:r>
                <a:rPr lang="en-US" sz="1600" b="1" dirty="0">
                  <a:latin typeface="Century Gothic" pitchFamily="34" charset="0"/>
                </a:rPr>
                <a:t>TRANSCRIPTION</a:t>
              </a:r>
              <a:endParaRPr lang="en-US" sz="1600" dirty="0">
                <a:latin typeface="Century Gothic" pitchFamily="34" charset="0"/>
              </a:endParaRPr>
            </a:p>
          </p:txBody>
        </p:sp>
      </p:grpSp>
      <p:grpSp>
        <p:nvGrpSpPr>
          <p:cNvPr id="3" name="Group 67"/>
          <p:cNvGrpSpPr>
            <a:grpSpLocks/>
          </p:cNvGrpSpPr>
          <p:nvPr/>
        </p:nvGrpSpPr>
        <p:grpSpPr bwMode="auto">
          <a:xfrm>
            <a:off x="533400" y="990600"/>
            <a:ext cx="6884988" cy="690563"/>
            <a:chOff x="336" y="624"/>
            <a:chExt cx="4337" cy="435"/>
          </a:xfrm>
        </p:grpSpPr>
        <p:sp>
          <p:nvSpPr>
            <p:cNvPr id="51256" name="Rectangle 4"/>
            <p:cNvSpPr>
              <a:spLocks noChangeArrowheads="1"/>
            </p:cNvSpPr>
            <p:nvPr/>
          </p:nvSpPr>
          <p:spPr bwMode="auto">
            <a:xfrm>
              <a:off x="1304" y="711"/>
              <a:ext cx="3369" cy="174"/>
            </a:xfrm>
            <a:prstGeom prst="rect">
              <a:avLst/>
            </a:prstGeom>
            <a:gradFill rotWithShape="0">
              <a:gsLst>
                <a:gs pos="0">
                  <a:srgbClr val="475E00"/>
                </a:gs>
                <a:gs pos="50000">
                  <a:srgbClr val="99CC00"/>
                </a:gs>
                <a:gs pos="100000">
                  <a:srgbClr val="475E00"/>
                </a:gs>
              </a:gsLst>
              <a:lin ang="5400000" scaled="1"/>
            </a:gradFill>
            <a:ln w="9525">
              <a:noFill/>
              <a:miter lim="800000"/>
              <a:headEnd/>
              <a:tailEnd/>
            </a:ln>
          </p:spPr>
          <p:txBody>
            <a:bodyPr/>
            <a:lstStyle/>
            <a:p>
              <a:endParaRPr lang="en-US"/>
            </a:p>
          </p:txBody>
        </p:sp>
        <p:sp>
          <p:nvSpPr>
            <p:cNvPr id="51257" name="Rectangle 5"/>
            <p:cNvSpPr>
              <a:spLocks noChangeArrowheads="1"/>
            </p:cNvSpPr>
            <p:nvPr/>
          </p:nvSpPr>
          <p:spPr bwMode="auto">
            <a:xfrm>
              <a:off x="3688" y="711"/>
              <a:ext cx="410" cy="174"/>
            </a:xfrm>
            <a:prstGeom prst="rect">
              <a:avLst/>
            </a:prstGeom>
            <a:gradFill rotWithShape="0">
              <a:gsLst>
                <a:gs pos="0">
                  <a:srgbClr val="76475E"/>
                </a:gs>
                <a:gs pos="50000">
                  <a:srgbClr val="FF99CC"/>
                </a:gs>
                <a:gs pos="100000">
                  <a:srgbClr val="76475E"/>
                </a:gs>
              </a:gsLst>
              <a:lin ang="5400000" scaled="1"/>
            </a:gradFill>
            <a:ln w="9525">
              <a:noFill/>
              <a:miter lim="800000"/>
              <a:headEnd/>
              <a:tailEnd/>
            </a:ln>
          </p:spPr>
          <p:txBody>
            <a:bodyPr/>
            <a:lstStyle/>
            <a:p>
              <a:endParaRPr lang="en-US"/>
            </a:p>
          </p:txBody>
        </p:sp>
        <p:sp>
          <p:nvSpPr>
            <p:cNvPr id="51258" name="Rectangle 6"/>
            <p:cNvSpPr>
              <a:spLocks noChangeArrowheads="1"/>
            </p:cNvSpPr>
            <p:nvPr/>
          </p:nvSpPr>
          <p:spPr bwMode="auto">
            <a:xfrm>
              <a:off x="1880" y="711"/>
              <a:ext cx="410" cy="174"/>
            </a:xfrm>
            <a:prstGeom prst="rect">
              <a:avLst/>
            </a:prstGeom>
            <a:gradFill rotWithShape="0">
              <a:gsLst>
                <a:gs pos="0">
                  <a:srgbClr val="76475E"/>
                </a:gs>
                <a:gs pos="50000">
                  <a:srgbClr val="FF99CC"/>
                </a:gs>
                <a:gs pos="100000">
                  <a:srgbClr val="76475E"/>
                </a:gs>
              </a:gsLst>
              <a:lin ang="5400000" scaled="1"/>
            </a:gradFill>
            <a:ln w="9525">
              <a:noFill/>
              <a:miter lim="800000"/>
              <a:headEnd/>
              <a:tailEnd/>
            </a:ln>
          </p:spPr>
          <p:txBody>
            <a:bodyPr/>
            <a:lstStyle/>
            <a:p>
              <a:endParaRPr lang="en-US"/>
            </a:p>
          </p:txBody>
        </p:sp>
        <p:sp>
          <p:nvSpPr>
            <p:cNvPr id="51259" name="Rectangle 7"/>
            <p:cNvSpPr>
              <a:spLocks noChangeArrowheads="1"/>
            </p:cNvSpPr>
            <p:nvPr/>
          </p:nvSpPr>
          <p:spPr bwMode="auto">
            <a:xfrm>
              <a:off x="2865" y="711"/>
              <a:ext cx="411" cy="174"/>
            </a:xfrm>
            <a:prstGeom prst="rect">
              <a:avLst/>
            </a:prstGeom>
            <a:gradFill rotWithShape="0">
              <a:gsLst>
                <a:gs pos="0">
                  <a:srgbClr val="76475E"/>
                </a:gs>
                <a:gs pos="50000">
                  <a:srgbClr val="FF99CC"/>
                </a:gs>
                <a:gs pos="100000">
                  <a:srgbClr val="76475E"/>
                </a:gs>
              </a:gsLst>
              <a:lin ang="5400000" scaled="1"/>
            </a:gradFill>
            <a:ln w="9525">
              <a:noFill/>
              <a:miter lim="800000"/>
              <a:headEnd/>
              <a:tailEnd/>
            </a:ln>
          </p:spPr>
          <p:txBody>
            <a:bodyPr/>
            <a:lstStyle/>
            <a:p>
              <a:endParaRPr lang="en-US"/>
            </a:p>
          </p:txBody>
        </p:sp>
        <p:sp>
          <p:nvSpPr>
            <p:cNvPr id="51260" name="Text Box 8"/>
            <p:cNvSpPr txBox="1">
              <a:spLocks noChangeArrowheads="1"/>
            </p:cNvSpPr>
            <p:nvPr/>
          </p:nvSpPr>
          <p:spPr bwMode="auto">
            <a:xfrm>
              <a:off x="1866" y="719"/>
              <a:ext cx="411" cy="173"/>
            </a:xfrm>
            <a:prstGeom prst="rect">
              <a:avLst/>
            </a:prstGeom>
            <a:noFill/>
            <a:ln w="9525">
              <a:noFill/>
              <a:miter lim="800000"/>
              <a:headEnd/>
              <a:tailEnd/>
            </a:ln>
          </p:spPr>
          <p:txBody>
            <a:bodyPr/>
            <a:lstStyle/>
            <a:p>
              <a:r>
                <a:rPr lang="en-US" sz="1200" b="1">
                  <a:latin typeface="Arial Narrow" pitchFamily="34" charset="0"/>
                </a:rPr>
                <a:t>Intron</a:t>
              </a:r>
              <a:endParaRPr lang="en-US" sz="1200"/>
            </a:p>
          </p:txBody>
        </p:sp>
        <p:sp>
          <p:nvSpPr>
            <p:cNvPr id="51261" name="Text Box 9"/>
            <p:cNvSpPr txBox="1">
              <a:spLocks noChangeArrowheads="1"/>
            </p:cNvSpPr>
            <p:nvPr/>
          </p:nvSpPr>
          <p:spPr bwMode="auto">
            <a:xfrm>
              <a:off x="2865" y="711"/>
              <a:ext cx="411" cy="174"/>
            </a:xfrm>
            <a:prstGeom prst="rect">
              <a:avLst/>
            </a:prstGeom>
            <a:noFill/>
            <a:ln w="9525">
              <a:noFill/>
              <a:miter lim="800000"/>
              <a:headEnd/>
              <a:tailEnd/>
            </a:ln>
          </p:spPr>
          <p:txBody>
            <a:bodyPr/>
            <a:lstStyle/>
            <a:p>
              <a:r>
                <a:rPr lang="en-US" sz="1200" b="1">
                  <a:latin typeface="Arial Narrow" pitchFamily="34" charset="0"/>
                </a:rPr>
                <a:t>Intron</a:t>
              </a:r>
              <a:endParaRPr lang="en-US" sz="1200"/>
            </a:p>
          </p:txBody>
        </p:sp>
        <p:sp>
          <p:nvSpPr>
            <p:cNvPr id="51262" name="Text Box 10"/>
            <p:cNvSpPr txBox="1">
              <a:spLocks noChangeArrowheads="1"/>
            </p:cNvSpPr>
            <p:nvPr/>
          </p:nvSpPr>
          <p:spPr bwMode="auto">
            <a:xfrm>
              <a:off x="3688" y="711"/>
              <a:ext cx="410" cy="174"/>
            </a:xfrm>
            <a:prstGeom prst="rect">
              <a:avLst/>
            </a:prstGeom>
            <a:noFill/>
            <a:ln w="9525">
              <a:noFill/>
              <a:miter lim="800000"/>
              <a:headEnd/>
              <a:tailEnd/>
            </a:ln>
          </p:spPr>
          <p:txBody>
            <a:bodyPr/>
            <a:lstStyle/>
            <a:p>
              <a:r>
                <a:rPr lang="en-US" sz="1200" b="1">
                  <a:latin typeface="Arial Narrow" pitchFamily="34" charset="0"/>
                </a:rPr>
                <a:t>Intron</a:t>
              </a:r>
              <a:endParaRPr lang="en-US" sz="1200"/>
            </a:p>
          </p:txBody>
        </p:sp>
        <p:sp>
          <p:nvSpPr>
            <p:cNvPr id="51263" name="Text Box 11"/>
            <p:cNvSpPr txBox="1">
              <a:spLocks noChangeArrowheads="1"/>
            </p:cNvSpPr>
            <p:nvPr/>
          </p:nvSpPr>
          <p:spPr bwMode="auto">
            <a:xfrm>
              <a:off x="2373" y="711"/>
              <a:ext cx="411" cy="174"/>
            </a:xfrm>
            <a:prstGeom prst="rect">
              <a:avLst/>
            </a:prstGeom>
            <a:noFill/>
            <a:ln w="9525">
              <a:noFill/>
              <a:miter lim="800000"/>
              <a:headEnd/>
              <a:tailEnd/>
            </a:ln>
          </p:spPr>
          <p:txBody>
            <a:bodyPr/>
            <a:lstStyle/>
            <a:p>
              <a:r>
                <a:rPr lang="en-US" sz="1200" b="1">
                  <a:latin typeface="Arial Narrow" pitchFamily="34" charset="0"/>
                </a:rPr>
                <a:t>Exon</a:t>
              </a:r>
              <a:endParaRPr lang="en-US" sz="1200"/>
            </a:p>
          </p:txBody>
        </p:sp>
        <p:sp>
          <p:nvSpPr>
            <p:cNvPr id="51264" name="Text Box 12"/>
            <p:cNvSpPr txBox="1">
              <a:spLocks noChangeArrowheads="1"/>
            </p:cNvSpPr>
            <p:nvPr/>
          </p:nvSpPr>
          <p:spPr bwMode="auto">
            <a:xfrm>
              <a:off x="3276" y="711"/>
              <a:ext cx="412" cy="174"/>
            </a:xfrm>
            <a:prstGeom prst="rect">
              <a:avLst/>
            </a:prstGeom>
            <a:noFill/>
            <a:ln w="9525">
              <a:noFill/>
              <a:miter lim="800000"/>
              <a:headEnd/>
              <a:tailEnd/>
            </a:ln>
          </p:spPr>
          <p:txBody>
            <a:bodyPr/>
            <a:lstStyle/>
            <a:p>
              <a:r>
                <a:rPr lang="en-US" sz="1200" b="1">
                  <a:latin typeface="Arial Narrow" pitchFamily="34" charset="0"/>
                </a:rPr>
                <a:t>Exon</a:t>
              </a:r>
              <a:endParaRPr lang="en-US" sz="1200"/>
            </a:p>
          </p:txBody>
        </p:sp>
        <p:sp>
          <p:nvSpPr>
            <p:cNvPr id="51265" name="Text Box 13"/>
            <p:cNvSpPr txBox="1">
              <a:spLocks noChangeArrowheads="1"/>
            </p:cNvSpPr>
            <p:nvPr/>
          </p:nvSpPr>
          <p:spPr bwMode="auto">
            <a:xfrm>
              <a:off x="4098" y="711"/>
              <a:ext cx="411" cy="174"/>
            </a:xfrm>
            <a:prstGeom prst="rect">
              <a:avLst/>
            </a:prstGeom>
            <a:noFill/>
            <a:ln w="9525">
              <a:noFill/>
              <a:miter lim="800000"/>
              <a:headEnd/>
              <a:tailEnd/>
            </a:ln>
          </p:spPr>
          <p:txBody>
            <a:bodyPr/>
            <a:lstStyle/>
            <a:p>
              <a:r>
                <a:rPr lang="en-US" sz="1200" b="1">
                  <a:latin typeface="Arial Narrow" pitchFamily="34" charset="0"/>
                </a:rPr>
                <a:t>Exon</a:t>
              </a:r>
              <a:endParaRPr lang="en-US" sz="1200"/>
            </a:p>
          </p:txBody>
        </p:sp>
        <p:sp>
          <p:nvSpPr>
            <p:cNvPr id="51266" name="Rectangle 14"/>
            <p:cNvSpPr>
              <a:spLocks noChangeArrowheads="1"/>
            </p:cNvSpPr>
            <p:nvPr/>
          </p:nvSpPr>
          <p:spPr bwMode="auto">
            <a:xfrm>
              <a:off x="4509" y="711"/>
              <a:ext cx="164" cy="174"/>
            </a:xfrm>
            <a:prstGeom prst="rect">
              <a:avLst/>
            </a:prstGeom>
            <a:gradFill rotWithShape="0">
              <a:gsLst>
                <a:gs pos="0">
                  <a:srgbClr val="5E7676"/>
                </a:gs>
                <a:gs pos="50000">
                  <a:srgbClr val="CCFFFF"/>
                </a:gs>
                <a:gs pos="100000">
                  <a:srgbClr val="5E7676"/>
                </a:gs>
              </a:gsLst>
              <a:lin ang="5400000" scaled="1"/>
            </a:gradFill>
            <a:ln w="9525">
              <a:noFill/>
              <a:miter lim="800000"/>
              <a:headEnd/>
              <a:tailEnd/>
            </a:ln>
          </p:spPr>
          <p:txBody>
            <a:bodyPr/>
            <a:lstStyle/>
            <a:p>
              <a:endParaRPr lang="en-US"/>
            </a:p>
          </p:txBody>
        </p:sp>
        <p:sp>
          <p:nvSpPr>
            <p:cNvPr id="5" name="Oval 15"/>
            <p:cNvSpPr>
              <a:spLocks noChangeArrowheads="1"/>
            </p:cNvSpPr>
            <p:nvPr/>
          </p:nvSpPr>
          <p:spPr bwMode="auto">
            <a:xfrm>
              <a:off x="4592" y="704"/>
              <a:ext cx="81" cy="87"/>
            </a:xfrm>
            <a:prstGeom prst="ellipse">
              <a:avLst/>
            </a:prstGeom>
            <a:solidFill>
              <a:srgbClr val="FF0000"/>
            </a:solidFill>
            <a:ln w="9525">
              <a:noFill/>
              <a:round/>
              <a:headEnd/>
              <a:tailEn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lstStyle/>
            <a:p>
              <a:pPr>
                <a:defRPr/>
              </a:pPr>
              <a:endParaRPr lang="en-US"/>
            </a:p>
          </p:txBody>
        </p:sp>
        <p:sp>
          <p:nvSpPr>
            <p:cNvPr id="7" name="Oval 16"/>
            <p:cNvSpPr>
              <a:spLocks noChangeArrowheads="1"/>
            </p:cNvSpPr>
            <p:nvPr/>
          </p:nvSpPr>
          <p:spPr bwMode="auto">
            <a:xfrm>
              <a:off x="4592" y="799"/>
              <a:ext cx="81" cy="86"/>
            </a:xfrm>
            <a:prstGeom prst="ellipse">
              <a:avLst/>
            </a:prstGeom>
            <a:solidFill>
              <a:srgbClr val="FF0000"/>
            </a:solidFill>
            <a:ln w="9525">
              <a:noFill/>
              <a:round/>
              <a:headEnd/>
              <a:tailEn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lstStyle/>
            <a:p>
              <a:pPr>
                <a:defRPr/>
              </a:pPr>
              <a:endParaRPr lang="en-US"/>
            </a:p>
          </p:txBody>
        </p:sp>
        <p:sp>
          <p:nvSpPr>
            <p:cNvPr id="51273" name="Text Box 49"/>
            <p:cNvSpPr txBox="1">
              <a:spLocks noChangeArrowheads="1"/>
            </p:cNvSpPr>
            <p:nvPr/>
          </p:nvSpPr>
          <p:spPr bwMode="auto">
            <a:xfrm>
              <a:off x="336" y="624"/>
              <a:ext cx="1039" cy="435"/>
            </a:xfrm>
            <a:prstGeom prst="rect">
              <a:avLst/>
            </a:prstGeom>
            <a:noFill/>
            <a:ln w="9525">
              <a:noFill/>
              <a:miter lim="800000"/>
              <a:headEnd/>
              <a:tailEnd/>
            </a:ln>
          </p:spPr>
          <p:txBody>
            <a:bodyPr/>
            <a:lstStyle/>
            <a:p>
              <a:pPr algn="ctr"/>
              <a:r>
                <a:rPr lang="en-US" sz="1600" b="1">
                  <a:latin typeface="Century Gothic" pitchFamily="34" charset="0"/>
                </a:rPr>
                <a:t>Part of chromosome</a:t>
              </a:r>
              <a:endParaRPr lang="en-US" sz="1600">
                <a:latin typeface="Century Gothic" pitchFamily="34" charset="0"/>
              </a:endParaRPr>
            </a:p>
          </p:txBody>
        </p:sp>
      </p:grpSp>
      <p:grpSp>
        <p:nvGrpSpPr>
          <p:cNvPr id="4" name="Group 68"/>
          <p:cNvGrpSpPr>
            <a:grpSpLocks/>
          </p:cNvGrpSpPr>
          <p:nvPr/>
        </p:nvGrpSpPr>
        <p:grpSpPr bwMode="auto">
          <a:xfrm>
            <a:off x="481013" y="1866900"/>
            <a:ext cx="7589838" cy="1181100"/>
            <a:chOff x="303" y="1176"/>
            <a:chExt cx="4781" cy="744"/>
          </a:xfrm>
        </p:grpSpPr>
        <p:sp>
          <p:nvSpPr>
            <p:cNvPr id="51240" name="Text Box 50"/>
            <p:cNvSpPr txBox="1">
              <a:spLocks noChangeArrowheads="1"/>
            </p:cNvSpPr>
            <p:nvPr/>
          </p:nvSpPr>
          <p:spPr bwMode="auto">
            <a:xfrm>
              <a:off x="303" y="1398"/>
              <a:ext cx="1377" cy="522"/>
            </a:xfrm>
            <a:prstGeom prst="rect">
              <a:avLst/>
            </a:prstGeom>
            <a:noFill/>
            <a:ln w="9525">
              <a:noFill/>
              <a:miter lim="800000"/>
              <a:headEnd/>
              <a:tailEnd/>
            </a:ln>
          </p:spPr>
          <p:txBody>
            <a:bodyPr/>
            <a:lstStyle/>
            <a:p>
              <a:pPr algn="r"/>
              <a:r>
                <a:rPr lang="en-US" sz="1600" b="1" dirty="0">
                  <a:latin typeface="Century Gothic" pitchFamily="34" charset="0"/>
                </a:rPr>
                <a:t>Primary Transcript (RNA)</a:t>
              </a:r>
              <a:endParaRPr lang="en-US" sz="1600" dirty="0">
                <a:latin typeface="Century Gothic" pitchFamily="34" charset="0"/>
              </a:endParaRPr>
            </a:p>
          </p:txBody>
        </p:sp>
        <p:sp>
          <p:nvSpPr>
            <p:cNvPr id="51241" name="Rectangle 17"/>
            <p:cNvSpPr>
              <a:spLocks noChangeArrowheads="1"/>
            </p:cNvSpPr>
            <p:nvPr/>
          </p:nvSpPr>
          <p:spPr bwMode="auto">
            <a:xfrm>
              <a:off x="1880" y="1495"/>
              <a:ext cx="2793" cy="173"/>
            </a:xfrm>
            <a:prstGeom prst="rect">
              <a:avLst/>
            </a:prstGeom>
            <a:gradFill rotWithShape="0">
              <a:gsLst>
                <a:gs pos="0">
                  <a:srgbClr val="5E4776"/>
                </a:gs>
                <a:gs pos="50000">
                  <a:srgbClr val="CC99FF"/>
                </a:gs>
                <a:gs pos="100000">
                  <a:srgbClr val="5E4776"/>
                </a:gs>
              </a:gsLst>
              <a:lin ang="5400000" scaled="1"/>
            </a:gradFill>
            <a:ln w="9525">
              <a:noFill/>
              <a:miter lim="800000"/>
              <a:headEnd/>
              <a:tailEnd/>
            </a:ln>
          </p:spPr>
          <p:txBody>
            <a:bodyPr/>
            <a:lstStyle/>
            <a:p>
              <a:endParaRPr lang="en-US"/>
            </a:p>
          </p:txBody>
        </p:sp>
        <p:sp>
          <p:nvSpPr>
            <p:cNvPr id="51242" name="Rectangle 18"/>
            <p:cNvSpPr>
              <a:spLocks noChangeArrowheads="1"/>
            </p:cNvSpPr>
            <p:nvPr/>
          </p:nvSpPr>
          <p:spPr bwMode="auto">
            <a:xfrm>
              <a:off x="2325" y="1495"/>
              <a:ext cx="575" cy="173"/>
            </a:xfrm>
            <a:prstGeom prst="rect">
              <a:avLst/>
            </a:prstGeom>
            <a:gradFill rotWithShape="0">
              <a:gsLst>
                <a:gs pos="0">
                  <a:srgbClr val="007676"/>
                </a:gs>
                <a:gs pos="50000">
                  <a:srgbClr val="00FFFF"/>
                </a:gs>
                <a:gs pos="100000">
                  <a:srgbClr val="007676"/>
                </a:gs>
              </a:gsLst>
              <a:lin ang="5400000" scaled="1"/>
            </a:gradFill>
            <a:ln w="9525">
              <a:noFill/>
              <a:miter lim="800000"/>
              <a:headEnd/>
              <a:tailEnd/>
            </a:ln>
          </p:spPr>
          <p:txBody>
            <a:bodyPr/>
            <a:lstStyle/>
            <a:p>
              <a:endParaRPr lang="en-US"/>
            </a:p>
          </p:txBody>
        </p:sp>
        <p:sp>
          <p:nvSpPr>
            <p:cNvPr id="51243" name="Rectangle 19"/>
            <p:cNvSpPr>
              <a:spLocks noChangeArrowheads="1"/>
            </p:cNvSpPr>
            <p:nvPr/>
          </p:nvSpPr>
          <p:spPr bwMode="auto">
            <a:xfrm>
              <a:off x="3359" y="1495"/>
              <a:ext cx="410" cy="173"/>
            </a:xfrm>
            <a:prstGeom prst="rect">
              <a:avLst/>
            </a:prstGeom>
            <a:gradFill rotWithShape="0">
              <a:gsLst>
                <a:gs pos="0">
                  <a:srgbClr val="007676"/>
                </a:gs>
                <a:gs pos="50000">
                  <a:srgbClr val="00FFFF"/>
                </a:gs>
                <a:gs pos="100000">
                  <a:srgbClr val="007676"/>
                </a:gs>
              </a:gsLst>
              <a:lin ang="5400000" scaled="1"/>
            </a:gradFill>
            <a:ln w="9525">
              <a:noFill/>
              <a:miter lim="800000"/>
              <a:headEnd/>
              <a:tailEnd/>
            </a:ln>
          </p:spPr>
          <p:txBody>
            <a:bodyPr/>
            <a:lstStyle/>
            <a:p>
              <a:endParaRPr lang="en-US"/>
            </a:p>
          </p:txBody>
        </p:sp>
        <p:sp>
          <p:nvSpPr>
            <p:cNvPr id="51244" name="Rectangle 20"/>
            <p:cNvSpPr>
              <a:spLocks noChangeArrowheads="1"/>
            </p:cNvSpPr>
            <p:nvPr/>
          </p:nvSpPr>
          <p:spPr bwMode="auto">
            <a:xfrm>
              <a:off x="4105" y="1495"/>
              <a:ext cx="411" cy="173"/>
            </a:xfrm>
            <a:prstGeom prst="rect">
              <a:avLst/>
            </a:prstGeom>
            <a:gradFill rotWithShape="0">
              <a:gsLst>
                <a:gs pos="0">
                  <a:srgbClr val="007676"/>
                </a:gs>
                <a:gs pos="50000">
                  <a:srgbClr val="00FFFF"/>
                </a:gs>
                <a:gs pos="100000">
                  <a:srgbClr val="007676"/>
                </a:gs>
              </a:gsLst>
              <a:lin ang="5400000" scaled="1"/>
            </a:gradFill>
            <a:ln w="9525">
              <a:noFill/>
              <a:miter lim="800000"/>
              <a:headEnd/>
              <a:tailEnd/>
            </a:ln>
          </p:spPr>
          <p:txBody>
            <a:bodyPr/>
            <a:lstStyle/>
            <a:p>
              <a:endParaRPr lang="en-US"/>
            </a:p>
          </p:txBody>
        </p:sp>
        <p:sp>
          <p:nvSpPr>
            <p:cNvPr id="51245" name="Text Box 22"/>
            <p:cNvSpPr txBox="1">
              <a:spLocks noChangeArrowheads="1"/>
            </p:cNvSpPr>
            <p:nvPr/>
          </p:nvSpPr>
          <p:spPr bwMode="auto">
            <a:xfrm>
              <a:off x="1961" y="1495"/>
              <a:ext cx="412" cy="173"/>
            </a:xfrm>
            <a:prstGeom prst="rect">
              <a:avLst/>
            </a:prstGeom>
            <a:noFill/>
            <a:ln w="9525">
              <a:noFill/>
              <a:miter lim="800000"/>
              <a:headEnd/>
              <a:tailEnd/>
            </a:ln>
          </p:spPr>
          <p:txBody>
            <a:bodyPr/>
            <a:lstStyle/>
            <a:p>
              <a:r>
                <a:rPr lang="en-US" sz="1200" b="1">
                  <a:latin typeface="Arial Narrow" pitchFamily="34" charset="0"/>
                </a:rPr>
                <a:t>Intron</a:t>
              </a:r>
              <a:endParaRPr lang="en-US" sz="1200"/>
            </a:p>
          </p:txBody>
        </p:sp>
        <p:sp>
          <p:nvSpPr>
            <p:cNvPr id="51246" name="Text Box 23"/>
            <p:cNvSpPr txBox="1">
              <a:spLocks noChangeArrowheads="1"/>
            </p:cNvSpPr>
            <p:nvPr/>
          </p:nvSpPr>
          <p:spPr bwMode="auto">
            <a:xfrm>
              <a:off x="2455" y="1495"/>
              <a:ext cx="410" cy="173"/>
            </a:xfrm>
            <a:prstGeom prst="rect">
              <a:avLst/>
            </a:prstGeom>
            <a:noFill/>
            <a:ln w="9525">
              <a:noFill/>
              <a:miter lim="800000"/>
              <a:headEnd/>
              <a:tailEnd/>
            </a:ln>
          </p:spPr>
          <p:txBody>
            <a:bodyPr/>
            <a:lstStyle/>
            <a:p>
              <a:r>
                <a:rPr lang="en-US" sz="1200" b="1">
                  <a:latin typeface="Arial Narrow" pitchFamily="34" charset="0"/>
                </a:rPr>
                <a:t>Exon</a:t>
              </a:r>
              <a:endParaRPr lang="en-US" sz="1200"/>
            </a:p>
          </p:txBody>
        </p:sp>
        <p:sp>
          <p:nvSpPr>
            <p:cNvPr id="51247" name="Text Box 24"/>
            <p:cNvSpPr txBox="1">
              <a:spLocks noChangeArrowheads="1"/>
            </p:cNvSpPr>
            <p:nvPr/>
          </p:nvSpPr>
          <p:spPr bwMode="auto">
            <a:xfrm>
              <a:off x="2947" y="1495"/>
              <a:ext cx="412" cy="173"/>
            </a:xfrm>
            <a:prstGeom prst="rect">
              <a:avLst/>
            </a:prstGeom>
            <a:noFill/>
            <a:ln w="9525">
              <a:noFill/>
              <a:miter lim="800000"/>
              <a:headEnd/>
              <a:tailEnd/>
            </a:ln>
          </p:spPr>
          <p:txBody>
            <a:bodyPr/>
            <a:lstStyle/>
            <a:p>
              <a:r>
                <a:rPr lang="en-US" sz="1200" b="1">
                  <a:latin typeface="Arial Narrow" pitchFamily="34" charset="0"/>
                </a:rPr>
                <a:t>Intron</a:t>
              </a:r>
              <a:endParaRPr lang="en-US" sz="1200"/>
            </a:p>
          </p:txBody>
        </p:sp>
        <p:sp>
          <p:nvSpPr>
            <p:cNvPr id="51248" name="Text Box 25"/>
            <p:cNvSpPr txBox="1">
              <a:spLocks noChangeArrowheads="1"/>
            </p:cNvSpPr>
            <p:nvPr/>
          </p:nvSpPr>
          <p:spPr bwMode="auto">
            <a:xfrm>
              <a:off x="3359" y="1495"/>
              <a:ext cx="410" cy="173"/>
            </a:xfrm>
            <a:prstGeom prst="rect">
              <a:avLst/>
            </a:prstGeom>
            <a:noFill/>
            <a:ln w="9525">
              <a:noFill/>
              <a:miter lim="800000"/>
              <a:headEnd/>
              <a:tailEnd/>
            </a:ln>
          </p:spPr>
          <p:txBody>
            <a:bodyPr/>
            <a:lstStyle/>
            <a:p>
              <a:r>
                <a:rPr lang="en-US" altLang="zh-CN" sz="1200" b="1">
                  <a:latin typeface="Arial Narrow" pitchFamily="34" charset="0"/>
                  <a:ea typeface="SimSun" pitchFamily="2" charset="-122"/>
                </a:rPr>
                <a:t>Exon</a:t>
              </a:r>
              <a:endParaRPr lang="en-US" sz="1200"/>
            </a:p>
          </p:txBody>
        </p:sp>
        <p:sp>
          <p:nvSpPr>
            <p:cNvPr id="51249" name="Text Box 26"/>
            <p:cNvSpPr txBox="1">
              <a:spLocks noChangeArrowheads="1"/>
            </p:cNvSpPr>
            <p:nvPr/>
          </p:nvSpPr>
          <p:spPr bwMode="auto">
            <a:xfrm>
              <a:off x="3769" y="1495"/>
              <a:ext cx="411" cy="173"/>
            </a:xfrm>
            <a:prstGeom prst="rect">
              <a:avLst/>
            </a:prstGeom>
            <a:noFill/>
            <a:ln w="9525">
              <a:noFill/>
              <a:miter lim="800000"/>
              <a:headEnd/>
              <a:tailEnd/>
            </a:ln>
          </p:spPr>
          <p:txBody>
            <a:bodyPr/>
            <a:lstStyle/>
            <a:p>
              <a:r>
                <a:rPr lang="en-US" sz="1200" b="1">
                  <a:latin typeface="Arial Narrow" pitchFamily="34" charset="0"/>
                </a:rPr>
                <a:t>Intron</a:t>
              </a:r>
              <a:endParaRPr lang="en-US" sz="1200"/>
            </a:p>
          </p:txBody>
        </p:sp>
        <p:sp>
          <p:nvSpPr>
            <p:cNvPr id="51250" name="Text Box 27"/>
            <p:cNvSpPr txBox="1">
              <a:spLocks noChangeArrowheads="1"/>
            </p:cNvSpPr>
            <p:nvPr/>
          </p:nvSpPr>
          <p:spPr bwMode="auto">
            <a:xfrm>
              <a:off x="4098" y="1495"/>
              <a:ext cx="411" cy="173"/>
            </a:xfrm>
            <a:prstGeom prst="rect">
              <a:avLst/>
            </a:prstGeom>
            <a:noFill/>
            <a:ln w="9525">
              <a:noFill/>
              <a:miter lim="800000"/>
              <a:headEnd/>
              <a:tailEnd/>
            </a:ln>
          </p:spPr>
          <p:txBody>
            <a:bodyPr/>
            <a:lstStyle/>
            <a:p>
              <a:r>
                <a:rPr lang="en-US" sz="1200" b="1">
                  <a:latin typeface="Arial Narrow" pitchFamily="34" charset="0"/>
                </a:rPr>
                <a:t>Exon</a:t>
              </a:r>
              <a:endParaRPr lang="en-US" sz="1200"/>
            </a:p>
          </p:txBody>
        </p:sp>
        <p:sp>
          <p:nvSpPr>
            <p:cNvPr id="8" name="Oval 28"/>
            <p:cNvSpPr>
              <a:spLocks noChangeArrowheads="1"/>
            </p:cNvSpPr>
            <p:nvPr/>
          </p:nvSpPr>
          <p:spPr bwMode="auto">
            <a:xfrm>
              <a:off x="4554" y="1524"/>
              <a:ext cx="82" cy="87"/>
            </a:xfrm>
            <a:prstGeom prst="ellipse">
              <a:avLst/>
            </a:prstGeom>
            <a:solidFill>
              <a:srgbClr val="FF0000"/>
            </a:solidFill>
            <a:ln w="9525">
              <a:noFill/>
              <a:round/>
              <a:headEnd/>
              <a:tailEnd/>
            </a:ln>
            <a:effectLst/>
            <a:scene3d>
              <a:camera prst="orthographicFront">
                <a:rot lat="0" lon="0" rev="0"/>
              </a:camera>
              <a:lightRig rig="contrasting" dir="t">
                <a:rot lat="0" lon="0" rev="7800000"/>
              </a:lightRig>
            </a:scene3d>
            <a:sp3d>
              <a:bevelT w="139700" h="139700"/>
            </a:sp3d>
          </p:spPr>
          <p:txBody>
            <a:bodyPr/>
            <a:lstStyle/>
            <a:p>
              <a:pPr>
                <a:defRPr/>
              </a:pPr>
              <a:endParaRPr lang="en-US"/>
            </a:p>
          </p:txBody>
        </p:sp>
        <p:sp>
          <p:nvSpPr>
            <p:cNvPr id="51254" name="Text Box 53"/>
            <p:cNvSpPr txBox="1">
              <a:spLocks noChangeArrowheads="1"/>
            </p:cNvSpPr>
            <p:nvPr/>
          </p:nvSpPr>
          <p:spPr bwMode="auto">
            <a:xfrm>
              <a:off x="4345" y="1176"/>
              <a:ext cx="739" cy="261"/>
            </a:xfrm>
            <a:prstGeom prst="rect">
              <a:avLst/>
            </a:prstGeom>
            <a:noFill/>
            <a:ln w="9525">
              <a:noFill/>
              <a:miter lim="800000"/>
              <a:headEnd/>
              <a:tailEnd/>
            </a:ln>
          </p:spPr>
          <p:txBody>
            <a:bodyPr/>
            <a:lstStyle/>
            <a:p>
              <a:pPr algn="ctr"/>
              <a:r>
                <a:rPr lang="en-US" sz="1600" b="1">
                  <a:latin typeface="Century Gothic" pitchFamily="34" charset="0"/>
                </a:rPr>
                <a:t>tail signal</a:t>
              </a:r>
              <a:endParaRPr lang="en-US" sz="1600">
                <a:latin typeface="Century Gothic" pitchFamily="34" charset="0"/>
              </a:endParaRPr>
            </a:p>
          </p:txBody>
        </p:sp>
        <p:sp>
          <p:nvSpPr>
            <p:cNvPr id="51255" name="Line 54"/>
            <p:cNvSpPr>
              <a:spLocks noChangeShapeType="1"/>
            </p:cNvSpPr>
            <p:nvPr/>
          </p:nvSpPr>
          <p:spPr bwMode="auto">
            <a:xfrm>
              <a:off x="4592" y="1349"/>
              <a:ext cx="0" cy="175"/>
            </a:xfrm>
            <a:prstGeom prst="line">
              <a:avLst/>
            </a:prstGeom>
            <a:noFill/>
            <a:ln w="9525">
              <a:solidFill>
                <a:srgbClr val="000000"/>
              </a:solidFill>
              <a:round/>
              <a:headEnd/>
              <a:tailEnd type="triangle" w="med" len="med"/>
            </a:ln>
          </p:spPr>
          <p:txBody>
            <a:bodyPr/>
            <a:lstStyle/>
            <a:p>
              <a:endParaRPr lang="en-US"/>
            </a:p>
          </p:txBody>
        </p:sp>
      </p:grpSp>
      <p:sp>
        <p:nvSpPr>
          <p:cNvPr id="21549" name="AutoShape 45"/>
          <p:cNvSpPr>
            <a:spLocks noChangeArrowheads="1"/>
          </p:cNvSpPr>
          <p:nvPr/>
        </p:nvSpPr>
        <p:spPr bwMode="auto">
          <a:xfrm>
            <a:off x="4191000" y="4724400"/>
            <a:ext cx="1152525" cy="690563"/>
          </a:xfrm>
          <a:prstGeom prst="downArrow">
            <a:avLst>
              <a:gd name="adj1" fmla="val 50000"/>
              <a:gd name="adj2" fmla="val 44207"/>
            </a:avLst>
          </a:prstGeom>
          <a:solidFill>
            <a:srgbClr val="0099FF"/>
          </a:solidFill>
          <a:ln w="9525">
            <a:noFill/>
            <a:miter lim="800000"/>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lstStyle/>
          <a:p>
            <a:pPr>
              <a:defRPr/>
            </a:pPr>
            <a:endParaRPr lang="en-US"/>
          </a:p>
        </p:txBody>
      </p:sp>
      <p:grpSp>
        <p:nvGrpSpPr>
          <p:cNvPr id="6" name="Group 66"/>
          <p:cNvGrpSpPr>
            <a:grpSpLocks/>
          </p:cNvGrpSpPr>
          <p:nvPr/>
        </p:nvGrpSpPr>
        <p:grpSpPr bwMode="auto">
          <a:xfrm>
            <a:off x="3897313" y="5743575"/>
            <a:ext cx="2574925" cy="276225"/>
            <a:chOff x="3897313" y="5438775"/>
            <a:chExt cx="2574925" cy="276225"/>
          </a:xfrm>
        </p:grpSpPr>
        <p:sp>
          <p:nvSpPr>
            <p:cNvPr id="51237" name="Rectangle 42"/>
            <p:cNvSpPr>
              <a:spLocks noChangeArrowheads="1"/>
            </p:cNvSpPr>
            <p:nvPr/>
          </p:nvSpPr>
          <p:spPr bwMode="auto">
            <a:xfrm>
              <a:off x="4027488" y="5438775"/>
              <a:ext cx="2347913" cy="276225"/>
            </a:xfrm>
            <a:prstGeom prst="rect">
              <a:avLst/>
            </a:prstGeom>
            <a:gradFill rotWithShape="0">
              <a:gsLst>
                <a:gs pos="0">
                  <a:srgbClr val="767600"/>
                </a:gs>
                <a:gs pos="50000">
                  <a:srgbClr val="FFFF00"/>
                </a:gs>
                <a:gs pos="100000">
                  <a:srgbClr val="767600"/>
                </a:gs>
              </a:gsLst>
              <a:lin ang="5400000" scaled="1"/>
            </a:gradFill>
            <a:ln w="9525">
              <a:noFill/>
              <a:miter lim="800000"/>
              <a:headEnd/>
              <a:tailEnd/>
            </a:ln>
          </p:spPr>
          <p:txBody>
            <a:bodyPr/>
            <a:lstStyle/>
            <a:p>
              <a:endParaRPr lang="en-US"/>
            </a:p>
          </p:txBody>
        </p:sp>
        <p:sp>
          <p:nvSpPr>
            <p:cNvPr id="51238" name="Oval 43"/>
            <p:cNvSpPr>
              <a:spLocks noChangeArrowheads="1"/>
            </p:cNvSpPr>
            <p:nvPr/>
          </p:nvSpPr>
          <p:spPr bwMode="auto">
            <a:xfrm>
              <a:off x="6213475" y="5438775"/>
              <a:ext cx="258763" cy="276225"/>
            </a:xfrm>
            <a:prstGeom prst="ellipse">
              <a:avLst/>
            </a:prstGeom>
            <a:gradFill rotWithShape="0">
              <a:gsLst>
                <a:gs pos="0">
                  <a:srgbClr val="767600"/>
                </a:gs>
                <a:gs pos="50000">
                  <a:srgbClr val="FFFF00"/>
                </a:gs>
                <a:gs pos="100000">
                  <a:srgbClr val="767600"/>
                </a:gs>
              </a:gsLst>
              <a:lin ang="5400000" scaled="1"/>
            </a:gradFill>
            <a:ln w="9525">
              <a:noFill/>
              <a:round/>
              <a:headEnd/>
              <a:tailEnd/>
            </a:ln>
          </p:spPr>
          <p:txBody>
            <a:bodyPr/>
            <a:lstStyle/>
            <a:p>
              <a:endParaRPr lang="en-US"/>
            </a:p>
          </p:txBody>
        </p:sp>
        <p:sp>
          <p:nvSpPr>
            <p:cNvPr id="51239" name="Oval 44"/>
            <p:cNvSpPr>
              <a:spLocks noChangeArrowheads="1"/>
            </p:cNvSpPr>
            <p:nvPr/>
          </p:nvSpPr>
          <p:spPr bwMode="auto">
            <a:xfrm>
              <a:off x="3897313" y="5438775"/>
              <a:ext cx="261938" cy="276225"/>
            </a:xfrm>
            <a:prstGeom prst="ellipse">
              <a:avLst/>
            </a:prstGeom>
            <a:gradFill rotWithShape="0">
              <a:gsLst>
                <a:gs pos="0">
                  <a:srgbClr val="767600"/>
                </a:gs>
                <a:gs pos="50000">
                  <a:srgbClr val="FFFF00"/>
                </a:gs>
                <a:gs pos="100000">
                  <a:srgbClr val="767600"/>
                </a:gs>
              </a:gsLst>
              <a:lin ang="5400000" scaled="1"/>
            </a:gradFill>
            <a:ln w="9525">
              <a:noFill/>
              <a:round/>
              <a:headEnd/>
              <a:tailEnd/>
            </a:ln>
          </p:spPr>
          <p:txBody>
            <a:bodyPr/>
            <a:lstStyle/>
            <a:p>
              <a:endParaRPr lang="en-US"/>
            </a:p>
          </p:txBody>
        </p:sp>
      </p:grpSp>
      <p:sp>
        <p:nvSpPr>
          <p:cNvPr id="51215" name="Text Box 52"/>
          <p:cNvSpPr txBox="1">
            <a:spLocks noChangeArrowheads="1"/>
          </p:cNvSpPr>
          <p:nvPr/>
        </p:nvSpPr>
        <p:spPr bwMode="auto">
          <a:xfrm>
            <a:off x="2560637" y="5680075"/>
            <a:ext cx="1173163" cy="415925"/>
          </a:xfrm>
          <a:prstGeom prst="rect">
            <a:avLst/>
          </a:prstGeom>
          <a:noFill/>
          <a:ln w="9525">
            <a:noFill/>
            <a:miter lim="800000"/>
            <a:headEnd/>
            <a:tailEnd/>
          </a:ln>
        </p:spPr>
        <p:txBody>
          <a:bodyPr/>
          <a:lstStyle/>
          <a:p>
            <a:pPr algn="ctr"/>
            <a:r>
              <a:rPr lang="en-US" sz="1400" b="1">
                <a:latin typeface="Century Gothic" pitchFamily="34" charset="0"/>
              </a:rPr>
              <a:t>protein</a:t>
            </a:r>
            <a:endParaRPr lang="en-US" sz="1400">
              <a:latin typeface="Century Gothic" pitchFamily="34" charset="0"/>
            </a:endParaRPr>
          </a:p>
        </p:txBody>
      </p:sp>
      <p:sp>
        <p:nvSpPr>
          <p:cNvPr id="51216" name="Text Box 46"/>
          <p:cNvSpPr txBox="1">
            <a:spLocks noChangeArrowheads="1"/>
          </p:cNvSpPr>
          <p:nvPr/>
        </p:nvSpPr>
        <p:spPr bwMode="auto">
          <a:xfrm>
            <a:off x="5257800" y="4800600"/>
            <a:ext cx="1828800" cy="304800"/>
          </a:xfrm>
          <a:prstGeom prst="rect">
            <a:avLst/>
          </a:prstGeom>
          <a:noFill/>
          <a:ln w="9525">
            <a:noFill/>
            <a:miter lim="800000"/>
            <a:headEnd/>
            <a:tailEnd/>
          </a:ln>
        </p:spPr>
        <p:txBody>
          <a:bodyPr/>
          <a:lstStyle/>
          <a:p>
            <a:pPr algn="ctr"/>
            <a:r>
              <a:rPr lang="en-US" b="1" dirty="0">
                <a:latin typeface="Century Gothic" pitchFamily="34" charset="0"/>
              </a:rPr>
              <a:t>TRANSLATION</a:t>
            </a:r>
            <a:endParaRPr lang="en-US" dirty="0">
              <a:latin typeface="Century Gothic" pitchFamily="34" charset="0"/>
            </a:endParaRPr>
          </a:p>
        </p:txBody>
      </p:sp>
      <p:grpSp>
        <p:nvGrpSpPr>
          <p:cNvPr id="9" name="Group 73"/>
          <p:cNvGrpSpPr>
            <a:grpSpLocks/>
          </p:cNvGrpSpPr>
          <p:nvPr/>
        </p:nvGrpSpPr>
        <p:grpSpPr bwMode="auto">
          <a:xfrm>
            <a:off x="2322513" y="3810000"/>
            <a:ext cx="5926138" cy="990600"/>
            <a:chOff x="1463" y="2400"/>
            <a:chExt cx="3733" cy="624"/>
          </a:xfrm>
        </p:grpSpPr>
        <p:grpSp>
          <p:nvGrpSpPr>
            <p:cNvPr id="51221" name="Group 59"/>
            <p:cNvGrpSpPr>
              <a:grpSpLocks/>
            </p:cNvGrpSpPr>
            <p:nvPr/>
          </p:nvGrpSpPr>
          <p:grpSpPr bwMode="auto">
            <a:xfrm>
              <a:off x="2302" y="2571"/>
              <a:ext cx="1561" cy="183"/>
              <a:chOff x="2165" y="2331"/>
              <a:chExt cx="1499" cy="170"/>
            </a:xfrm>
          </p:grpSpPr>
          <p:sp>
            <p:nvSpPr>
              <p:cNvPr id="51229" name="Rectangle 30"/>
              <p:cNvSpPr>
                <a:spLocks noChangeArrowheads="1"/>
              </p:cNvSpPr>
              <p:nvPr/>
            </p:nvSpPr>
            <p:spPr bwMode="auto">
              <a:xfrm>
                <a:off x="2362" y="2331"/>
                <a:ext cx="592" cy="169"/>
              </a:xfrm>
              <a:prstGeom prst="rect">
                <a:avLst/>
              </a:prstGeom>
              <a:gradFill rotWithShape="0">
                <a:gsLst>
                  <a:gs pos="0">
                    <a:srgbClr val="007676"/>
                  </a:gs>
                  <a:gs pos="50000">
                    <a:srgbClr val="00FFFF"/>
                  </a:gs>
                  <a:gs pos="100000">
                    <a:srgbClr val="007676"/>
                  </a:gs>
                </a:gsLst>
                <a:lin ang="5400000" scaled="1"/>
              </a:gradFill>
              <a:ln w="9525">
                <a:solidFill>
                  <a:srgbClr val="FFFFFF"/>
                </a:solidFill>
                <a:miter lim="800000"/>
                <a:headEnd/>
                <a:tailEnd/>
              </a:ln>
            </p:spPr>
            <p:txBody>
              <a:bodyPr/>
              <a:lstStyle/>
              <a:p>
                <a:endParaRPr lang="en-US"/>
              </a:p>
            </p:txBody>
          </p:sp>
          <p:sp>
            <p:nvSpPr>
              <p:cNvPr id="51230" name="Text Box 31"/>
              <p:cNvSpPr txBox="1">
                <a:spLocks noChangeArrowheads="1"/>
              </p:cNvSpPr>
              <p:nvPr/>
            </p:nvSpPr>
            <p:spPr bwMode="auto">
              <a:xfrm>
                <a:off x="2402" y="2339"/>
                <a:ext cx="394" cy="162"/>
              </a:xfrm>
              <a:prstGeom prst="rect">
                <a:avLst/>
              </a:prstGeom>
              <a:noFill/>
              <a:ln w="9525">
                <a:noFill/>
                <a:miter lim="800000"/>
                <a:headEnd/>
                <a:tailEnd/>
              </a:ln>
            </p:spPr>
            <p:txBody>
              <a:bodyPr/>
              <a:lstStyle/>
              <a:p>
                <a:r>
                  <a:rPr lang="en-US" sz="1200" b="1">
                    <a:latin typeface="Arial Narrow" pitchFamily="34" charset="0"/>
                  </a:rPr>
                  <a:t>Exon</a:t>
                </a:r>
                <a:endParaRPr lang="en-US" sz="1200"/>
              </a:p>
            </p:txBody>
          </p:sp>
          <p:sp>
            <p:nvSpPr>
              <p:cNvPr id="51231" name="Rectangle 32"/>
              <p:cNvSpPr>
                <a:spLocks noChangeArrowheads="1"/>
              </p:cNvSpPr>
              <p:nvPr/>
            </p:nvSpPr>
            <p:spPr bwMode="auto">
              <a:xfrm>
                <a:off x="2875" y="2339"/>
                <a:ext cx="395" cy="162"/>
              </a:xfrm>
              <a:prstGeom prst="rect">
                <a:avLst/>
              </a:prstGeom>
              <a:gradFill rotWithShape="0">
                <a:gsLst>
                  <a:gs pos="0">
                    <a:srgbClr val="007676"/>
                  </a:gs>
                  <a:gs pos="50000">
                    <a:srgbClr val="00FFFF"/>
                  </a:gs>
                  <a:gs pos="100000">
                    <a:srgbClr val="007676"/>
                  </a:gs>
                </a:gsLst>
                <a:lin ang="5400000" scaled="1"/>
              </a:gradFill>
              <a:ln w="9525">
                <a:noFill/>
                <a:miter lim="800000"/>
                <a:headEnd/>
                <a:tailEnd/>
              </a:ln>
            </p:spPr>
            <p:txBody>
              <a:bodyPr/>
              <a:lstStyle/>
              <a:p>
                <a:endParaRPr lang="en-US"/>
              </a:p>
            </p:txBody>
          </p:sp>
          <p:sp>
            <p:nvSpPr>
              <p:cNvPr id="51232" name="Text Box 33"/>
              <p:cNvSpPr txBox="1">
                <a:spLocks noChangeArrowheads="1"/>
              </p:cNvSpPr>
              <p:nvPr/>
            </p:nvSpPr>
            <p:spPr bwMode="auto">
              <a:xfrm>
                <a:off x="2875" y="2339"/>
                <a:ext cx="395" cy="162"/>
              </a:xfrm>
              <a:prstGeom prst="rect">
                <a:avLst/>
              </a:prstGeom>
              <a:noFill/>
              <a:ln w="9525">
                <a:noFill/>
                <a:miter lim="800000"/>
                <a:headEnd/>
                <a:tailEnd/>
              </a:ln>
            </p:spPr>
            <p:txBody>
              <a:bodyPr/>
              <a:lstStyle/>
              <a:p>
                <a:r>
                  <a:rPr lang="en-US" sz="1200" b="1">
                    <a:latin typeface="Arial Narrow" pitchFamily="34" charset="0"/>
                  </a:rPr>
                  <a:t>Exon</a:t>
                </a:r>
                <a:endParaRPr lang="en-US" sz="1200"/>
              </a:p>
            </p:txBody>
          </p:sp>
          <p:sp>
            <p:nvSpPr>
              <p:cNvPr id="51233" name="Rectangle 34"/>
              <p:cNvSpPr>
                <a:spLocks noChangeArrowheads="1"/>
              </p:cNvSpPr>
              <p:nvPr/>
            </p:nvSpPr>
            <p:spPr bwMode="auto">
              <a:xfrm>
                <a:off x="3270" y="2339"/>
                <a:ext cx="394" cy="162"/>
              </a:xfrm>
              <a:prstGeom prst="rect">
                <a:avLst/>
              </a:prstGeom>
              <a:gradFill rotWithShape="0">
                <a:gsLst>
                  <a:gs pos="0">
                    <a:srgbClr val="007676"/>
                  </a:gs>
                  <a:gs pos="50000">
                    <a:srgbClr val="00FFFF"/>
                  </a:gs>
                  <a:gs pos="100000">
                    <a:srgbClr val="007676"/>
                  </a:gs>
                </a:gsLst>
                <a:lin ang="5400000" scaled="1"/>
              </a:gradFill>
              <a:ln w="9525">
                <a:noFill/>
                <a:miter lim="800000"/>
                <a:headEnd/>
                <a:tailEnd/>
              </a:ln>
            </p:spPr>
            <p:txBody>
              <a:bodyPr/>
              <a:lstStyle/>
              <a:p>
                <a:endParaRPr lang="en-US"/>
              </a:p>
            </p:txBody>
          </p:sp>
          <p:sp>
            <p:nvSpPr>
              <p:cNvPr id="51234" name="Text Box 35"/>
              <p:cNvSpPr txBox="1">
                <a:spLocks noChangeArrowheads="1"/>
              </p:cNvSpPr>
              <p:nvPr/>
            </p:nvSpPr>
            <p:spPr bwMode="auto">
              <a:xfrm>
                <a:off x="3270" y="2339"/>
                <a:ext cx="394" cy="162"/>
              </a:xfrm>
              <a:prstGeom prst="rect">
                <a:avLst/>
              </a:prstGeom>
              <a:noFill/>
              <a:ln w="9525">
                <a:noFill/>
                <a:miter lim="800000"/>
                <a:headEnd/>
                <a:tailEnd/>
              </a:ln>
            </p:spPr>
            <p:txBody>
              <a:bodyPr/>
              <a:lstStyle/>
              <a:p>
                <a:r>
                  <a:rPr lang="en-US" sz="1200" b="1">
                    <a:latin typeface="Arial Narrow" pitchFamily="34" charset="0"/>
                  </a:rPr>
                  <a:t>Exon</a:t>
                </a:r>
                <a:endParaRPr lang="en-US" sz="1200"/>
              </a:p>
            </p:txBody>
          </p:sp>
          <p:sp>
            <p:nvSpPr>
              <p:cNvPr id="51235" name="Rectangle 36"/>
              <p:cNvSpPr>
                <a:spLocks noChangeArrowheads="1"/>
              </p:cNvSpPr>
              <p:nvPr/>
            </p:nvSpPr>
            <p:spPr bwMode="auto">
              <a:xfrm>
                <a:off x="2244" y="2339"/>
                <a:ext cx="158" cy="162"/>
              </a:xfrm>
              <a:prstGeom prst="rect">
                <a:avLst/>
              </a:prstGeom>
              <a:gradFill rotWithShape="0">
                <a:gsLst>
                  <a:gs pos="0">
                    <a:srgbClr val="762F00"/>
                  </a:gs>
                  <a:gs pos="50000">
                    <a:srgbClr val="FF6600"/>
                  </a:gs>
                  <a:gs pos="100000">
                    <a:srgbClr val="762F00"/>
                  </a:gs>
                </a:gsLst>
                <a:lin ang="5400000" scaled="1"/>
              </a:gradFill>
              <a:ln w="9525">
                <a:noFill/>
                <a:miter lim="800000"/>
                <a:headEnd/>
                <a:tailEnd/>
              </a:ln>
            </p:spPr>
            <p:txBody>
              <a:bodyPr/>
              <a:lstStyle/>
              <a:p>
                <a:endParaRPr lang="en-US"/>
              </a:p>
            </p:txBody>
          </p:sp>
          <p:sp>
            <p:nvSpPr>
              <p:cNvPr id="51236" name="Oval 37"/>
              <p:cNvSpPr>
                <a:spLocks noChangeArrowheads="1"/>
              </p:cNvSpPr>
              <p:nvPr/>
            </p:nvSpPr>
            <p:spPr bwMode="auto">
              <a:xfrm>
                <a:off x="2165" y="2339"/>
                <a:ext cx="158" cy="162"/>
              </a:xfrm>
              <a:prstGeom prst="ellipse">
                <a:avLst/>
              </a:prstGeom>
              <a:gradFill rotWithShape="0">
                <a:gsLst>
                  <a:gs pos="0">
                    <a:srgbClr val="762F00"/>
                  </a:gs>
                  <a:gs pos="50000">
                    <a:srgbClr val="FF6600"/>
                  </a:gs>
                  <a:gs pos="100000">
                    <a:srgbClr val="762F00"/>
                  </a:gs>
                </a:gsLst>
                <a:lin ang="5400000" scaled="1"/>
              </a:gradFill>
              <a:ln w="9525">
                <a:noFill/>
                <a:round/>
                <a:headEnd/>
                <a:tailEnd/>
              </a:ln>
            </p:spPr>
            <p:txBody>
              <a:bodyPr/>
              <a:lstStyle/>
              <a:p>
                <a:endParaRPr lang="en-US"/>
              </a:p>
            </p:txBody>
          </p:sp>
        </p:grpSp>
        <p:sp>
          <p:nvSpPr>
            <p:cNvPr id="51222" name="Rectangle 38"/>
            <p:cNvSpPr>
              <a:spLocks noChangeArrowheads="1"/>
            </p:cNvSpPr>
            <p:nvPr/>
          </p:nvSpPr>
          <p:spPr bwMode="auto">
            <a:xfrm>
              <a:off x="3863" y="2580"/>
              <a:ext cx="165" cy="174"/>
            </a:xfrm>
            <a:prstGeom prst="rect">
              <a:avLst/>
            </a:prstGeom>
            <a:gradFill rotWithShape="0">
              <a:gsLst>
                <a:gs pos="0">
                  <a:srgbClr val="595959"/>
                </a:gs>
                <a:gs pos="50000">
                  <a:srgbClr val="C0C0C0"/>
                </a:gs>
                <a:gs pos="100000">
                  <a:srgbClr val="595959"/>
                </a:gs>
              </a:gsLst>
              <a:lin ang="5400000" scaled="1"/>
            </a:gradFill>
            <a:ln w="9525">
              <a:noFill/>
              <a:miter lim="800000"/>
              <a:headEnd/>
              <a:tailEnd/>
            </a:ln>
          </p:spPr>
          <p:txBody>
            <a:bodyPr/>
            <a:lstStyle/>
            <a:p>
              <a:endParaRPr lang="en-US"/>
            </a:p>
          </p:txBody>
        </p:sp>
        <p:sp>
          <p:nvSpPr>
            <p:cNvPr id="51223" name="Oval 39"/>
            <p:cNvSpPr>
              <a:spLocks noChangeArrowheads="1"/>
            </p:cNvSpPr>
            <p:nvPr/>
          </p:nvSpPr>
          <p:spPr bwMode="auto">
            <a:xfrm>
              <a:off x="3945" y="2580"/>
              <a:ext cx="165" cy="174"/>
            </a:xfrm>
            <a:prstGeom prst="ellipse">
              <a:avLst/>
            </a:prstGeom>
            <a:gradFill rotWithShape="0">
              <a:gsLst>
                <a:gs pos="0">
                  <a:srgbClr val="595959"/>
                </a:gs>
                <a:gs pos="50000">
                  <a:srgbClr val="C0C0C0"/>
                </a:gs>
                <a:gs pos="100000">
                  <a:srgbClr val="595959"/>
                </a:gs>
              </a:gsLst>
              <a:lin ang="5400000" scaled="1"/>
            </a:gradFill>
            <a:ln w="9525">
              <a:noFill/>
              <a:round/>
              <a:headEnd/>
              <a:tailEnd/>
            </a:ln>
          </p:spPr>
          <p:txBody>
            <a:bodyPr/>
            <a:lstStyle/>
            <a:p>
              <a:endParaRPr lang="en-US"/>
            </a:p>
          </p:txBody>
        </p:sp>
        <p:sp>
          <p:nvSpPr>
            <p:cNvPr id="51224" name="Oval 40"/>
            <p:cNvSpPr>
              <a:spLocks noChangeArrowheads="1"/>
            </p:cNvSpPr>
            <p:nvPr/>
          </p:nvSpPr>
          <p:spPr bwMode="auto">
            <a:xfrm>
              <a:off x="3974" y="2616"/>
              <a:ext cx="81" cy="88"/>
            </a:xfrm>
            <a:prstGeom prst="ellipse">
              <a:avLst/>
            </a:prstGeom>
            <a:solidFill>
              <a:srgbClr val="FF0000"/>
            </a:solidFill>
            <a:ln w="9525">
              <a:solidFill>
                <a:srgbClr val="000000"/>
              </a:solidFill>
              <a:round/>
              <a:headEnd/>
              <a:tailEnd/>
            </a:ln>
          </p:spPr>
          <p:txBody>
            <a:bodyPr/>
            <a:lstStyle/>
            <a:p>
              <a:endParaRPr lang="en-US"/>
            </a:p>
          </p:txBody>
        </p:sp>
        <p:sp>
          <p:nvSpPr>
            <p:cNvPr id="51225" name="Text Box 41"/>
            <p:cNvSpPr txBox="1">
              <a:spLocks noChangeArrowheads="1"/>
            </p:cNvSpPr>
            <p:nvPr/>
          </p:nvSpPr>
          <p:spPr bwMode="auto">
            <a:xfrm>
              <a:off x="4035" y="2580"/>
              <a:ext cx="1161" cy="221"/>
            </a:xfrm>
            <a:prstGeom prst="rect">
              <a:avLst/>
            </a:prstGeom>
            <a:noFill/>
            <a:ln w="9525">
              <a:noFill/>
              <a:miter lim="800000"/>
              <a:headEnd/>
              <a:tailEnd/>
            </a:ln>
          </p:spPr>
          <p:txBody>
            <a:bodyPr/>
            <a:lstStyle/>
            <a:p>
              <a:r>
                <a:rPr lang="en-US" sz="1400" b="1">
                  <a:latin typeface="Arial Narrow" pitchFamily="34" charset="0"/>
                </a:rPr>
                <a:t>AAAAAAAAAAAAA</a:t>
              </a:r>
              <a:endParaRPr lang="en-US" sz="1400" b="1"/>
            </a:p>
          </p:txBody>
        </p:sp>
        <p:sp>
          <p:nvSpPr>
            <p:cNvPr id="51226" name="Text Box 51"/>
            <p:cNvSpPr txBox="1">
              <a:spLocks noChangeArrowheads="1"/>
            </p:cNvSpPr>
            <p:nvPr/>
          </p:nvSpPr>
          <p:spPr bwMode="auto">
            <a:xfrm>
              <a:off x="1463" y="2588"/>
              <a:ext cx="889" cy="436"/>
            </a:xfrm>
            <a:prstGeom prst="rect">
              <a:avLst/>
            </a:prstGeom>
            <a:noFill/>
            <a:ln w="9525">
              <a:noFill/>
              <a:miter lim="800000"/>
              <a:headEnd/>
              <a:tailEnd/>
            </a:ln>
          </p:spPr>
          <p:txBody>
            <a:bodyPr/>
            <a:lstStyle/>
            <a:p>
              <a:pPr algn="ctr"/>
              <a:r>
                <a:rPr lang="en-US" sz="1400" b="1" dirty="0">
                  <a:latin typeface="Century Gothic" pitchFamily="34" charset="0"/>
                </a:rPr>
                <a:t>mRNA</a:t>
              </a:r>
              <a:endParaRPr lang="en-US" sz="1400" dirty="0">
                <a:latin typeface="Century Gothic" pitchFamily="34" charset="0"/>
              </a:endParaRPr>
            </a:p>
          </p:txBody>
        </p:sp>
        <p:sp>
          <p:nvSpPr>
            <p:cNvPr id="51227" name="Text Box 55"/>
            <p:cNvSpPr txBox="1">
              <a:spLocks noChangeArrowheads="1"/>
            </p:cNvSpPr>
            <p:nvPr/>
          </p:nvSpPr>
          <p:spPr bwMode="auto">
            <a:xfrm>
              <a:off x="4028" y="2406"/>
              <a:ext cx="968" cy="291"/>
            </a:xfrm>
            <a:prstGeom prst="rect">
              <a:avLst/>
            </a:prstGeom>
            <a:noFill/>
            <a:ln w="9525">
              <a:noFill/>
              <a:miter lim="800000"/>
              <a:headEnd/>
              <a:tailEnd/>
            </a:ln>
          </p:spPr>
          <p:txBody>
            <a:bodyPr/>
            <a:lstStyle/>
            <a:p>
              <a:r>
                <a:rPr lang="en-US" altLang="zh-CN" sz="1600" b="1">
                  <a:latin typeface="Century Gothic" pitchFamily="34" charset="0"/>
                  <a:ea typeface="SimSun" pitchFamily="2" charset="-122"/>
                </a:rPr>
                <a:t>Poly-A tail</a:t>
              </a:r>
              <a:endParaRPr lang="en-US" sz="1600">
                <a:latin typeface="Century Gothic" pitchFamily="34" charset="0"/>
              </a:endParaRPr>
            </a:p>
          </p:txBody>
        </p:sp>
        <p:sp>
          <p:nvSpPr>
            <p:cNvPr id="51228" name="Text Box 65"/>
            <p:cNvSpPr txBox="1">
              <a:spLocks noChangeArrowheads="1"/>
            </p:cNvSpPr>
            <p:nvPr/>
          </p:nvSpPr>
          <p:spPr bwMode="auto">
            <a:xfrm>
              <a:off x="2268" y="2400"/>
              <a:ext cx="384" cy="192"/>
            </a:xfrm>
            <a:prstGeom prst="rect">
              <a:avLst/>
            </a:prstGeom>
            <a:noFill/>
            <a:ln w="9525">
              <a:noFill/>
              <a:miter lim="800000"/>
              <a:headEnd/>
              <a:tailEnd/>
            </a:ln>
          </p:spPr>
          <p:txBody>
            <a:bodyPr>
              <a:spAutoFit/>
            </a:bodyPr>
            <a:lstStyle/>
            <a:p>
              <a:pPr>
                <a:spcBef>
                  <a:spcPct val="50000"/>
                </a:spcBef>
              </a:pPr>
              <a:r>
                <a:rPr lang="en-US" sz="1400" b="1">
                  <a:latin typeface="Century Gothic" pitchFamily="34" charset="0"/>
                </a:rPr>
                <a:t>CAP</a:t>
              </a:r>
            </a:p>
          </p:txBody>
        </p:sp>
      </p:grpSp>
      <p:sp>
        <p:nvSpPr>
          <p:cNvPr id="66" name="Rectangle 65"/>
          <p:cNvSpPr/>
          <p:nvPr/>
        </p:nvSpPr>
        <p:spPr>
          <a:xfrm>
            <a:off x="59900" y="431155"/>
            <a:ext cx="4637670" cy="461665"/>
          </a:xfrm>
          <a:prstGeom prst="rect">
            <a:avLst/>
          </a:prstGeom>
          <a:ln>
            <a:solidFill>
              <a:schemeClr val="bg1"/>
            </a:solidFill>
          </a:ln>
        </p:spPr>
        <p:style>
          <a:lnRef idx="2">
            <a:schemeClr val="accent3"/>
          </a:lnRef>
          <a:fillRef idx="1">
            <a:schemeClr val="lt1"/>
          </a:fillRef>
          <a:effectRef idx="0">
            <a:schemeClr val="accent3"/>
          </a:effectRef>
          <a:fontRef idx="minor">
            <a:schemeClr val="dk1"/>
          </a:fontRef>
        </p:style>
        <p:txBody>
          <a:bodyPr wrap="square">
            <a:spAutoFit/>
          </a:bodyPr>
          <a:lstStyle/>
          <a:p>
            <a:pPr>
              <a:defRPr/>
            </a:pPr>
            <a:r>
              <a:rPr lang="en-US" sz="2400" b="1" dirty="0">
                <a:latin typeface="Century Gothic" pitchFamily="34" charset="0"/>
              </a:rPr>
              <a:t>Expressing a Eukaryotic Gene</a:t>
            </a:r>
            <a:endParaRPr lang="en-US" sz="2400" dirty="0">
              <a:latin typeface="Century Gothic"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dissolve">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dissolv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dissolve">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8" name="Rectangle 2"/>
          <p:cNvSpPr>
            <a:spLocks noGrp="1" noChangeArrowheads="1"/>
          </p:cNvSpPr>
          <p:nvPr>
            <p:ph type="title"/>
          </p:nvPr>
        </p:nvSpPr>
        <p:spPr>
          <a:xfrm>
            <a:off x="152400" y="304800"/>
            <a:ext cx="8839200" cy="685800"/>
          </a:xfrm>
          <a:ln>
            <a:solidFill>
              <a:schemeClr val="bg1"/>
            </a:solidFill>
          </a:ln>
        </p:spPr>
        <p:style>
          <a:lnRef idx="2">
            <a:schemeClr val="accent3"/>
          </a:lnRef>
          <a:fillRef idx="1">
            <a:schemeClr val="lt1"/>
          </a:fillRef>
          <a:effectRef idx="0">
            <a:schemeClr val="accent3"/>
          </a:effectRef>
          <a:fontRef idx="minor">
            <a:schemeClr val="dk1"/>
          </a:fontRef>
        </p:style>
        <p:txBody>
          <a:bodyPr/>
          <a:lstStyle/>
          <a:p>
            <a:pPr eaLnBrk="1" hangingPunct="1"/>
            <a:r>
              <a:rPr lang="en-US" altLang="zh-CN" sz="2800" b="1">
                <a:solidFill>
                  <a:srgbClr val="000000"/>
                </a:solidFill>
                <a:latin typeface="Century Gothic" pitchFamily="34" charset="0"/>
                <a:ea typeface="SimSun" pitchFamily="2" charset="-122"/>
              </a:rPr>
              <a:t>Capping and Tailing </a:t>
            </a:r>
            <a:endParaRPr lang="en-US" sz="2800">
              <a:solidFill>
                <a:srgbClr val="000000"/>
              </a:solidFill>
              <a:latin typeface="Century Gothic" pitchFamily="34" charset="0"/>
            </a:endParaRPr>
          </a:p>
        </p:txBody>
      </p:sp>
      <p:sp>
        <p:nvSpPr>
          <p:cNvPr id="52229" name="Rectangle 3"/>
          <p:cNvSpPr>
            <a:spLocks noGrp="1" noChangeArrowheads="1"/>
          </p:cNvSpPr>
          <p:nvPr>
            <p:ph idx="1"/>
          </p:nvPr>
        </p:nvSpPr>
        <p:spPr>
          <a:xfrm>
            <a:off x="381000" y="1295400"/>
            <a:ext cx="8229600" cy="4525963"/>
          </a:xfrm>
        </p:spPr>
        <p:txBody>
          <a:bodyPr/>
          <a:lstStyle/>
          <a:p>
            <a:pPr eaLnBrk="1" hangingPunct="1"/>
            <a:r>
              <a:rPr lang="en-US" altLang="zh-CN" sz="2400" dirty="0">
                <a:solidFill>
                  <a:srgbClr val="000000"/>
                </a:solidFill>
                <a:latin typeface="Century Gothic" pitchFamily="34" charset="0"/>
                <a:ea typeface="SimSun" pitchFamily="2" charset="-122"/>
              </a:rPr>
              <a:t>mRNA must be capped and tailed before being allowed to leave the nucleus. </a:t>
            </a:r>
          </a:p>
          <a:p>
            <a:pPr eaLnBrk="1" hangingPunct="1"/>
            <a:r>
              <a:rPr lang="en-US" altLang="zh-CN" sz="2400" dirty="0">
                <a:solidFill>
                  <a:srgbClr val="000000"/>
                </a:solidFill>
                <a:latin typeface="Century Gothic" pitchFamily="34" charset="0"/>
                <a:ea typeface="SimSun" pitchFamily="2" charset="-122"/>
              </a:rPr>
              <a:t>RNA molecules destined to become mRNA, have a cap added to their 5' ends and a tail added to their 3' ends. </a:t>
            </a:r>
          </a:p>
          <a:p>
            <a:pPr eaLnBrk="1" hangingPunct="1"/>
            <a:r>
              <a:rPr lang="en-US" altLang="zh-CN" sz="2400" dirty="0">
                <a:solidFill>
                  <a:srgbClr val="000000"/>
                </a:solidFill>
                <a:latin typeface="Century Gothic" pitchFamily="34" charset="0"/>
                <a:ea typeface="SimSun" pitchFamily="2" charset="-122"/>
              </a:rPr>
              <a:t>Capping and tailing occurs </a:t>
            </a:r>
            <a:r>
              <a:rPr lang="en-US" altLang="zh-CN" sz="2400" b="1" dirty="0">
                <a:solidFill>
                  <a:srgbClr val="000000"/>
                </a:solidFill>
                <a:latin typeface="Century Gothic" pitchFamily="34" charset="0"/>
                <a:ea typeface="SimSun" pitchFamily="2" charset="-122"/>
              </a:rPr>
              <a:t>inside the nucleus</a:t>
            </a:r>
            <a:r>
              <a:rPr lang="en-US" altLang="zh-CN" sz="2400" dirty="0">
                <a:solidFill>
                  <a:srgbClr val="000000"/>
                </a:solidFill>
                <a:latin typeface="Century Gothic" pitchFamily="34" charset="0"/>
                <a:ea typeface="SimSun" pitchFamily="2" charset="-122"/>
              </a:rPr>
              <a:t>. </a:t>
            </a:r>
            <a:endParaRPr lang="en-US" sz="2400" dirty="0">
              <a:solidFill>
                <a:srgbClr val="000000"/>
              </a:solidFill>
              <a:latin typeface="Century Gothic" pitchFamily="34" charset="0"/>
            </a:endParaRPr>
          </a:p>
        </p:txBody>
      </p:sp>
      <p:sp>
        <p:nvSpPr>
          <p:cNvPr id="52227" name="Slide Number Placeholder 5"/>
          <p:cNvSpPr>
            <a:spLocks noGrp="1"/>
          </p:cNvSpPr>
          <p:nvPr>
            <p:ph type="sldNum" sz="quarter" idx="12"/>
          </p:nvPr>
        </p:nvSpPr>
        <p:spPr>
          <a:noFill/>
        </p:spPr>
        <p:txBody>
          <a:bodyPr/>
          <a:lstStyle/>
          <a:p>
            <a:fld id="{0608E350-AAA1-4FAC-B3DA-9AB8DAE4EEF2}" type="slidenum">
              <a:rPr lang="en-US" smtClean="0"/>
              <a:pPr/>
              <a:t>42</a:t>
            </a:fld>
            <a:endParaRPr 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2" name="Rectangle 3"/>
          <p:cNvSpPr>
            <a:spLocks noGrp="1" noChangeArrowheads="1"/>
          </p:cNvSpPr>
          <p:nvPr>
            <p:ph idx="1"/>
          </p:nvPr>
        </p:nvSpPr>
        <p:spPr>
          <a:xfrm>
            <a:off x="609600" y="1143000"/>
            <a:ext cx="8077200" cy="5211763"/>
          </a:xfrm>
        </p:spPr>
        <p:txBody>
          <a:bodyPr/>
          <a:lstStyle/>
          <a:p>
            <a:pPr eaLnBrk="1" hangingPunct="1"/>
            <a:r>
              <a:rPr lang="en-US" altLang="zh-CN" sz="2400" dirty="0">
                <a:solidFill>
                  <a:srgbClr val="000000"/>
                </a:solidFill>
                <a:latin typeface="Century Gothic" pitchFamily="34" charset="0"/>
                <a:ea typeface="SimSun" pitchFamily="2" charset="-122"/>
              </a:rPr>
              <a:t>Shortly after transcription starts, the 5' end of the growing RNA molecule is capped by the addition of a</a:t>
            </a:r>
            <a:r>
              <a:rPr lang="en-US" altLang="zh-CN" sz="2400" b="1" dirty="0">
                <a:solidFill>
                  <a:srgbClr val="000000"/>
                </a:solidFill>
                <a:latin typeface="Century Gothic" pitchFamily="34" charset="0"/>
                <a:ea typeface="SimSun" pitchFamily="2" charset="-122"/>
              </a:rPr>
              <a:t> </a:t>
            </a:r>
            <a:r>
              <a:rPr lang="en-US" altLang="zh-CN" sz="2400" b="1" dirty="0" err="1">
                <a:solidFill>
                  <a:srgbClr val="000000"/>
                </a:solidFill>
                <a:latin typeface="Century Gothic" pitchFamily="34" charset="0"/>
                <a:ea typeface="SimSun" pitchFamily="2" charset="-122"/>
              </a:rPr>
              <a:t>guanosine</a:t>
            </a:r>
            <a:r>
              <a:rPr lang="en-US" altLang="zh-CN" sz="2400" b="1" dirty="0">
                <a:solidFill>
                  <a:srgbClr val="000000"/>
                </a:solidFill>
                <a:latin typeface="Century Gothic" pitchFamily="34" charset="0"/>
                <a:ea typeface="SimSun" pitchFamily="2" charset="-122"/>
              </a:rPr>
              <a:t> monophosphate </a:t>
            </a:r>
            <a:r>
              <a:rPr lang="en-US" altLang="zh-CN" sz="2400" dirty="0">
                <a:solidFill>
                  <a:srgbClr val="000000"/>
                </a:solidFill>
                <a:latin typeface="Century Gothic" pitchFamily="34" charset="0"/>
                <a:ea typeface="SimSun" pitchFamily="2" charset="-122"/>
              </a:rPr>
              <a:t>(GMP) molecule.</a:t>
            </a:r>
          </a:p>
          <a:p>
            <a:pPr eaLnBrk="1" hangingPunct="1"/>
            <a:r>
              <a:rPr lang="en-US" altLang="zh-CN" sz="2400" dirty="0">
                <a:solidFill>
                  <a:srgbClr val="000000"/>
                </a:solidFill>
                <a:latin typeface="Century Gothic" pitchFamily="34" charset="0"/>
                <a:ea typeface="SimSun" pitchFamily="2" charset="-122"/>
              </a:rPr>
              <a:t>GMP is added in a </a:t>
            </a:r>
            <a:r>
              <a:rPr lang="en-US" altLang="zh-CN" sz="2400" b="1" dirty="0">
                <a:solidFill>
                  <a:srgbClr val="000000"/>
                </a:solidFill>
                <a:latin typeface="Century Gothic" pitchFamily="34" charset="0"/>
                <a:ea typeface="SimSun" pitchFamily="2" charset="-122"/>
              </a:rPr>
              <a:t>backwards orientation (3’-5’)</a:t>
            </a:r>
            <a:r>
              <a:rPr lang="en-US" altLang="zh-CN" sz="2400" dirty="0">
                <a:solidFill>
                  <a:srgbClr val="000000"/>
                </a:solidFill>
                <a:latin typeface="Century Gothic" pitchFamily="34" charset="0"/>
                <a:ea typeface="SimSun" pitchFamily="2" charset="-122"/>
              </a:rPr>
              <a:t> relative to the rest of the bases.</a:t>
            </a:r>
          </a:p>
          <a:p>
            <a:pPr eaLnBrk="1" hangingPunct="1"/>
            <a:r>
              <a:rPr lang="en-US" altLang="zh-CN" sz="2400" dirty="0">
                <a:solidFill>
                  <a:srgbClr val="000000"/>
                </a:solidFill>
                <a:latin typeface="Century Gothic" pitchFamily="34" charset="0"/>
                <a:ea typeface="SimSun" pitchFamily="2" charset="-122"/>
              </a:rPr>
              <a:t>After the addition of the GMP, the guanine base has a </a:t>
            </a:r>
            <a:r>
              <a:rPr lang="en-US" altLang="zh-CN" sz="2400" b="1" dirty="0">
                <a:solidFill>
                  <a:srgbClr val="000000"/>
                </a:solidFill>
                <a:latin typeface="Century Gothic" pitchFamily="34" charset="0"/>
                <a:ea typeface="SimSun" pitchFamily="2" charset="-122"/>
              </a:rPr>
              <a:t>methyl group</a:t>
            </a:r>
            <a:r>
              <a:rPr lang="en-US" altLang="zh-CN" sz="2400" dirty="0">
                <a:solidFill>
                  <a:srgbClr val="000000"/>
                </a:solidFill>
                <a:latin typeface="Century Gothic" pitchFamily="34" charset="0"/>
                <a:ea typeface="SimSun" pitchFamily="2" charset="-122"/>
              </a:rPr>
              <a:t> attached. </a:t>
            </a:r>
            <a:endParaRPr lang="en-US" altLang="zh-CN" sz="2400" b="1" dirty="0">
              <a:solidFill>
                <a:srgbClr val="000000"/>
              </a:solidFill>
              <a:latin typeface="Century Gothic" pitchFamily="34" charset="0"/>
              <a:ea typeface="SimSun" pitchFamily="2" charset="-122"/>
            </a:endParaRPr>
          </a:p>
          <a:p>
            <a:pPr eaLnBrk="1" hangingPunct="1"/>
            <a:r>
              <a:rPr lang="en-US" altLang="zh-CN" sz="2400" dirty="0">
                <a:solidFill>
                  <a:srgbClr val="000000"/>
                </a:solidFill>
                <a:latin typeface="Century Gothic" pitchFamily="34" charset="0"/>
                <a:ea typeface="SimSun" pitchFamily="2" charset="-122"/>
              </a:rPr>
              <a:t>Extra methyl groups may be added to the ribose sugars of the first or two nucleosides of the RNA in some higher organisms. </a:t>
            </a:r>
            <a:endParaRPr lang="en-US" sz="2400" dirty="0">
              <a:solidFill>
                <a:srgbClr val="000000"/>
              </a:solidFill>
              <a:latin typeface="Century Gothic" pitchFamily="34" charset="0"/>
            </a:endParaRPr>
          </a:p>
        </p:txBody>
      </p:sp>
      <p:sp>
        <p:nvSpPr>
          <p:cNvPr id="53251" name="Slide Number Placeholder 5"/>
          <p:cNvSpPr>
            <a:spLocks noGrp="1"/>
          </p:cNvSpPr>
          <p:nvPr>
            <p:ph type="sldNum" sz="quarter" idx="12"/>
          </p:nvPr>
        </p:nvSpPr>
        <p:spPr>
          <a:noFill/>
        </p:spPr>
        <p:txBody>
          <a:bodyPr/>
          <a:lstStyle/>
          <a:p>
            <a:fld id="{A717D497-66F7-4332-8A1D-BC608513B10D}" type="slidenum">
              <a:rPr lang="en-US" smtClean="0"/>
              <a:pPr/>
              <a:t>43</a:t>
            </a:fld>
            <a:endParaRPr lang="en-US"/>
          </a:p>
        </p:txBody>
      </p:sp>
      <p:sp>
        <p:nvSpPr>
          <p:cNvPr id="2" name="TextBox 1"/>
          <p:cNvSpPr txBox="1"/>
          <p:nvPr/>
        </p:nvSpPr>
        <p:spPr>
          <a:xfrm>
            <a:off x="609600" y="314980"/>
            <a:ext cx="4256844" cy="523220"/>
          </a:xfrm>
          <a:prstGeom prst="rect">
            <a:avLst/>
          </a:prstGeom>
          <a:noFill/>
        </p:spPr>
        <p:txBody>
          <a:bodyPr wrap="none" rtlCol="0">
            <a:spAutoFit/>
          </a:bodyPr>
          <a:lstStyle/>
          <a:p>
            <a:r>
              <a:rPr lang="en-US" sz="2800" b="1" dirty="0">
                <a:latin typeface="Century Gothic"/>
                <a:cs typeface="Century Gothic"/>
              </a:rPr>
              <a:t>How capping happens.</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Slide Number Placeholder 3"/>
          <p:cNvSpPr>
            <a:spLocks noGrp="1"/>
          </p:cNvSpPr>
          <p:nvPr>
            <p:ph type="sldNum" sz="quarter" idx="12"/>
          </p:nvPr>
        </p:nvSpPr>
        <p:spPr>
          <a:noFill/>
        </p:spPr>
        <p:txBody>
          <a:bodyPr/>
          <a:lstStyle/>
          <a:p>
            <a:fld id="{E2902BC8-B24F-4A8D-ABB5-F07311B817C9}" type="slidenum">
              <a:rPr lang="en-US" smtClean="0"/>
              <a:pPr/>
              <a:t>44</a:t>
            </a:fld>
            <a:endParaRPr lang="en-US"/>
          </a:p>
        </p:txBody>
      </p:sp>
      <p:grpSp>
        <p:nvGrpSpPr>
          <p:cNvPr id="54276" name="Group 74"/>
          <p:cNvGrpSpPr>
            <a:grpSpLocks/>
          </p:cNvGrpSpPr>
          <p:nvPr/>
        </p:nvGrpSpPr>
        <p:grpSpPr bwMode="auto">
          <a:xfrm>
            <a:off x="685800" y="1066800"/>
            <a:ext cx="7696200" cy="5105400"/>
            <a:chOff x="528" y="576"/>
            <a:chExt cx="4704" cy="3216"/>
          </a:xfrm>
        </p:grpSpPr>
        <p:sp>
          <p:nvSpPr>
            <p:cNvPr id="54280" name="Line 32"/>
            <p:cNvSpPr>
              <a:spLocks noChangeShapeType="1"/>
            </p:cNvSpPr>
            <p:nvPr/>
          </p:nvSpPr>
          <p:spPr bwMode="auto">
            <a:xfrm>
              <a:off x="1044" y="1800"/>
              <a:ext cx="907" cy="0"/>
            </a:xfrm>
            <a:prstGeom prst="line">
              <a:avLst/>
            </a:prstGeom>
            <a:noFill/>
            <a:ln w="28575">
              <a:solidFill>
                <a:srgbClr val="000000"/>
              </a:solidFill>
              <a:round/>
              <a:headEnd/>
              <a:tailEnd/>
            </a:ln>
          </p:spPr>
          <p:txBody>
            <a:bodyPr/>
            <a:lstStyle/>
            <a:p>
              <a:endParaRPr lang="en-US"/>
            </a:p>
          </p:txBody>
        </p:sp>
        <p:sp>
          <p:nvSpPr>
            <p:cNvPr id="24580" name="Oval 4"/>
            <p:cNvSpPr>
              <a:spLocks noChangeArrowheads="1"/>
            </p:cNvSpPr>
            <p:nvPr/>
          </p:nvSpPr>
          <p:spPr bwMode="auto">
            <a:xfrm>
              <a:off x="2676" y="1122"/>
              <a:ext cx="271" cy="306"/>
            </a:xfrm>
            <a:prstGeom prst="ellipse">
              <a:avLst/>
            </a:prstGeom>
            <a:gradFill rotWithShape="0">
              <a:gsLst>
                <a:gs pos="0">
                  <a:srgbClr val="FF6600"/>
                </a:gs>
                <a:gs pos="100000">
                  <a:srgbClr val="FF6600">
                    <a:gamma/>
                    <a:shade val="46275"/>
                    <a:invGamma/>
                  </a:srgbClr>
                </a:gs>
              </a:gsLst>
              <a:path path="rect">
                <a:fillToRect t="100000" r="100000"/>
              </a:path>
            </a:gradFill>
            <a:ln w="9525">
              <a:noFill/>
              <a:round/>
              <a:headEnd/>
              <a:tailEnd/>
            </a:ln>
            <a:effectLst>
              <a:outerShdw dist="35921" dir="2700000" algn="ctr" rotWithShape="0">
                <a:srgbClr val="808080"/>
              </a:outerShdw>
            </a:effectLst>
          </p:spPr>
          <p:txBody>
            <a:bodyPr/>
            <a:lstStyle/>
            <a:p>
              <a:pPr>
                <a:defRPr/>
              </a:pPr>
              <a:endParaRPr lang="en-US"/>
            </a:p>
          </p:txBody>
        </p:sp>
        <p:sp>
          <p:nvSpPr>
            <p:cNvPr id="24587" name="Text Box 11"/>
            <p:cNvSpPr txBox="1">
              <a:spLocks noChangeArrowheads="1"/>
            </p:cNvSpPr>
            <p:nvPr/>
          </p:nvSpPr>
          <p:spPr bwMode="auto">
            <a:xfrm>
              <a:off x="3854" y="740"/>
              <a:ext cx="558" cy="210"/>
            </a:xfrm>
            <a:prstGeom prst="rect">
              <a:avLst/>
            </a:prstGeom>
            <a:solidFill>
              <a:srgbClr val="FF99CC"/>
            </a:solidFill>
            <a:ln w="9525">
              <a:noFill/>
              <a:miter lim="800000"/>
              <a:headEnd/>
              <a:tailEnd/>
            </a:ln>
            <a:effectLst>
              <a:outerShdw dist="35921" dir="2700000" algn="ctr" rotWithShape="0">
                <a:srgbClr val="808080"/>
              </a:outerShdw>
            </a:effectLst>
          </p:spPr>
          <p:txBody>
            <a:bodyPr/>
            <a:lstStyle/>
            <a:p>
              <a:pPr>
                <a:defRPr/>
              </a:pPr>
              <a:r>
                <a:rPr lang="en-US" sz="1200" b="1" dirty="0">
                  <a:latin typeface="Century Gothic" pitchFamily="34" charset="0"/>
                </a:rPr>
                <a:t>Base 1</a:t>
              </a:r>
              <a:endParaRPr lang="en-US" sz="1200" dirty="0">
                <a:latin typeface="Century Gothic" pitchFamily="34" charset="0"/>
              </a:endParaRPr>
            </a:p>
          </p:txBody>
        </p:sp>
        <p:sp>
          <p:nvSpPr>
            <p:cNvPr id="24588" name="Text Box 12"/>
            <p:cNvSpPr txBox="1">
              <a:spLocks noChangeArrowheads="1"/>
            </p:cNvSpPr>
            <p:nvPr/>
          </p:nvSpPr>
          <p:spPr bwMode="auto">
            <a:xfrm>
              <a:off x="4670" y="740"/>
              <a:ext cx="562" cy="204"/>
            </a:xfrm>
            <a:prstGeom prst="rect">
              <a:avLst/>
            </a:prstGeom>
            <a:solidFill>
              <a:srgbClr val="FF99CC"/>
            </a:solidFill>
            <a:ln w="9525">
              <a:noFill/>
              <a:miter lim="800000"/>
              <a:headEnd/>
              <a:tailEnd/>
            </a:ln>
            <a:effectLst>
              <a:outerShdw dist="35921" dir="2700000" algn="ctr" rotWithShape="0">
                <a:srgbClr val="808080"/>
              </a:outerShdw>
            </a:effectLst>
          </p:spPr>
          <p:txBody>
            <a:bodyPr/>
            <a:lstStyle/>
            <a:p>
              <a:pPr>
                <a:defRPr/>
              </a:pPr>
              <a:r>
                <a:rPr lang="en-US" sz="1200" b="1">
                  <a:latin typeface="Century Gothic" pitchFamily="34" charset="0"/>
                </a:rPr>
                <a:t>Base 2</a:t>
              </a:r>
              <a:endParaRPr lang="en-US" sz="1200">
                <a:latin typeface="Century Gothic" pitchFamily="34" charset="0"/>
              </a:endParaRPr>
            </a:p>
          </p:txBody>
        </p:sp>
        <p:sp>
          <p:nvSpPr>
            <p:cNvPr id="54284" name="Line 13"/>
            <p:cNvSpPr>
              <a:spLocks noChangeShapeType="1"/>
            </p:cNvSpPr>
            <p:nvPr/>
          </p:nvSpPr>
          <p:spPr bwMode="auto">
            <a:xfrm flipV="1">
              <a:off x="4896" y="950"/>
              <a:ext cx="0" cy="203"/>
            </a:xfrm>
            <a:prstGeom prst="line">
              <a:avLst/>
            </a:prstGeom>
            <a:noFill/>
            <a:ln w="28575">
              <a:solidFill>
                <a:srgbClr val="000000"/>
              </a:solidFill>
              <a:round/>
              <a:headEnd/>
              <a:tailEnd/>
            </a:ln>
          </p:spPr>
          <p:txBody>
            <a:bodyPr/>
            <a:lstStyle/>
            <a:p>
              <a:endParaRPr lang="en-US"/>
            </a:p>
          </p:txBody>
        </p:sp>
        <p:sp>
          <p:nvSpPr>
            <p:cNvPr id="54285" name="Line 14"/>
            <p:cNvSpPr>
              <a:spLocks noChangeShapeType="1"/>
            </p:cNvSpPr>
            <p:nvPr/>
          </p:nvSpPr>
          <p:spPr bwMode="auto">
            <a:xfrm>
              <a:off x="2971" y="576"/>
              <a:ext cx="0" cy="918"/>
            </a:xfrm>
            <a:prstGeom prst="line">
              <a:avLst/>
            </a:prstGeom>
            <a:noFill/>
            <a:ln w="28575">
              <a:solidFill>
                <a:srgbClr val="FF0000"/>
              </a:solidFill>
              <a:prstDash val="dash"/>
              <a:round/>
              <a:headEnd/>
              <a:tailEnd/>
            </a:ln>
          </p:spPr>
          <p:txBody>
            <a:bodyPr/>
            <a:lstStyle/>
            <a:p>
              <a:endParaRPr lang="en-US"/>
            </a:p>
          </p:txBody>
        </p:sp>
        <p:sp>
          <p:nvSpPr>
            <p:cNvPr id="54286" name="Line 15"/>
            <p:cNvSpPr>
              <a:spLocks noChangeShapeType="1"/>
            </p:cNvSpPr>
            <p:nvPr/>
          </p:nvSpPr>
          <p:spPr bwMode="auto">
            <a:xfrm>
              <a:off x="1589" y="1495"/>
              <a:ext cx="1358" cy="0"/>
            </a:xfrm>
            <a:prstGeom prst="line">
              <a:avLst/>
            </a:prstGeom>
            <a:noFill/>
            <a:ln w="28575">
              <a:solidFill>
                <a:srgbClr val="FF0000"/>
              </a:solidFill>
              <a:prstDash val="dash"/>
              <a:round/>
              <a:headEnd/>
              <a:tailEnd/>
            </a:ln>
          </p:spPr>
          <p:txBody>
            <a:bodyPr/>
            <a:lstStyle/>
            <a:p>
              <a:endParaRPr lang="en-US"/>
            </a:p>
          </p:txBody>
        </p:sp>
        <p:sp>
          <p:nvSpPr>
            <p:cNvPr id="54287" name="Line 16"/>
            <p:cNvSpPr>
              <a:spLocks noChangeShapeType="1"/>
            </p:cNvSpPr>
            <p:nvPr/>
          </p:nvSpPr>
          <p:spPr bwMode="auto">
            <a:xfrm>
              <a:off x="2947" y="1273"/>
              <a:ext cx="1813" cy="0"/>
            </a:xfrm>
            <a:prstGeom prst="line">
              <a:avLst/>
            </a:prstGeom>
            <a:noFill/>
            <a:ln w="28575">
              <a:solidFill>
                <a:srgbClr val="000000"/>
              </a:solidFill>
              <a:round/>
              <a:headEnd/>
              <a:tailEnd/>
            </a:ln>
          </p:spPr>
          <p:txBody>
            <a:bodyPr/>
            <a:lstStyle/>
            <a:p>
              <a:endParaRPr lang="en-US"/>
            </a:p>
          </p:txBody>
        </p:sp>
        <p:sp>
          <p:nvSpPr>
            <p:cNvPr id="24593" name="AutoShape 17"/>
            <p:cNvSpPr>
              <a:spLocks noChangeArrowheads="1"/>
            </p:cNvSpPr>
            <p:nvPr/>
          </p:nvSpPr>
          <p:spPr bwMode="auto">
            <a:xfrm>
              <a:off x="2947" y="1902"/>
              <a:ext cx="273" cy="793"/>
            </a:xfrm>
            <a:prstGeom prst="downArrow">
              <a:avLst>
                <a:gd name="adj1" fmla="val 50000"/>
                <a:gd name="adj2" fmla="val 72619"/>
              </a:avLst>
            </a:prstGeom>
            <a:solidFill>
              <a:srgbClr val="0099FF"/>
            </a:solidFill>
            <a:ln w="9525">
              <a:noFill/>
              <a:miter lim="800000"/>
              <a:headEnd/>
              <a:tailEnd/>
            </a:ln>
            <a:effectLst>
              <a:outerShdw dist="35921" dir="2700000" algn="ctr" rotWithShape="0">
                <a:srgbClr val="808080"/>
              </a:outerShdw>
            </a:effectLst>
          </p:spPr>
          <p:txBody>
            <a:bodyPr/>
            <a:lstStyle/>
            <a:p>
              <a:pPr>
                <a:defRPr/>
              </a:pPr>
              <a:endParaRPr lang="en-US"/>
            </a:p>
          </p:txBody>
        </p:sp>
        <p:sp>
          <p:nvSpPr>
            <p:cNvPr id="24594" name="AutoShape 18"/>
            <p:cNvSpPr>
              <a:spLocks noChangeArrowheads="1"/>
            </p:cNvSpPr>
            <p:nvPr/>
          </p:nvSpPr>
          <p:spPr bwMode="auto">
            <a:xfrm rot="-5513539">
              <a:off x="2660" y="1335"/>
              <a:ext cx="207" cy="721"/>
            </a:xfrm>
            <a:prstGeom prst="curvedLeftArrow">
              <a:avLst>
                <a:gd name="adj1" fmla="val 69662"/>
                <a:gd name="adj2" fmla="val 139324"/>
                <a:gd name="adj3" fmla="val 33333"/>
              </a:avLst>
            </a:prstGeom>
            <a:solidFill>
              <a:srgbClr val="0099FF"/>
            </a:solidFill>
            <a:ln w="9525">
              <a:noFill/>
              <a:miter lim="800000"/>
              <a:headEnd/>
              <a:tailEnd/>
            </a:ln>
            <a:effectLst>
              <a:outerShdw dist="35921" dir="2700000" algn="ctr" rotWithShape="0">
                <a:srgbClr val="808080"/>
              </a:outerShdw>
            </a:effectLst>
          </p:spPr>
          <p:txBody>
            <a:bodyPr/>
            <a:lstStyle/>
            <a:p>
              <a:pPr>
                <a:defRPr/>
              </a:pPr>
              <a:endParaRPr lang="en-US"/>
            </a:p>
          </p:txBody>
        </p:sp>
        <p:sp>
          <p:nvSpPr>
            <p:cNvPr id="54290" name="Text Box 19"/>
            <p:cNvSpPr txBox="1">
              <a:spLocks noChangeArrowheads="1"/>
            </p:cNvSpPr>
            <p:nvPr/>
          </p:nvSpPr>
          <p:spPr bwMode="auto">
            <a:xfrm>
              <a:off x="2388" y="2102"/>
              <a:ext cx="1408" cy="219"/>
            </a:xfrm>
            <a:prstGeom prst="rect">
              <a:avLst/>
            </a:prstGeom>
            <a:noFill/>
            <a:ln w="9525">
              <a:noFill/>
              <a:miter lim="800000"/>
              <a:headEnd/>
              <a:tailEnd/>
            </a:ln>
          </p:spPr>
          <p:txBody>
            <a:bodyPr/>
            <a:lstStyle/>
            <a:p>
              <a:r>
                <a:rPr lang="en-US" sz="1600" b="1">
                  <a:latin typeface="Century Gothic" pitchFamily="34" charset="0"/>
                </a:rPr>
                <a:t>CAPPING ENZYME</a:t>
              </a:r>
              <a:endParaRPr lang="en-US" sz="1600">
                <a:latin typeface="Century Gothic" pitchFamily="34" charset="0"/>
              </a:endParaRPr>
            </a:p>
          </p:txBody>
        </p:sp>
        <p:sp>
          <p:nvSpPr>
            <p:cNvPr id="54291" name="Text Box 20"/>
            <p:cNvSpPr txBox="1">
              <a:spLocks noChangeArrowheads="1"/>
            </p:cNvSpPr>
            <p:nvPr/>
          </p:nvSpPr>
          <p:spPr bwMode="auto">
            <a:xfrm>
              <a:off x="1951" y="1290"/>
              <a:ext cx="363" cy="205"/>
            </a:xfrm>
            <a:prstGeom prst="rect">
              <a:avLst/>
            </a:prstGeom>
            <a:noFill/>
            <a:ln w="9525">
              <a:noFill/>
              <a:miter lim="800000"/>
              <a:headEnd/>
              <a:tailEnd/>
            </a:ln>
          </p:spPr>
          <p:txBody>
            <a:bodyPr/>
            <a:lstStyle/>
            <a:p>
              <a:r>
                <a:rPr lang="en-US" sz="1400" b="1">
                  <a:latin typeface="Century Gothic" pitchFamily="34" charset="0"/>
                </a:rPr>
                <a:t>Cut</a:t>
              </a:r>
              <a:endParaRPr lang="en-US" sz="1400">
                <a:latin typeface="Century Gothic" pitchFamily="34" charset="0"/>
              </a:endParaRPr>
            </a:p>
          </p:txBody>
        </p:sp>
        <p:sp>
          <p:nvSpPr>
            <p:cNvPr id="54292" name="Text Box 21"/>
            <p:cNvSpPr txBox="1">
              <a:spLocks noChangeArrowheads="1"/>
            </p:cNvSpPr>
            <p:nvPr/>
          </p:nvSpPr>
          <p:spPr bwMode="auto">
            <a:xfrm>
              <a:off x="2715" y="1188"/>
              <a:ext cx="271" cy="204"/>
            </a:xfrm>
            <a:prstGeom prst="rect">
              <a:avLst/>
            </a:prstGeom>
            <a:noFill/>
            <a:ln w="9525">
              <a:noFill/>
              <a:miter lim="800000"/>
              <a:headEnd/>
              <a:tailEnd/>
            </a:ln>
          </p:spPr>
          <p:txBody>
            <a:bodyPr/>
            <a:lstStyle/>
            <a:p>
              <a:r>
                <a:rPr lang="en-US" sz="1400" b="1">
                  <a:solidFill>
                    <a:srgbClr val="FFFF00"/>
                  </a:solidFill>
                  <a:latin typeface="Century Gothic" pitchFamily="34" charset="0"/>
                </a:rPr>
                <a:t>P</a:t>
              </a:r>
              <a:endParaRPr lang="en-US" sz="1400">
                <a:latin typeface="Century Gothic" pitchFamily="34" charset="0"/>
              </a:endParaRPr>
            </a:p>
          </p:txBody>
        </p:sp>
        <p:sp>
          <p:nvSpPr>
            <p:cNvPr id="54293" name="Oval 27"/>
            <p:cNvSpPr>
              <a:spLocks noChangeArrowheads="1"/>
            </p:cNvSpPr>
            <p:nvPr/>
          </p:nvSpPr>
          <p:spPr bwMode="auto">
            <a:xfrm>
              <a:off x="1227" y="1646"/>
              <a:ext cx="272" cy="305"/>
            </a:xfrm>
            <a:prstGeom prst="ellipse">
              <a:avLst/>
            </a:prstGeom>
            <a:gradFill rotWithShape="0">
              <a:gsLst>
                <a:gs pos="0">
                  <a:srgbClr val="FF00FF"/>
                </a:gs>
                <a:gs pos="100000">
                  <a:srgbClr val="760076"/>
                </a:gs>
              </a:gsLst>
              <a:path path="rect">
                <a:fillToRect t="100000" r="100000"/>
              </a:path>
            </a:gradFill>
            <a:ln w="9525">
              <a:noFill/>
              <a:round/>
              <a:headEnd/>
              <a:tailEnd/>
            </a:ln>
          </p:spPr>
          <p:txBody>
            <a:bodyPr/>
            <a:lstStyle/>
            <a:p>
              <a:endParaRPr lang="en-US"/>
            </a:p>
          </p:txBody>
        </p:sp>
        <p:sp>
          <p:nvSpPr>
            <p:cNvPr id="54294" name="Oval 28"/>
            <p:cNvSpPr>
              <a:spLocks noChangeArrowheads="1"/>
            </p:cNvSpPr>
            <p:nvPr/>
          </p:nvSpPr>
          <p:spPr bwMode="auto">
            <a:xfrm>
              <a:off x="1589" y="1632"/>
              <a:ext cx="271" cy="304"/>
            </a:xfrm>
            <a:prstGeom prst="ellipse">
              <a:avLst/>
            </a:prstGeom>
            <a:gradFill rotWithShape="0">
              <a:gsLst>
                <a:gs pos="0">
                  <a:srgbClr val="FF00FF"/>
                </a:gs>
                <a:gs pos="100000">
                  <a:srgbClr val="760076"/>
                </a:gs>
              </a:gsLst>
              <a:path path="rect">
                <a:fillToRect t="100000" r="100000"/>
              </a:path>
            </a:gradFill>
            <a:ln w="9525">
              <a:noFill/>
              <a:round/>
              <a:headEnd/>
              <a:tailEnd/>
            </a:ln>
          </p:spPr>
          <p:txBody>
            <a:bodyPr/>
            <a:lstStyle/>
            <a:p>
              <a:endParaRPr lang="en-US"/>
            </a:p>
          </p:txBody>
        </p:sp>
        <p:sp>
          <p:nvSpPr>
            <p:cNvPr id="54295" name="Oval 29"/>
            <p:cNvSpPr>
              <a:spLocks noChangeArrowheads="1"/>
            </p:cNvSpPr>
            <p:nvPr/>
          </p:nvSpPr>
          <p:spPr bwMode="auto">
            <a:xfrm>
              <a:off x="1951" y="1632"/>
              <a:ext cx="273" cy="304"/>
            </a:xfrm>
            <a:prstGeom prst="ellipse">
              <a:avLst/>
            </a:prstGeom>
            <a:gradFill rotWithShape="0">
              <a:gsLst>
                <a:gs pos="0">
                  <a:srgbClr val="FF00FF"/>
                </a:gs>
                <a:gs pos="100000">
                  <a:srgbClr val="760076"/>
                </a:gs>
              </a:gsLst>
              <a:path path="rect">
                <a:fillToRect t="100000" r="100000"/>
              </a:path>
            </a:gradFill>
            <a:ln w="9525">
              <a:noFill/>
              <a:round/>
              <a:headEnd/>
              <a:tailEnd/>
            </a:ln>
          </p:spPr>
          <p:txBody>
            <a:bodyPr/>
            <a:lstStyle/>
            <a:p>
              <a:endParaRPr lang="en-US"/>
            </a:p>
          </p:txBody>
        </p:sp>
        <p:sp>
          <p:nvSpPr>
            <p:cNvPr id="24606" name="AutoShape 30"/>
            <p:cNvSpPr>
              <a:spLocks noChangeArrowheads="1"/>
            </p:cNvSpPr>
            <p:nvPr/>
          </p:nvSpPr>
          <p:spPr bwMode="auto">
            <a:xfrm rot="2147654">
              <a:off x="705" y="1513"/>
              <a:ext cx="372" cy="408"/>
            </a:xfrm>
            <a:prstGeom prst="pentagon">
              <a:avLst/>
            </a:prstGeom>
            <a:solidFill>
              <a:srgbClr val="0000FF"/>
            </a:solidFill>
            <a:ln w="9525">
              <a:noFill/>
              <a:miter lim="800000"/>
              <a:headEnd/>
              <a:tailEnd/>
            </a:ln>
            <a:effectLst>
              <a:outerShdw dist="35921" dir="2700000" algn="ctr" rotWithShape="0">
                <a:srgbClr val="808080"/>
              </a:outerShdw>
            </a:effectLst>
          </p:spPr>
          <p:txBody>
            <a:bodyPr/>
            <a:lstStyle/>
            <a:p>
              <a:pPr>
                <a:defRPr/>
              </a:pPr>
              <a:endParaRPr lang="en-US"/>
            </a:p>
          </p:txBody>
        </p:sp>
        <p:sp>
          <p:nvSpPr>
            <p:cNvPr id="54297" name="Line 31"/>
            <p:cNvSpPr>
              <a:spLocks noChangeShapeType="1"/>
            </p:cNvSpPr>
            <p:nvPr/>
          </p:nvSpPr>
          <p:spPr bwMode="auto">
            <a:xfrm>
              <a:off x="1559" y="1495"/>
              <a:ext cx="0" cy="508"/>
            </a:xfrm>
            <a:prstGeom prst="line">
              <a:avLst/>
            </a:prstGeom>
            <a:noFill/>
            <a:ln w="28575">
              <a:solidFill>
                <a:srgbClr val="FF0000"/>
              </a:solidFill>
              <a:prstDash val="dash"/>
              <a:round/>
              <a:headEnd/>
              <a:tailEnd/>
            </a:ln>
          </p:spPr>
          <p:txBody>
            <a:bodyPr/>
            <a:lstStyle/>
            <a:p>
              <a:endParaRPr lang="en-US"/>
            </a:p>
          </p:txBody>
        </p:sp>
        <p:sp>
          <p:nvSpPr>
            <p:cNvPr id="54298" name="Text Box 33"/>
            <p:cNvSpPr txBox="1">
              <a:spLocks noChangeArrowheads="1"/>
            </p:cNvSpPr>
            <p:nvPr/>
          </p:nvSpPr>
          <p:spPr bwMode="auto">
            <a:xfrm>
              <a:off x="1130" y="2157"/>
              <a:ext cx="814" cy="240"/>
            </a:xfrm>
            <a:prstGeom prst="rect">
              <a:avLst/>
            </a:prstGeom>
            <a:noFill/>
            <a:ln w="9525">
              <a:noFill/>
              <a:miter lim="800000"/>
              <a:headEnd/>
              <a:tailEnd/>
            </a:ln>
          </p:spPr>
          <p:txBody>
            <a:bodyPr/>
            <a:lstStyle/>
            <a:p>
              <a:r>
                <a:rPr lang="en-US" sz="1400" b="1">
                  <a:latin typeface="Century Gothic" pitchFamily="34" charset="0"/>
                </a:rPr>
                <a:t>Phosphate</a:t>
              </a:r>
              <a:endParaRPr lang="en-US" sz="1400">
                <a:latin typeface="Century Gothic" pitchFamily="34" charset="0"/>
              </a:endParaRPr>
            </a:p>
          </p:txBody>
        </p:sp>
        <p:sp>
          <p:nvSpPr>
            <p:cNvPr id="54299" name="Text Box 34"/>
            <p:cNvSpPr txBox="1">
              <a:spLocks noChangeArrowheads="1"/>
            </p:cNvSpPr>
            <p:nvPr/>
          </p:nvSpPr>
          <p:spPr bwMode="auto">
            <a:xfrm>
              <a:off x="528" y="2157"/>
              <a:ext cx="725" cy="204"/>
            </a:xfrm>
            <a:prstGeom prst="rect">
              <a:avLst/>
            </a:prstGeom>
            <a:noFill/>
            <a:ln w="9525">
              <a:noFill/>
              <a:miter lim="800000"/>
              <a:headEnd/>
              <a:tailEnd/>
            </a:ln>
          </p:spPr>
          <p:txBody>
            <a:bodyPr/>
            <a:lstStyle/>
            <a:p>
              <a:r>
                <a:rPr lang="en-US" sz="1400" b="1">
                  <a:latin typeface="Century Gothic" pitchFamily="34" charset="0"/>
                </a:rPr>
                <a:t>Ribose</a:t>
              </a:r>
              <a:endParaRPr lang="en-US" sz="1400">
                <a:latin typeface="Century Gothic" pitchFamily="34" charset="0"/>
              </a:endParaRPr>
            </a:p>
          </p:txBody>
        </p:sp>
        <p:sp>
          <p:nvSpPr>
            <p:cNvPr id="54300" name="Line 35"/>
            <p:cNvSpPr>
              <a:spLocks noChangeShapeType="1"/>
            </p:cNvSpPr>
            <p:nvPr/>
          </p:nvSpPr>
          <p:spPr bwMode="auto">
            <a:xfrm flipV="1">
              <a:off x="856" y="1939"/>
              <a:ext cx="0" cy="204"/>
            </a:xfrm>
            <a:prstGeom prst="line">
              <a:avLst/>
            </a:prstGeom>
            <a:noFill/>
            <a:ln w="28575">
              <a:solidFill>
                <a:srgbClr val="000000"/>
              </a:solidFill>
              <a:round/>
              <a:headEnd/>
              <a:tailEnd type="triangle" w="med" len="med"/>
            </a:ln>
          </p:spPr>
          <p:txBody>
            <a:bodyPr/>
            <a:lstStyle/>
            <a:p>
              <a:endParaRPr lang="en-US"/>
            </a:p>
          </p:txBody>
        </p:sp>
        <p:sp>
          <p:nvSpPr>
            <p:cNvPr id="54301" name="Line 36"/>
            <p:cNvSpPr>
              <a:spLocks noChangeShapeType="1"/>
            </p:cNvSpPr>
            <p:nvPr/>
          </p:nvSpPr>
          <p:spPr bwMode="auto">
            <a:xfrm flipV="1">
              <a:off x="1317" y="1902"/>
              <a:ext cx="0" cy="306"/>
            </a:xfrm>
            <a:prstGeom prst="line">
              <a:avLst/>
            </a:prstGeom>
            <a:noFill/>
            <a:ln w="28575">
              <a:solidFill>
                <a:srgbClr val="000000"/>
              </a:solidFill>
              <a:round/>
              <a:headEnd/>
              <a:tailEnd type="triangle" w="med" len="med"/>
            </a:ln>
          </p:spPr>
          <p:txBody>
            <a:bodyPr/>
            <a:lstStyle/>
            <a:p>
              <a:endParaRPr lang="en-US"/>
            </a:p>
          </p:txBody>
        </p:sp>
        <p:sp>
          <p:nvSpPr>
            <p:cNvPr id="54302" name="Text Box 37"/>
            <p:cNvSpPr txBox="1">
              <a:spLocks noChangeArrowheads="1"/>
            </p:cNvSpPr>
            <p:nvPr/>
          </p:nvSpPr>
          <p:spPr bwMode="auto">
            <a:xfrm>
              <a:off x="774" y="1654"/>
              <a:ext cx="270" cy="204"/>
            </a:xfrm>
            <a:prstGeom prst="rect">
              <a:avLst/>
            </a:prstGeom>
            <a:noFill/>
            <a:ln w="9525">
              <a:noFill/>
              <a:miter lim="800000"/>
              <a:headEnd/>
              <a:tailEnd/>
            </a:ln>
          </p:spPr>
          <p:txBody>
            <a:bodyPr/>
            <a:lstStyle/>
            <a:p>
              <a:r>
                <a:rPr lang="en-US" sz="1200" b="1">
                  <a:solidFill>
                    <a:srgbClr val="FFFFFF"/>
                  </a:solidFill>
                  <a:latin typeface="Century Gothic" pitchFamily="34" charset="0"/>
                </a:rPr>
                <a:t>R</a:t>
              </a:r>
              <a:endParaRPr lang="en-US" sz="1200">
                <a:latin typeface="Century Gothic" pitchFamily="34" charset="0"/>
              </a:endParaRPr>
            </a:p>
          </p:txBody>
        </p:sp>
        <p:sp>
          <p:nvSpPr>
            <p:cNvPr id="54303" name="Text Box 38"/>
            <p:cNvSpPr txBox="1">
              <a:spLocks noChangeArrowheads="1"/>
            </p:cNvSpPr>
            <p:nvPr/>
          </p:nvSpPr>
          <p:spPr bwMode="auto">
            <a:xfrm>
              <a:off x="1227" y="1698"/>
              <a:ext cx="272" cy="204"/>
            </a:xfrm>
            <a:prstGeom prst="rect">
              <a:avLst/>
            </a:prstGeom>
            <a:noFill/>
            <a:ln w="9525">
              <a:noFill/>
              <a:miter lim="800000"/>
              <a:headEnd/>
              <a:tailEnd/>
            </a:ln>
          </p:spPr>
          <p:txBody>
            <a:bodyPr/>
            <a:lstStyle/>
            <a:p>
              <a:r>
                <a:rPr lang="en-US" sz="1200" b="1">
                  <a:solidFill>
                    <a:srgbClr val="FFFF00"/>
                  </a:solidFill>
                  <a:latin typeface="Arial Narrow" pitchFamily="34" charset="0"/>
                </a:rPr>
                <a:t>P</a:t>
              </a:r>
              <a:endParaRPr lang="en-US"/>
            </a:p>
          </p:txBody>
        </p:sp>
        <p:sp>
          <p:nvSpPr>
            <p:cNvPr id="54304" name="Text Box 39"/>
            <p:cNvSpPr txBox="1">
              <a:spLocks noChangeArrowheads="1"/>
            </p:cNvSpPr>
            <p:nvPr/>
          </p:nvSpPr>
          <p:spPr bwMode="auto">
            <a:xfrm>
              <a:off x="1589" y="1698"/>
              <a:ext cx="271" cy="204"/>
            </a:xfrm>
            <a:prstGeom prst="rect">
              <a:avLst/>
            </a:prstGeom>
            <a:noFill/>
            <a:ln w="9525">
              <a:noFill/>
              <a:miter lim="800000"/>
              <a:headEnd/>
              <a:tailEnd/>
            </a:ln>
          </p:spPr>
          <p:txBody>
            <a:bodyPr/>
            <a:lstStyle/>
            <a:p>
              <a:r>
                <a:rPr lang="en-US" sz="1200" b="1">
                  <a:solidFill>
                    <a:srgbClr val="FFFF00"/>
                  </a:solidFill>
                  <a:latin typeface="Arial Narrow" pitchFamily="34" charset="0"/>
                </a:rPr>
                <a:t>P</a:t>
              </a:r>
              <a:endParaRPr lang="en-US"/>
            </a:p>
          </p:txBody>
        </p:sp>
        <p:sp>
          <p:nvSpPr>
            <p:cNvPr id="54305" name="Text Box 40"/>
            <p:cNvSpPr txBox="1">
              <a:spLocks noChangeArrowheads="1"/>
            </p:cNvSpPr>
            <p:nvPr/>
          </p:nvSpPr>
          <p:spPr bwMode="auto">
            <a:xfrm>
              <a:off x="1951" y="1698"/>
              <a:ext cx="273" cy="204"/>
            </a:xfrm>
            <a:prstGeom prst="rect">
              <a:avLst/>
            </a:prstGeom>
            <a:noFill/>
            <a:ln w="9525">
              <a:noFill/>
              <a:miter lim="800000"/>
              <a:headEnd/>
              <a:tailEnd/>
            </a:ln>
          </p:spPr>
          <p:txBody>
            <a:bodyPr/>
            <a:lstStyle/>
            <a:p>
              <a:r>
                <a:rPr lang="en-US" sz="1200" b="1">
                  <a:solidFill>
                    <a:srgbClr val="FFFF00"/>
                  </a:solidFill>
                  <a:latin typeface="Arial Narrow" pitchFamily="34" charset="0"/>
                </a:rPr>
                <a:t>P</a:t>
              </a:r>
              <a:endParaRPr lang="en-US"/>
            </a:p>
          </p:txBody>
        </p:sp>
        <p:sp>
          <p:nvSpPr>
            <p:cNvPr id="24621" name="AutoShape 45"/>
            <p:cNvSpPr>
              <a:spLocks noChangeArrowheads="1"/>
            </p:cNvSpPr>
            <p:nvPr/>
          </p:nvSpPr>
          <p:spPr bwMode="auto">
            <a:xfrm rot="-5548106">
              <a:off x="4424" y="2991"/>
              <a:ext cx="407" cy="362"/>
            </a:xfrm>
            <a:prstGeom prst="pentagon">
              <a:avLst/>
            </a:prstGeom>
            <a:solidFill>
              <a:srgbClr val="00FFFF"/>
            </a:solidFill>
            <a:ln w="9525">
              <a:noFill/>
              <a:miter lim="800000"/>
              <a:headEnd/>
              <a:tailEnd/>
            </a:ln>
            <a:effectLst>
              <a:outerShdw dist="35921" dir="2700000" algn="ctr" rotWithShape="0">
                <a:srgbClr val="808080"/>
              </a:outerShdw>
            </a:effectLst>
          </p:spPr>
          <p:txBody>
            <a:bodyPr/>
            <a:lstStyle/>
            <a:p>
              <a:pPr>
                <a:defRPr/>
              </a:pPr>
              <a:endParaRPr lang="en-US"/>
            </a:p>
          </p:txBody>
        </p:sp>
        <p:sp>
          <p:nvSpPr>
            <p:cNvPr id="24623" name="Text Box 47"/>
            <p:cNvSpPr txBox="1">
              <a:spLocks noChangeArrowheads="1"/>
            </p:cNvSpPr>
            <p:nvPr/>
          </p:nvSpPr>
          <p:spPr bwMode="auto">
            <a:xfrm>
              <a:off x="3810" y="2667"/>
              <a:ext cx="582" cy="198"/>
            </a:xfrm>
            <a:prstGeom prst="rect">
              <a:avLst/>
            </a:prstGeom>
            <a:solidFill>
              <a:srgbClr val="FF99CC"/>
            </a:solidFill>
            <a:ln w="9525">
              <a:noFill/>
              <a:miter lim="800000"/>
              <a:headEnd/>
              <a:tailEnd/>
            </a:ln>
            <a:effectLst>
              <a:outerShdw dist="35921" dir="2700000" algn="ctr" rotWithShape="0">
                <a:srgbClr val="808080"/>
              </a:outerShdw>
            </a:effectLst>
          </p:spPr>
          <p:txBody>
            <a:bodyPr/>
            <a:lstStyle/>
            <a:p>
              <a:pPr>
                <a:defRPr/>
              </a:pPr>
              <a:r>
                <a:rPr lang="en-US" sz="1200" b="1">
                  <a:latin typeface="Century Gothic" pitchFamily="34" charset="0"/>
                </a:rPr>
                <a:t>Base 1</a:t>
              </a:r>
              <a:endParaRPr lang="en-US" sz="1200">
                <a:latin typeface="Century Gothic" pitchFamily="34" charset="0"/>
              </a:endParaRPr>
            </a:p>
          </p:txBody>
        </p:sp>
        <p:sp>
          <p:nvSpPr>
            <p:cNvPr id="24624" name="Text Box 48"/>
            <p:cNvSpPr txBox="1">
              <a:spLocks noChangeArrowheads="1"/>
            </p:cNvSpPr>
            <p:nvPr/>
          </p:nvSpPr>
          <p:spPr bwMode="auto">
            <a:xfrm>
              <a:off x="4579" y="2647"/>
              <a:ext cx="544" cy="185"/>
            </a:xfrm>
            <a:prstGeom prst="rect">
              <a:avLst/>
            </a:prstGeom>
            <a:solidFill>
              <a:srgbClr val="FF99CC"/>
            </a:solidFill>
            <a:ln w="9525">
              <a:noFill/>
              <a:miter lim="800000"/>
              <a:headEnd/>
              <a:tailEnd/>
            </a:ln>
            <a:effectLst>
              <a:outerShdw dist="35921" dir="2700000" algn="ctr" rotWithShape="0">
                <a:srgbClr val="808080"/>
              </a:outerShdw>
            </a:effectLst>
          </p:spPr>
          <p:txBody>
            <a:bodyPr/>
            <a:lstStyle/>
            <a:p>
              <a:pPr>
                <a:defRPr/>
              </a:pPr>
              <a:r>
                <a:rPr lang="en-US" sz="1200" b="1">
                  <a:latin typeface="Century Gothic" pitchFamily="34" charset="0"/>
                </a:rPr>
                <a:t>Base 2</a:t>
              </a:r>
              <a:endParaRPr lang="en-US" sz="1200">
                <a:latin typeface="Century Gothic" pitchFamily="34" charset="0"/>
              </a:endParaRPr>
            </a:p>
          </p:txBody>
        </p:sp>
        <p:sp>
          <p:nvSpPr>
            <p:cNvPr id="54309" name="Line 49"/>
            <p:cNvSpPr>
              <a:spLocks noChangeShapeType="1"/>
            </p:cNvSpPr>
            <p:nvPr/>
          </p:nvSpPr>
          <p:spPr bwMode="auto">
            <a:xfrm flipV="1">
              <a:off x="4798" y="2860"/>
              <a:ext cx="1" cy="185"/>
            </a:xfrm>
            <a:prstGeom prst="line">
              <a:avLst/>
            </a:prstGeom>
            <a:noFill/>
            <a:ln w="28575">
              <a:solidFill>
                <a:srgbClr val="000000"/>
              </a:solidFill>
              <a:round/>
              <a:headEnd/>
              <a:tailEnd/>
            </a:ln>
          </p:spPr>
          <p:txBody>
            <a:bodyPr/>
            <a:lstStyle/>
            <a:p>
              <a:endParaRPr lang="en-US"/>
            </a:p>
          </p:txBody>
        </p:sp>
        <p:sp>
          <p:nvSpPr>
            <p:cNvPr id="54310" name="Line 52"/>
            <p:cNvSpPr>
              <a:spLocks noChangeShapeType="1"/>
            </p:cNvSpPr>
            <p:nvPr/>
          </p:nvSpPr>
          <p:spPr bwMode="auto">
            <a:xfrm>
              <a:off x="2314" y="3180"/>
              <a:ext cx="2174" cy="0"/>
            </a:xfrm>
            <a:prstGeom prst="line">
              <a:avLst/>
            </a:prstGeom>
            <a:noFill/>
            <a:ln w="28575">
              <a:solidFill>
                <a:srgbClr val="000000"/>
              </a:solidFill>
              <a:round/>
              <a:headEnd/>
              <a:tailEnd/>
            </a:ln>
          </p:spPr>
          <p:txBody>
            <a:bodyPr/>
            <a:lstStyle/>
            <a:p>
              <a:endParaRPr lang="en-US"/>
            </a:p>
          </p:txBody>
        </p:sp>
        <p:sp>
          <p:nvSpPr>
            <p:cNvPr id="54311" name="Line 53"/>
            <p:cNvSpPr>
              <a:spLocks noChangeShapeType="1"/>
            </p:cNvSpPr>
            <p:nvPr/>
          </p:nvSpPr>
          <p:spPr bwMode="auto">
            <a:xfrm>
              <a:off x="1951" y="3342"/>
              <a:ext cx="0" cy="202"/>
            </a:xfrm>
            <a:prstGeom prst="line">
              <a:avLst/>
            </a:prstGeom>
            <a:noFill/>
            <a:ln w="28575">
              <a:solidFill>
                <a:srgbClr val="000000"/>
              </a:solidFill>
              <a:round/>
              <a:headEnd/>
              <a:tailEnd/>
            </a:ln>
          </p:spPr>
          <p:txBody>
            <a:bodyPr/>
            <a:lstStyle/>
            <a:p>
              <a:endParaRPr lang="en-US"/>
            </a:p>
          </p:txBody>
        </p:sp>
        <p:sp>
          <p:nvSpPr>
            <p:cNvPr id="54312" name="Line 54"/>
            <p:cNvSpPr>
              <a:spLocks noChangeShapeType="1"/>
            </p:cNvSpPr>
            <p:nvPr/>
          </p:nvSpPr>
          <p:spPr bwMode="auto">
            <a:xfrm>
              <a:off x="1951" y="3544"/>
              <a:ext cx="907" cy="0"/>
            </a:xfrm>
            <a:prstGeom prst="line">
              <a:avLst/>
            </a:prstGeom>
            <a:noFill/>
            <a:ln w="28575">
              <a:solidFill>
                <a:srgbClr val="000000"/>
              </a:solidFill>
              <a:round/>
              <a:headEnd/>
              <a:tailEnd/>
            </a:ln>
          </p:spPr>
          <p:txBody>
            <a:bodyPr/>
            <a:lstStyle/>
            <a:p>
              <a:endParaRPr lang="en-US"/>
            </a:p>
          </p:txBody>
        </p:sp>
        <p:sp>
          <p:nvSpPr>
            <p:cNvPr id="54313" name="Text Box 56"/>
            <p:cNvSpPr txBox="1">
              <a:spLocks noChangeArrowheads="1"/>
            </p:cNvSpPr>
            <p:nvPr/>
          </p:nvSpPr>
          <p:spPr bwMode="auto">
            <a:xfrm>
              <a:off x="2132" y="3557"/>
              <a:ext cx="625" cy="235"/>
            </a:xfrm>
            <a:prstGeom prst="rect">
              <a:avLst/>
            </a:prstGeom>
            <a:noFill/>
            <a:ln w="9525">
              <a:noFill/>
              <a:miter lim="800000"/>
              <a:headEnd/>
              <a:tailEnd/>
            </a:ln>
          </p:spPr>
          <p:txBody>
            <a:bodyPr/>
            <a:lstStyle/>
            <a:p>
              <a:r>
                <a:rPr lang="en-US" sz="1600" b="1">
                  <a:latin typeface="Century Gothic" pitchFamily="34" charset="0"/>
                </a:rPr>
                <a:t>CAP</a:t>
              </a:r>
              <a:endParaRPr lang="en-US" sz="1600">
                <a:latin typeface="Century Gothic" pitchFamily="34" charset="0"/>
              </a:endParaRPr>
            </a:p>
          </p:txBody>
        </p:sp>
        <p:sp>
          <p:nvSpPr>
            <p:cNvPr id="54314" name="Text Box 62"/>
            <p:cNvSpPr txBox="1">
              <a:spLocks noChangeArrowheads="1"/>
            </p:cNvSpPr>
            <p:nvPr/>
          </p:nvSpPr>
          <p:spPr bwMode="auto">
            <a:xfrm>
              <a:off x="2088" y="3036"/>
              <a:ext cx="270" cy="204"/>
            </a:xfrm>
            <a:prstGeom prst="rect">
              <a:avLst/>
            </a:prstGeom>
            <a:noFill/>
            <a:ln w="9525">
              <a:noFill/>
              <a:miter lim="800000"/>
              <a:headEnd/>
              <a:tailEnd/>
            </a:ln>
          </p:spPr>
          <p:txBody>
            <a:bodyPr/>
            <a:lstStyle/>
            <a:p>
              <a:r>
                <a:rPr lang="en-US" sz="1000" b="1">
                  <a:solidFill>
                    <a:srgbClr val="FFFFFF"/>
                  </a:solidFill>
                  <a:latin typeface="Century Gothic" pitchFamily="34" charset="0"/>
                </a:rPr>
                <a:t>R</a:t>
              </a:r>
              <a:endParaRPr lang="en-US">
                <a:latin typeface="Century Gothic" pitchFamily="34" charset="0"/>
              </a:endParaRPr>
            </a:p>
          </p:txBody>
        </p:sp>
        <p:sp>
          <p:nvSpPr>
            <p:cNvPr id="54315" name="Text Box 63"/>
            <p:cNvSpPr txBox="1">
              <a:spLocks noChangeArrowheads="1"/>
            </p:cNvSpPr>
            <p:nvPr/>
          </p:nvSpPr>
          <p:spPr bwMode="auto">
            <a:xfrm>
              <a:off x="4533" y="3070"/>
              <a:ext cx="272" cy="203"/>
            </a:xfrm>
            <a:prstGeom prst="rect">
              <a:avLst/>
            </a:prstGeom>
            <a:noFill/>
            <a:ln w="9525">
              <a:noFill/>
              <a:miter lim="800000"/>
              <a:headEnd/>
              <a:tailEnd/>
            </a:ln>
          </p:spPr>
          <p:txBody>
            <a:bodyPr/>
            <a:lstStyle/>
            <a:p>
              <a:r>
                <a:rPr lang="en-US" sz="1400" b="1">
                  <a:latin typeface="Century Gothic" pitchFamily="34" charset="0"/>
                </a:rPr>
                <a:t>R</a:t>
              </a:r>
              <a:endParaRPr lang="en-US" sz="1400">
                <a:latin typeface="Century Gothic" pitchFamily="34" charset="0"/>
              </a:endParaRPr>
            </a:p>
          </p:txBody>
        </p:sp>
        <p:sp>
          <p:nvSpPr>
            <p:cNvPr id="24581" name="Oval 5"/>
            <p:cNvSpPr>
              <a:spLocks noChangeArrowheads="1"/>
            </p:cNvSpPr>
            <p:nvPr/>
          </p:nvSpPr>
          <p:spPr bwMode="auto">
            <a:xfrm>
              <a:off x="3038" y="1122"/>
              <a:ext cx="273" cy="306"/>
            </a:xfrm>
            <a:prstGeom prst="ellipse">
              <a:avLst/>
            </a:prstGeom>
            <a:gradFill rotWithShape="0">
              <a:gsLst>
                <a:gs pos="0">
                  <a:srgbClr val="FF6600"/>
                </a:gs>
                <a:gs pos="100000">
                  <a:srgbClr val="FF6600">
                    <a:gamma/>
                    <a:shade val="46275"/>
                    <a:invGamma/>
                  </a:srgbClr>
                </a:gs>
              </a:gsLst>
              <a:path path="rect">
                <a:fillToRect t="100000" r="100000"/>
              </a:path>
            </a:gradFill>
            <a:ln w="9525">
              <a:noFill/>
              <a:round/>
              <a:headEnd/>
              <a:tailEnd/>
            </a:ln>
            <a:effectLst>
              <a:outerShdw dist="35921" dir="2700000" algn="ctr" rotWithShape="0">
                <a:srgbClr val="808080"/>
              </a:outerShdw>
            </a:effectLst>
          </p:spPr>
          <p:txBody>
            <a:bodyPr/>
            <a:lstStyle/>
            <a:p>
              <a:pPr>
                <a:defRPr/>
              </a:pPr>
              <a:endParaRPr lang="en-US"/>
            </a:p>
          </p:txBody>
        </p:sp>
        <p:sp>
          <p:nvSpPr>
            <p:cNvPr id="54317" name="Text Box 22"/>
            <p:cNvSpPr txBox="1">
              <a:spLocks noChangeArrowheads="1"/>
            </p:cNvSpPr>
            <p:nvPr/>
          </p:nvSpPr>
          <p:spPr bwMode="auto">
            <a:xfrm>
              <a:off x="3069" y="1188"/>
              <a:ext cx="271" cy="204"/>
            </a:xfrm>
            <a:prstGeom prst="rect">
              <a:avLst/>
            </a:prstGeom>
            <a:noFill/>
            <a:ln w="9525">
              <a:noFill/>
              <a:miter lim="800000"/>
              <a:headEnd/>
              <a:tailEnd/>
            </a:ln>
          </p:spPr>
          <p:txBody>
            <a:bodyPr/>
            <a:lstStyle/>
            <a:p>
              <a:r>
                <a:rPr lang="en-US" sz="1400" b="1">
                  <a:solidFill>
                    <a:srgbClr val="FFFF00"/>
                  </a:solidFill>
                  <a:latin typeface="Century Gothic" pitchFamily="34" charset="0"/>
                </a:rPr>
                <a:t>P</a:t>
              </a:r>
              <a:endParaRPr lang="en-US" sz="1400">
                <a:latin typeface="Century Gothic" pitchFamily="34" charset="0"/>
              </a:endParaRPr>
            </a:p>
          </p:txBody>
        </p:sp>
        <p:sp>
          <p:nvSpPr>
            <p:cNvPr id="24582" name="Oval 6"/>
            <p:cNvSpPr>
              <a:spLocks noChangeArrowheads="1"/>
            </p:cNvSpPr>
            <p:nvPr/>
          </p:nvSpPr>
          <p:spPr bwMode="auto">
            <a:xfrm>
              <a:off x="3402" y="1122"/>
              <a:ext cx="270" cy="306"/>
            </a:xfrm>
            <a:prstGeom prst="ellipse">
              <a:avLst/>
            </a:prstGeom>
            <a:gradFill rotWithShape="0">
              <a:gsLst>
                <a:gs pos="0">
                  <a:srgbClr val="FF6600"/>
                </a:gs>
                <a:gs pos="100000">
                  <a:srgbClr val="FF6600">
                    <a:gamma/>
                    <a:shade val="46275"/>
                    <a:invGamma/>
                  </a:srgbClr>
                </a:gs>
              </a:gsLst>
              <a:path path="rect">
                <a:fillToRect t="100000" r="100000"/>
              </a:path>
            </a:gradFill>
            <a:ln w="9525">
              <a:noFill/>
              <a:round/>
              <a:headEnd/>
              <a:tailEnd/>
            </a:ln>
            <a:effectLst>
              <a:outerShdw dist="35921" dir="2700000" algn="ctr" rotWithShape="0">
                <a:srgbClr val="808080"/>
              </a:outerShdw>
            </a:effectLst>
          </p:spPr>
          <p:txBody>
            <a:bodyPr/>
            <a:lstStyle/>
            <a:p>
              <a:pPr>
                <a:defRPr/>
              </a:pPr>
              <a:endParaRPr lang="en-US"/>
            </a:p>
          </p:txBody>
        </p:sp>
        <p:sp>
          <p:nvSpPr>
            <p:cNvPr id="54319" name="Text Box 23"/>
            <p:cNvSpPr txBox="1">
              <a:spLocks noChangeArrowheads="1"/>
            </p:cNvSpPr>
            <p:nvPr/>
          </p:nvSpPr>
          <p:spPr bwMode="auto">
            <a:xfrm>
              <a:off x="3438" y="1188"/>
              <a:ext cx="273" cy="204"/>
            </a:xfrm>
            <a:prstGeom prst="rect">
              <a:avLst/>
            </a:prstGeom>
            <a:noFill/>
            <a:ln w="9525">
              <a:noFill/>
              <a:miter lim="800000"/>
              <a:headEnd/>
              <a:tailEnd/>
            </a:ln>
          </p:spPr>
          <p:txBody>
            <a:bodyPr/>
            <a:lstStyle/>
            <a:p>
              <a:r>
                <a:rPr lang="en-US" sz="1400" b="1">
                  <a:solidFill>
                    <a:srgbClr val="FFFF00"/>
                  </a:solidFill>
                  <a:latin typeface="Century Gothic" pitchFamily="34" charset="0"/>
                </a:rPr>
                <a:t>P</a:t>
              </a:r>
              <a:endParaRPr lang="en-US" sz="1400">
                <a:latin typeface="Century Gothic" pitchFamily="34" charset="0"/>
              </a:endParaRPr>
            </a:p>
          </p:txBody>
        </p:sp>
        <p:sp>
          <p:nvSpPr>
            <p:cNvPr id="24584" name="AutoShape 8"/>
            <p:cNvSpPr>
              <a:spLocks noChangeArrowheads="1"/>
            </p:cNvSpPr>
            <p:nvPr/>
          </p:nvSpPr>
          <p:spPr bwMode="auto">
            <a:xfrm rot="-5205354">
              <a:off x="3741" y="1084"/>
              <a:ext cx="408" cy="364"/>
            </a:xfrm>
            <a:prstGeom prst="pentagon">
              <a:avLst/>
            </a:prstGeom>
            <a:solidFill>
              <a:srgbClr val="00FFFF"/>
            </a:solidFill>
            <a:ln w="9525">
              <a:noFill/>
              <a:miter lim="800000"/>
              <a:headEnd/>
              <a:tailEnd/>
            </a:ln>
            <a:effectLst>
              <a:outerShdw dist="35921" dir="2700000" algn="ctr" rotWithShape="0">
                <a:srgbClr val="808080"/>
              </a:outerShdw>
            </a:effectLst>
          </p:spPr>
          <p:txBody>
            <a:bodyPr/>
            <a:lstStyle/>
            <a:p>
              <a:pPr>
                <a:defRPr/>
              </a:pPr>
              <a:endParaRPr lang="en-US"/>
            </a:p>
          </p:txBody>
        </p:sp>
        <p:sp>
          <p:nvSpPr>
            <p:cNvPr id="54321" name="Line 10"/>
            <p:cNvSpPr>
              <a:spLocks noChangeShapeType="1"/>
            </p:cNvSpPr>
            <p:nvPr/>
          </p:nvSpPr>
          <p:spPr bwMode="auto">
            <a:xfrm flipV="1">
              <a:off x="4127" y="950"/>
              <a:ext cx="0" cy="203"/>
            </a:xfrm>
            <a:prstGeom prst="line">
              <a:avLst/>
            </a:prstGeom>
            <a:noFill/>
            <a:ln w="28575">
              <a:solidFill>
                <a:srgbClr val="000000"/>
              </a:solidFill>
              <a:round/>
              <a:headEnd/>
              <a:tailEnd/>
            </a:ln>
          </p:spPr>
          <p:txBody>
            <a:bodyPr/>
            <a:lstStyle/>
            <a:p>
              <a:endParaRPr lang="en-US"/>
            </a:p>
          </p:txBody>
        </p:sp>
        <p:sp>
          <p:nvSpPr>
            <p:cNvPr id="54322" name="Text Box 25"/>
            <p:cNvSpPr txBox="1">
              <a:spLocks noChangeArrowheads="1"/>
            </p:cNvSpPr>
            <p:nvPr/>
          </p:nvSpPr>
          <p:spPr bwMode="auto">
            <a:xfrm>
              <a:off x="3854" y="1163"/>
              <a:ext cx="273" cy="203"/>
            </a:xfrm>
            <a:prstGeom prst="rect">
              <a:avLst/>
            </a:prstGeom>
            <a:noFill/>
            <a:ln w="9525">
              <a:noFill/>
              <a:miter lim="800000"/>
              <a:headEnd/>
              <a:tailEnd/>
            </a:ln>
          </p:spPr>
          <p:txBody>
            <a:bodyPr/>
            <a:lstStyle/>
            <a:p>
              <a:r>
                <a:rPr lang="en-US" sz="1400" b="1">
                  <a:latin typeface="Century Gothic" pitchFamily="34" charset="0"/>
                </a:rPr>
                <a:t>R</a:t>
              </a:r>
              <a:endParaRPr lang="en-US" sz="1400">
                <a:latin typeface="Century Gothic" pitchFamily="34" charset="0"/>
              </a:endParaRPr>
            </a:p>
          </p:txBody>
        </p:sp>
        <p:sp>
          <p:nvSpPr>
            <p:cNvPr id="54323" name="Oval 7"/>
            <p:cNvSpPr>
              <a:spLocks noChangeArrowheads="1"/>
            </p:cNvSpPr>
            <p:nvPr/>
          </p:nvSpPr>
          <p:spPr bwMode="auto">
            <a:xfrm>
              <a:off x="4171" y="1122"/>
              <a:ext cx="272" cy="306"/>
            </a:xfrm>
            <a:prstGeom prst="ellipse">
              <a:avLst/>
            </a:prstGeom>
            <a:gradFill rotWithShape="0">
              <a:gsLst>
                <a:gs pos="0">
                  <a:srgbClr val="FF6600"/>
                </a:gs>
                <a:gs pos="100000">
                  <a:srgbClr val="762F00"/>
                </a:gs>
              </a:gsLst>
              <a:path path="rect">
                <a:fillToRect t="100000" r="100000"/>
              </a:path>
            </a:gradFill>
            <a:ln w="9525">
              <a:noFill/>
              <a:round/>
              <a:headEnd/>
              <a:tailEnd/>
            </a:ln>
          </p:spPr>
          <p:txBody>
            <a:bodyPr/>
            <a:lstStyle/>
            <a:p>
              <a:endParaRPr lang="en-US"/>
            </a:p>
          </p:txBody>
        </p:sp>
        <p:sp>
          <p:nvSpPr>
            <p:cNvPr id="54324" name="Text Box 24"/>
            <p:cNvSpPr txBox="1">
              <a:spLocks noChangeArrowheads="1"/>
            </p:cNvSpPr>
            <p:nvPr/>
          </p:nvSpPr>
          <p:spPr bwMode="auto">
            <a:xfrm>
              <a:off x="4209" y="1188"/>
              <a:ext cx="272" cy="204"/>
            </a:xfrm>
            <a:prstGeom prst="rect">
              <a:avLst/>
            </a:prstGeom>
            <a:noFill/>
            <a:ln w="9525">
              <a:noFill/>
              <a:miter lim="800000"/>
              <a:headEnd/>
              <a:tailEnd/>
            </a:ln>
          </p:spPr>
          <p:txBody>
            <a:bodyPr/>
            <a:lstStyle/>
            <a:p>
              <a:r>
                <a:rPr lang="en-US" sz="1400" b="1">
                  <a:solidFill>
                    <a:srgbClr val="FFFF00"/>
                  </a:solidFill>
                  <a:latin typeface="Century Gothic" pitchFamily="34" charset="0"/>
                </a:rPr>
                <a:t>P</a:t>
              </a:r>
              <a:endParaRPr lang="en-US" sz="1400">
                <a:latin typeface="Century Gothic" pitchFamily="34" charset="0"/>
              </a:endParaRPr>
            </a:p>
          </p:txBody>
        </p:sp>
        <p:sp>
          <p:nvSpPr>
            <p:cNvPr id="24585" name="AutoShape 9"/>
            <p:cNvSpPr>
              <a:spLocks noChangeArrowheads="1"/>
            </p:cNvSpPr>
            <p:nvPr/>
          </p:nvSpPr>
          <p:spPr bwMode="auto">
            <a:xfrm rot="-5548106">
              <a:off x="4511" y="1068"/>
              <a:ext cx="407" cy="363"/>
            </a:xfrm>
            <a:prstGeom prst="pentagon">
              <a:avLst/>
            </a:prstGeom>
            <a:solidFill>
              <a:srgbClr val="00FFFF"/>
            </a:solidFill>
            <a:ln w="9525">
              <a:noFill/>
              <a:miter lim="800000"/>
              <a:headEnd/>
              <a:tailEnd/>
            </a:ln>
            <a:effectLst>
              <a:outerShdw dist="35921" dir="2700000" algn="ctr" rotWithShape="0">
                <a:srgbClr val="808080"/>
              </a:outerShdw>
            </a:effectLst>
          </p:spPr>
          <p:txBody>
            <a:bodyPr/>
            <a:lstStyle/>
            <a:p>
              <a:pPr>
                <a:defRPr/>
              </a:pPr>
              <a:endParaRPr lang="en-US"/>
            </a:p>
          </p:txBody>
        </p:sp>
        <p:sp>
          <p:nvSpPr>
            <p:cNvPr id="54326" name="Text Box 26"/>
            <p:cNvSpPr txBox="1">
              <a:spLocks noChangeArrowheads="1"/>
            </p:cNvSpPr>
            <p:nvPr/>
          </p:nvSpPr>
          <p:spPr bwMode="auto">
            <a:xfrm>
              <a:off x="4639" y="1130"/>
              <a:ext cx="273" cy="202"/>
            </a:xfrm>
            <a:prstGeom prst="rect">
              <a:avLst/>
            </a:prstGeom>
            <a:noFill/>
            <a:ln w="9525">
              <a:noFill/>
              <a:miter lim="800000"/>
              <a:headEnd/>
              <a:tailEnd/>
            </a:ln>
          </p:spPr>
          <p:txBody>
            <a:bodyPr/>
            <a:lstStyle/>
            <a:p>
              <a:r>
                <a:rPr lang="en-US" sz="1400" b="1">
                  <a:latin typeface="Century Gothic" pitchFamily="34" charset="0"/>
                </a:rPr>
                <a:t>R</a:t>
              </a:r>
              <a:endParaRPr lang="en-US" sz="1400">
                <a:latin typeface="Century Gothic" pitchFamily="34" charset="0"/>
              </a:endParaRPr>
            </a:p>
          </p:txBody>
        </p:sp>
        <p:sp>
          <p:nvSpPr>
            <p:cNvPr id="24626" name="Oval 50"/>
            <p:cNvSpPr>
              <a:spLocks noChangeArrowheads="1"/>
            </p:cNvSpPr>
            <p:nvPr/>
          </p:nvSpPr>
          <p:spPr bwMode="auto">
            <a:xfrm>
              <a:off x="2586" y="3039"/>
              <a:ext cx="272" cy="306"/>
            </a:xfrm>
            <a:prstGeom prst="ellipse">
              <a:avLst/>
            </a:prstGeom>
            <a:gradFill rotWithShape="0">
              <a:gsLst>
                <a:gs pos="0">
                  <a:srgbClr val="FF00FF"/>
                </a:gs>
                <a:gs pos="100000">
                  <a:srgbClr val="FF00FF">
                    <a:gamma/>
                    <a:shade val="46275"/>
                    <a:invGamma/>
                  </a:srgbClr>
                </a:gs>
              </a:gsLst>
              <a:path path="rect">
                <a:fillToRect t="100000" r="100000"/>
              </a:path>
            </a:gradFill>
            <a:ln w="9525">
              <a:noFill/>
              <a:round/>
              <a:headEnd/>
              <a:tailEnd/>
            </a:ln>
            <a:effectLst>
              <a:outerShdw dist="35921" dir="2700000" algn="ctr" rotWithShape="0">
                <a:srgbClr val="808080"/>
              </a:outerShdw>
            </a:effectLst>
          </p:spPr>
          <p:txBody>
            <a:bodyPr/>
            <a:lstStyle/>
            <a:p>
              <a:pPr>
                <a:defRPr/>
              </a:pPr>
              <a:endParaRPr lang="en-US"/>
            </a:p>
          </p:txBody>
        </p:sp>
        <p:sp>
          <p:nvSpPr>
            <p:cNvPr id="54328" name="Line 55"/>
            <p:cNvSpPr>
              <a:spLocks noChangeShapeType="1"/>
            </p:cNvSpPr>
            <p:nvPr/>
          </p:nvSpPr>
          <p:spPr bwMode="auto">
            <a:xfrm flipV="1">
              <a:off x="2858" y="3342"/>
              <a:ext cx="0" cy="202"/>
            </a:xfrm>
            <a:prstGeom prst="line">
              <a:avLst/>
            </a:prstGeom>
            <a:noFill/>
            <a:ln w="28575">
              <a:solidFill>
                <a:srgbClr val="000000"/>
              </a:solidFill>
              <a:round/>
              <a:headEnd/>
              <a:tailEnd/>
            </a:ln>
          </p:spPr>
          <p:txBody>
            <a:bodyPr/>
            <a:lstStyle/>
            <a:p>
              <a:endParaRPr lang="en-US"/>
            </a:p>
          </p:txBody>
        </p:sp>
        <p:sp>
          <p:nvSpPr>
            <p:cNvPr id="54329" name="Text Box 60"/>
            <p:cNvSpPr txBox="1">
              <a:spLocks noChangeArrowheads="1"/>
            </p:cNvSpPr>
            <p:nvPr/>
          </p:nvSpPr>
          <p:spPr bwMode="auto">
            <a:xfrm>
              <a:off x="2617" y="3112"/>
              <a:ext cx="270" cy="204"/>
            </a:xfrm>
            <a:prstGeom prst="rect">
              <a:avLst/>
            </a:prstGeom>
            <a:noFill/>
            <a:ln w="9525">
              <a:noFill/>
              <a:miter lim="800000"/>
              <a:headEnd/>
              <a:tailEnd/>
            </a:ln>
          </p:spPr>
          <p:txBody>
            <a:bodyPr/>
            <a:lstStyle/>
            <a:p>
              <a:r>
                <a:rPr lang="en-US" sz="1400" b="1">
                  <a:solidFill>
                    <a:srgbClr val="FFFF00"/>
                  </a:solidFill>
                  <a:latin typeface="Century Gothic" pitchFamily="34" charset="0"/>
                </a:rPr>
                <a:t>P</a:t>
              </a:r>
              <a:endParaRPr lang="en-US" sz="1400">
                <a:latin typeface="Century Gothic" pitchFamily="34" charset="0"/>
              </a:endParaRPr>
            </a:p>
          </p:txBody>
        </p:sp>
        <p:sp>
          <p:nvSpPr>
            <p:cNvPr id="24617" name="Oval 41"/>
            <p:cNvSpPr>
              <a:spLocks noChangeArrowheads="1"/>
            </p:cNvSpPr>
            <p:nvPr/>
          </p:nvSpPr>
          <p:spPr bwMode="auto">
            <a:xfrm>
              <a:off x="2947" y="3036"/>
              <a:ext cx="273" cy="306"/>
            </a:xfrm>
            <a:prstGeom prst="ellipse">
              <a:avLst/>
            </a:prstGeom>
            <a:gradFill rotWithShape="0">
              <a:gsLst>
                <a:gs pos="0">
                  <a:srgbClr val="FF6600"/>
                </a:gs>
                <a:gs pos="100000">
                  <a:srgbClr val="FF6600">
                    <a:gamma/>
                    <a:shade val="46275"/>
                    <a:invGamma/>
                  </a:srgbClr>
                </a:gs>
              </a:gsLst>
              <a:path path="rect">
                <a:fillToRect t="100000" r="100000"/>
              </a:path>
            </a:gradFill>
            <a:ln w="9525">
              <a:noFill/>
              <a:round/>
              <a:headEnd/>
              <a:tailEnd/>
            </a:ln>
            <a:effectLst>
              <a:outerShdw dist="35921" dir="2700000" algn="ctr" rotWithShape="0">
                <a:srgbClr val="808080"/>
              </a:outerShdw>
            </a:effectLst>
          </p:spPr>
          <p:txBody>
            <a:bodyPr/>
            <a:lstStyle/>
            <a:p>
              <a:pPr>
                <a:defRPr/>
              </a:pPr>
              <a:endParaRPr lang="en-US"/>
            </a:p>
          </p:txBody>
        </p:sp>
        <p:sp>
          <p:nvSpPr>
            <p:cNvPr id="54331" name="Text Box 57"/>
            <p:cNvSpPr txBox="1">
              <a:spLocks noChangeArrowheads="1"/>
            </p:cNvSpPr>
            <p:nvPr/>
          </p:nvSpPr>
          <p:spPr bwMode="auto">
            <a:xfrm>
              <a:off x="2978" y="3095"/>
              <a:ext cx="272" cy="204"/>
            </a:xfrm>
            <a:prstGeom prst="rect">
              <a:avLst/>
            </a:prstGeom>
            <a:noFill/>
            <a:ln w="9525">
              <a:noFill/>
              <a:miter lim="800000"/>
              <a:headEnd/>
              <a:tailEnd/>
            </a:ln>
          </p:spPr>
          <p:txBody>
            <a:bodyPr/>
            <a:lstStyle/>
            <a:p>
              <a:r>
                <a:rPr lang="en-US" sz="1400" b="1">
                  <a:solidFill>
                    <a:srgbClr val="FFFF00"/>
                  </a:solidFill>
                  <a:latin typeface="Century Gothic" pitchFamily="34" charset="0"/>
                </a:rPr>
                <a:t>P</a:t>
              </a:r>
              <a:endParaRPr lang="en-US" sz="1400">
                <a:latin typeface="Century Gothic" pitchFamily="34" charset="0"/>
              </a:endParaRPr>
            </a:p>
          </p:txBody>
        </p:sp>
        <p:sp>
          <p:nvSpPr>
            <p:cNvPr id="24618" name="Oval 42"/>
            <p:cNvSpPr>
              <a:spLocks noChangeArrowheads="1"/>
            </p:cNvSpPr>
            <p:nvPr/>
          </p:nvSpPr>
          <p:spPr bwMode="auto">
            <a:xfrm>
              <a:off x="3311" y="3036"/>
              <a:ext cx="271" cy="306"/>
            </a:xfrm>
            <a:prstGeom prst="ellipse">
              <a:avLst/>
            </a:prstGeom>
            <a:gradFill rotWithShape="0">
              <a:gsLst>
                <a:gs pos="0">
                  <a:srgbClr val="FF6600"/>
                </a:gs>
                <a:gs pos="100000">
                  <a:srgbClr val="FF6600">
                    <a:gamma/>
                    <a:shade val="46275"/>
                    <a:invGamma/>
                  </a:srgbClr>
                </a:gs>
              </a:gsLst>
              <a:path path="rect">
                <a:fillToRect t="100000" r="100000"/>
              </a:path>
            </a:gradFill>
            <a:ln w="9525">
              <a:noFill/>
              <a:round/>
              <a:headEnd/>
              <a:tailEnd/>
            </a:ln>
            <a:effectLst>
              <a:outerShdw dist="35921" dir="2700000" algn="ctr" rotWithShape="0">
                <a:srgbClr val="808080"/>
              </a:outerShdw>
            </a:effectLst>
          </p:spPr>
          <p:txBody>
            <a:bodyPr/>
            <a:lstStyle/>
            <a:p>
              <a:pPr>
                <a:defRPr/>
              </a:pPr>
              <a:endParaRPr lang="en-US"/>
            </a:p>
          </p:txBody>
        </p:sp>
        <p:sp>
          <p:nvSpPr>
            <p:cNvPr id="54333" name="Text Box 58"/>
            <p:cNvSpPr txBox="1">
              <a:spLocks noChangeArrowheads="1"/>
            </p:cNvSpPr>
            <p:nvPr/>
          </p:nvSpPr>
          <p:spPr bwMode="auto">
            <a:xfrm>
              <a:off x="3332" y="3112"/>
              <a:ext cx="273" cy="204"/>
            </a:xfrm>
            <a:prstGeom prst="rect">
              <a:avLst/>
            </a:prstGeom>
            <a:noFill/>
            <a:ln w="9525">
              <a:noFill/>
              <a:miter lim="800000"/>
              <a:headEnd/>
              <a:tailEnd/>
            </a:ln>
          </p:spPr>
          <p:txBody>
            <a:bodyPr/>
            <a:lstStyle/>
            <a:p>
              <a:r>
                <a:rPr lang="en-US" sz="1400" b="1">
                  <a:solidFill>
                    <a:srgbClr val="FFFF00"/>
                  </a:solidFill>
                  <a:latin typeface="Century Gothic" pitchFamily="34" charset="0"/>
                </a:rPr>
                <a:t>P</a:t>
              </a:r>
              <a:endParaRPr lang="en-US" sz="1400">
                <a:latin typeface="Century Gothic" pitchFamily="34" charset="0"/>
              </a:endParaRPr>
            </a:p>
          </p:txBody>
        </p:sp>
        <p:sp>
          <p:nvSpPr>
            <p:cNvPr id="24620" name="AutoShape 44"/>
            <p:cNvSpPr>
              <a:spLocks noChangeArrowheads="1"/>
            </p:cNvSpPr>
            <p:nvPr/>
          </p:nvSpPr>
          <p:spPr bwMode="auto">
            <a:xfrm rot="-5205354">
              <a:off x="3650" y="2998"/>
              <a:ext cx="407" cy="363"/>
            </a:xfrm>
            <a:prstGeom prst="pentagon">
              <a:avLst/>
            </a:prstGeom>
            <a:solidFill>
              <a:srgbClr val="00FFFF"/>
            </a:solidFill>
            <a:ln w="9525">
              <a:noFill/>
              <a:miter lim="800000"/>
              <a:headEnd/>
              <a:tailEnd/>
            </a:ln>
            <a:effectLst>
              <a:outerShdw dist="35921" dir="2700000" algn="ctr" rotWithShape="0">
                <a:srgbClr val="808080"/>
              </a:outerShdw>
            </a:effectLst>
          </p:spPr>
          <p:txBody>
            <a:bodyPr/>
            <a:lstStyle/>
            <a:p>
              <a:pPr>
                <a:defRPr/>
              </a:pPr>
              <a:endParaRPr lang="en-US"/>
            </a:p>
          </p:txBody>
        </p:sp>
        <p:sp>
          <p:nvSpPr>
            <p:cNvPr id="54335" name="Line 46"/>
            <p:cNvSpPr>
              <a:spLocks noChangeShapeType="1"/>
            </p:cNvSpPr>
            <p:nvPr/>
          </p:nvSpPr>
          <p:spPr bwMode="auto">
            <a:xfrm flipV="1">
              <a:off x="4029" y="2859"/>
              <a:ext cx="0" cy="202"/>
            </a:xfrm>
            <a:prstGeom prst="line">
              <a:avLst/>
            </a:prstGeom>
            <a:noFill/>
            <a:ln w="28575">
              <a:solidFill>
                <a:srgbClr val="000000"/>
              </a:solidFill>
              <a:round/>
              <a:headEnd/>
              <a:tailEnd/>
            </a:ln>
          </p:spPr>
          <p:txBody>
            <a:bodyPr/>
            <a:lstStyle/>
            <a:p>
              <a:endParaRPr lang="en-US"/>
            </a:p>
          </p:txBody>
        </p:sp>
        <p:sp>
          <p:nvSpPr>
            <p:cNvPr id="54336" name="Text Box 61"/>
            <p:cNvSpPr txBox="1">
              <a:spLocks noChangeArrowheads="1"/>
            </p:cNvSpPr>
            <p:nvPr/>
          </p:nvSpPr>
          <p:spPr bwMode="auto">
            <a:xfrm>
              <a:off x="3763" y="3095"/>
              <a:ext cx="272" cy="204"/>
            </a:xfrm>
            <a:prstGeom prst="rect">
              <a:avLst/>
            </a:prstGeom>
            <a:noFill/>
            <a:ln w="9525">
              <a:noFill/>
              <a:miter lim="800000"/>
              <a:headEnd/>
              <a:tailEnd/>
            </a:ln>
          </p:spPr>
          <p:txBody>
            <a:bodyPr/>
            <a:lstStyle/>
            <a:p>
              <a:r>
                <a:rPr lang="en-US" sz="1400" b="1">
                  <a:latin typeface="Century Gothic" pitchFamily="34" charset="0"/>
                </a:rPr>
                <a:t>R</a:t>
              </a:r>
              <a:endParaRPr lang="en-US" sz="1400">
                <a:latin typeface="Century Gothic" pitchFamily="34" charset="0"/>
              </a:endParaRPr>
            </a:p>
          </p:txBody>
        </p:sp>
        <p:sp>
          <p:nvSpPr>
            <p:cNvPr id="24619" name="Oval 43"/>
            <p:cNvSpPr>
              <a:spLocks noChangeArrowheads="1"/>
            </p:cNvSpPr>
            <p:nvPr/>
          </p:nvSpPr>
          <p:spPr bwMode="auto">
            <a:xfrm>
              <a:off x="4081" y="3036"/>
              <a:ext cx="271" cy="306"/>
            </a:xfrm>
            <a:prstGeom prst="ellipse">
              <a:avLst/>
            </a:prstGeom>
            <a:gradFill rotWithShape="0">
              <a:gsLst>
                <a:gs pos="0">
                  <a:srgbClr val="FF6600"/>
                </a:gs>
                <a:gs pos="100000">
                  <a:srgbClr val="FF6600">
                    <a:gamma/>
                    <a:shade val="46275"/>
                    <a:invGamma/>
                  </a:srgbClr>
                </a:gs>
              </a:gsLst>
              <a:path path="rect">
                <a:fillToRect t="100000" r="100000"/>
              </a:path>
            </a:gradFill>
            <a:ln w="9525">
              <a:noFill/>
              <a:round/>
              <a:headEnd/>
              <a:tailEnd/>
            </a:ln>
            <a:effectLst>
              <a:outerShdw dist="35921" dir="2700000" algn="ctr" rotWithShape="0">
                <a:srgbClr val="808080"/>
              </a:outerShdw>
            </a:effectLst>
          </p:spPr>
          <p:txBody>
            <a:bodyPr/>
            <a:lstStyle/>
            <a:p>
              <a:pPr>
                <a:defRPr/>
              </a:pPr>
              <a:endParaRPr lang="en-US"/>
            </a:p>
          </p:txBody>
        </p:sp>
        <p:sp>
          <p:nvSpPr>
            <p:cNvPr id="54338" name="Text Box 59"/>
            <p:cNvSpPr txBox="1">
              <a:spLocks noChangeArrowheads="1"/>
            </p:cNvSpPr>
            <p:nvPr/>
          </p:nvSpPr>
          <p:spPr bwMode="auto">
            <a:xfrm>
              <a:off x="4127" y="3087"/>
              <a:ext cx="271" cy="203"/>
            </a:xfrm>
            <a:prstGeom prst="rect">
              <a:avLst/>
            </a:prstGeom>
            <a:noFill/>
            <a:ln w="9525">
              <a:noFill/>
              <a:miter lim="800000"/>
              <a:headEnd/>
              <a:tailEnd/>
            </a:ln>
          </p:spPr>
          <p:txBody>
            <a:bodyPr/>
            <a:lstStyle/>
            <a:p>
              <a:r>
                <a:rPr lang="en-US" sz="1400" b="1">
                  <a:solidFill>
                    <a:srgbClr val="FFFF00"/>
                  </a:solidFill>
                  <a:latin typeface="Century Gothic" pitchFamily="34" charset="0"/>
                </a:rPr>
                <a:t>P</a:t>
              </a:r>
              <a:endParaRPr lang="en-US" sz="1400">
                <a:latin typeface="Century Gothic" pitchFamily="34" charset="0"/>
              </a:endParaRPr>
            </a:p>
          </p:txBody>
        </p:sp>
        <p:sp>
          <p:nvSpPr>
            <p:cNvPr id="24627" name="AutoShape 51"/>
            <p:cNvSpPr>
              <a:spLocks noChangeArrowheads="1"/>
            </p:cNvSpPr>
            <p:nvPr/>
          </p:nvSpPr>
          <p:spPr bwMode="auto">
            <a:xfrm rot="2147654">
              <a:off x="2042" y="2913"/>
              <a:ext cx="362" cy="408"/>
            </a:xfrm>
            <a:prstGeom prst="pentagon">
              <a:avLst/>
            </a:prstGeom>
            <a:solidFill>
              <a:srgbClr val="0000FF"/>
            </a:solidFill>
            <a:ln w="9525">
              <a:noFill/>
              <a:miter lim="800000"/>
              <a:headEnd/>
              <a:tailEnd/>
            </a:ln>
            <a:effectLst>
              <a:outerShdw dist="35921" dir="2700000" algn="ctr" rotWithShape="0">
                <a:srgbClr val="808080"/>
              </a:outerShdw>
            </a:effectLst>
          </p:spPr>
          <p:txBody>
            <a:bodyPr/>
            <a:lstStyle/>
            <a:p>
              <a:pPr>
                <a:defRPr/>
              </a:pPr>
              <a:endParaRPr lang="en-US"/>
            </a:p>
          </p:txBody>
        </p:sp>
        <p:sp>
          <p:nvSpPr>
            <p:cNvPr id="54340" name="Text Box 72"/>
            <p:cNvSpPr txBox="1">
              <a:spLocks noChangeArrowheads="1"/>
            </p:cNvSpPr>
            <p:nvPr/>
          </p:nvSpPr>
          <p:spPr bwMode="auto">
            <a:xfrm>
              <a:off x="2097" y="3029"/>
              <a:ext cx="383" cy="192"/>
            </a:xfrm>
            <a:prstGeom prst="rect">
              <a:avLst/>
            </a:prstGeom>
            <a:noFill/>
            <a:ln w="9525">
              <a:noFill/>
              <a:miter lim="800000"/>
              <a:headEnd/>
              <a:tailEnd/>
            </a:ln>
          </p:spPr>
          <p:txBody>
            <a:bodyPr>
              <a:spAutoFit/>
            </a:bodyPr>
            <a:lstStyle/>
            <a:p>
              <a:pPr>
                <a:spcBef>
                  <a:spcPct val="50000"/>
                </a:spcBef>
              </a:pPr>
              <a:r>
                <a:rPr lang="en-US" sz="1400" b="1">
                  <a:solidFill>
                    <a:schemeClr val="bg1"/>
                  </a:solidFill>
                  <a:latin typeface="Century Gothic" pitchFamily="34" charset="0"/>
                </a:rPr>
                <a:t>R</a:t>
              </a:r>
            </a:p>
          </p:txBody>
        </p:sp>
      </p:grpSp>
      <p:sp>
        <p:nvSpPr>
          <p:cNvPr id="2" name="TextBox 1"/>
          <p:cNvSpPr txBox="1"/>
          <p:nvPr/>
        </p:nvSpPr>
        <p:spPr>
          <a:xfrm>
            <a:off x="609600" y="5562600"/>
            <a:ext cx="1551627" cy="646331"/>
          </a:xfrm>
          <a:prstGeom prst="rect">
            <a:avLst/>
          </a:prstGeom>
          <a:noFill/>
        </p:spPr>
        <p:txBody>
          <a:bodyPr wrap="none" rtlCol="0">
            <a:spAutoFit/>
          </a:bodyPr>
          <a:lstStyle/>
          <a:p>
            <a:r>
              <a:rPr lang="en-US" dirty="0"/>
              <a:t>R=ribose</a:t>
            </a:r>
          </a:p>
          <a:p>
            <a:r>
              <a:rPr lang="en-US" dirty="0"/>
              <a:t>P=phosphate</a:t>
            </a:r>
          </a:p>
        </p:txBody>
      </p:sp>
      <p:sp>
        <p:nvSpPr>
          <p:cNvPr id="68" name="Text Box 11"/>
          <p:cNvSpPr txBox="1">
            <a:spLocks noChangeArrowheads="1"/>
          </p:cNvSpPr>
          <p:nvPr/>
        </p:nvSpPr>
        <p:spPr bwMode="auto">
          <a:xfrm>
            <a:off x="457200" y="1905000"/>
            <a:ext cx="912942" cy="333375"/>
          </a:xfrm>
          <a:prstGeom prst="rect">
            <a:avLst/>
          </a:prstGeom>
          <a:solidFill>
            <a:srgbClr val="FF99CC"/>
          </a:solidFill>
          <a:ln w="9525">
            <a:noFill/>
            <a:miter lim="800000"/>
            <a:headEnd/>
            <a:tailEnd/>
          </a:ln>
          <a:effectLst>
            <a:outerShdw dist="35921" dir="2700000" algn="ctr" rotWithShape="0">
              <a:srgbClr val="808080"/>
            </a:outerShdw>
          </a:effectLst>
        </p:spPr>
        <p:txBody>
          <a:bodyPr/>
          <a:lstStyle/>
          <a:p>
            <a:pPr>
              <a:defRPr/>
            </a:pPr>
            <a:r>
              <a:rPr lang="en-US" sz="1200" b="1" dirty="0">
                <a:latin typeface="Century Gothic" pitchFamily="34" charset="0"/>
              </a:rPr>
              <a:t>Guanine</a:t>
            </a:r>
            <a:endParaRPr lang="en-US" sz="1200" dirty="0">
              <a:latin typeface="Century Gothic" pitchFamily="34" charset="0"/>
            </a:endParaRPr>
          </a:p>
        </p:txBody>
      </p:sp>
      <p:sp>
        <p:nvSpPr>
          <p:cNvPr id="69" name="Text Box 11"/>
          <p:cNvSpPr txBox="1">
            <a:spLocks noChangeArrowheads="1"/>
          </p:cNvSpPr>
          <p:nvPr/>
        </p:nvSpPr>
        <p:spPr bwMode="auto">
          <a:xfrm>
            <a:off x="2743200" y="4191000"/>
            <a:ext cx="912942" cy="333375"/>
          </a:xfrm>
          <a:prstGeom prst="rect">
            <a:avLst/>
          </a:prstGeom>
          <a:solidFill>
            <a:srgbClr val="FF99CC"/>
          </a:solidFill>
          <a:ln w="9525">
            <a:noFill/>
            <a:miter lim="800000"/>
            <a:headEnd/>
            <a:tailEnd/>
          </a:ln>
          <a:effectLst>
            <a:outerShdw dist="35921" dir="2700000" algn="ctr" rotWithShape="0">
              <a:srgbClr val="808080"/>
            </a:outerShdw>
          </a:effectLst>
        </p:spPr>
        <p:txBody>
          <a:bodyPr/>
          <a:lstStyle/>
          <a:p>
            <a:pPr>
              <a:defRPr/>
            </a:pPr>
            <a:r>
              <a:rPr lang="en-US" sz="1200" b="1" dirty="0">
                <a:latin typeface="Century Gothic" pitchFamily="34" charset="0"/>
              </a:rPr>
              <a:t>Guanine</a:t>
            </a:r>
            <a:endParaRPr lang="en-US" sz="1200" dirty="0">
              <a:latin typeface="Century Gothic" pitchFamily="34" charset="0"/>
            </a:endParaRPr>
          </a:p>
        </p:txBody>
      </p:sp>
      <p:sp>
        <p:nvSpPr>
          <p:cNvPr id="70" name="Line 10"/>
          <p:cNvSpPr>
            <a:spLocks noChangeShapeType="1"/>
          </p:cNvSpPr>
          <p:nvPr/>
        </p:nvSpPr>
        <p:spPr bwMode="auto">
          <a:xfrm flipV="1">
            <a:off x="1086972" y="2284496"/>
            <a:ext cx="0" cy="322263"/>
          </a:xfrm>
          <a:prstGeom prst="line">
            <a:avLst/>
          </a:prstGeom>
          <a:noFill/>
          <a:ln w="28575">
            <a:solidFill>
              <a:srgbClr val="000000"/>
            </a:solidFill>
            <a:round/>
            <a:headEnd/>
            <a:tailEnd/>
          </a:ln>
        </p:spPr>
        <p:txBody>
          <a:bodyPr/>
          <a:lstStyle/>
          <a:p>
            <a:endParaRPr lang="en-US"/>
          </a:p>
        </p:txBody>
      </p:sp>
      <p:sp>
        <p:nvSpPr>
          <p:cNvPr id="71" name="Line 10"/>
          <p:cNvSpPr>
            <a:spLocks noChangeShapeType="1"/>
          </p:cNvSpPr>
          <p:nvPr/>
        </p:nvSpPr>
        <p:spPr bwMode="auto">
          <a:xfrm flipV="1">
            <a:off x="3276600" y="4590674"/>
            <a:ext cx="0" cy="322263"/>
          </a:xfrm>
          <a:prstGeom prst="line">
            <a:avLst/>
          </a:prstGeom>
          <a:noFill/>
          <a:ln w="28575">
            <a:solidFill>
              <a:srgbClr val="000000"/>
            </a:solidFill>
            <a:round/>
            <a:headEnd/>
            <a:tailEnd/>
          </a:ln>
        </p:spPr>
        <p:txBody>
          <a:bodyPr/>
          <a:lstStyle/>
          <a:p>
            <a:endParaRPr 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9" name="Slide Number Placeholder 3"/>
          <p:cNvSpPr>
            <a:spLocks noGrp="1"/>
          </p:cNvSpPr>
          <p:nvPr>
            <p:ph type="sldNum" sz="quarter" idx="12"/>
          </p:nvPr>
        </p:nvSpPr>
        <p:spPr>
          <a:noFill/>
        </p:spPr>
        <p:txBody>
          <a:bodyPr/>
          <a:lstStyle/>
          <a:p>
            <a:fld id="{64DB29E7-0F26-4CEB-998D-3F3CC2CDB713}" type="slidenum">
              <a:rPr lang="en-US" smtClean="0"/>
              <a:pPr/>
              <a:t>45</a:t>
            </a:fld>
            <a:endParaRPr lang="en-US"/>
          </a:p>
        </p:txBody>
      </p:sp>
      <p:sp>
        <p:nvSpPr>
          <p:cNvPr id="55300" name="Text Box 5"/>
          <p:cNvSpPr txBox="1">
            <a:spLocks noChangeArrowheads="1"/>
          </p:cNvSpPr>
          <p:nvPr/>
        </p:nvSpPr>
        <p:spPr bwMode="auto">
          <a:xfrm>
            <a:off x="304800" y="5105400"/>
            <a:ext cx="8610600" cy="1077913"/>
          </a:xfrm>
          <a:prstGeom prst="rect">
            <a:avLst/>
          </a:prstGeom>
          <a:noFill/>
          <a:ln w="9525">
            <a:noFill/>
            <a:miter lim="800000"/>
            <a:headEnd/>
            <a:tailEnd/>
          </a:ln>
        </p:spPr>
        <p:txBody>
          <a:bodyPr>
            <a:spAutoFit/>
          </a:bodyPr>
          <a:lstStyle/>
          <a:p>
            <a:pPr>
              <a:spcBef>
                <a:spcPct val="50000"/>
              </a:spcBef>
            </a:pPr>
            <a:r>
              <a:rPr lang="en-US" sz="1600">
                <a:latin typeface="Century Gothic" pitchFamily="34" charset="0"/>
              </a:rPr>
              <a:t>In eukaryotes the 5' end of the mRNA is coupled via a triphosphate bridge to methyl guanine residue. The terminal nucleotides are also often methylated at the 2' hydroxyl position on the ribose moiety. The net result is to render the 5' end of the mRNA highly positively charged. </a:t>
            </a:r>
          </a:p>
        </p:txBody>
      </p:sp>
      <p:sp>
        <p:nvSpPr>
          <p:cNvPr id="20" name="Rectangle 19"/>
          <p:cNvSpPr/>
          <p:nvPr/>
        </p:nvSpPr>
        <p:spPr>
          <a:xfrm>
            <a:off x="215464" y="134004"/>
            <a:ext cx="8763000" cy="523220"/>
          </a:xfrm>
          <a:prstGeom prst="rect">
            <a:avLst/>
          </a:prstGeom>
          <a:ln/>
        </p:spPr>
        <p:style>
          <a:lnRef idx="2">
            <a:schemeClr val="accent3"/>
          </a:lnRef>
          <a:fillRef idx="1">
            <a:schemeClr val="lt1"/>
          </a:fillRef>
          <a:effectRef idx="0">
            <a:schemeClr val="accent3"/>
          </a:effectRef>
          <a:fontRef idx="minor">
            <a:schemeClr val="dk1"/>
          </a:fontRef>
        </p:style>
        <p:txBody>
          <a:bodyPr wrap="square">
            <a:spAutoFit/>
          </a:bodyPr>
          <a:lstStyle/>
          <a:p>
            <a:pPr algn="ctr">
              <a:defRPr/>
            </a:pPr>
            <a:r>
              <a:rPr lang="en-US" sz="2800" b="1" dirty="0">
                <a:solidFill>
                  <a:srgbClr val="000000"/>
                </a:solidFill>
                <a:latin typeface="Century Gothic" pitchFamily="34" charset="0"/>
              </a:rPr>
              <a:t>Composition of the eukaryotic 5’ CAP</a:t>
            </a:r>
            <a:r>
              <a:rPr lang="en-US" sz="2800" dirty="0">
                <a:solidFill>
                  <a:srgbClr val="000000"/>
                </a:solidFill>
                <a:latin typeface="Century Gothic" pitchFamily="34" charset="0"/>
              </a:rPr>
              <a:t> </a:t>
            </a:r>
            <a:endParaRPr lang="en-US" sz="2800" dirty="0">
              <a:solidFill>
                <a:srgbClr val="000000"/>
              </a:solidFill>
            </a:endParaRPr>
          </a:p>
        </p:txBody>
      </p:sp>
      <p:pic>
        <p:nvPicPr>
          <p:cNvPr id="55311" name="Picture 4" descr="figure14b"/>
          <p:cNvPicPr>
            <a:picLocks noChangeAspect="1" noChangeArrowheads="1"/>
          </p:cNvPicPr>
          <p:nvPr/>
        </p:nvPicPr>
        <p:blipFill>
          <a:blip r:embed="rId2" cstate="print">
            <a:lum bright="-6000" contrast="10000"/>
          </a:blip>
          <a:srcRect/>
          <a:stretch>
            <a:fillRect/>
          </a:stretch>
        </p:blipFill>
        <p:spPr bwMode="auto">
          <a:xfrm>
            <a:off x="2209800" y="762000"/>
            <a:ext cx="4876800" cy="4343400"/>
          </a:xfrm>
          <a:prstGeom prst="rect">
            <a:avLst/>
          </a:prstGeom>
          <a:noFill/>
          <a:ln w="9525">
            <a:noFill/>
            <a:miter lim="800000"/>
            <a:headEnd/>
            <a:tailEnd/>
          </a:ln>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4" name="Rectangle 3"/>
          <p:cNvSpPr>
            <a:spLocks noGrp="1" noChangeArrowheads="1"/>
          </p:cNvSpPr>
          <p:nvPr>
            <p:ph idx="1"/>
          </p:nvPr>
        </p:nvSpPr>
        <p:spPr>
          <a:xfrm>
            <a:off x="457200" y="1066800"/>
            <a:ext cx="8229600" cy="5059363"/>
          </a:xfrm>
        </p:spPr>
        <p:txBody>
          <a:bodyPr/>
          <a:lstStyle/>
          <a:p>
            <a:pPr eaLnBrk="1" hangingPunct="1"/>
            <a:r>
              <a:rPr lang="en-US" altLang="zh-CN" sz="2400" dirty="0">
                <a:solidFill>
                  <a:srgbClr val="000000"/>
                </a:solidFill>
                <a:latin typeface="Century Gothic" pitchFamily="34" charset="0"/>
                <a:ea typeface="SimSun" pitchFamily="2" charset="-122"/>
              </a:rPr>
              <a:t>Tailing happens after capping.</a:t>
            </a:r>
          </a:p>
          <a:p>
            <a:pPr eaLnBrk="1" hangingPunct="1"/>
            <a:r>
              <a:rPr lang="en-US" altLang="zh-CN" sz="2400" dirty="0">
                <a:solidFill>
                  <a:srgbClr val="000000"/>
                </a:solidFill>
                <a:latin typeface="Century Gothic" pitchFamily="34" charset="0"/>
                <a:ea typeface="SimSun" pitchFamily="2" charset="-122"/>
              </a:rPr>
              <a:t>There is a recognition sequence - </a:t>
            </a:r>
            <a:r>
              <a:rPr lang="en-US" altLang="zh-CN" sz="2400" b="1" dirty="0">
                <a:solidFill>
                  <a:srgbClr val="000000"/>
                </a:solidFill>
                <a:latin typeface="Century Gothic" pitchFamily="34" charset="0"/>
                <a:ea typeface="SimSun" pitchFamily="2" charset="-122"/>
              </a:rPr>
              <a:t>AAUAAA</a:t>
            </a:r>
            <a:r>
              <a:rPr lang="en-US" altLang="zh-CN" sz="2400" dirty="0">
                <a:solidFill>
                  <a:srgbClr val="000000"/>
                </a:solidFill>
                <a:latin typeface="Century Gothic" pitchFamily="34" charset="0"/>
                <a:ea typeface="SimSun" pitchFamily="2" charset="-122"/>
              </a:rPr>
              <a:t> - at the 3' end of the RNA. </a:t>
            </a:r>
          </a:p>
          <a:p>
            <a:pPr eaLnBrk="1" hangingPunct="1"/>
            <a:r>
              <a:rPr lang="en-US" altLang="zh-CN" sz="2400" dirty="0">
                <a:solidFill>
                  <a:srgbClr val="000000"/>
                </a:solidFill>
                <a:latin typeface="Century Gothic" pitchFamily="34" charset="0"/>
                <a:ea typeface="SimSun" pitchFamily="2" charset="-122"/>
              </a:rPr>
              <a:t>The RNA polymerase which is making the RNA molecule cruises on past </a:t>
            </a:r>
            <a:r>
              <a:rPr lang="en-US" altLang="zh-CN" sz="2400" b="1" dirty="0">
                <a:solidFill>
                  <a:srgbClr val="000000"/>
                </a:solidFill>
                <a:latin typeface="Century Gothic" pitchFamily="34" charset="0"/>
                <a:ea typeface="SimSun" pitchFamily="2" charset="-122"/>
              </a:rPr>
              <a:t>AAUAAA</a:t>
            </a:r>
            <a:r>
              <a:rPr lang="en-US" altLang="zh-CN" sz="2400" dirty="0">
                <a:solidFill>
                  <a:srgbClr val="000000"/>
                </a:solidFill>
                <a:latin typeface="Century Gothic" pitchFamily="34" charset="0"/>
                <a:ea typeface="SimSun" pitchFamily="2" charset="-122"/>
              </a:rPr>
              <a:t>.</a:t>
            </a:r>
            <a:endParaRPr lang="en-US" altLang="zh-CN" sz="2400" b="1" dirty="0">
              <a:solidFill>
                <a:srgbClr val="000000"/>
              </a:solidFill>
              <a:latin typeface="Century Gothic" pitchFamily="34" charset="0"/>
              <a:ea typeface="SimSun" pitchFamily="2" charset="-122"/>
            </a:endParaRPr>
          </a:p>
          <a:p>
            <a:pPr eaLnBrk="1" hangingPunct="1"/>
            <a:r>
              <a:rPr lang="en-US" altLang="zh-CN" sz="2400" b="1" dirty="0">
                <a:solidFill>
                  <a:srgbClr val="000000"/>
                </a:solidFill>
                <a:latin typeface="Century Gothic" pitchFamily="34" charset="0"/>
                <a:ea typeface="SimSun" pitchFamily="2" charset="-122"/>
              </a:rPr>
              <a:t>A specific endonuclease </a:t>
            </a:r>
            <a:r>
              <a:rPr lang="en-US" altLang="zh-CN" sz="2400" dirty="0" err="1">
                <a:solidFill>
                  <a:srgbClr val="000000"/>
                </a:solidFill>
                <a:latin typeface="Century Gothic" pitchFamily="34" charset="0"/>
                <a:ea typeface="SimSun" pitchFamily="2" charset="-122"/>
              </a:rPr>
              <a:t>recognises</a:t>
            </a:r>
            <a:r>
              <a:rPr lang="en-US" altLang="zh-CN" sz="2400" dirty="0">
                <a:solidFill>
                  <a:srgbClr val="000000"/>
                </a:solidFill>
                <a:latin typeface="Century Gothic" pitchFamily="34" charset="0"/>
                <a:ea typeface="SimSun" pitchFamily="2" charset="-122"/>
              </a:rPr>
              <a:t> this sequence and cuts the growing RNA molecule </a:t>
            </a:r>
            <a:r>
              <a:rPr lang="en-US" altLang="zh-CN" sz="2400" b="1" dirty="0">
                <a:solidFill>
                  <a:srgbClr val="000000"/>
                </a:solidFill>
                <a:latin typeface="Century Gothic" pitchFamily="34" charset="0"/>
                <a:ea typeface="SimSun" pitchFamily="2" charset="-122"/>
              </a:rPr>
              <a:t>10 to 30 bases downstream. </a:t>
            </a:r>
            <a:endParaRPr lang="en-US" altLang="zh-CN" sz="2400" dirty="0">
              <a:solidFill>
                <a:srgbClr val="000000"/>
              </a:solidFill>
              <a:latin typeface="Century Gothic" pitchFamily="34" charset="0"/>
              <a:ea typeface="SimSun" pitchFamily="2" charset="-122"/>
            </a:endParaRPr>
          </a:p>
          <a:p>
            <a:pPr eaLnBrk="1" hangingPunct="1"/>
            <a:r>
              <a:rPr lang="en-US" altLang="zh-CN" sz="2400" dirty="0">
                <a:solidFill>
                  <a:srgbClr val="000000"/>
                </a:solidFill>
                <a:latin typeface="Century Gothic" pitchFamily="34" charset="0"/>
                <a:ea typeface="SimSun" pitchFamily="2" charset="-122"/>
              </a:rPr>
              <a:t>The enzyme </a:t>
            </a:r>
            <a:r>
              <a:rPr lang="en-US" altLang="zh-CN" sz="2400" b="1" dirty="0">
                <a:solidFill>
                  <a:srgbClr val="000000"/>
                </a:solidFill>
                <a:latin typeface="Century Gothic" pitchFamily="34" charset="0"/>
                <a:ea typeface="SimSun" pitchFamily="2" charset="-122"/>
              </a:rPr>
              <a:t>poly(A)</a:t>
            </a:r>
            <a:r>
              <a:rPr lang="en-US" altLang="zh-CN" sz="2400" dirty="0">
                <a:solidFill>
                  <a:srgbClr val="000000"/>
                </a:solidFill>
                <a:latin typeface="Century Gothic" pitchFamily="34" charset="0"/>
                <a:ea typeface="SimSun" pitchFamily="2" charset="-122"/>
              </a:rPr>
              <a:t> </a:t>
            </a:r>
            <a:r>
              <a:rPr lang="en-US" altLang="zh-CN" sz="2400" b="1" dirty="0">
                <a:solidFill>
                  <a:srgbClr val="000000"/>
                </a:solidFill>
                <a:latin typeface="Century Gothic" pitchFamily="34" charset="0"/>
                <a:ea typeface="SimSun" pitchFamily="2" charset="-122"/>
              </a:rPr>
              <a:t>polymerase</a:t>
            </a:r>
            <a:r>
              <a:rPr lang="en-US" altLang="zh-CN" sz="2400" dirty="0">
                <a:solidFill>
                  <a:srgbClr val="000000"/>
                </a:solidFill>
                <a:latin typeface="Century Gothic" pitchFamily="34" charset="0"/>
                <a:ea typeface="SimSun" pitchFamily="2" charset="-122"/>
              </a:rPr>
              <a:t> now comes along and adds </a:t>
            </a:r>
            <a:r>
              <a:rPr lang="en-US" altLang="zh-CN" sz="2400" b="1" dirty="0">
                <a:solidFill>
                  <a:srgbClr val="000000"/>
                </a:solidFill>
                <a:latin typeface="Century Gothic" pitchFamily="34" charset="0"/>
                <a:ea typeface="SimSun" pitchFamily="2" charset="-122"/>
              </a:rPr>
              <a:t>100 to 200 adenine residues </a:t>
            </a:r>
            <a:r>
              <a:rPr lang="en-US" altLang="zh-CN" sz="2400" dirty="0">
                <a:solidFill>
                  <a:srgbClr val="000000"/>
                </a:solidFill>
                <a:latin typeface="Century Gothic" pitchFamily="34" charset="0"/>
                <a:ea typeface="SimSun" pitchFamily="2" charset="-122"/>
              </a:rPr>
              <a:t>to form the tail. </a:t>
            </a:r>
            <a:endParaRPr lang="en-US" sz="2400" dirty="0">
              <a:solidFill>
                <a:srgbClr val="000000"/>
              </a:solidFill>
              <a:latin typeface="Century Gothic" pitchFamily="34" charset="0"/>
              <a:ea typeface="SimSun" pitchFamily="2" charset="-122"/>
            </a:endParaRPr>
          </a:p>
        </p:txBody>
      </p:sp>
      <p:sp>
        <p:nvSpPr>
          <p:cNvPr id="56323" name="Slide Number Placeholder 5"/>
          <p:cNvSpPr>
            <a:spLocks noGrp="1"/>
          </p:cNvSpPr>
          <p:nvPr>
            <p:ph type="sldNum" sz="quarter" idx="12"/>
          </p:nvPr>
        </p:nvSpPr>
        <p:spPr>
          <a:noFill/>
        </p:spPr>
        <p:txBody>
          <a:bodyPr/>
          <a:lstStyle/>
          <a:p>
            <a:fld id="{AB9ACDCC-1457-454C-B8B8-38E49CB97F4A}" type="slidenum">
              <a:rPr lang="en-US" smtClean="0"/>
              <a:pPr/>
              <a:t>46</a:t>
            </a:fld>
            <a:endParaRPr lang="en-US"/>
          </a:p>
        </p:txBody>
      </p:sp>
      <p:sp>
        <p:nvSpPr>
          <p:cNvPr id="4" name="TextBox 3"/>
          <p:cNvSpPr txBox="1"/>
          <p:nvPr/>
        </p:nvSpPr>
        <p:spPr>
          <a:xfrm>
            <a:off x="609600" y="314980"/>
            <a:ext cx="3832725" cy="523220"/>
          </a:xfrm>
          <a:prstGeom prst="rect">
            <a:avLst/>
          </a:prstGeom>
          <a:noFill/>
        </p:spPr>
        <p:txBody>
          <a:bodyPr wrap="none" rtlCol="0">
            <a:spAutoFit/>
          </a:bodyPr>
          <a:lstStyle/>
          <a:p>
            <a:r>
              <a:rPr lang="en-US" sz="2800" b="1" dirty="0">
                <a:latin typeface="Century Gothic"/>
                <a:cs typeface="Century Gothic"/>
              </a:rPr>
              <a:t>How tailing happens.</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7" name="Slide Number Placeholder 3"/>
          <p:cNvSpPr>
            <a:spLocks noGrp="1"/>
          </p:cNvSpPr>
          <p:nvPr>
            <p:ph type="sldNum" sz="quarter" idx="12"/>
          </p:nvPr>
        </p:nvSpPr>
        <p:spPr>
          <a:noFill/>
        </p:spPr>
        <p:txBody>
          <a:bodyPr/>
          <a:lstStyle/>
          <a:p>
            <a:fld id="{A2614D9E-193C-4EBD-8840-E8AD4CC7DBF9}" type="slidenum">
              <a:rPr lang="en-US" smtClean="0"/>
              <a:pPr/>
              <a:t>47</a:t>
            </a:fld>
            <a:endParaRPr lang="en-US"/>
          </a:p>
        </p:txBody>
      </p:sp>
      <p:sp>
        <p:nvSpPr>
          <p:cNvPr id="22570" name="Oval 42"/>
          <p:cNvSpPr>
            <a:spLocks noChangeArrowheads="1"/>
          </p:cNvSpPr>
          <p:nvPr/>
        </p:nvSpPr>
        <p:spPr bwMode="auto">
          <a:xfrm>
            <a:off x="5665788" y="5387975"/>
            <a:ext cx="660400" cy="815975"/>
          </a:xfrm>
          <a:prstGeom prst="ellipse">
            <a:avLst/>
          </a:prstGeom>
          <a:gradFill rotWithShape="0">
            <a:gsLst>
              <a:gs pos="0">
                <a:srgbClr val="99CCFF"/>
              </a:gs>
              <a:gs pos="100000">
                <a:srgbClr val="99CCFF">
                  <a:gamma/>
                  <a:shade val="46275"/>
                  <a:invGamma/>
                </a:srgbClr>
              </a:gs>
            </a:gsLst>
            <a:path path="rect">
              <a:fillToRect t="100000" r="100000"/>
            </a:path>
          </a:gradFill>
          <a:ln w="9525">
            <a:noFill/>
            <a:round/>
            <a:headEnd/>
            <a:tailEnd/>
          </a:ln>
          <a:effectLst>
            <a:outerShdw dist="35921" dir="2700000" algn="ctr" rotWithShape="0">
              <a:srgbClr val="808080"/>
            </a:outerShdw>
          </a:effectLst>
        </p:spPr>
        <p:txBody>
          <a:bodyPr/>
          <a:lstStyle/>
          <a:p>
            <a:pPr>
              <a:defRPr/>
            </a:pPr>
            <a:endParaRPr lang="en-US"/>
          </a:p>
        </p:txBody>
      </p:sp>
      <p:sp>
        <p:nvSpPr>
          <p:cNvPr id="57350" name="Text Box 43"/>
          <p:cNvSpPr txBox="1">
            <a:spLocks noChangeArrowheads="1"/>
          </p:cNvSpPr>
          <p:nvPr/>
        </p:nvSpPr>
        <p:spPr bwMode="auto">
          <a:xfrm>
            <a:off x="6248400" y="5486400"/>
            <a:ext cx="1717675" cy="463550"/>
          </a:xfrm>
          <a:prstGeom prst="rect">
            <a:avLst/>
          </a:prstGeom>
          <a:noFill/>
          <a:ln w="9525">
            <a:noFill/>
            <a:miter lim="800000"/>
            <a:headEnd/>
            <a:tailEnd/>
          </a:ln>
        </p:spPr>
        <p:txBody>
          <a:bodyPr/>
          <a:lstStyle/>
          <a:p>
            <a:r>
              <a:rPr lang="en-US" sz="1200" b="1" dirty="0">
                <a:latin typeface="Century Gothic" pitchFamily="34" charset="0"/>
              </a:rPr>
              <a:t>Poly(A) polymerase</a:t>
            </a:r>
            <a:endParaRPr lang="en-US" sz="1200" dirty="0">
              <a:latin typeface="Century Gothic" pitchFamily="34" charset="0"/>
            </a:endParaRPr>
          </a:p>
        </p:txBody>
      </p:sp>
      <p:sp>
        <p:nvSpPr>
          <p:cNvPr id="22543" name="AutoShape 15"/>
          <p:cNvSpPr>
            <a:spLocks noChangeArrowheads="1"/>
          </p:cNvSpPr>
          <p:nvPr/>
        </p:nvSpPr>
        <p:spPr bwMode="auto">
          <a:xfrm>
            <a:off x="3487737" y="2286000"/>
            <a:ext cx="550863" cy="509588"/>
          </a:xfrm>
          <a:prstGeom prst="downArrow">
            <a:avLst>
              <a:gd name="adj1" fmla="val 50000"/>
              <a:gd name="adj2" fmla="val 25000"/>
            </a:avLst>
          </a:prstGeom>
          <a:solidFill>
            <a:srgbClr val="0099FF"/>
          </a:solid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pPr>
              <a:defRPr/>
            </a:pPr>
            <a:endParaRPr lang="en-US"/>
          </a:p>
        </p:txBody>
      </p:sp>
      <p:sp>
        <p:nvSpPr>
          <p:cNvPr id="22556" name="AutoShape 28"/>
          <p:cNvSpPr>
            <a:spLocks noChangeArrowheads="1"/>
          </p:cNvSpPr>
          <p:nvPr/>
        </p:nvSpPr>
        <p:spPr bwMode="auto">
          <a:xfrm>
            <a:off x="3476625" y="4056063"/>
            <a:ext cx="550863" cy="509587"/>
          </a:xfrm>
          <a:prstGeom prst="downArrow">
            <a:avLst>
              <a:gd name="adj1" fmla="val 50000"/>
              <a:gd name="adj2" fmla="val 25000"/>
            </a:avLst>
          </a:prstGeom>
          <a:solidFill>
            <a:srgbClr val="0099FF"/>
          </a:solid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pPr>
              <a:defRPr/>
            </a:pPr>
            <a:endParaRPr lang="en-US"/>
          </a:p>
        </p:txBody>
      </p:sp>
      <p:grpSp>
        <p:nvGrpSpPr>
          <p:cNvPr id="57366" name="Group 68"/>
          <p:cNvGrpSpPr>
            <a:grpSpLocks/>
          </p:cNvGrpSpPr>
          <p:nvPr/>
        </p:nvGrpSpPr>
        <p:grpSpPr bwMode="auto">
          <a:xfrm>
            <a:off x="1720850" y="4718050"/>
            <a:ext cx="3186113" cy="101600"/>
            <a:chOff x="1170" y="2640"/>
            <a:chExt cx="1864" cy="64"/>
          </a:xfrm>
        </p:grpSpPr>
        <p:sp>
          <p:nvSpPr>
            <p:cNvPr id="22557" name="Line 29"/>
            <p:cNvSpPr>
              <a:spLocks noChangeShapeType="1"/>
            </p:cNvSpPr>
            <p:nvPr/>
          </p:nvSpPr>
          <p:spPr bwMode="auto">
            <a:xfrm>
              <a:off x="1170" y="2673"/>
              <a:ext cx="1864" cy="0"/>
            </a:xfrm>
            <a:prstGeom prst="line">
              <a:avLst/>
            </a:prstGeom>
            <a:noFill/>
            <a:ln w="76200">
              <a:solidFill>
                <a:srgbClr val="FF0000"/>
              </a:solidFill>
              <a:round/>
              <a:headEnd/>
              <a:tailEnd/>
            </a:ln>
            <a:effectLst>
              <a:outerShdw dist="35921" dir="2700000" algn="ctr" rotWithShape="0">
                <a:srgbClr val="808080"/>
              </a:outerShdw>
            </a:effectLst>
          </p:spPr>
          <p:txBody>
            <a:bodyPr/>
            <a:lstStyle/>
            <a:p>
              <a:pPr>
                <a:defRPr/>
              </a:pPr>
              <a:endParaRPr lang="en-US"/>
            </a:p>
          </p:txBody>
        </p:sp>
        <p:sp>
          <p:nvSpPr>
            <p:cNvPr id="57404" name="Rectangle 30"/>
            <p:cNvSpPr>
              <a:spLocks noChangeArrowheads="1"/>
            </p:cNvSpPr>
            <p:nvPr/>
          </p:nvSpPr>
          <p:spPr bwMode="auto">
            <a:xfrm>
              <a:off x="2327" y="2640"/>
              <a:ext cx="129" cy="64"/>
            </a:xfrm>
            <a:prstGeom prst="rect">
              <a:avLst/>
            </a:prstGeom>
            <a:solidFill>
              <a:srgbClr val="800080"/>
            </a:solidFill>
            <a:ln w="9525">
              <a:noFill/>
              <a:miter lim="800000"/>
              <a:headEnd/>
              <a:tailEnd/>
            </a:ln>
          </p:spPr>
          <p:txBody>
            <a:bodyPr/>
            <a:lstStyle/>
            <a:p>
              <a:endParaRPr lang="en-US"/>
            </a:p>
          </p:txBody>
        </p:sp>
      </p:grpSp>
      <p:grpSp>
        <p:nvGrpSpPr>
          <p:cNvPr id="57367" name="Group 69"/>
          <p:cNvGrpSpPr>
            <a:grpSpLocks/>
          </p:cNvGrpSpPr>
          <p:nvPr/>
        </p:nvGrpSpPr>
        <p:grpSpPr bwMode="auto">
          <a:xfrm>
            <a:off x="1606550" y="5632450"/>
            <a:ext cx="4303713" cy="285750"/>
            <a:chOff x="1109" y="3216"/>
            <a:chExt cx="2517" cy="180"/>
          </a:xfrm>
        </p:grpSpPr>
        <p:sp>
          <p:nvSpPr>
            <p:cNvPr id="22559" name="Line 31"/>
            <p:cNvSpPr>
              <a:spLocks noChangeShapeType="1"/>
            </p:cNvSpPr>
            <p:nvPr/>
          </p:nvSpPr>
          <p:spPr bwMode="auto">
            <a:xfrm>
              <a:off x="1109" y="3321"/>
              <a:ext cx="1865" cy="0"/>
            </a:xfrm>
            <a:prstGeom prst="line">
              <a:avLst/>
            </a:prstGeom>
            <a:noFill/>
            <a:ln w="76200">
              <a:solidFill>
                <a:srgbClr val="FF0000"/>
              </a:solidFill>
              <a:round/>
              <a:headEnd/>
              <a:tailEnd/>
            </a:ln>
            <a:effectLst>
              <a:outerShdw dist="35921" dir="2700000" algn="ctr" rotWithShape="0">
                <a:srgbClr val="808080"/>
              </a:outerShdw>
            </a:effectLst>
          </p:spPr>
          <p:txBody>
            <a:bodyPr/>
            <a:lstStyle/>
            <a:p>
              <a:pPr>
                <a:defRPr/>
              </a:pPr>
              <a:endParaRPr lang="en-US"/>
            </a:p>
          </p:txBody>
        </p:sp>
        <p:sp>
          <p:nvSpPr>
            <p:cNvPr id="57401" name="Rectangle 32"/>
            <p:cNvSpPr>
              <a:spLocks noChangeArrowheads="1"/>
            </p:cNvSpPr>
            <p:nvPr/>
          </p:nvSpPr>
          <p:spPr bwMode="auto">
            <a:xfrm>
              <a:off x="2311" y="3284"/>
              <a:ext cx="129" cy="64"/>
            </a:xfrm>
            <a:prstGeom prst="rect">
              <a:avLst/>
            </a:prstGeom>
            <a:solidFill>
              <a:srgbClr val="800080"/>
            </a:solidFill>
            <a:ln w="9525">
              <a:noFill/>
              <a:miter lim="800000"/>
              <a:headEnd/>
              <a:tailEnd/>
            </a:ln>
          </p:spPr>
          <p:txBody>
            <a:bodyPr/>
            <a:lstStyle/>
            <a:p>
              <a:endParaRPr lang="en-US"/>
            </a:p>
          </p:txBody>
        </p:sp>
        <p:sp>
          <p:nvSpPr>
            <p:cNvPr id="57402" name="Text Box 33"/>
            <p:cNvSpPr txBox="1">
              <a:spLocks noChangeArrowheads="1"/>
            </p:cNvSpPr>
            <p:nvPr/>
          </p:nvSpPr>
          <p:spPr bwMode="auto">
            <a:xfrm>
              <a:off x="2928" y="3216"/>
              <a:ext cx="698" cy="180"/>
            </a:xfrm>
            <a:prstGeom prst="rect">
              <a:avLst/>
            </a:prstGeom>
            <a:noFill/>
            <a:ln w="9525">
              <a:noFill/>
              <a:miter lim="800000"/>
              <a:headEnd/>
              <a:tailEnd/>
            </a:ln>
          </p:spPr>
          <p:txBody>
            <a:bodyPr/>
            <a:lstStyle/>
            <a:p>
              <a:r>
                <a:rPr lang="en-US" sz="1200" b="1">
                  <a:solidFill>
                    <a:srgbClr val="FF0000"/>
                  </a:solidFill>
                  <a:latin typeface="Century Gothic" pitchFamily="34" charset="0"/>
                </a:rPr>
                <a:t>AAAAAAAA</a:t>
              </a:r>
              <a:endParaRPr lang="en-US" b="1">
                <a:latin typeface="Century Gothic" pitchFamily="34" charset="0"/>
              </a:endParaRPr>
            </a:p>
          </p:txBody>
        </p:sp>
      </p:grpSp>
      <p:sp>
        <p:nvSpPr>
          <p:cNvPr id="22562" name="AutoShape 34"/>
          <p:cNvSpPr>
            <a:spLocks noChangeArrowheads="1"/>
          </p:cNvSpPr>
          <p:nvPr/>
        </p:nvSpPr>
        <p:spPr bwMode="auto">
          <a:xfrm>
            <a:off x="3460750" y="5102225"/>
            <a:ext cx="547688" cy="511175"/>
          </a:xfrm>
          <a:prstGeom prst="downArrow">
            <a:avLst>
              <a:gd name="adj1" fmla="val 50000"/>
              <a:gd name="adj2" fmla="val 25000"/>
            </a:avLst>
          </a:prstGeom>
          <a:solidFill>
            <a:srgbClr val="0099FF"/>
          </a:solid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pPr>
              <a:defRPr/>
            </a:pPr>
            <a:endParaRPr lang="en-US"/>
          </a:p>
        </p:txBody>
      </p:sp>
      <p:sp>
        <p:nvSpPr>
          <p:cNvPr id="57369" name="Text Box 36"/>
          <p:cNvSpPr txBox="1">
            <a:spLocks noChangeArrowheads="1"/>
          </p:cNvSpPr>
          <p:nvPr/>
        </p:nvSpPr>
        <p:spPr bwMode="auto">
          <a:xfrm>
            <a:off x="3240088" y="5195888"/>
            <a:ext cx="1649412" cy="322262"/>
          </a:xfrm>
          <a:prstGeom prst="rect">
            <a:avLst/>
          </a:prstGeom>
          <a:noFill/>
          <a:ln w="9525">
            <a:noFill/>
            <a:miter lim="800000"/>
            <a:headEnd/>
            <a:tailEnd/>
          </a:ln>
        </p:spPr>
        <p:txBody>
          <a:bodyPr/>
          <a:lstStyle/>
          <a:p>
            <a:r>
              <a:rPr lang="en-US" sz="1200" b="1">
                <a:latin typeface="Century Gothic" pitchFamily="34" charset="0"/>
              </a:rPr>
              <a:t>Poly-A Tail Added</a:t>
            </a:r>
            <a:endParaRPr lang="en-US">
              <a:latin typeface="Century Gothic" pitchFamily="34" charset="0"/>
            </a:endParaRPr>
          </a:p>
        </p:txBody>
      </p:sp>
      <p:sp>
        <p:nvSpPr>
          <p:cNvPr id="57370" name="Text Box 37"/>
          <p:cNvSpPr txBox="1">
            <a:spLocks noChangeArrowheads="1"/>
          </p:cNvSpPr>
          <p:nvPr/>
        </p:nvSpPr>
        <p:spPr bwMode="auto">
          <a:xfrm>
            <a:off x="3167063" y="4032250"/>
            <a:ext cx="1476375" cy="342900"/>
          </a:xfrm>
          <a:prstGeom prst="rect">
            <a:avLst/>
          </a:prstGeom>
          <a:noFill/>
          <a:ln w="9525">
            <a:noFill/>
            <a:miter lim="800000"/>
            <a:headEnd/>
            <a:tailEnd/>
          </a:ln>
        </p:spPr>
        <p:txBody>
          <a:bodyPr/>
          <a:lstStyle/>
          <a:p>
            <a:r>
              <a:rPr lang="en-US" sz="1200" b="1">
                <a:latin typeface="Century Gothic" pitchFamily="34" charset="0"/>
              </a:rPr>
              <a:t>RNA is cut free</a:t>
            </a:r>
            <a:endParaRPr lang="en-US">
              <a:latin typeface="Century Gothic" pitchFamily="34" charset="0"/>
            </a:endParaRPr>
          </a:p>
        </p:txBody>
      </p:sp>
      <p:sp>
        <p:nvSpPr>
          <p:cNvPr id="22545" name="Oval 17"/>
          <p:cNvSpPr>
            <a:spLocks noChangeArrowheads="1"/>
          </p:cNvSpPr>
          <p:nvPr/>
        </p:nvSpPr>
        <p:spPr bwMode="auto">
          <a:xfrm>
            <a:off x="4906963" y="2795588"/>
            <a:ext cx="1319212" cy="612775"/>
          </a:xfrm>
          <a:prstGeom prst="ellipse">
            <a:avLst/>
          </a:prstGeom>
          <a:gradFill rotWithShape="0">
            <a:gsLst>
              <a:gs pos="0">
                <a:srgbClr val="FF99CC"/>
              </a:gs>
              <a:gs pos="100000">
                <a:srgbClr val="FF99CC">
                  <a:gamma/>
                  <a:shade val="46275"/>
                  <a:invGamma/>
                </a:srgbClr>
              </a:gs>
            </a:gsLst>
            <a:path path="rect">
              <a:fillToRect t="100000" r="100000"/>
            </a:path>
          </a:gradFill>
          <a:ln w="9525">
            <a:noFill/>
            <a:round/>
            <a:headEnd/>
            <a:tailEnd/>
          </a:ln>
          <a:effectLst>
            <a:outerShdw dist="35921" dir="2700000" algn="ctr" rotWithShape="0">
              <a:srgbClr val="808080"/>
            </a:outerShdw>
          </a:effectLst>
        </p:spPr>
        <p:txBody>
          <a:bodyPr/>
          <a:lstStyle/>
          <a:p>
            <a:pPr>
              <a:defRPr/>
            </a:pPr>
            <a:endParaRPr lang="en-US"/>
          </a:p>
        </p:txBody>
      </p:sp>
      <p:sp>
        <p:nvSpPr>
          <p:cNvPr id="22552" name="Line 24"/>
          <p:cNvSpPr>
            <a:spLocks noChangeShapeType="1"/>
          </p:cNvSpPr>
          <p:nvPr/>
        </p:nvSpPr>
        <p:spPr bwMode="auto">
          <a:xfrm>
            <a:off x="1801813" y="3848100"/>
            <a:ext cx="3187700" cy="0"/>
          </a:xfrm>
          <a:prstGeom prst="line">
            <a:avLst/>
          </a:prstGeom>
          <a:noFill/>
          <a:ln w="76200">
            <a:solidFill>
              <a:srgbClr val="FF0000"/>
            </a:solidFill>
            <a:round/>
            <a:headEnd/>
            <a:tailEnd/>
          </a:ln>
          <a:effectLst>
            <a:outerShdw dist="35921" dir="2700000" algn="ctr" rotWithShape="0">
              <a:srgbClr val="808080"/>
            </a:outerShdw>
          </a:effectLst>
        </p:spPr>
        <p:txBody>
          <a:bodyPr/>
          <a:lstStyle/>
          <a:p>
            <a:pPr>
              <a:defRPr/>
            </a:pPr>
            <a:endParaRPr lang="en-US"/>
          </a:p>
        </p:txBody>
      </p:sp>
      <p:sp>
        <p:nvSpPr>
          <p:cNvPr id="22553" name="Freeform 25"/>
          <p:cNvSpPr>
            <a:spLocks/>
          </p:cNvSpPr>
          <p:nvPr/>
        </p:nvSpPr>
        <p:spPr bwMode="auto">
          <a:xfrm>
            <a:off x="4770438" y="3206750"/>
            <a:ext cx="1025525" cy="663575"/>
          </a:xfrm>
          <a:custGeom>
            <a:avLst/>
            <a:gdLst/>
            <a:ahLst/>
            <a:cxnLst>
              <a:cxn ang="0">
                <a:pos x="0" y="1170"/>
              </a:cxn>
              <a:cxn ang="0">
                <a:pos x="285" y="1095"/>
              </a:cxn>
              <a:cxn ang="0">
                <a:pos x="330" y="1065"/>
              </a:cxn>
              <a:cxn ang="0">
                <a:pos x="420" y="1020"/>
              </a:cxn>
              <a:cxn ang="0">
                <a:pos x="555" y="915"/>
              </a:cxn>
              <a:cxn ang="0">
                <a:pos x="675" y="795"/>
              </a:cxn>
              <a:cxn ang="0">
                <a:pos x="795" y="570"/>
              </a:cxn>
              <a:cxn ang="0">
                <a:pos x="840" y="420"/>
              </a:cxn>
              <a:cxn ang="0">
                <a:pos x="915" y="240"/>
              </a:cxn>
              <a:cxn ang="0">
                <a:pos x="930" y="195"/>
              </a:cxn>
              <a:cxn ang="0">
                <a:pos x="975" y="165"/>
              </a:cxn>
              <a:cxn ang="0">
                <a:pos x="1050" y="45"/>
              </a:cxn>
              <a:cxn ang="0">
                <a:pos x="1140" y="15"/>
              </a:cxn>
              <a:cxn ang="0">
                <a:pos x="1185" y="0"/>
              </a:cxn>
              <a:cxn ang="0">
                <a:pos x="1680" y="15"/>
              </a:cxn>
            </a:cxnLst>
            <a:rect l="0" t="0" r="r" b="b"/>
            <a:pathLst>
              <a:path w="1680" h="1170">
                <a:moveTo>
                  <a:pt x="0" y="1170"/>
                </a:moveTo>
                <a:cubicBezTo>
                  <a:pt x="100" y="1153"/>
                  <a:pt x="189" y="1127"/>
                  <a:pt x="285" y="1095"/>
                </a:cubicBezTo>
                <a:cubicBezTo>
                  <a:pt x="302" y="1089"/>
                  <a:pt x="314" y="1073"/>
                  <a:pt x="330" y="1065"/>
                </a:cubicBezTo>
                <a:cubicBezTo>
                  <a:pt x="398" y="1031"/>
                  <a:pt x="356" y="1074"/>
                  <a:pt x="420" y="1020"/>
                </a:cubicBezTo>
                <a:cubicBezTo>
                  <a:pt x="561" y="903"/>
                  <a:pt x="328" y="1067"/>
                  <a:pt x="555" y="915"/>
                </a:cubicBezTo>
                <a:cubicBezTo>
                  <a:pt x="608" y="879"/>
                  <a:pt x="615" y="835"/>
                  <a:pt x="675" y="795"/>
                </a:cubicBezTo>
                <a:cubicBezTo>
                  <a:pt x="705" y="706"/>
                  <a:pt x="742" y="649"/>
                  <a:pt x="795" y="570"/>
                </a:cubicBezTo>
                <a:cubicBezTo>
                  <a:pt x="814" y="541"/>
                  <a:pt x="829" y="458"/>
                  <a:pt x="840" y="420"/>
                </a:cubicBezTo>
                <a:cubicBezTo>
                  <a:pt x="865" y="337"/>
                  <a:pt x="881" y="309"/>
                  <a:pt x="915" y="240"/>
                </a:cubicBezTo>
                <a:cubicBezTo>
                  <a:pt x="922" y="226"/>
                  <a:pt x="920" y="207"/>
                  <a:pt x="930" y="195"/>
                </a:cubicBezTo>
                <a:cubicBezTo>
                  <a:pt x="941" y="181"/>
                  <a:pt x="960" y="175"/>
                  <a:pt x="975" y="165"/>
                </a:cubicBezTo>
                <a:cubicBezTo>
                  <a:pt x="1000" y="91"/>
                  <a:pt x="985" y="74"/>
                  <a:pt x="1050" y="45"/>
                </a:cubicBezTo>
                <a:cubicBezTo>
                  <a:pt x="1079" y="32"/>
                  <a:pt x="1110" y="25"/>
                  <a:pt x="1140" y="15"/>
                </a:cubicBezTo>
                <a:cubicBezTo>
                  <a:pt x="1155" y="10"/>
                  <a:pt x="1185" y="0"/>
                  <a:pt x="1185" y="0"/>
                </a:cubicBezTo>
                <a:cubicBezTo>
                  <a:pt x="1510" y="20"/>
                  <a:pt x="1345" y="15"/>
                  <a:pt x="1680" y="15"/>
                </a:cubicBezTo>
              </a:path>
            </a:pathLst>
          </a:custGeom>
          <a:noFill/>
          <a:ln w="76200" cmpd="sng">
            <a:solidFill>
              <a:srgbClr val="FF0000"/>
            </a:solidFill>
            <a:round/>
            <a:headEnd/>
            <a:tailEnd/>
          </a:ln>
          <a:effectLst>
            <a:outerShdw dist="35921" dir="2700000" algn="ctr" rotWithShape="0">
              <a:srgbClr val="808080"/>
            </a:outerShdw>
          </a:effectLst>
        </p:spPr>
        <p:txBody>
          <a:bodyPr/>
          <a:lstStyle/>
          <a:p>
            <a:pPr>
              <a:defRPr/>
            </a:pPr>
            <a:endParaRPr lang="en-US"/>
          </a:p>
        </p:txBody>
      </p:sp>
      <p:sp>
        <p:nvSpPr>
          <p:cNvPr id="57378" name="Rectangle 26"/>
          <p:cNvSpPr>
            <a:spLocks noChangeArrowheads="1"/>
          </p:cNvSpPr>
          <p:nvPr/>
        </p:nvSpPr>
        <p:spPr bwMode="auto">
          <a:xfrm>
            <a:off x="3689350" y="3802063"/>
            <a:ext cx="219075" cy="101600"/>
          </a:xfrm>
          <a:prstGeom prst="rect">
            <a:avLst/>
          </a:prstGeom>
          <a:solidFill>
            <a:srgbClr val="800080"/>
          </a:solidFill>
          <a:ln w="9525">
            <a:noFill/>
            <a:miter lim="800000"/>
            <a:headEnd/>
            <a:tailEnd/>
          </a:ln>
        </p:spPr>
        <p:txBody>
          <a:bodyPr/>
          <a:lstStyle/>
          <a:p>
            <a:endParaRPr lang="en-US"/>
          </a:p>
        </p:txBody>
      </p:sp>
      <p:grpSp>
        <p:nvGrpSpPr>
          <p:cNvPr id="57379" name="Group 72"/>
          <p:cNvGrpSpPr>
            <a:grpSpLocks/>
          </p:cNvGrpSpPr>
          <p:nvPr/>
        </p:nvGrpSpPr>
        <p:grpSpPr bwMode="auto">
          <a:xfrm>
            <a:off x="4684713" y="3879850"/>
            <a:ext cx="2097852" cy="387350"/>
            <a:chOff x="3072" y="2112"/>
            <a:chExt cx="1115" cy="244"/>
          </a:xfrm>
        </p:grpSpPr>
        <p:sp>
          <p:nvSpPr>
            <p:cNvPr id="57396" name="Text Box 27"/>
            <p:cNvSpPr txBox="1">
              <a:spLocks noChangeArrowheads="1"/>
            </p:cNvSpPr>
            <p:nvPr/>
          </p:nvSpPr>
          <p:spPr bwMode="auto">
            <a:xfrm>
              <a:off x="3166" y="2137"/>
              <a:ext cx="1021" cy="219"/>
            </a:xfrm>
            <a:prstGeom prst="rect">
              <a:avLst/>
            </a:prstGeom>
            <a:solidFill>
              <a:srgbClr val="FFFFFF"/>
            </a:solidFill>
            <a:ln w="9525">
              <a:noFill/>
              <a:miter lim="800000"/>
              <a:headEnd/>
              <a:tailEnd/>
            </a:ln>
          </p:spPr>
          <p:txBody>
            <a:bodyPr/>
            <a:lstStyle/>
            <a:p>
              <a:r>
                <a:rPr lang="en-US" sz="1200" b="1" dirty="0">
                  <a:latin typeface="Century Gothic" pitchFamily="34" charset="0"/>
                </a:rPr>
                <a:t>Endonuclease cuts here</a:t>
              </a:r>
              <a:endParaRPr lang="en-US" sz="1200" dirty="0">
                <a:latin typeface="Century Gothic" pitchFamily="34" charset="0"/>
              </a:endParaRPr>
            </a:p>
          </p:txBody>
        </p:sp>
        <p:sp>
          <p:nvSpPr>
            <p:cNvPr id="57397" name="Line 35"/>
            <p:cNvSpPr>
              <a:spLocks noChangeShapeType="1"/>
            </p:cNvSpPr>
            <p:nvPr/>
          </p:nvSpPr>
          <p:spPr bwMode="auto">
            <a:xfrm flipH="1" flipV="1">
              <a:off x="3072" y="2112"/>
              <a:ext cx="128" cy="128"/>
            </a:xfrm>
            <a:prstGeom prst="line">
              <a:avLst/>
            </a:prstGeom>
            <a:noFill/>
            <a:ln w="9525">
              <a:solidFill>
                <a:srgbClr val="000000"/>
              </a:solidFill>
              <a:round/>
              <a:headEnd/>
              <a:tailEnd type="triangle" w="med" len="med"/>
            </a:ln>
          </p:spPr>
          <p:txBody>
            <a:bodyPr/>
            <a:lstStyle/>
            <a:p>
              <a:endParaRPr lang="en-US"/>
            </a:p>
          </p:txBody>
        </p:sp>
      </p:grpSp>
      <p:sp>
        <p:nvSpPr>
          <p:cNvPr id="57380" name="Rectangle 16"/>
          <p:cNvSpPr>
            <a:spLocks noChangeArrowheads="1"/>
          </p:cNvSpPr>
          <p:nvPr/>
        </p:nvSpPr>
        <p:spPr bwMode="auto">
          <a:xfrm>
            <a:off x="950913" y="3101975"/>
            <a:ext cx="4945062" cy="101600"/>
          </a:xfrm>
          <a:prstGeom prst="rect">
            <a:avLst/>
          </a:prstGeom>
          <a:gradFill rotWithShape="0">
            <a:gsLst>
              <a:gs pos="0">
                <a:srgbClr val="475E00"/>
              </a:gs>
              <a:gs pos="50000">
                <a:srgbClr val="99CC00"/>
              </a:gs>
              <a:gs pos="100000">
                <a:srgbClr val="475E00"/>
              </a:gs>
            </a:gsLst>
            <a:lin ang="5400000" scaled="1"/>
          </a:gradFill>
          <a:ln w="9525">
            <a:noFill/>
            <a:miter lim="800000"/>
            <a:headEnd/>
            <a:tailEnd/>
          </a:ln>
        </p:spPr>
        <p:txBody>
          <a:bodyPr/>
          <a:lstStyle/>
          <a:p>
            <a:endParaRPr lang="en-US"/>
          </a:p>
        </p:txBody>
      </p:sp>
      <p:sp>
        <p:nvSpPr>
          <p:cNvPr id="22533" name="Oval 5"/>
          <p:cNvSpPr>
            <a:spLocks noChangeArrowheads="1"/>
          </p:cNvSpPr>
          <p:nvPr/>
        </p:nvSpPr>
        <p:spPr bwMode="auto">
          <a:xfrm>
            <a:off x="4770438" y="1060450"/>
            <a:ext cx="1319212" cy="612775"/>
          </a:xfrm>
          <a:prstGeom prst="ellipse">
            <a:avLst/>
          </a:prstGeom>
          <a:gradFill rotWithShape="0">
            <a:gsLst>
              <a:gs pos="0">
                <a:srgbClr val="FF99CC"/>
              </a:gs>
              <a:gs pos="100000">
                <a:srgbClr val="FF99CC">
                  <a:gamma/>
                  <a:shade val="46275"/>
                  <a:invGamma/>
                </a:srgbClr>
              </a:gs>
            </a:gsLst>
            <a:path path="rect">
              <a:fillToRect t="100000" r="100000"/>
            </a:path>
          </a:gradFill>
          <a:ln w="9525">
            <a:noFill/>
            <a:round/>
            <a:headEnd/>
            <a:tailEnd/>
          </a:ln>
          <a:effectLst>
            <a:outerShdw dist="35921" dir="2700000" algn="ctr" rotWithShape="0">
              <a:srgbClr val="808080"/>
            </a:outerShdw>
          </a:effectLst>
        </p:spPr>
        <p:txBody>
          <a:bodyPr/>
          <a:lstStyle/>
          <a:p>
            <a:pPr>
              <a:defRPr/>
            </a:pPr>
            <a:endParaRPr lang="en-US"/>
          </a:p>
        </p:txBody>
      </p:sp>
      <p:sp>
        <p:nvSpPr>
          <p:cNvPr id="57386" name="Line 12"/>
          <p:cNvSpPr>
            <a:spLocks noChangeShapeType="1"/>
          </p:cNvSpPr>
          <p:nvPr/>
        </p:nvSpPr>
        <p:spPr bwMode="auto">
          <a:xfrm>
            <a:off x="1473200" y="2081213"/>
            <a:ext cx="3187700" cy="0"/>
          </a:xfrm>
          <a:prstGeom prst="line">
            <a:avLst/>
          </a:prstGeom>
          <a:noFill/>
          <a:ln w="76200">
            <a:solidFill>
              <a:srgbClr val="FF0000"/>
            </a:solidFill>
            <a:round/>
            <a:headEnd/>
            <a:tailEnd/>
          </a:ln>
        </p:spPr>
        <p:txBody>
          <a:bodyPr/>
          <a:lstStyle/>
          <a:p>
            <a:endParaRPr lang="en-US"/>
          </a:p>
        </p:txBody>
      </p:sp>
      <p:sp>
        <p:nvSpPr>
          <p:cNvPr id="57387" name="Freeform 13"/>
          <p:cNvSpPr>
            <a:spLocks/>
          </p:cNvSpPr>
          <p:nvPr/>
        </p:nvSpPr>
        <p:spPr bwMode="auto">
          <a:xfrm>
            <a:off x="4619625" y="1423988"/>
            <a:ext cx="1025525" cy="663575"/>
          </a:xfrm>
          <a:custGeom>
            <a:avLst/>
            <a:gdLst>
              <a:gd name="T0" fmla="*/ 0 w 1680"/>
              <a:gd name="T1" fmla="*/ 2147483647 h 1170"/>
              <a:gd name="T2" fmla="*/ 2147483647 w 1680"/>
              <a:gd name="T3" fmla="*/ 2147483647 h 1170"/>
              <a:gd name="T4" fmla="*/ 2147483647 w 1680"/>
              <a:gd name="T5" fmla="*/ 2147483647 h 1170"/>
              <a:gd name="T6" fmla="*/ 2147483647 w 1680"/>
              <a:gd name="T7" fmla="*/ 2147483647 h 1170"/>
              <a:gd name="T8" fmla="*/ 2147483647 w 1680"/>
              <a:gd name="T9" fmla="*/ 2147483647 h 1170"/>
              <a:gd name="T10" fmla="*/ 2147483647 w 1680"/>
              <a:gd name="T11" fmla="*/ 2147483647 h 1170"/>
              <a:gd name="T12" fmla="*/ 2147483647 w 1680"/>
              <a:gd name="T13" fmla="*/ 2147483647 h 1170"/>
              <a:gd name="T14" fmla="*/ 2147483647 w 1680"/>
              <a:gd name="T15" fmla="*/ 2147483647 h 1170"/>
              <a:gd name="T16" fmla="*/ 2147483647 w 1680"/>
              <a:gd name="T17" fmla="*/ 2147483647 h 1170"/>
              <a:gd name="T18" fmla="*/ 2147483647 w 1680"/>
              <a:gd name="T19" fmla="*/ 2147483647 h 1170"/>
              <a:gd name="T20" fmla="*/ 2147483647 w 1680"/>
              <a:gd name="T21" fmla="*/ 2147483647 h 1170"/>
              <a:gd name="T22" fmla="*/ 2147483647 w 1680"/>
              <a:gd name="T23" fmla="*/ 2147483647 h 1170"/>
              <a:gd name="T24" fmla="*/ 2147483647 w 1680"/>
              <a:gd name="T25" fmla="*/ 2147483647 h 1170"/>
              <a:gd name="T26" fmla="*/ 2147483647 w 1680"/>
              <a:gd name="T27" fmla="*/ 0 h 1170"/>
              <a:gd name="T28" fmla="*/ 2147483647 w 1680"/>
              <a:gd name="T29" fmla="*/ 2147483647 h 117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680"/>
              <a:gd name="T46" fmla="*/ 0 h 1170"/>
              <a:gd name="T47" fmla="*/ 1680 w 1680"/>
              <a:gd name="T48" fmla="*/ 1170 h 117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680" h="1170">
                <a:moveTo>
                  <a:pt x="0" y="1170"/>
                </a:moveTo>
                <a:cubicBezTo>
                  <a:pt x="100" y="1153"/>
                  <a:pt x="189" y="1127"/>
                  <a:pt x="285" y="1095"/>
                </a:cubicBezTo>
                <a:cubicBezTo>
                  <a:pt x="302" y="1089"/>
                  <a:pt x="314" y="1073"/>
                  <a:pt x="330" y="1065"/>
                </a:cubicBezTo>
                <a:cubicBezTo>
                  <a:pt x="398" y="1031"/>
                  <a:pt x="356" y="1074"/>
                  <a:pt x="420" y="1020"/>
                </a:cubicBezTo>
                <a:cubicBezTo>
                  <a:pt x="561" y="903"/>
                  <a:pt x="328" y="1067"/>
                  <a:pt x="555" y="915"/>
                </a:cubicBezTo>
                <a:cubicBezTo>
                  <a:pt x="608" y="879"/>
                  <a:pt x="615" y="835"/>
                  <a:pt x="675" y="795"/>
                </a:cubicBezTo>
                <a:cubicBezTo>
                  <a:pt x="705" y="706"/>
                  <a:pt x="742" y="649"/>
                  <a:pt x="795" y="570"/>
                </a:cubicBezTo>
                <a:cubicBezTo>
                  <a:pt x="814" y="541"/>
                  <a:pt x="829" y="458"/>
                  <a:pt x="840" y="420"/>
                </a:cubicBezTo>
                <a:cubicBezTo>
                  <a:pt x="865" y="337"/>
                  <a:pt x="881" y="309"/>
                  <a:pt x="915" y="240"/>
                </a:cubicBezTo>
                <a:cubicBezTo>
                  <a:pt x="922" y="226"/>
                  <a:pt x="920" y="207"/>
                  <a:pt x="930" y="195"/>
                </a:cubicBezTo>
                <a:cubicBezTo>
                  <a:pt x="941" y="181"/>
                  <a:pt x="960" y="175"/>
                  <a:pt x="975" y="165"/>
                </a:cubicBezTo>
                <a:cubicBezTo>
                  <a:pt x="1000" y="91"/>
                  <a:pt x="985" y="74"/>
                  <a:pt x="1050" y="45"/>
                </a:cubicBezTo>
                <a:cubicBezTo>
                  <a:pt x="1079" y="32"/>
                  <a:pt x="1110" y="25"/>
                  <a:pt x="1140" y="15"/>
                </a:cubicBezTo>
                <a:cubicBezTo>
                  <a:pt x="1155" y="10"/>
                  <a:pt x="1185" y="0"/>
                  <a:pt x="1185" y="0"/>
                </a:cubicBezTo>
                <a:cubicBezTo>
                  <a:pt x="1510" y="20"/>
                  <a:pt x="1345" y="15"/>
                  <a:pt x="1680" y="15"/>
                </a:cubicBezTo>
              </a:path>
            </a:pathLst>
          </a:custGeom>
          <a:noFill/>
          <a:ln w="76200" cmpd="sng">
            <a:solidFill>
              <a:srgbClr val="FF0000"/>
            </a:solidFill>
            <a:round/>
            <a:headEnd/>
            <a:tailEnd/>
          </a:ln>
        </p:spPr>
        <p:txBody>
          <a:bodyPr/>
          <a:lstStyle/>
          <a:p>
            <a:endParaRPr lang="en-US"/>
          </a:p>
        </p:txBody>
      </p:sp>
      <p:sp>
        <p:nvSpPr>
          <p:cNvPr id="57388" name="Rectangle 14"/>
          <p:cNvSpPr>
            <a:spLocks noChangeArrowheads="1"/>
          </p:cNvSpPr>
          <p:nvPr/>
        </p:nvSpPr>
        <p:spPr bwMode="auto">
          <a:xfrm>
            <a:off x="3670300" y="2038350"/>
            <a:ext cx="220663" cy="101600"/>
          </a:xfrm>
          <a:prstGeom prst="rect">
            <a:avLst/>
          </a:prstGeom>
          <a:solidFill>
            <a:srgbClr val="800080"/>
          </a:solidFill>
          <a:ln w="9525">
            <a:noFill/>
            <a:miter lim="800000"/>
            <a:headEnd/>
            <a:tailEnd/>
          </a:ln>
        </p:spPr>
        <p:txBody>
          <a:bodyPr/>
          <a:lstStyle/>
          <a:p>
            <a:endParaRPr lang="en-US"/>
          </a:p>
        </p:txBody>
      </p:sp>
      <p:sp>
        <p:nvSpPr>
          <p:cNvPr id="57389" name="Text Box 38"/>
          <p:cNvSpPr txBox="1">
            <a:spLocks noChangeArrowheads="1"/>
          </p:cNvSpPr>
          <p:nvPr/>
        </p:nvSpPr>
        <p:spPr bwMode="auto">
          <a:xfrm>
            <a:off x="5099050" y="1593850"/>
            <a:ext cx="1239838" cy="457200"/>
          </a:xfrm>
          <a:prstGeom prst="rect">
            <a:avLst/>
          </a:prstGeom>
          <a:noFill/>
          <a:ln w="9525">
            <a:noFill/>
            <a:miter lim="800000"/>
            <a:headEnd/>
            <a:tailEnd/>
          </a:ln>
        </p:spPr>
        <p:txBody>
          <a:bodyPr/>
          <a:lstStyle/>
          <a:p>
            <a:pPr algn="ctr"/>
            <a:r>
              <a:rPr lang="en-US" sz="1200" b="1">
                <a:latin typeface="Century Gothic" pitchFamily="34" charset="0"/>
              </a:rPr>
              <a:t>RNA polymerase</a:t>
            </a:r>
            <a:endParaRPr lang="en-US" sz="1200">
              <a:latin typeface="Century Gothic" pitchFamily="34" charset="0"/>
            </a:endParaRPr>
          </a:p>
        </p:txBody>
      </p:sp>
      <p:sp>
        <p:nvSpPr>
          <p:cNvPr id="57390" name="Rectangle 4"/>
          <p:cNvSpPr>
            <a:spLocks noChangeArrowheads="1"/>
          </p:cNvSpPr>
          <p:nvPr/>
        </p:nvSpPr>
        <p:spPr bwMode="auto">
          <a:xfrm>
            <a:off x="1033463" y="1289050"/>
            <a:ext cx="4724400" cy="103188"/>
          </a:xfrm>
          <a:prstGeom prst="rect">
            <a:avLst/>
          </a:prstGeom>
          <a:gradFill rotWithShape="0">
            <a:gsLst>
              <a:gs pos="0">
                <a:srgbClr val="475E00"/>
              </a:gs>
              <a:gs pos="50000">
                <a:srgbClr val="99CC00"/>
              </a:gs>
              <a:gs pos="100000">
                <a:srgbClr val="475E00"/>
              </a:gs>
            </a:gsLst>
            <a:lin ang="5400000" scaled="1"/>
          </a:gradFill>
          <a:ln w="9525">
            <a:noFill/>
            <a:miter lim="800000"/>
            <a:headEnd/>
            <a:tailEnd/>
          </a:ln>
        </p:spPr>
        <p:txBody>
          <a:bodyPr/>
          <a:lstStyle/>
          <a:p>
            <a:endParaRPr lang="en-US"/>
          </a:p>
        </p:txBody>
      </p:sp>
      <p:sp>
        <p:nvSpPr>
          <p:cNvPr id="66" name="Rectangle 65"/>
          <p:cNvSpPr/>
          <p:nvPr/>
        </p:nvSpPr>
        <p:spPr>
          <a:xfrm>
            <a:off x="304800" y="165536"/>
            <a:ext cx="8534400" cy="523220"/>
          </a:xfrm>
          <a:prstGeom prst="rect">
            <a:avLst/>
          </a:prstGeom>
          <a:ln/>
        </p:spPr>
        <p:style>
          <a:lnRef idx="2">
            <a:schemeClr val="accent3"/>
          </a:lnRef>
          <a:fillRef idx="1">
            <a:schemeClr val="lt1"/>
          </a:fillRef>
          <a:effectRef idx="0">
            <a:schemeClr val="accent3"/>
          </a:effectRef>
          <a:fontRef idx="minor">
            <a:schemeClr val="dk1"/>
          </a:fontRef>
        </p:style>
        <p:txBody>
          <a:bodyPr wrap="square">
            <a:spAutoFit/>
          </a:bodyPr>
          <a:lstStyle/>
          <a:p>
            <a:pPr algn="ctr">
              <a:defRPr/>
            </a:pPr>
            <a:r>
              <a:rPr lang="en-US" sz="2800" b="1" dirty="0">
                <a:latin typeface="Century Gothic" pitchFamily="34" charset="0"/>
              </a:rPr>
              <a:t>Addition of Poly – A Tail</a:t>
            </a:r>
            <a:endParaRPr lang="en-US" sz="2800" dirty="0">
              <a:latin typeface="Century Gothic" pitchFamily="34" charset="0"/>
            </a:endParaRPr>
          </a:p>
        </p:txBody>
      </p:sp>
      <p:sp>
        <p:nvSpPr>
          <p:cNvPr id="2" name="TextBox 1"/>
          <p:cNvSpPr txBox="1"/>
          <p:nvPr/>
        </p:nvSpPr>
        <p:spPr>
          <a:xfrm>
            <a:off x="2743200" y="6324600"/>
            <a:ext cx="1085654" cy="338554"/>
          </a:xfrm>
          <a:prstGeom prst="rect">
            <a:avLst/>
          </a:prstGeom>
          <a:noFill/>
        </p:spPr>
        <p:txBody>
          <a:bodyPr wrap="none" rtlCol="0">
            <a:spAutoFit/>
          </a:bodyPr>
          <a:lstStyle/>
          <a:p>
            <a:r>
              <a:rPr lang="en-US" sz="1600" dirty="0"/>
              <a:t>Tail signal</a:t>
            </a:r>
          </a:p>
        </p:txBody>
      </p:sp>
      <p:cxnSp>
        <p:nvCxnSpPr>
          <p:cNvPr id="4" name="Straight Arrow Connector 3"/>
          <p:cNvCxnSpPr/>
          <p:nvPr/>
        </p:nvCxnSpPr>
        <p:spPr>
          <a:xfrm flipV="1">
            <a:off x="3505200" y="5943600"/>
            <a:ext cx="228600" cy="38100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3" name="TextBox 2"/>
          <p:cNvSpPr txBox="1"/>
          <p:nvPr/>
        </p:nvSpPr>
        <p:spPr>
          <a:xfrm>
            <a:off x="901341" y="962886"/>
            <a:ext cx="671979" cy="369332"/>
          </a:xfrm>
          <a:prstGeom prst="rect">
            <a:avLst/>
          </a:prstGeom>
          <a:noFill/>
        </p:spPr>
        <p:txBody>
          <a:bodyPr wrap="none" rtlCol="0">
            <a:spAutoFit/>
          </a:bodyPr>
          <a:lstStyle/>
          <a:p>
            <a:r>
              <a:rPr lang="en-US" dirty="0"/>
              <a:t>DNA</a:t>
            </a:r>
          </a:p>
        </p:txBody>
      </p:sp>
      <p:sp>
        <p:nvSpPr>
          <p:cNvPr id="35" name="TextBox 34"/>
          <p:cNvSpPr txBox="1"/>
          <p:nvPr/>
        </p:nvSpPr>
        <p:spPr>
          <a:xfrm>
            <a:off x="990600" y="1688068"/>
            <a:ext cx="1993116" cy="369332"/>
          </a:xfrm>
          <a:prstGeom prst="rect">
            <a:avLst/>
          </a:prstGeom>
          <a:noFill/>
        </p:spPr>
        <p:txBody>
          <a:bodyPr wrap="none" rtlCol="0">
            <a:spAutoFit/>
          </a:bodyPr>
          <a:lstStyle/>
          <a:p>
            <a:r>
              <a:rPr lang="en-US" dirty="0"/>
              <a:t>Primary transcript</a:t>
            </a:r>
          </a:p>
        </p:txBody>
      </p:sp>
      <p:sp>
        <p:nvSpPr>
          <p:cNvPr id="36" name="Rectangle 14"/>
          <p:cNvSpPr>
            <a:spLocks noChangeArrowheads="1"/>
          </p:cNvSpPr>
          <p:nvPr/>
        </p:nvSpPr>
        <p:spPr bwMode="auto">
          <a:xfrm>
            <a:off x="3276600" y="1289652"/>
            <a:ext cx="220663" cy="101600"/>
          </a:xfrm>
          <a:prstGeom prst="rect">
            <a:avLst/>
          </a:prstGeom>
          <a:solidFill>
            <a:srgbClr val="800080"/>
          </a:solidFill>
          <a:ln w="9525">
            <a:noFill/>
            <a:miter lim="800000"/>
            <a:headEnd/>
            <a:tailEnd/>
          </a:ln>
        </p:spPr>
        <p:txBody>
          <a:bodyPr/>
          <a:lstStyle/>
          <a:p>
            <a:endParaRPr lang="en-US"/>
          </a:p>
        </p:txBody>
      </p:sp>
      <p:sp>
        <p:nvSpPr>
          <p:cNvPr id="37" name="Rectangle 14"/>
          <p:cNvSpPr>
            <a:spLocks noChangeArrowheads="1"/>
          </p:cNvSpPr>
          <p:nvPr/>
        </p:nvSpPr>
        <p:spPr bwMode="auto">
          <a:xfrm>
            <a:off x="3285605" y="3098800"/>
            <a:ext cx="220663" cy="101600"/>
          </a:xfrm>
          <a:prstGeom prst="rect">
            <a:avLst/>
          </a:prstGeom>
          <a:solidFill>
            <a:srgbClr val="800080"/>
          </a:solidFill>
          <a:ln w="9525">
            <a:noFill/>
            <a:miter lim="800000"/>
            <a:headEnd/>
            <a:tailEnd/>
          </a:ln>
        </p:spPr>
        <p:txBody>
          <a:bodyPr/>
          <a:lstStyle/>
          <a:p>
            <a:endParaRPr 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3" name="Rectangle 3"/>
          <p:cNvSpPr>
            <a:spLocks noGrp="1" noChangeArrowheads="1"/>
          </p:cNvSpPr>
          <p:nvPr>
            <p:ph idx="1"/>
          </p:nvPr>
        </p:nvSpPr>
        <p:spPr>
          <a:xfrm>
            <a:off x="381000" y="1066800"/>
            <a:ext cx="8458200" cy="4876800"/>
          </a:xfrm>
        </p:spPr>
        <p:txBody>
          <a:bodyPr/>
          <a:lstStyle/>
          <a:p>
            <a:pPr eaLnBrk="1" hangingPunct="1"/>
            <a:r>
              <a:rPr lang="en-US" altLang="zh-CN" sz="2400" dirty="0">
                <a:solidFill>
                  <a:srgbClr val="000000"/>
                </a:solidFill>
                <a:latin typeface="Century Gothic" pitchFamily="34" charset="0"/>
                <a:ea typeface="SimSun" pitchFamily="2" charset="-122"/>
              </a:rPr>
              <a:t>The splicing machinery – </a:t>
            </a:r>
            <a:r>
              <a:rPr lang="en-US" altLang="zh-CN" sz="2400" b="1" dirty="0" err="1">
                <a:solidFill>
                  <a:srgbClr val="000000"/>
                </a:solidFill>
                <a:latin typeface="Century Gothic" pitchFamily="34" charset="0"/>
                <a:ea typeface="SimSun" pitchFamily="2" charset="-122"/>
              </a:rPr>
              <a:t>spliceosome</a:t>
            </a:r>
            <a:r>
              <a:rPr lang="en-US" altLang="zh-CN" sz="2400" dirty="0">
                <a:solidFill>
                  <a:srgbClr val="000000"/>
                </a:solidFill>
                <a:latin typeface="Century Gothic" pitchFamily="34" charset="0"/>
                <a:ea typeface="SimSun" pitchFamily="2" charset="-122"/>
              </a:rPr>
              <a:t> (several proteins + </a:t>
            </a:r>
            <a:r>
              <a:rPr lang="en-US" altLang="zh-CN" sz="2400" dirty="0" err="1">
                <a:solidFill>
                  <a:srgbClr val="000000"/>
                </a:solidFill>
                <a:latin typeface="Century Gothic" pitchFamily="34" charset="0"/>
                <a:ea typeface="SimSun" pitchFamily="2" charset="-122"/>
              </a:rPr>
              <a:t>specialised</a:t>
            </a:r>
            <a:r>
              <a:rPr lang="en-US" altLang="zh-CN" sz="2400" dirty="0">
                <a:solidFill>
                  <a:srgbClr val="000000"/>
                </a:solidFill>
                <a:latin typeface="Century Gothic" pitchFamily="34" charset="0"/>
                <a:ea typeface="SimSun" pitchFamily="2" charset="-122"/>
              </a:rPr>
              <a:t> small RNA molecule found only in the nucleus). </a:t>
            </a:r>
          </a:p>
          <a:p>
            <a:pPr eaLnBrk="1" hangingPunct="1"/>
            <a:r>
              <a:rPr lang="en-US" altLang="zh-CN" sz="2400" dirty="0">
                <a:solidFill>
                  <a:srgbClr val="000000"/>
                </a:solidFill>
                <a:latin typeface="Century Gothic" pitchFamily="34" charset="0"/>
                <a:ea typeface="SimSun" pitchFamily="2" charset="-122"/>
              </a:rPr>
              <a:t>Each small nuclear RNA (</a:t>
            </a:r>
            <a:r>
              <a:rPr lang="en-US" altLang="zh-CN" sz="2400" dirty="0" err="1">
                <a:solidFill>
                  <a:srgbClr val="000000"/>
                </a:solidFill>
                <a:latin typeface="Century Gothic" pitchFamily="34" charset="0"/>
                <a:ea typeface="SimSun" pitchFamily="2" charset="-122"/>
              </a:rPr>
              <a:t>snRNA</a:t>
            </a:r>
            <a:r>
              <a:rPr lang="en-US" altLang="zh-CN" sz="2400" dirty="0">
                <a:solidFill>
                  <a:srgbClr val="000000"/>
                </a:solidFill>
                <a:latin typeface="Century Gothic" pitchFamily="34" charset="0"/>
                <a:ea typeface="SimSun" pitchFamily="2" charset="-122"/>
              </a:rPr>
              <a:t>) + its protein partners = </a:t>
            </a:r>
            <a:r>
              <a:rPr lang="en-US" altLang="zh-CN" sz="2400" b="1" dirty="0">
                <a:solidFill>
                  <a:srgbClr val="000000"/>
                </a:solidFill>
                <a:latin typeface="Century Gothic" pitchFamily="34" charset="0"/>
                <a:ea typeface="SimSun" pitchFamily="2" charset="-122"/>
              </a:rPr>
              <a:t>small nuclear</a:t>
            </a:r>
            <a:r>
              <a:rPr lang="en-US" altLang="zh-CN" sz="2400" dirty="0">
                <a:solidFill>
                  <a:srgbClr val="000000"/>
                </a:solidFill>
                <a:latin typeface="Century Gothic" pitchFamily="34" charset="0"/>
                <a:ea typeface="SimSun" pitchFamily="2" charset="-122"/>
              </a:rPr>
              <a:t> </a:t>
            </a:r>
            <a:r>
              <a:rPr lang="en-US" altLang="zh-CN" sz="2400" b="1" dirty="0" err="1">
                <a:solidFill>
                  <a:srgbClr val="000000"/>
                </a:solidFill>
                <a:latin typeface="Century Gothic" pitchFamily="34" charset="0"/>
                <a:ea typeface="SimSun" pitchFamily="2" charset="-122"/>
              </a:rPr>
              <a:t>ribonucleoprotein</a:t>
            </a:r>
            <a:r>
              <a:rPr lang="en-US" altLang="zh-CN" sz="2400" dirty="0">
                <a:solidFill>
                  <a:srgbClr val="000000"/>
                </a:solidFill>
                <a:latin typeface="Century Gothic" pitchFamily="34" charset="0"/>
                <a:ea typeface="SimSun" pitchFamily="2" charset="-122"/>
              </a:rPr>
              <a:t> </a:t>
            </a:r>
            <a:r>
              <a:rPr lang="en-US" altLang="zh-CN" sz="2400" b="1" dirty="0">
                <a:solidFill>
                  <a:srgbClr val="000000"/>
                </a:solidFill>
                <a:latin typeface="Century Gothic" pitchFamily="34" charset="0"/>
                <a:ea typeface="SimSun" pitchFamily="2" charset="-122"/>
              </a:rPr>
              <a:t>(</a:t>
            </a:r>
            <a:r>
              <a:rPr lang="en-US" altLang="zh-CN" sz="2400" b="1" dirty="0" err="1">
                <a:solidFill>
                  <a:srgbClr val="000000"/>
                </a:solidFill>
                <a:latin typeface="Century Gothic" pitchFamily="34" charset="0"/>
                <a:ea typeface="SimSun" pitchFamily="2" charset="-122"/>
              </a:rPr>
              <a:t>snRNP</a:t>
            </a:r>
            <a:r>
              <a:rPr lang="en-US" altLang="zh-CN" sz="2400" b="1" dirty="0">
                <a:solidFill>
                  <a:srgbClr val="000000"/>
                </a:solidFill>
                <a:latin typeface="Century Gothic" pitchFamily="34" charset="0"/>
                <a:ea typeface="SimSun" pitchFamily="2" charset="-122"/>
              </a:rPr>
              <a:t>).</a:t>
            </a:r>
            <a:endParaRPr lang="en-US" altLang="zh-CN" sz="2400" dirty="0">
              <a:solidFill>
                <a:srgbClr val="000000"/>
              </a:solidFill>
              <a:latin typeface="Century Gothic" pitchFamily="34" charset="0"/>
              <a:ea typeface="SimSun" pitchFamily="2" charset="-122"/>
            </a:endParaRPr>
          </a:p>
          <a:p>
            <a:pPr eaLnBrk="1" hangingPunct="1"/>
            <a:r>
              <a:rPr lang="en-US" altLang="zh-CN" sz="2400" dirty="0">
                <a:solidFill>
                  <a:srgbClr val="000000"/>
                </a:solidFill>
                <a:latin typeface="Century Gothic" pitchFamily="34" charset="0"/>
                <a:ea typeface="SimSun" pitchFamily="2" charset="-122"/>
              </a:rPr>
              <a:t>There are five </a:t>
            </a:r>
            <a:r>
              <a:rPr lang="en-US" altLang="zh-CN" sz="2400" dirty="0" err="1">
                <a:solidFill>
                  <a:srgbClr val="000000"/>
                </a:solidFill>
                <a:latin typeface="Century Gothic" pitchFamily="34" charset="0"/>
                <a:ea typeface="SimSun" pitchFamily="2" charset="-122"/>
              </a:rPr>
              <a:t>snRNPs</a:t>
            </a:r>
            <a:r>
              <a:rPr lang="en-US" altLang="zh-CN" sz="2400" dirty="0">
                <a:solidFill>
                  <a:srgbClr val="000000"/>
                </a:solidFill>
                <a:latin typeface="Century Gothic" pitchFamily="34" charset="0"/>
                <a:ea typeface="SimSun" pitchFamily="2" charset="-122"/>
              </a:rPr>
              <a:t> - </a:t>
            </a:r>
            <a:r>
              <a:rPr lang="en-US" altLang="zh-CN" sz="2400" b="1" dirty="0">
                <a:solidFill>
                  <a:srgbClr val="000000"/>
                </a:solidFill>
                <a:latin typeface="Century Gothic" pitchFamily="34" charset="0"/>
                <a:ea typeface="SimSun" pitchFamily="2" charset="-122"/>
              </a:rPr>
              <a:t>U1 to U6 </a:t>
            </a:r>
            <a:r>
              <a:rPr lang="en-US" altLang="zh-CN" sz="2400" dirty="0">
                <a:solidFill>
                  <a:srgbClr val="000000"/>
                </a:solidFill>
                <a:latin typeface="Century Gothic" pitchFamily="34" charset="0"/>
                <a:ea typeface="SimSun" pitchFamily="2" charset="-122"/>
              </a:rPr>
              <a:t>(U3 missing). </a:t>
            </a:r>
          </a:p>
          <a:p>
            <a:pPr eaLnBrk="1" hangingPunct="1"/>
            <a:r>
              <a:rPr lang="en-US" altLang="zh-CN" sz="2400" dirty="0">
                <a:ln w="1905"/>
                <a:solidFill>
                  <a:srgbClr val="000000"/>
                </a:solidFill>
                <a:effectLst>
                  <a:innerShdw blurRad="69850" dist="43180" dir="5400000">
                    <a:srgbClr val="000000">
                      <a:alpha val="65000"/>
                    </a:srgbClr>
                  </a:innerShdw>
                </a:effectLst>
                <a:latin typeface="Century Gothic" pitchFamily="34" charset="0"/>
                <a:ea typeface="SimSun" pitchFamily="2" charset="-122"/>
              </a:rPr>
              <a:t>Small RNA molecules: for </a:t>
            </a:r>
            <a:r>
              <a:rPr lang="en-US" altLang="zh-CN" sz="2400" dirty="0" err="1">
                <a:ln w="1905"/>
                <a:solidFill>
                  <a:srgbClr val="000000"/>
                </a:solidFill>
                <a:effectLst>
                  <a:innerShdw blurRad="69850" dist="43180" dir="5400000">
                    <a:srgbClr val="000000">
                      <a:alpha val="65000"/>
                    </a:srgbClr>
                  </a:innerShdw>
                </a:effectLst>
                <a:latin typeface="Century Gothic" pitchFamily="34" charset="0"/>
                <a:ea typeface="SimSun" pitchFamily="2" charset="-122"/>
              </a:rPr>
              <a:t>recognising</a:t>
            </a:r>
            <a:r>
              <a:rPr lang="en-US" altLang="zh-CN" sz="2400" dirty="0">
                <a:ln w="1905"/>
                <a:solidFill>
                  <a:srgbClr val="000000"/>
                </a:solidFill>
                <a:effectLst>
                  <a:innerShdw blurRad="69850" dist="43180" dir="5400000">
                    <a:srgbClr val="000000">
                      <a:alpha val="65000"/>
                    </a:srgbClr>
                  </a:innerShdw>
                </a:effectLst>
                <a:latin typeface="Century Gothic" pitchFamily="34" charset="0"/>
                <a:ea typeface="SimSun" pitchFamily="2" charset="-122"/>
              </a:rPr>
              <a:t> (by base pairing) the </a:t>
            </a:r>
            <a:r>
              <a:rPr lang="en-US" altLang="zh-CN" sz="2400" b="1" dirty="0">
                <a:ln w="1905"/>
                <a:solidFill>
                  <a:srgbClr val="000000"/>
                </a:solidFill>
                <a:effectLst>
                  <a:innerShdw blurRad="69850" dist="43180" dir="5400000">
                    <a:srgbClr val="000000">
                      <a:alpha val="65000"/>
                    </a:srgbClr>
                  </a:innerShdw>
                </a:effectLst>
                <a:latin typeface="Century Gothic" pitchFamily="34" charset="0"/>
                <a:ea typeface="SimSun" pitchFamily="2" charset="-122"/>
              </a:rPr>
              <a:t>splice and branch sites </a:t>
            </a:r>
            <a:r>
              <a:rPr lang="en-US" altLang="zh-CN" sz="2400" dirty="0">
                <a:ln w="1905"/>
                <a:solidFill>
                  <a:srgbClr val="000000"/>
                </a:solidFill>
                <a:effectLst>
                  <a:innerShdw blurRad="69850" dist="43180" dir="5400000">
                    <a:srgbClr val="000000">
                      <a:alpha val="65000"/>
                    </a:srgbClr>
                  </a:innerShdw>
                </a:effectLst>
                <a:latin typeface="Century Gothic" pitchFamily="34" charset="0"/>
                <a:ea typeface="SimSun" pitchFamily="2" charset="-122"/>
              </a:rPr>
              <a:t>on the larger RNA molecule they are processing. </a:t>
            </a:r>
          </a:p>
          <a:p>
            <a:pPr eaLnBrk="1" hangingPunct="1"/>
            <a:r>
              <a:rPr lang="en-US" altLang="zh-CN" sz="2400" dirty="0">
                <a:solidFill>
                  <a:srgbClr val="000000"/>
                </a:solidFill>
                <a:latin typeface="Century Gothic" pitchFamily="34" charset="0"/>
                <a:ea typeface="SimSun" pitchFamily="2" charset="-122"/>
              </a:rPr>
              <a:t>The protein: for cutting and sticking, like an enzyme. </a:t>
            </a:r>
            <a:endParaRPr lang="en-US" sz="2400" dirty="0">
              <a:solidFill>
                <a:srgbClr val="000000"/>
              </a:solidFill>
              <a:latin typeface="Century Gothic" pitchFamily="34" charset="0"/>
            </a:endParaRPr>
          </a:p>
        </p:txBody>
      </p:sp>
      <p:sp>
        <p:nvSpPr>
          <p:cNvPr id="58371" name="Slide Number Placeholder 5"/>
          <p:cNvSpPr>
            <a:spLocks noGrp="1"/>
          </p:cNvSpPr>
          <p:nvPr>
            <p:ph type="sldNum" sz="quarter" idx="12"/>
          </p:nvPr>
        </p:nvSpPr>
        <p:spPr>
          <a:noFill/>
        </p:spPr>
        <p:txBody>
          <a:bodyPr/>
          <a:lstStyle/>
          <a:p>
            <a:fld id="{6D9EED5C-F5C6-4F4C-BA2F-9F999CC10366}" type="slidenum">
              <a:rPr lang="en-US" smtClean="0"/>
              <a:pPr/>
              <a:t>48</a:t>
            </a:fld>
            <a:endParaRPr lang="en-US"/>
          </a:p>
        </p:txBody>
      </p:sp>
      <p:sp>
        <p:nvSpPr>
          <p:cNvPr id="4" name="TextBox 3"/>
          <p:cNvSpPr txBox="1"/>
          <p:nvPr/>
        </p:nvSpPr>
        <p:spPr>
          <a:xfrm>
            <a:off x="609600" y="314980"/>
            <a:ext cx="3695793" cy="523220"/>
          </a:xfrm>
          <a:prstGeom prst="rect">
            <a:avLst/>
          </a:prstGeom>
          <a:noFill/>
        </p:spPr>
        <p:txBody>
          <a:bodyPr wrap="none" rtlCol="0">
            <a:spAutoFit/>
          </a:bodyPr>
          <a:lstStyle/>
          <a:p>
            <a:r>
              <a:rPr lang="en-US" sz="2800" b="1" dirty="0">
                <a:latin typeface="Century Gothic"/>
                <a:cs typeface="Century Gothic"/>
              </a:rPr>
              <a:t>Next, intron splicing.</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Slide Number Placeholder 3"/>
          <p:cNvSpPr>
            <a:spLocks noGrp="1"/>
          </p:cNvSpPr>
          <p:nvPr>
            <p:ph type="sldNum" sz="quarter" idx="12"/>
          </p:nvPr>
        </p:nvSpPr>
        <p:spPr>
          <a:xfrm>
            <a:off x="6553200" y="6324600"/>
            <a:ext cx="2133600" cy="476250"/>
          </a:xfrm>
          <a:noFill/>
        </p:spPr>
        <p:txBody>
          <a:bodyPr/>
          <a:lstStyle/>
          <a:p>
            <a:fld id="{7B198EA5-E30F-4D09-B6A8-12F698E96920}" type="slidenum">
              <a:rPr lang="en-US" smtClean="0"/>
              <a:pPr/>
              <a:t>49</a:t>
            </a:fld>
            <a:endParaRPr lang="en-US" dirty="0"/>
          </a:p>
        </p:txBody>
      </p:sp>
      <p:sp>
        <p:nvSpPr>
          <p:cNvPr id="25702" name="Text Box 102"/>
          <p:cNvSpPr txBox="1">
            <a:spLocks noChangeArrowheads="1"/>
          </p:cNvSpPr>
          <p:nvPr/>
        </p:nvSpPr>
        <p:spPr bwMode="auto">
          <a:xfrm>
            <a:off x="7543800" y="4800600"/>
            <a:ext cx="1447800" cy="1200328"/>
          </a:xfrm>
          <a:prstGeom prst="rect">
            <a:avLst/>
          </a:prstGeom>
          <a:noFill/>
          <a:ln w="9525">
            <a:noFill/>
            <a:miter lim="800000"/>
            <a:headEnd/>
            <a:tailEnd/>
          </a:ln>
          <a:effectLst/>
        </p:spPr>
        <p:txBody>
          <a:bodyPr>
            <a:spAutoFit/>
          </a:bodyPr>
          <a:lstStyle/>
          <a:p>
            <a:pPr algn="ctr">
              <a:spcBef>
                <a:spcPct val="50000"/>
              </a:spcBef>
            </a:pPr>
            <a:r>
              <a:rPr lang="en-US" sz="2400" b="1" dirty="0" err="1">
                <a:latin typeface="Century Gothic" pitchFamily="34" charset="0"/>
              </a:rPr>
              <a:t>snRNPs</a:t>
            </a:r>
            <a:r>
              <a:rPr lang="en-US" sz="2400" b="1" dirty="0">
                <a:latin typeface="Century Gothic" pitchFamily="34" charset="0"/>
              </a:rPr>
              <a:t>, or SNURPS!</a:t>
            </a:r>
          </a:p>
        </p:txBody>
      </p:sp>
      <p:grpSp>
        <p:nvGrpSpPr>
          <p:cNvPr id="15" name="Group 14"/>
          <p:cNvGrpSpPr/>
          <p:nvPr/>
        </p:nvGrpSpPr>
        <p:grpSpPr>
          <a:xfrm>
            <a:off x="1524000" y="898525"/>
            <a:ext cx="6273800" cy="4978400"/>
            <a:chOff x="1524000" y="898525"/>
            <a:chExt cx="6273800" cy="4978400"/>
          </a:xfrm>
        </p:grpSpPr>
        <p:sp>
          <p:nvSpPr>
            <p:cNvPr id="59432" name="Freeform 104"/>
            <p:cNvSpPr>
              <a:spLocks/>
            </p:cNvSpPr>
            <p:nvPr/>
          </p:nvSpPr>
          <p:spPr bwMode="auto">
            <a:xfrm rot="9381444">
              <a:off x="3352800" y="2574925"/>
              <a:ext cx="762000" cy="787400"/>
            </a:xfrm>
            <a:custGeom>
              <a:avLst/>
              <a:gdLst>
                <a:gd name="T0" fmla="*/ 10 w 650"/>
                <a:gd name="T1" fmla="*/ 367 h 650"/>
                <a:gd name="T2" fmla="*/ 96 w 650"/>
                <a:gd name="T3" fmla="*/ 329 h 650"/>
                <a:gd name="T4" fmla="*/ 145 w 650"/>
                <a:gd name="T5" fmla="*/ 298 h 650"/>
                <a:gd name="T6" fmla="*/ 188 w 650"/>
                <a:gd name="T7" fmla="*/ 240 h 650"/>
                <a:gd name="T8" fmla="*/ 201 w 650"/>
                <a:gd name="T9" fmla="*/ 221 h 650"/>
                <a:gd name="T10" fmla="*/ 219 w 650"/>
                <a:gd name="T11" fmla="*/ 125 h 650"/>
                <a:gd name="T12" fmla="*/ 256 w 650"/>
                <a:gd name="T13" fmla="*/ 5 h 650"/>
                <a:gd name="T14" fmla="*/ 281 w 650"/>
                <a:gd name="T15" fmla="*/ 87 h 650"/>
                <a:gd name="T16" fmla="*/ 287 w 650"/>
                <a:gd name="T17" fmla="*/ 68 h 650"/>
                <a:gd name="T18" fmla="*/ 330 w 650"/>
                <a:gd name="T19" fmla="*/ 24 h 650"/>
                <a:gd name="T20" fmla="*/ 324 w 650"/>
                <a:gd name="T21" fmla="*/ 100 h 650"/>
                <a:gd name="T22" fmla="*/ 312 w 650"/>
                <a:gd name="T23" fmla="*/ 119 h 650"/>
                <a:gd name="T24" fmla="*/ 330 w 650"/>
                <a:gd name="T25" fmla="*/ 112 h 650"/>
                <a:gd name="T26" fmla="*/ 336 w 650"/>
                <a:gd name="T27" fmla="*/ 93 h 650"/>
                <a:gd name="T28" fmla="*/ 373 w 650"/>
                <a:gd name="T29" fmla="*/ 81 h 650"/>
                <a:gd name="T30" fmla="*/ 367 w 650"/>
                <a:gd name="T31" fmla="*/ 163 h 650"/>
                <a:gd name="T32" fmla="*/ 361 w 650"/>
                <a:gd name="T33" fmla="*/ 189 h 650"/>
                <a:gd name="T34" fmla="*/ 380 w 650"/>
                <a:gd name="T35" fmla="*/ 195 h 650"/>
                <a:gd name="T36" fmla="*/ 472 w 650"/>
                <a:gd name="T37" fmla="*/ 195 h 650"/>
                <a:gd name="T38" fmla="*/ 453 w 650"/>
                <a:gd name="T39" fmla="*/ 246 h 650"/>
                <a:gd name="T40" fmla="*/ 416 w 650"/>
                <a:gd name="T41" fmla="*/ 259 h 650"/>
                <a:gd name="T42" fmla="*/ 391 w 650"/>
                <a:gd name="T43" fmla="*/ 272 h 650"/>
                <a:gd name="T44" fmla="*/ 422 w 650"/>
                <a:gd name="T45" fmla="*/ 329 h 650"/>
                <a:gd name="T46" fmla="*/ 410 w 650"/>
                <a:gd name="T47" fmla="*/ 361 h 650"/>
                <a:gd name="T48" fmla="*/ 391 w 650"/>
                <a:gd name="T49" fmla="*/ 348 h 650"/>
                <a:gd name="T50" fmla="*/ 336 w 650"/>
                <a:gd name="T51" fmla="*/ 298 h 650"/>
                <a:gd name="T52" fmla="*/ 268 w 650"/>
                <a:gd name="T53" fmla="*/ 310 h 650"/>
                <a:gd name="T54" fmla="*/ 182 w 650"/>
                <a:gd name="T55" fmla="*/ 393 h 650"/>
                <a:gd name="T56" fmla="*/ 145 w 650"/>
                <a:gd name="T57" fmla="*/ 444 h 650"/>
                <a:gd name="T58" fmla="*/ 139 w 650"/>
                <a:gd name="T59" fmla="*/ 463 h 650"/>
                <a:gd name="T60" fmla="*/ 102 w 650"/>
                <a:gd name="T61" fmla="*/ 475 h 650"/>
                <a:gd name="T62" fmla="*/ 65 w 650"/>
                <a:gd name="T63" fmla="*/ 494 h 650"/>
                <a:gd name="T64" fmla="*/ 16 w 650"/>
                <a:gd name="T65" fmla="*/ 444 h 650"/>
                <a:gd name="T66" fmla="*/ 10 w 650"/>
                <a:gd name="T67" fmla="*/ 367 h 65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650"/>
                <a:gd name="T103" fmla="*/ 0 h 650"/>
                <a:gd name="T104" fmla="*/ 650 w 650"/>
                <a:gd name="T105" fmla="*/ 650 h 650"/>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650" h="650">
                  <a:moveTo>
                    <a:pt x="13" y="481"/>
                  </a:moveTo>
                  <a:cubicBezTo>
                    <a:pt x="50" y="463"/>
                    <a:pt x="96" y="454"/>
                    <a:pt x="130" y="431"/>
                  </a:cubicBezTo>
                  <a:cubicBezTo>
                    <a:pt x="197" y="386"/>
                    <a:pt x="145" y="406"/>
                    <a:pt x="196" y="390"/>
                  </a:cubicBezTo>
                  <a:cubicBezTo>
                    <a:pt x="236" y="350"/>
                    <a:pt x="214" y="376"/>
                    <a:pt x="255" y="314"/>
                  </a:cubicBezTo>
                  <a:cubicBezTo>
                    <a:pt x="261" y="306"/>
                    <a:pt x="272" y="289"/>
                    <a:pt x="272" y="289"/>
                  </a:cubicBezTo>
                  <a:cubicBezTo>
                    <a:pt x="278" y="236"/>
                    <a:pt x="281" y="210"/>
                    <a:pt x="297" y="164"/>
                  </a:cubicBezTo>
                  <a:cubicBezTo>
                    <a:pt x="304" y="110"/>
                    <a:pt x="298" y="37"/>
                    <a:pt x="347" y="6"/>
                  </a:cubicBezTo>
                  <a:cubicBezTo>
                    <a:pt x="408" y="25"/>
                    <a:pt x="356" y="0"/>
                    <a:pt x="380" y="114"/>
                  </a:cubicBezTo>
                  <a:cubicBezTo>
                    <a:pt x="382" y="123"/>
                    <a:pt x="384" y="97"/>
                    <a:pt x="388" y="89"/>
                  </a:cubicBezTo>
                  <a:cubicBezTo>
                    <a:pt x="419" y="34"/>
                    <a:pt x="406" y="44"/>
                    <a:pt x="447" y="31"/>
                  </a:cubicBezTo>
                  <a:cubicBezTo>
                    <a:pt x="474" y="71"/>
                    <a:pt x="455" y="83"/>
                    <a:pt x="439" y="131"/>
                  </a:cubicBezTo>
                  <a:cubicBezTo>
                    <a:pt x="436" y="141"/>
                    <a:pt x="417" y="147"/>
                    <a:pt x="422" y="156"/>
                  </a:cubicBezTo>
                  <a:cubicBezTo>
                    <a:pt x="426" y="164"/>
                    <a:pt x="439" y="150"/>
                    <a:pt x="447" y="147"/>
                  </a:cubicBezTo>
                  <a:cubicBezTo>
                    <a:pt x="450" y="139"/>
                    <a:pt x="448" y="127"/>
                    <a:pt x="455" y="122"/>
                  </a:cubicBezTo>
                  <a:cubicBezTo>
                    <a:pt x="469" y="112"/>
                    <a:pt x="505" y="106"/>
                    <a:pt x="505" y="106"/>
                  </a:cubicBezTo>
                  <a:cubicBezTo>
                    <a:pt x="502" y="142"/>
                    <a:pt x="501" y="178"/>
                    <a:pt x="497" y="214"/>
                  </a:cubicBezTo>
                  <a:cubicBezTo>
                    <a:pt x="496" y="226"/>
                    <a:pt x="485" y="237"/>
                    <a:pt x="489" y="248"/>
                  </a:cubicBezTo>
                  <a:cubicBezTo>
                    <a:pt x="492" y="256"/>
                    <a:pt x="506" y="253"/>
                    <a:pt x="514" y="256"/>
                  </a:cubicBezTo>
                  <a:cubicBezTo>
                    <a:pt x="545" y="251"/>
                    <a:pt x="612" y="236"/>
                    <a:pt x="639" y="256"/>
                  </a:cubicBezTo>
                  <a:cubicBezTo>
                    <a:pt x="650" y="265"/>
                    <a:pt x="624" y="317"/>
                    <a:pt x="614" y="323"/>
                  </a:cubicBezTo>
                  <a:cubicBezTo>
                    <a:pt x="599" y="332"/>
                    <a:pt x="564" y="339"/>
                    <a:pt x="564" y="339"/>
                  </a:cubicBezTo>
                  <a:cubicBezTo>
                    <a:pt x="542" y="332"/>
                    <a:pt x="530" y="319"/>
                    <a:pt x="530" y="356"/>
                  </a:cubicBezTo>
                  <a:cubicBezTo>
                    <a:pt x="530" y="385"/>
                    <a:pt x="572" y="431"/>
                    <a:pt x="572" y="431"/>
                  </a:cubicBezTo>
                  <a:cubicBezTo>
                    <a:pt x="577" y="447"/>
                    <a:pt x="594" y="473"/>
                    <a:pt x="555" y="473"/>
                  </a:cubicBezTo>
                  <a:cubicBezTo>
                    <a:pt x="545" y="473"/>
                    <a:pt x="538" y="462"/>
                    <a:pt x="530" y="456"/>
                  </a:cubicBezTo>
                  <a:cubicBezTo>
                    <a:pt x="505" y="435"/>
                    <a:pt x="479" y="414"/>
                    <a:pt x="455" y="390"/>
                  </a:cubicBezTo>
                  <a:cubicBezTo>
                    <a:pt x="444" y="391"/>
                    <a:pt x="384" y="394"/>
                    <a:pt x="363" y="406"/>
                  </a:cubicBezTo>
                  <a:cubicBezTo>
                    <a:pt x="310" y="436"/>
                    <a:pt x="288" y="474"/>
                    <a:pt x="247" y="515"/>
                  </a:cubicBezTo>
                  <a:cubicBezTo>
                    <a:pt x="235" y="548"/>
                    <a:pt x="225" y="562"/>
                    <a:pt x="196" y="582"/>
                  </a:cubicBezTo>
                  <a:cubicBezTo>
                    <a:pt x="193" y="590"/>
                    <a:pt x="195" y="602"/>
                    <a:pt x="188" y="607"/>
                  </a:cubicBezTo>
                  <a:cubicBezTo>
                    <a:pt x="174" y="617"/>
                    <a:pt x="138" y="623"/>
                    <a:pt x="138" y="623"/>
                  </a:cubicBezTo>
                  <a:cubicBezTo>
                    <a:pt x="129" y="629"/>
                    <a:pt x="103" y="650"/>
                    <a:pt x="88" y="648"/>
                  </a:cubicBezTo>
                  <a:cubicBezTo>
                    <a:pt x="60" y="643"/>
                    <a:pt x="35" y="603"/>
                    <a:pt x="21" y="582"/>
                  </a:cubicBezTo>
                  <a:cubicBezTo>
                    <a:pt x="15" y="544"/>
                    <a:pt x="0" y="516"/>
                    <a:pt x="13" y="481"/>
                  </a:cubicBezTo>
                  <a:close/>
                </a:path>
              </a:pathLst>
            </a:custGeom>
            <a:gradFill rotWithShape="1">
              <a:gsLst>
                <a:gs pos="0">
                  <a:srgbClr val="FF33CC"/>
                </a:gs>
                <a:gs pos="100000">
                  <a:srgbClr val="76185E"/>
                </a:gs>
              </a:gsLst>
              <a:path path="rect">
                <a:fillToRect r="100000" b="100000"/>
              </a:path>
            </a:gradFill>
            <a:ln w="9525">
              <a:noFill/>
              <a:round/>
              <a:headEnd/>
              <a:tailEnd/>
            </a:ln>
            <a:effectLst/>
            <a:scene3d>
              <a:camera prst="orthographicFront">
                <a:rot lat="0" lon="0" rev="0"/>
              </a:camera>
              <a:lightRig rig="glow" dir="t">
                <a:rot lat="0" lon="0" rev="4800000"/>
              </a:lightRig>
            </a:scene3d>
            <a:sp3d prstMaterial="matte">
              <a:bevelT w="127000" h="63500"/>
            </a:sp3d>
          </p:spPr>
          <p:txBody>
            <a:bodyPr/>
            <a:lstStyle/>
            <a:p>
              <a:pPr>
                <a:defRPr/>
              </a:pPr>
              <a:endParaRPr lang="en-US"/>
            </a:p>
          </p:txBody>
        </p:sp>
        <p:sp>
          <p:nvSpPr>
            <p:cNvPr id="59433" name="Freeform 105"/>
            <p:cNvSpPr>
              <a:spLocks/>
            </p:cNvSpPr>
            <p:nvPr/>
          </p:nvSpPr>
          <p:spPr bwMode="auto">
            <a:xfrm rot="3101437">
              <a:off x="4813300" y="1724025"/>
              <a:ext cx="762000" cy="787400"/>
            </a:xfrm>
            <a:custGeom>
              <a:avLst/>
              <a:gdLst>
                <a:gd name="T0" fmla="*/ 10 w 650"/>
                <a:gd name="T1" fmla="*/ 367 h 650"/>
                <a:gd name="T2" fmla="*/ 96 w 650"/>
                <a:gd name="T3" fmla="*/ 329 h 650"/>
                <a:gd name="T4" fmla="*/ 145 w 650"/>
                <a:gd name="T5" fmla="*/ 298 h 650"/>
                <a:gd name="T6" fmla="*/ 188 w 650"/>
                <a:gd name="T7" fmla="*/ 240 h 650"/>
                <a:gd name="T8" fmla="*/ 201 w 650"/>
                <a:gd name="T9" fmla="*/ 221 h 650"/>
                <a:gd name="T10" fmla="*/ 219 w 650"/>
                <a:gd name="T11" fmla="*/ 125 h 650"/>
                <a:gd name="T12" fmla="*/ 256 w 650"/>
                <a:gd name="T13" fmla="*/ 5 h 650"/>
                <a:gd name="T14" fmla="*/ 281 w 650"/>
                <a:gd name="T15" fmla="*/ 87 h 650"/>
                <a:gd name="T16" fmla="*/ 287 w 650"/>
                <a:gd name="T17" fmla="*/ 68 h 650"/>
                <a:gd name="T18" fmla="*/ 330 w 650"/>
                <a:gd name="T19" fmla="*/ 24 h 650"/>
                <a:gd name="T20" fmla="*/ 324 w 650"/>
                <a:gd name="T21" fmla="*/ 100 h 650"/>
                <a:gd name="T22" fmla="*/ 312 w 650"/>
                <a:gd name="T23" fmla="*/ 119 h 650"/>
                <a:gd name="T24" fmla="*/ 330 w 650"/>
                <a:gd name="T25" fmla="*/ 112 h 650"/>
                <a:gd name="T26" fmla="*/ 336 w 650"/>
                <a:gd name="T27" fmla="*/ 93 h 650"/>
                <a:gd name="T28" fmla="*/ 373 w 650"/>
                <a:gd name="T29" fmla="*/ 81 h 650"/>
                <a:gd name="T30" fmla="*/ 367 w 650"/>
                <a:gd name="T31" fmla="*/ 163 h 650"/>
                <a:gd name="T32" fmla="*/ 361 w 650"/>
                <a:gd name="T33" fmla="*/ 189 h 650"/>
                <a:gd name="T34" fmla="*/ 380 w 650"/>
                <a:gd name="T35" fmla="*/ 195 h 650"/>
                <a:gd name="T36" fmla="*/ 472 w 650"/>
                <a:gd name="T37" fmla="*/ 195 h 650"/>
                <a:gd name="T38" fmla="*/ 453 w 650"/>
                <a:gd name="T39" fmla="*/ 246 h 650"/>
                <a:gd name="T40" fmla="*/ 416 w 650"/>
                <a:gd name="T41" fmla="*/ 259 h 650"/>
                <a:gd name="T42" fmla="*/ 391 w 650"/>
                <a:gd name="T43" fmla="*/ 272 h 650"/>
                <a:gd name="T44" fmla="*/ 422 w 650"/>
                <a:gd name="T45" fmla="*/ 329 h 650"/>
                <a:gd name="T46" fmla="*/ 410 w 650"/>
                <a:gd name="T47" fmla="*/ 361 h 650"/>
                <a:gd name="T48" fmla="*/ 391 w 650"/>
                <a:gd name="T49" fmla="*/ 348 h 650"/>
                <a:gd name="T50" fmla="*/ 336 w 650"/>
                <a:gd name="T51" fmla="*/ 298 h 650"/>
                <a:gd name="T52" fmla="*/ 268 w 650"/>
                <a:gd name="T53" fmla="*/ 310 h 650"/>
                <a:gd name="T54" fmla="*/ 182 w 650"/>
                <a:gd name="T55" fmla="*/ 393 h 650"/>
                <a:gd name="T56" fmla="*/ 145 w 650"/>
                <a:gd name="T57" fmla="*/ 444 h 650"/>
                <a:gd name="T58" fmla="*/ 139 w 650"/>
                <a:gd name="T59" fmla="*/ 463 h 650"/>
                <a:gd name="T60" fmla="*/ 102 w 650"/>
                <a:gd name="T61" fmla="*/ 475 h 650"/>
                <a:gd name="T62" fmla="*/ 65 w 650"/>
                <a:gd name="T63" fmla="*/ 494 h 650"/>
                <a:gd name="T64" fmla="*/ 16 w 650"/>
                <a:gd name="T65" fmla="*/ 444 h 650"/>
                <a:gd name="T66" fmla="*/ 10 w 650"/>
                <a:gd name="T67" fmla="*/ 367 h 65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650"/>
                <a:gd name="T103" fmla="*/ 0 h 650"/>
                <a:gd name="T104" fmla="*/ 650 w 650"/>
                <a:gd name="T105" fmla="*/ 650 h 650"/>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650" h="650">
                  <a:moveTo>
                    <a:pt x="13" y="481"/>
                  </a:moveTo>
                  <a:cubicBezTo>
                    <a:pt x="50" y="463"/>
                    <a:pt x="96" y="454"/>
                    <a:pt x="130" y="431"/>
                  </a:cubicBezTo>
                  <a:cubicBezTo>
                    <a:pt x="197" y="386"/>
                    <a:pt x="145" y="406"/>
                    <a:pt x="196" y="390"/>
                  </a:cubicBezTo>
                  <a:cubicBezTo>
                    <a:pt x="236" y="350"/>
                    <a:pt x="214" y="376"/>
                    <a:pt x="255" y="314"/>
                  </a:cubicBezTo>
                  <a:cubicBezTo>
                    <a:pt x="261" y="306"/>
                    <a:pt x="272" y="289"/>
                    <a:pt x="272" y="289"/>
                  </a:cubicBezTo>
                  <a:cubicBezTo>
                    <a:pt x="278" y="236"/>
                    <a:pt x="281" y="210"/>
                    <a:pt x="297" y="164"/>
                  </a:cubicBezTo>
                  <a:cubicBezTo>
                    <a:pt x="304" y="110"/>
                    <a:pt x="298" y="37"/>
                    <a:pt x="347" y="6"/>
                  </a:cubicBezTo>
                  <a:cubicBezTo>
                    <a:pt x="408" y="25"/>
                    <a:pt x="356" y="0"/>
                    <a:pt x="380" y="114"/>
                  </a:cubicBezTo>
                  <a:cubicBezTo>
                    <a:pt x="382" y="123"/>
                    <a:pt x="384" y="97"/>
                    <a:pt x="388" y="89"/>
                  </a:cubicBezTo>
                  <a:cubicBezTo>
                    <a:pt x="419" y="34"/>
                    <a:pt x="406" y="44"/>
                    <a:pt x="447" y="31"/>
                  </a:cubicBezTo>
                  <a:cubicBezTo>
                    <a:pt x="474" y="71"/>
                    <a:pt x="455" y="83"/>
                    <a:pt x="439" y="131"/>
                  </a:cubicBezTo>
                  <a:cubicBezTo>
                    <a:pt x="436" y="141"/>
                    <a:pt x="417" y="147"/>
                    <a:pt x="422" y="156"/>
                  </a:cubicBezTo>
                  <a:cubicBezTo>
                    <a:pt x="426" y="164"/>
                    <a:pt x="439" y="150"/>
                    <a:pt x="447" y="147"/>
                  </a:cubicBezTo>
                  <a:cubicBezTo>
                    <a:pt x="450" y="139"/>
                    <a:pt x="448" y="127"/>
                    <a:pt x="455" y="122"/>
                  </a:cubicBezTo>
                  <a:cubicBezTo>
                    <a:pt x="469" y="112"/>
                    <a:pt x="505" y="106"/>
                    <a:pt x="505" y="106"/>
                  </a:cubicBezTo>
                  <a:cubicBezTo>
                    <a:pt x="502" y="142"/>
                    <a:pt x="501" y="178"/>
                    <a:pt x="497" y="214"/>
                  </a:cubicBezTo>
                  <a:cubicBezTo>
                    <a:pt x="496" y="226"/>
                    <a:pt x="485" y="237"/>
                    <a:pt x="489" y="248"/>
                  </a:cubicBezTo>
                  <a:cubicBezTo>
                    <a:pt x="492" y="256"/>
                    <a:pt x="506" y="253"/>
                    <a:pt x="514" y="256"/>
                  </a:cubicBezTo>
                  <a:cubicBezTo>
                    <a:pt x="545" y="251"/>
                    <a:pt x="612" y="236"/>
                    <a:pt x="639" y="256"/>
                  </a:cubicBezTo>
                  <a:cubicBezTo>
                    <a:pt x="650" y="265"/>
                    <a:pt x="624" y="317"/>
                    <a:pt x="614" y="323"/>
                  </a:cubicBezTo>
                  <a:cubicBezTo>
                    <a:pt x="599" y="332"/>
                    <a:pt x="564" y="339"/>
                    <a:pt x="564" y="339"/>
                  </a:cubicBezTo>
                  <a:cubicBezTo>
                    <a:pt x="542" y="332"/>
                    <a:pt x="530" y="319"/>
                    <a:pt x="530" y="356"/>
                  </a:cubicBezTo>
                  <a:cubicBezTo>
                    <a:pt x="530" y="385"/>
                    <a:pt x="572" y="431"/>
                    <a:pt x="572" y="431"/>
                  </a:cubicBezTo>
                  <a:cubicBezTo>
                    <a:pt x="577" y="447"/>
                    <a:pt x="594" y="473"/>
                    <a:pt x="555" y="473"/>
                  </a:cubicBezTo>
                  <a:cubicBezTo>
                    <a:pt x="545" y="473"/>
                    <a:pt x="538" y="462"/>
                    <a:pt x="530" y="456"/>
                  </a:cubicBezTo>
                  <a:cubicBezTo>
                    <a:pt x="505" y="435"/>
                    <a:pt x="479" y="414"/>
                    <a:pt x="455" y="390"/>
                  </a:cubicBezTo>
                  <a:cubicBezTo>
                    <a:pt x="444" y="391"/>
                    <a:pt x="384" y="394"/>
                    <a:pt x="363" y="406"/>
                  </a:cubicBezTo>
                  <a:cubicBezTo>
                    <a:pt x="310" y="436"/>
                    <a:pt x="288" y="474"/>
                    <a:pt x="247" y="515"/>
                  </a:cubicBezTo>
                  <a:cubicBezTo>
                    <a:pt x="235" y="548"/>
                    <a:pt x="225" y="562"/>
                    <a:pt x="196" y="582"/>
                  </a:cubicBezTo>
                  <a:cubicBezTo>
                    <a:pt x="193" y="590"/>
                    <a:pt x="195" y="602"/>
                    <a:pt x="188" y="607"/>
                  </a:cubicBezTo>
                  <a:cubicBezTo>
                    <a:pt x="174" y="617"/>
                    <a:pt x="138" y="623"/>
                    <a:pt x="138" y="623"/>
                  </a:cubicBezTo>
                  <a:cubicBezTo>
                    <a:pt x="129" y="629"/>
                    <a:pt x="103" y="650"/>
                    <a:pt x="88" y="648"/>
                  </a:cubicBezTo>
                  <a:cubicBezTo>
                    <a:pt x="60" y="643"/>
                    <a:pt x="35" y="603"/>
                    <a:pt x="21" y="582"/>
                  </a:cubicBezTo>
                  <a:cubicBezTo>
                    <a:pt x="15" y="544"/>
                    <a:pt x="0" y="516"/>
                    <a:pt x="13" y="481"/>
                  </a:cubicBezTo>
                  <a:close/>
                </a:path>
              </a:pathLst>
            </a:custGeom>
            <a:gradFill rotWithShape="1">
              <a:gsLst>
                <a:gs pos="0">
                  <a:srgbClr val="FF33CC"/>
                </a:gs>
                <a:gs pos="100000">
                  <a:srgbClr val="76185E"/>
                </a:gs>
              </a:gsLst>
              <a:lin ang="2700000" scaled="1"/>
            </a:gradFill>
            <a:ln w="9525">
              <a:noFill/>
              <a:round/>
              <a:headEnd/>
              <a:tailEnd/>
            </a:ln>
            <a:effectLst/>
            <a:scene3d>
              <a:camera prst="orthographicFront">
                <a:rot lat="0" lon="0" rev="0"/>
              </a:camera>
              <a:lightRig rig="glow" dir="t">
                <a:rot lat="0" lon="0" rev="4800000"/>
              </a:lightRig>
            </a:scene3d>
            <a:sp3d prstMaterial="matte">
              <a:bevelT w="127000" h="63500"/>
            </a:sp3d>
          </p:spPr>
          <p:txBody>
            <a:bodyPr/>
            <a:lstStyle/>
            <a:p>
              <a:pPr>
                <a:defRPr/>
              </a:pPr>
              <a:endParaRPr lang="en-US"/>
            </a:p>
          </p:txBody>
        </p:sp>
        <p:sp>
          <p:nvSpPr>
            <p:cNvPr id="59400" name="Freeform 110"/>
            <p:cNvSpPr>
              <a:spLocks/>
            </p:cNvSpPr>
            <p:nvPr/>
          </p:nvSpPr>
          <p:spPr bwMode="auto">
            <a:xfrm rot="4372441">
              <a:off x="6642100" y="3324225"/>
              <a:ext cx="762000" cy="787400"/>
            </a:xfrm>
            <a:custGeom>
              <a:avLst/>
              <a:gdLst>
                <a:gd name="T0" fmla="*/ 10 w 650"/>
                <a:gd name="T1" fmla="*/ 367 h 650"/>
                <a:gd name="T2" fmla="*/ 96 w 650"/>
                <a:gd name="T3" fmla="*/ 329 h 650"/>
                <a:gd name="T4" fmla="*/ 145 w 650"/>
                <a:gd name="T5" fmla="*/ 298 h 650"/>
                <a:gd name="T6" fmla="*/ 188 w 650"/>
                <a:gd name="T7" fmla="*/ 240 h 650"/>
                <a:gd name="T8" fmla="*/ 201 w 650"/>
                <a:gd name="T9" fmla="*/ 221 h 650"/>
                <a:gd name="T10" fmla="*/ 219 w 650"/>
                <a:gd name="T11" fmla="*/ 125 h 650"/>
                <a:gd name="T12" fmla="*/ 256 w 650"/>
                <a:gd name="T13" fmla="*/ 5 h 650"/>
                <a:gd name="T14" fmla="*/ 281 w 650"/>
                <a:gd name="T15" fmla="*/ 87 h 650"/>
                <a:gd name="T16" fmla="*/ 287 w 650"/>
                <a:gd name="T17" fmla="*/ 68 h 650"/>
                <a:gd name="T18" fmla="*/ 330 w 650"/>
                <a:gd name="T19" fmla="*/ 24 h 650"/>
                <a:gd name="T20" fmla="*/ 324 w 650"/>
                <a:gd name="T21" fmla="*/ 100 h 650"/>
                <a:gd name="T22" fmla="*/ 312 w 650"/>
                <a:gd name="T23" fmla="*/ 119 h 650"/>
                <a:gd name="T24" fmla="*/ 330 w 650"/>
                <a:gd name="T25" fmla="*/ 112 h 650"/>
                <a:gd name="T26" fmla="*/ 336 w 650"/>
                <a:gd name="T27" fmla="*/ 93 h 650"/>
                <a:gd name="T28" fmla="*/ 373 w 650"/>
                <a:gd name="T29" fmla="*/ 81 h 650"/>
                <a:gd name="T30" fmla="*/ 367 w 650"/>
                <a:gd name="T31" fmla="*/ 163 h 650"/>
                <a:gd name="T32" fmla="*/ 361 w 650"/>
                <a:gd name="T33" fmla="*/ 189 h 650"/>
                <a:gd name="T34" fmla="*/ 380 w 650"/>
                <a:gd name="T35" fmla="*/ 195 h 650"/>
                <a:gd name="T36" fmla="*/ 472 w 650"/>
                <a:gd name="T37" fmla="*/ 195 h 650"/>
                <a:gd name="T38" fmla="*/ 453 w 650"/>
                <a:gd name="T39" fmla="*/ 246 h 650"/>
                <a:gd name="T40" fmla="*/ 416 w 650"/>
                <a:gd name="T41" fmla="*/ 259 h 650"/>
                <a:gd name="T42" fmla="*/ 391 w 650"/>
                <a:gd name="T43" fmla="*/ 272 h 650"/>
                <a:gd name="T44" fmla="*/ 422 w 650"/>
                <a:gd name="T45" fmla="*/ 329 h 650"/>
                <a:gd name="T46" fmla="*/ 410 w 650"/>
                <a:gd name="T47" fmla="*/ 361 h 650"/>
                <a:gd name="T48" fmla="*/ 391 w 650"/>
                <a:gd name="T49" fmla="*/ 348 h 650"/>
                <a:gd name="T50" fmla="*/ 336 w 650"/>
                <a:gd name="T51" fmla="*/ 298 h 650"/>
                <a:gd name="T52" fmla="*/ 268 w 650"/>
                <a:gd name="T53" fmla="*/ 310 h 650"/>
                <a:gd name="T54" fmla="*/ 182 w 650"/>
                <a:gd name="T55" fmla="*/ 393 h 650"/>
                <a:gd name="T56" fmla="*/ 145 w 650"/>
                <a:gd name="T57" fmla="*/ 444 h 650"/>
                <a:gd name="T58" fmla="*/ 139 w 650"/>
                <a:gd name="T59" fmla="*/ 463 h 650"/>
                <a:gd name="T60" fmla="*/ 102 w 650"/>
                <a:gd name="T61" fmla="*/ 475 h 650"/>
                <a:gd name="T62" fmla="*/ 65 w 650"/>
                <a:gd name="T63" fmla="*/ 494 h 650"/>
                <a:gd name="T64" fmla="*/ 16 w 650"/>
                <a:gd name="T65" fmla="*/ 444 h 650"/>
                <a:gd name="T66" fmla="*/ 10 w 650"/>
                <a:gd name="T67" fmla="*/ 367 h 65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650"/>
                <a:gd name="T103" fmla="*/ 0 h 650"/>
                <a:gd name="T104" fmla="*/ 650 w 650"/>
                <a:gd name="T105" fmla="*/ 650 h 650"/>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650" h="650">
                  <a:moveTo>
                    <a:pt x="13" y="481"/>
                  </a:moveTo>
                  <a:cubicBezTo>
                    <a:pt x="50" y="463"/>
                    <a:pt x="96" y="454"/>
                    <a:pt x="130" y="431"/>
                  </a:cubicBezTo>
                  <a:cubicBezTo>
                    <a:pt x="197" y="386"/>
                    <a:pt x="145" y="406"/>
                    <a:pt x="196" y="390"/>
                  </a:cubicBezTo>
                  <a:cubicBezTo>
                    <a:pt x="236" y="350"/>
                    <a:pt x="214" y="376"/>
                    <a:pt x="255" y="314"/>
                  </a:cubicBezTo>
                  <a:cubicBezTo>
                    <a:pt x="261" y="306"/>
                    <a:pt x="272" y="289"/>
                    <a:pt x="272" y="289"/>
                  </a:cubicBezTo>
                  <a:cubicBezTo>
                    <a:pt x="278" y="236"/>
                    <a:pt x="281" y="210"/>
                    <a:pt x="297" y="164"/>
                  </a:cubicBezTo>
                  <a:cubicBezTo>
                    <a:pt x="304" y="110"/>
                    <a:pt x="298" y="37"/>
                    <a:pt x="347" y="6"/>
                  </a:cubicBezTo>
                  <a:cubicBezTo>
                    <a:pt x="408" y="25"/>
                    <a:pt x="356" y="0"/>
                    <a:pt x="380" y="114"/>
                  </a:cubicBezTo>
                  <a:cubicBezTo>
                    <a:pt x="382" y="123"/>
                    <a:pt x="384" y="97"/>
                    <a:pt x="388" y="89"/>
                  </a:cubicBezTo>
                  <a:cubicBezTo>
                    <a:pt x="419" y="34"/>
                    <a:pt x="406" y="44"/>
                    <a:pt x="447" y="31"/>
                  </a:cubicBezTo>
                  <a:cubicBezTo>
                    <a:pt x="474" y="71"/>
                    <a:pt x="455" y="83"/>
                    <a:pt x="439" y="131"/>
                  </a:cubicBezTo>
                  <a:cubicBezTo>
                    <a:pt x="436" y="141"/>
                    <a:pt x="417" y="147"/>
                    <a:pt x="422" y="156"/>
                  </a:cubicBezTo>
                  <a:cubicBezTo>
                    <a:pt x="426" y="164"/>
                    <a:pt x="439" y="150"/>
                    <a:pt x="447" y="147"/>
                  </a:cubicBezTo>
                  <a:cubicBezTo>
                    <a:pt x="450" y="139"/>
                    <a:pt x="448" y="127"/>
                    <a:pt x="455" y="122"/>
                  </a:cubicBezTo>
                  <a:cubicBezTo>
                    <a:pt x="469" y="112"/>
                    <a:pt x="505" y="106"/>
                    <a:pt x="505" y="106"/>
                  </a:cubicBezTo>
                  <a:cubicBezTo>
                    <a:pt x="502" y="142"/>
                    <a:pt x="501" y="178"/>
                    <a:pt x="497" y="214"/>
                  </a:cubicBezTo>
                  <a:cubicBezTo>
                    <a:pt x="496" y="226"/>
                    <a:pt x="485" y="237"/>
                    <a:pt x="489" y="248"/>
                  </a:cubicBezTo>
                  <a:cubicBezTo>
                    <a:pt x="492" y="256"/>
                    <a:pt x="506" y="253"/>
                    <a:pt x="514" y="256"/>
                  </a:cubicBezTo>
                  <a:cubicBezTo>
                    <a:pt x="545" y="251"/>
                    <a:pt x="612" y="236"/>
                    <a:pt x="639" y="256"/>
                  </a:cubicBezTo>
                  <a:cubicBezTo>
                    <a:pt x="650" y="265"/>
                    <a:pt x="624" y="317"/>
                    <a:pt x="614" y="323"/>
                  </a:cubicBezTo>
                  <a:cubicBezTo>
                    <a:pt x="599" y="332"/>
                    <a:pt x="564" y="339"/>
                    <a:pt x="564" y="339"/>
                  </a:cubicBezTo>
                  <a:cubicBezTo>
                    <a:pt x="542" y="332"/>
                    <a:pt x="530" y="319"/>
                    <a:pt x="530" y="356"/>
                  </a:cubicBezTo>
                  <a:cubicBezTo>
                    <a:pt x="530" y="385"/>
                    <a:pt x="572" y="431"/>
                    <a:pt x="572" y="431"/>
                  </a:cubicBezTo>
                  <a:cubicBezTo>
                    <a:pt x="577" y="447"/>
                    <a:pt x="594" y="473"/>
                    <a:pt x="555" y="473"/>
                  </a:cubicBezTo>
                  <a:cubicBezTo>
                    <a:pt x="545" y="473"/>
                    <a:pt x="538" y="462"/>
                    <a:pt x="530" y="456"/>
                  </a:cubicBezTo>
                  <a:cubicBezTo>
                    <a:pt x="505" y="435"/>
                    <a:pt x="479" y="414"/>
                    <a:pt x="455" y="390"/>
                  </a:cubicBezTo>
                  <a:cubicBezTo>
                    <a:pt x="444" y="391"/>
                    <a:pt x="384" y="394"/>
                    <a:pt x="363" y="406"/>
                  </a:cubicBezTo>
                  <a:cubicBezTo>
                    <a:pt x="310" y="436"/>
                    <a:pt x="288" y="474"/>
                    <a:pt x="247" y="515"/>
                  </a:cubicBezTo>
                  <a:cubicBezTo>
                    <a:pt x="235" y="548"/>
                    <a:pt x="225" y="562"/>
                    <a:pt x="196" y="582"/>
                  </a:cubicBezTo>
                  <a:cubicBezTo>
                    <a:pt x="193" y="590"/>
                    <a:pt x="195" y="602"/>
                    <a:pt x="188" y="607"/>
                  </a:cubicBezTo>
                  <a:cubicBezTo>
                    <a:pt x="174" y="617"/>
                    <a:pt x="138" y="623"/>
                    <a:pt x="138" y="623"/>
                  </a:cubicBezTo>
                  <a:cubicBezTo>
                    <a:pt x="129" y="629"/>
                    <a:pt x="103" y="650"/>
                    <a:pt x="88" y="648"/>
                  </a:cubicBezTo>
                  <a:cubicBezTo>
                    <a:pt x="60" y="643"/>
                    <a:pt x="35" y="603"/>
                    <a:pt x="21" y="582"/>
                  </a:cubicBezTo>
                  <a:cubicBezTo>
                    <a:pt x="15" y="544"/>
                    <a:pt x="0" y="516"/>
                    <a:pt x="13" y="481"/>
                  </a:cubicBezTo>
                  <a:close/>
                </a:path>
              </a:pathLst>
            </a:custGeom>
            <a:gradFill rotWithShape="1">
              <a:gsLst>
                <a:gs pos="0">
                  <a:srgbClr val="FF33CC"/>
                </a:gs>
                <a:gs pos="100000">
                  <a:srgbClr val="76185E"/>
                </a:gs>
              </a:gsLst>
              <a:path path="rect">
                <a:fillToRect t="100000" r="100000"/>
              </a:path>
            </a:gradFill>
            <a:ln w="9525">
              <a:noFill/>
              <a:round/>
              <a:headEnd/>
              <a:tailEnd/>
            </a:ln>
            <a:effectLst/>
            <a:scene3d>
              <a:camera prst="orthographicFront">
                <a:rot lat="0" lon="0" rev="0"/>
              </a:camera>
              <a:lightRig rig="glow" dir="t">
                <a:rot lat="0" lon="0" rev="4800000"/>
              </a:lightRig>
            </a:scene3d>
            <a:sp3d prstMaterial="matte">
              <a:bevelT w="127000" h="63500"/>
            </a:sp3d>
          </p:spPr>
          <p:txBody>
            <a:bodyPr/>
            <a:lstStyle/>
            <a:p>
              <a:pPr>
                <a:defRPr/>
              </a:pPr>
              <a:endParaRPr lang="en-US"/>
            </a:p>
          </p:txBody>
        </p:sp>
        <p:sp>
          <p:nvSpPr>
            <p:cNvPr id="59479" name="Oval 28"/>
            <p:cNvSpPr>
              <a:spLocks noChangeArrowheads="1"/>
            </p:cNvSpPr>
            <p:nvPr/>
          </p:nvSpPr>
          <p:spPr bwMode="auto">
            <a:xfrm>
              <a:off x="3692525" y="1616075"/>
              <a:ext cx="1165225" cy="1149350"/>
            </a:xfrm>
            <a:prstGeom prst="ellipse">
              <a:avLst/>
            </a:prstGeom>
            <a:gradFill rotWithShape="0">
              <a:gsLst>
                <a:gs pos="0">
                  <a:srgbClr val="FF6699"/>
                </a:gs>
                <a:gs pos="100000">
                  <a:srgbClr val="762F47"/>
                </a:gs>
              </a:gsLst>
              <a:path path="rect">
                <a:fillToRect t="100000" r="100000"/>
              </a:path>
            </a:gradFill>
            <a:ln w="9525">
              <a:noFill/>
              <a:round/>
              <a:headEnd/>
              <a:tailEnd/>
            </a:ln>
            <a:effectLst/>
            <a:scene3d>
              <a:camera prst="orthographicFront">
                <a:rot lat="0" lon="0" rev="0"/>
              </a:camera>
              <a:lightRig rig="glow" dir="t">
                <a:rot lat="0" lon="0" rev="4800000"/>
              </a:lightRig>
            </a:scene3d>
            <a:sp3d prstMaterial="matte">
              <a:bevelT w="127000" h="63500"/>
            </a:sp3d>
          </p:spPr>
          <p:txBody>
            <a:bodyPr/>
            <a:lstStyle/>
            <a:p>
              <a:pPr>
                <a:defRPr/>
              </a:pPr>
              <a:endParaRPr lang="en-US"/>
            </a:p>
          </p:txBody>
        </p:sp>
        <p:sp>
          <p:nvSpPr>
            <p:cNvPr id="25614" name="Freeform 14"/>
            <p:cNvSpPr>
              <a:spLocks/>
            </p:cNvSpPr>
            <p:nvPr/>
          </p:nvSpPr>
          <p:spPr bwMode="auto">
            <a:xfrm>
              <a:off x="2427288" y="898525"/>
              <a:ext cx="4273550" cy="4468813"/>
            </a:xfrm>
            <a:custGeom>
              <a:avLst/>
              <a:gdLst/>
              <a:ahLst/>
              <a:cxnLst>
                <a:cxn ang="0">
                  <a:pos x="135" y="1410"/>
                </a:cxn>
                <a:cxn ang="0">
                  <a:pos x="255" y="1515"/>
                </a:cxn>
                <a:cxn ang="0">
                  <a:pos x="360" y="1635"/>
                </a:cxn>
                <a:cxn ang="0">
                  <a:pos x="525" y="1845"/>
                </a:cxn>
                <a:cxn ang="0">
                  <a:pos x="585" y="1980"/>
                </a:cxn>
                <a:cxn ang="0">
                  <a:pos x="705" y="2325"/>
                </a:cxn>
                <a:cxn ang="0">
                  <a:pos x="855" y="3060"/>
                </a:cxn>
                <a:cxn ang="0">
                  <a:pos x="900" y="3225"/>
                </a:cxn>
                <a:cxn ang="0">
                  <a:pos x="1080" y="3615"/>
                </a:cxn>
                <a:cxn ang="0">
                  <a:pos x="1245" y="3735"/>
                </a:cxn>
                <a:cxn ang="0">
                  <a:pos x="1545" y="3915"/>
                </a:cxn>
                <a:cxn ang="0">
                  <a:pos x="1875" y="4065"/>
                </a:cxn>
                <a:cxn ang="0">
                  <a:pos x="2280" y="4200"/>
                </a:cxn>
                <a:cxn ang="0">
                  <a:pos x="3210" y="4020"/>
                </a:cxn>
                <a:cxn ang="0">
                  <a:pos x="3420" y="3885"/>
                </a:cxn>
                <a:cxn ang="0">
                  <a:pos x="3645" y="3795"/>
                </a:cxn>
                <a:cxn ang="0">
                  <a:pos x="4005" y="3480"/>
                </a:cxn>
                <a:cxn ang="0">
                  <a:pos x="4125" y="3120"/>
                </a:cxn>
                <a:cxn ang="0">
                  <a:pos x="3915" y="2235"/>
                </a:cxn>
                <a:cxn ang="0">
                  <a:pos x="2850" y="1725"/>
                </a:cxn>
                <a:cxn ang="0">
                  <a:pos x="2025" y="1590"/>
                </a:cxn>
                <a:cxn ang="0">
                  <a:pos x="1605" y="1470"/>
                </a:cxn>
                <a:cxn ang="0">
                  <a:pos x="1335" y="1335"/>
                </a:cxn>
                <a:cxn ang="0">
                  <a:pos x="1185" y="1155"/>
                </a:cxn>
                <a:cxn ang="0">
                  <a:pos x="1155" y="1065"/>
                </a:cxn>
                <a:cxn ang="0">
                  <a:pos x="1290" y="690"/>
                </a:cxn>
                <a:cxn ang="0">
                  <a:pos x="1500" y="555"/>
                </a:cxn>
                <a:cxn ang="0">
                  <a:pos x="1830" y="480"/>
                </a:cxn>
                <a:cxn ang="0">
                  <a:pos x="3975" y="480"/>
                </a:cxn>
                <a:cxn ang="0">
                  <a:pos x="4425" y="330"/>
                </a:cxn>
                <a:cxn ang="0">
                  <a:pos x="4500" y="270"/>
                </a:cxn>
                <a:cxn ang="0">
                  <a:pos x="4665" y="0"/>
                </a:cxn>
              </a:cxnLst>
              <a:rect l="0" t="0" r="r" b="b"/>
              <a:pathLst>
                <a:path w="4665" h="4200">
                  <a:moveTo>
                    <a:pt x="0" y="1320"/>
                  </a:moveTo>
                  <a:cubicBezTo>
                    <a:pt x="45" y="1350"/>
                    <a:pt x="90" y="1380"/>
                    <a:pt x="135" y="1410"/>
                  </a:cubicBezTo>
                  <a:cubicBezTo>
                    <a:pt x="150" y="1420"/>
                    <a:pt x="180" y="1440"/>
                    <a:pt x="180" y="1440"/>
                  </a:cubicBezTo>
                  <a:cubicBezTo>
                    <a:pt x="260" y="1560"/>
                    <a:pt x="155" y="1415"/>
                    <a:pt x="255" y="1515"/>
                  </a:cubicBezTo>
                  <a:cubicBezTo>
                    <a:pt x="355" y="1615"/>
                    <a:pt x="210" y="1510"/>
                    <a:pt x="330" y="1590"/>
                  </a:cubicBezTo>
                  <a:cubicBezTo>
                    <a:pt x="340" y="1605"/>
                    <a:pt x="347" y="1622"/>
                    <a:pt x="360" y="1635"/>
                  </a:cubicBezTo>
                  <a:cubicBezTo>
                    <a:pt x="373" y="1648"/>
                    <a:pt x="393" y="1651"/>
                    <a:pt x="405" y="1665"/>
                  </a:cubicBezTo>
                  <a:cubicBezTo>
                    <a:pt x="449" y="1716"/>
                    <a:pt x="487" y="1788"/>
                    <a:pt x="525" y="1845"/>
                  </a:cubicBezTo>
                  <a:cubicBezTo>
                    <a:pt x="535" y="1860"/>
                    <a:pt x="549" y="1873"/>
                    <a:pt x="555" y="1890"/>
                  </a:cubicBezTo>
                  <a:cubicBezTo>
                    <a:pt x="565" y="1920"/>
                    <a:pt x="567" y="1954"/>
                    <a:pt x="585" y="1980"/>
                  </a:cubicBezTo>
                  <a:cubicBezTo>
                    <a:pt x="595" y="1995"/>
                    <a:pt x="608" y="2009"/>
                    <a:pt x="615" y="2025"/>
                  </a:cubicBezTo>
                  <a:cubicBezTo>
                    <a:pt x="656" y="2118"/>
                    <a:pt x="680" y="2226"/>
                    <a:pt x="705" y="2325"/>
                  </a:cubicBezTo>
                  <a:cubicBezTo>
                    <a:pt x="724" y="2494"/>
                    <a:pt x="761" y="2797"/>
                    <a:pt x="840" y="2955"/>
                  </a:cubicBezTo>
                  <a:cubicBezTo>
                    <a:pt x="845" y="2990"/>
                    <a:pt x="846" y="3026"/>
                    <a:pt x="855" y="3060"/>
                  </a:cubicBezTo>
                  <a:cubicBezTo>
                    <a:pt x="861" y="3082"/>
                    <a:pt x="879" y="3098"/>
                    <a:pt x="885" y="3120"/>
                  </a:cubicBezTo>
                  <a:cubicBezTo>
                    <a:pt x="894" y="3154"/>
                    <a:pt x="893" y="3190"/>
                    <a:pt x="900" y="3225"/>
                  </a:cubicBezTo>
                  <a:cubicBezTo>
                    <a:pt x="914" y="3296"/>
                    <a:pt x="944" y="3364"/>
                    <a:pt x="960" y="3435"/>
                  </a:cubicBezTo>
                  <a:cubicBezTo>
                    <a:pt x="979" y="3519"/>
                    <a:pt x="995" y="3587"/>
                    <a:pt x="1080" y="3615"/>
                  </a:cubicBezTo>
                  <a:cubicBezTo>
                    <a:pt x="1147" y="3716"/>
                    <a:pt x="1068" y="3617"/>
                    <a:pt x="1155" y="3675"/>
                  </a:cubicBezTo>
                  <a:cubicBezTo>
                    <a:pt x="1267" y="3750"/>
                    <a:pt x="1138" y="3699"/>
                    <a:pt x="1245" y="3735"/>
                  </a:cubicBezTo>
                  <a:cubicBezTo>
                    <a:pt x="1312" y="3802"/>
                    <a:pt x="1326" y="3775"/>
                    <a:pt x="1395" y="3825"/>
                  </a:cubicBezTo>
                  <a:cubicBezTo>
                    <a:pt x="1464" y="3874"/>
                    <a:pt x="1456" y="3893"/>
                    <a:pt x="1545" y="3915"/>
                  </a:cubicBezTo>
                  <a:cubicBezTo>
                    <a:pt x="1623" y="3967"/>
                    <a:pt x="1699" y="4000"/>
                    <a:pt x="1785" y="4035"/>
                  </a:cubicBezTo>
                  <a:cubicBezTo>
                    <a:pt x="1814" y="4047"/>
                    <a:pt x="1849" y="4047"/>
                    <a:pt x="1875" y="4065"/>
                  </a:cubicBezTo>
                  <a:cubicBezTo>
                    <a:pt x="1943" y="4111"/>
                    <a:pt x="2022" y="4129"/>
                    <a:pt x="2100" y="4155"/>
                  </a:cubicBezTo>
                  <a:cubicBezTo>
                    <a:pt x="2158" y="4174"/>
                    <a:pt x="2221" y="4180"/>
                    <a:pt x="2280" y="4200"/>
                  </a:cubicBezTo>
                  <a:cubicBezTo>
                    <a:pt x="2460" y="4195"/>
                    <a:pt x="2640" y="4194"/>
                    <a:pt x="2820" y="4185"/>
                  </a:cubicBezTo>
                  <a:cubicBezTo>
                    <a:pt x="2960" y="4178"/>
                    <a:pt x="3082" y="4063"/>
                    <a:pt x="3210" y="4020"/>
                  </a:cubicBezTo>
                  <a:cubicBezTo>
                    <a:pt x="3287" y="3943"/>
                    <a:pt x="3236" y="3984"/>
                    <a:pt x="3375" y="3915"/>
                  </a:cubicBezTo>
                  <a:cubicBezTo>
                    <a:pt x="3391" y="3907"/>
                    <a:pt x="3403" y="3892"/>
                    <a:pt x="3420" y="3885"/>
                  </a:cubicBezTo>
                  <a:cubicBezTo>
                    <a:pt x="3439" y="3877"/>
                    <a:pt x="3461" y="3878"/>
                    <a:pt x="3480" y="3870"/>
                  </a:cubicBezTo>
                  <a:cubicBezTo>
                    <a:pt x="3748" y="3758"/>
                    <a:pt x="3510" y="3840"/>
                    <a:pt x="3645" y="3795"/>
                  </a:cubicBezTo>
                  <a:cubicBezTo>
                    <a:pt x="3693" y="3724"/>
                    <a:pt x="3757" y="3703"/>
                    <a:pt x="3825" y="3660"/>
                  </a:cubicBezTo>
                  <a:cubicBezTo>
                    <a:pt x="3902" y="3612"/>
                    <a:pt x="3943" y="3542"/>
                    <a:pt x="4005" y="3480"/>
                  </a:cubicBezTo>
                  <a:cubicBezTo>
                    <a:pt x="4060" y="3316"/>
                    <a:pt x="3972" y="3564"/>
                    <a:pt x="4050" y="3390"/>
                  </a:cubicBezTo>
                  <a:cubicBezTo>
                    <a:pt x="4090" y="3301"/>
                    <a:pt x="4095" y="3211"/>
                    <a:pt x="4125" y="3120"/>
                  </a:cubicBezTo>
                  <a:cubicBezTo>
                    <a:pt x="4115" y="2807"/>
                    <a:pt x="4131" y="2704"/>
                    <a:pt x="4050" y="2460"/>
                  </a:cubicBezTo>
                  <a:cubicBezTo>
                    <a:pt x="4025" y="2386"/>
                    <a:pt x="3963" y="2292"/>
                    <a:pt x="3915" y="2235"/>
                  </a:cubicBezTo>
                  <a:cubicBezTo>
                    <a:pt x="3852" y="2159"/>
                    <a:pt x="3798" y="2086"/>
                    <a:pt x="3720" y="2025"/>
                  </a:cubicBezTo>
                  <a:cubicBezTo>
                    <a:pt x="3462" y="1824"/>
                    <a:pt x="3163" y="1782"/>
                    <a:pt x="2850" y="1725"/>
                  </a:cubicBezTo>
                  <a:cubicBezTo>
                    <a:pt x="2652" y="1689"/>
                    <a:pt x="2450" y="1653"/>
                    <a:pt x="2250" y="1635"/>
                  </a:cubicBezTo>
                  <a:cubicBezTo>
                    <a:pt x="2173" y="1609"/>
                    <a:pt x="2107" y="1600"/>
                    <a:pt x="2025" y="1590"/>
                  </a:cubicBezTo>
                  <a:cubicBezTo>
                    <a:pt x="1901" y="1549"/>
                    <a:pt x="1966" y="1564"/>
                    <a:pt x="1830" y="1545"/>
                  </a:cubicBezTo>
                  <a:cubicBezTo>
                    <a:pt x="1755" y="1520"/>
                    <a:pt x="1680" y="1495"/>
                    <a:pt x="1605" y="1470"/>
                  </a:cubicBezTo>
                  <a:cubicBezTo>
                    <a:pt x="1575" y="1460"/>
                    <a:pt x="1541" y="1458"/>
                    <a:pt x="1515" y="1440"/>
                  </a:cubicBezTo>
                  <a:cubicBezTo>
                    <a:pt x="1453" y="1399"/>
                    <a:pt x="1404" y="1358"/>
                    <a:pt x="1335" y="1335"/>
                  </a:cubicBezTo>
                  <a:cubicBezTo>
                    <a:pt x="1292" y="1270"/>
                    <a:pt x="1278" y="1287"/>
                    <a:pt x="1215" y="1245"/>
                  </a:cubicBezTo>
                  <a:cubicBezTo>
                    <a:pt x="1205" y="1215"/>
                    <a:pt x="1195" y="1185"/>
                    <a:pt x="1185" y="1155"/>
                  </a:cubicBezTo>
                  <a:cubicBezTo>
                    <a:pt x="1180" y="1140"/>
                    <a:pt x="1175" y="1125"/>
                    <a:pt x="1170" y="1110"/>
                  </a:cubicBezTo>
                  <a:cubicBezTo>
                    <a:pt x="1165" y="1095"/>
                    <a:pt x="1155" y="1065"/>
                    <a:pt x="1155" y="1065"/>
                  </a:cubicBezTo>
                  <a:cubicBezTo>
                    <a:pt x="1166" y="999"/>
                    <a:pt x="1194" y="834"/>
                    <a:pt x="1230" y="780"/>
                  </a:cubicBezTo>
                  <a:cubicBezTo>
                    <a:pt x="1250" y="750"/>
                    <a:pt x="1270" y="720"/>
                    <a:pt x="1290" y="690"/>
                  </a:cubicBezTo>
                  <a:cubicBezTo>
                    <a:pt x="1310" y="660"/>
                    <a:pt x="1380" y="630"/>
                    <a:pt x="1380" y="630"/>
                  </a:cubicBezTo>
                  <a:cubicBezTo>
                    <a:pt x="1428" y="559"/>
                    <a:pt x="1393" y="591"/>
                    <a:pt x="1500" y="555"/>
                  </a:cubicBezTo>
                  <a:cubicBezTo>
                    <a:pt x="1517" y="549"/>
                    <a:pt x="1528" y="531"/>
                    <a:pt x="1545" y="525"/>
                  </a:cubicBezTo>
                  <a:cubicBezTo>
                    <a:pt x="1629" y="493"/>
                    <a:pt x="1742" y="491"/>
                    <a:pt x="1830" y="480"/>
                  </a:cubicBezTo>
                  <a:cubicBezTo>
                    <a:pt x="2386" y="490"/>
                    <a:pt x="2939" y="509"/>
                    <a:pt x="3495" y="525"/>
                  </a:cubicBezTo>
                  <a:cubicBezTo>
                    <a:pt x="3728" y="514"/>
                    <a:pt x="3789" y="507"/>
                    <a:pt x="3975" y="480"/>
                  </a:cubicBezTo>
                  <a:cubicBezTo>
                    <a:pt x="4108" y="436"/>
                    <a:pt x="4242" y="388"/>
                    <a:pt x="4380" y="360"/>
                  </a:cubicBezTo>
                  <a:cubicBezTo>
                    <a:pt x="4395" y="350"/>
                    <a:pt x="4409" y="338"/>
                    <a:pt x="4425" y="330"/>
                  </a:cubicBezTo>
                  <a:cubicBezTo>
                    <a:pt x="4439" y="323"/>
                    <a:pt x="4458" y="325"/>
                    <a:pt x="4470" y="315"/>
                  </a:cubicBezTo>
                  <a:cubicBezTo>
                    <a:pt x="4484" y="304"/>
                    <a:pt x="4487" y="283"/>
                    <a:pt x="4500" y="270"/>
                  </a:cubicBezTo>
                  <a:cubicBezTo>
                    <a:pt x="4513" y="257"/>
                    <a:pt x="4530" y="250"/>
                    <a:pt x="4545" y="240"/>
                  </a:cubicBezTo>
                  <a:cubicBezTo>
                    <a:pt x="4635" y="105"/>
                    <a:pt x="4592" y="183"/>
                    <a:pt x="4665" y="0"/>
                  </a:cubicBezTo>
                </a:path>
              </a:pathLst>
            </a:custGeom>
            <a:noFill/>
            <a:ln w="193675" cmpd="sng">
              <a:solidFill>
                <a:srgbClr val="0000FF"/>
              </a:solidFill>
              <a:round/>
              <a:headEnd/>
              <a:tailEnd/>
            </a:ln>
            <a:effectLst/>
          </p:spPr>
          <p:txBody>
            <a:bodyPr/>
            <a:lstStyle/>
            <a:p>
              <a:pPr>
                <a:defRPr/>
              </a:pPr>
              <a:endParaRPr lang="en-US"/>
            </a:p>
          </p:txBody>
        </p:sp>
        <p:sp>
          <p:nvSpPr>
            <p:cNvPr id="3" name="Oval 17"/>
            <p:cNvSpPr>
              <a:spLocks noChangeArrowheads="1"/>
            </p:cNvSpPr>
            <p:nvPr/>
          </p:nvSpPr>
          <p:spPr bwMode="auto">
            <a:xfrm>
              <a:off x="2286000" y="3184525"/>
              <a:ext cx="1166813" cy="1149350"/>
            </a:xfrm>
            <a:prstGeom prst="ellipse">
              <a:avLst/>
            </a:prstGeom>
            <a:gradFill rotWithShape="0">
              <a:gsLst>
                <a:gs pos="0">
                  <a:srgbClr val="FF6699"/>
                </a:gs>
                <a:gs pos="100000">
                  <a:srgbClr val="762F47"/>
                </a:gs>
              </a:gsLst>
              <a:path path="rect">
                <a:fillToRect t="100000" r="100000"/>
              </a:path>
            </a:gradFill>
            <a:ln w="9525">
              <a:noFill/>
              <a:round/>
              <a:headEnd/>
              <a:tailEnd/>
            </a:ln>
            <a:effectLst/>
            <a:scene3d>
              <a:camera prst="orthographicFront">
                <a:rot lat="0" lon="0" rev="0"/>
              </a:camera>
              <a:lightRig rig="glow" dir="t">
                <a:rot lat="0" lon="0" rev="4800000"/>
              </a:lightRig>
            </a:scene3d>
            <a:sp3d prstMaterial="matte">
              <a:bevelT w="127000" h="63500"/>
            </a:sp3d>
          </p:spPr>
          <p:txBody>
            <a:bodyPr/>
            <a:lstStyle/>
            <a:p>
              <a:pPr>
                <a:defRPr/>
              </a:pPr>
              <a:endParaRPr lang="en-US"/>
            </a:p>
          </p:txBody>
        </p:sp>
        <p:sp>
          <p:nvSpPr>
            <p:cNvPr id="59414" name="Rectangle 9"/>
            <p:cNvSpPr>
              <a:spLocks noChangeArrowheads="1"/>
            </p:cNvSpPr>
            <p:nvPr/>
          </p:nvSpPr>
          <p:spPr bwMode="auto">
            <a:xfrm rot="235631">
              <a:off x="4567238" y="1344613"/>
              <a:ext cx="776288" cy="190500"/>
            </a:xfrm>
            <a:prstGeom prst="rect">
              <a:avLst/>
            </a:prstGeom>
            <a:solidFill>
              <a:srgbClr val="FFFFFF"/>
            </a:solidFill>
            <a:ln w="9525">
              <a:solidFill>
                <a:srgbClr val="000000"/>
              </a:solidFill>
              <a:miter lim="800000"/>
              <a:headEnd/>
              <a:tailEnd/>
            </a:ln>
            <a:effectLst/>
          </p:spPr>
          <p:txBody>
            <a:bodyPr/>
            <a:lstStyle/>
            <a:p>
              <a:endParaRPr lang="en-US"/>
            </a:p>
          </p:txBody>
        </p:sp>
        <p:sp>
          <p:nvSpPr>
            <p:cNvPr id="59405" name="Rectangle 10"/>
            <p:cNvSpPr>
              <a:spLocks noChangeArrowheads="1"/>
            </p:cNvSpPr>
            <p:nvPr/>
          </p:nvSpPr>
          <p:spPr bwMode="auto">
            <a:xfrm>
              <a:off x="4176713" y="1309688"/>
              <a:ext cx="193675" cy="192088"/>
            </a:xfrm>
            <a:prstGeom prst="rect">
              <a:avLst/>
            </a:prstGeom>
            <a:solidFill>
              <a:srgbClr val="FF9900"/>
            </a:solidFill>
            <a:ln w="9525">
              <a:noFill/>
              <a:miter lim="800000"/>
              <a:headEnd/>
              <a:tailEnd/>
            </a:ln>
            <a:effectLst/>
            <a:scene3d>
              <a:camera prst="orthographicFront">
                <a:rot lat="0" lon="0" rev="0"/>
              </a:camera>
              <a:lightRig rig="contrasting" dir="t">
                <a:rot lat="0" lon="0" rev="7800000"/>
              </a:lightRig>
            </a:scene3d>
            <a:sp3d>
              <a:bevelT w="139700" h="139700"/>
            </a:sp3d>
          </p:spPr>
          <p:txBody>
            <a:bodyPr/>
            <a:lstStyle/>
            <a:p>
              <a:pPr>
                <a:defRPr/>
              </a:pPr>
              <a:endParaRPr lang="en-US"/>
            </a:p>
          </p:txBody>
        </p:sp>
        <p:sp>
          <p:nvSpPr>
            <p:cNvPr id="59406" name="Rectangle 11"/>
            <p:cNvSpPr>
              <a:spLocks noChangeArrowheads="1"/>
            </p:cNvSpPr>
            <p:nvPr/>
          </p:nvSpPr>
          <p:spPr bwMode="auto">
            <a:xfrm>
              <a:off x="4370388" y="1309688"/>
              <a:ext cx="196850" cy="192088"/>
            </a:xfrm>
            <a:prstGeom prst="rect">
              <a:avLst/>
            </a:prstGeom>
            <a:solidFill>
              <a:srgbClr val="FFFF00"/>
            </a:solidFill>
            <a:ln w="9525">
              <a:noFill/>
              <a:miter lim="800000"/>
              <a:headEnd/>
              <a:tailEnd/>
            </a:ln>
            <a:effectLst/>
            <a:scene3d>
              <a:camera prst="orthographicFront">
                <a:rot lat="0" lon="0" rev="0"/>
              </a:camera>
              <a:lightRig rig="contrasting" dir="t">
                <a:rot lat="0" lon="0" rev="7800000"/>
              </a:lightRig>
            </a:scene3d>
            <a:sp3d>
              <a:bevelT w="139700" h="139700"/>
            </a:sp3d>
          </p:spPr>
          <p:txBody>
            <a:bodyPr/>
            <a:lstStyle/>
            <a:p>
              <a:pPr>
                <a:defRPr/>
              </a:pPr>
              <a:endParaRPr lang="en-US"/>
            </a:p>
          </p:txBody>
        </p:sp>
        <p:sp>
          <p:nvSpPr>
            <p:cNvPr id="59421" name="Text Box 12"/>
            <p:cNvSpPr txBox="1">
              <a:spLocks noChangeArrowheads="1"/>
            </p:cNvSpPr>
            <p:nvPr/>
          </p:nvSpPr>
          <p:spPr bwMode="auto">
            <a:xfrm rot="414880">
              <a:off x="4495800" y="1330325"/>
              <a:ext cx="1033463" cy="368300"/>
            </a:xfrm>
            <a:prstGeom prst="rect">
              <a:avLst/>
            </a:prstGeom>
            <a:noFill/>
            <a:ln w="9525">
              <a:noFill/>
              <a:miter lim="800000"/>
              <a:headEnd/>
              <a:tailEnd/>
            </a:ln>
            <a:effectLst/>
          </p:spPr>
          <p:txBody>
            <a:bodyPr/>
            <a:lstStyle/>
            <a:p>
              <a:r>
                <a:rPr lang="en-US" sz="1000" b="1">
                  <a:latin typeface="Century Gothic" pitchFamily="34" charset="0"/>
                </a:rPr>
                <a:t>Exon 2</a:t>
              </a:r>
              <a:endParaRPr lang="en-US">
                <a:latin typeface="Century Gothic" pitchFamily="34" charset="0"/>
              </a:endParaRPr>
            </a:p>
          </p:txBody>
        </p:sp>
        <p:sp>
          <p:nvSpPr>
            <p:cNvPr id="59422" name="Rectangle 15"/>
            <p:cNvSpPr>
              <a:spLocks noChangeArrowheads="1"/>
            </p:cNvSpPr>
            <p:nvPr/>
          </p:nvSpPr>
          <p:spPr bwMode="auto">
            <a:xfrm rot="693608">
              <a:off x="3983038" y="2493963"/>
              <a:ext cx="777875" cy="193675"/>
            </a:xfrm>
            <a:prstGeom prst="rect">
              <a:avLst/>
            </a:prstGeom>
            <a:gradFill rotWithShape="0">
              <a:gsLst>
                <a:gs pos="0">
                  <a:srgbClr val="007600"/>
                </a:gs>
                <a:gs pos="50000">
                  <a:srgbClr val="00FF00"/>
                </a:gs>
                <a:gs pos="100000">
                  <a:srgbClr val="007600"/>
                </a:gs>
              </a:gsLst>
              <a:lin ang="5400000" scaled="1"/>
            </a:gradFill>
            <a:ln w="9525">
              <a:noFill/>
              <a:miter lim="800000"/>
              <a:headEnd/>
              <a:tailEnd/>
            </a:ln>
            <a:effectLst/>
          </p:spPr>
          <p:txBody>
            <a:bodyPr/>
            <a:lstStyle/>
            <a:p>
              <a:endParaRPr lang="en-US"/>
            </a:p>
          </p:txBody>
        </p:sp>
        <p:sp>
          <p:nvSpPr>
            <p:cNvPr id="59459" name="Oval 39"/>
            <p:cNvSpPr>
              <a:spLocks noChangeArrowheads="1"/>
            </p:cNvSpPr>
            <p:nvPr/>
          </p:nvSpPr>
          <p:spPr bwMode="auto">
            <a:xfrm>
              <a:off x="3727450" y="4625975"/>
              <a:ext cx="1165225" cy="1149350"/>
            </a:xfrm>
            <a:prstGeom prst="ellipse">
              <a:avLst/>
            </a:prstGeom>
            <a:gradFill rotWithShape="0">
              <a:gsLst>
                <a:gs pos="0">
                  <a:srgbClr val="FF6699"/>
                </a:gs>
                <a:gs pos="100000">
                  <a:srgbClr val="762F47"/>
                </a:gs>
              </a:gsLst>
              <a:path path="rect">
                <a:fillToRect t="100000" r="100000"/>
              </a:path>
            </a:gradFill>
            <a:ln w="9525">
              <a:noFill/>
              <a:round/>
              <a:headEnd/>
              <a:tailEnd/>
            </a:ln>
            <a:effectLst/>
            <a:scene3d>
              <a:camera prst="orthographicFront">
                <a:rot lat="0" lon="0" rev="0"/>
              </a:camera>
              <a:lightRig rig="glow" dir="t">
                <a:rot lat="0" lon="0" rev="4800000"/>
              </a:lightRig>
            </a:scene3d>
            <a:sp3d prstMaterial="matte">
              <a:bevelT w="127000" h="63500"/>
            </a:sp3d>
          </p:spPr>
          <p:txBody>
            <a:bodyPr/>
            <a:lstStyle/>
            <a:p>
              <a:pPr>
                <a:defRPr/>
              </a:pPr>
              <a:endParaRPr lang="en-US"/>
            </a:p>
          </p:txBody>
        </p:sp>
        <p:sp>
          <p:nvSpPr>
            <p:cNvPr id="59452" name="Oval 50"/>
            <p:cNvSpPr>
              <a:spLocks noChangeArrowheads="1"/>
            </p:cNvSpPr>
            <p:nvPr/>
          </p:nvSpPr>
          <p:spPr bwMode="auto">
            <a:xfrm>
              <a:off x="5926138" y="1792288"/>
              <a:ext cx="1165225" cy="1150938"/>
            </a:xfrm>
            <a:prstGeom prst="ellipse">
              <a:avLst/>
            </a:prstGeom>
            <a:gradFill rotWithShape="0">
              <a:gsLst>
                <a:gs pos="0">
                  <a:srgbClr val="FF6699"/>
                </a:gs>
                <a:gs pos="100000">
                  <a:srgbClr val="762F47"/>
                </a:gs>
              </a:gsLst>
              <a:path path="rect">
                <a:fillToRect t="100000" r="100000"/>
              </a:path>
            </a:gradFill>
            <a:ln w="9525">
              <a:noFill/>
              <a:round/>
              <a:headEnd/>
              <a:tailEnd/>
            </a:ln>
            <a:effectLst/>
            <a:scene3d>
              <a:camera prst="orthographicFront">
                <a:rot lat="0" lon="0" rev="0"/>
              </a:camera>
              <a:lightRig rig="glow" dir="t">
                <a:rot lat="0" lon="0" rev="4800000"/>
              </a:lightRig>
            </a:scene3d>
            <a:sp3d prstMaterial="matte">
              <a:bevelT w="127000" h="63500"/>
            </a:sp3d>
          </p:spPr>
          <p:txBody>
            <a:bodyPr/>
            <a:lstStyle/>
            <a:p>
              <a:pPr>
                <a:defRPr/>
              </a:pPr>
              <a:endParaRPr lang="en-US"/>
            </a:p>
          </p:txBody>
        </p:sp>
        <p:sp>
          <p:nvSpPr>
            <p:cNvPr id="4" name="Oval 58"/>
            <p:cNvSpPr>
              <a:spLocks noChangeArrowheads="1"/>
            </p:cNvSpPr>
            <p:nvPr/>
          </p:nvSpPr>
          <p:spPr bwMode="auto">
            <a:xfrm>
              <a:off x="5630863" y="3133725"/>
              <a:ext cx="1165225" cy="1149350"/>
            </a:xfrm>
            <a:prstGeom prst="ellipse">
              <a:avLst/>
            </a:prstGeom>
            <a:gradFill rotWithShape="0">
              <a:gsLst>
                <a:gs pos="0">
                  <a:srgbClr val="FF6699"/>
                </a:gs>
                <a:gs pos="100000">
                  <a:srgbClr val="762F47"/>
                </a:gs>
              </a:gsLst>
              <a:path path="rect">
                <a:fillToRect t="100000" r="100000"/>
              </a:path>
            </a:gradFill>
            <a:ln w="9525">
              <a:noFill/>
              <a:round/>
              <a:headEnd/>
              <a:tailEnd/>
            </a:ln>
            <a:effectLst/>
            <a:scene3d>
              <a:camera prst="orthographicFront">
                <a:rot lat="0" lon="0" rev="0"/>
              </a:camera>
              <a:lightRig rig="glow" dir="t">
                <a:rot lat="0" lon="0" rev="4800000"/>
              </a:lightRig>
            </a:scene3d>
            <a:sp3d prstMaterial="matte">
              <a:bevelT w="127000" h="63500"/>
            </a:sp3d>
          </p:spPr>
          <p:txBody>
            <a:bodyPr/>
            <a:lstStyle/>
            <a:p>
              <a:pPr>
                <a:defRPr/>
              </a:pPr>
              <a:endParaRPr lang="en-US"/>
            </a:p>
          </p:txBody>
        </p:sp>
        <p:sp>
          <p:nvSpPr>
            <p:cNvPr id="59434" name="Text Box 71"/>
            <p:cNvSpPr txBox="1">
              <a:spLocks noChangeArrowheads="1"/>
            </p:cNvSpPr>
            <p:nvPr/>
          </p:nvSpPr>
          <p:spPr bwMode="auto">
            <a:xfrm>
              <a:off x="1524000" y="3108325"/>
              <a:ext cx="914400" cy="355600"/>
            </a:xfrm>
            <a:prstGeom prst="rect">
              <a:avLst/>
            </a:prstGeom>
            <a:noFill/>
            <a:ln w="9525">
              <a:noFill/>
              <a:miter lim="800000"/>
              <a:headEnd/>
              <a:tailEnd/>
            </a:ln>
            <a:effectLst/>
          </p:spPr>
          <p:txBody>
            <a:bodyPr/>
            <a:lstStyle/>
            <a:p>
              <a:r>
                <a:rPr lang="en-US" sz="1400" b="1">
                  <a:latin typeface="Century Gothic" pitchFamily="34" charset="0"/>
                </a:rPr>
                <a:t>Exon 1</a:t>
              </a:r>
              <a:endParaRPr lang="en-US" sz="1400">
                <a:latin typeface="Century Gothic" pitchFamily="34" charset="0"/>
              </a:endParaRPr>
            </a:p>
          </p:txBody>
        </p:sp>
        <p:sp>
          <p:nvSpPr>
            <p:cNvPr id="59435" name="Text Box 73"/>
            <p:cNvSpPr txBox="1">
              <a:spLocks noChangeArrowheads="1"/>
            </p:cNvSpPr>
            <p:nvPr/>
          </p:nvSpPr>
          <p:spPr bwMode="auto">
            <a:xfrm>
              <a:off x="3657600" y="3108325"/>
              <a:ext cx="1905000" cy="500063"/>
            </a:xfrm>
            <a:prstGeom prst="rect">
              <a:avLst/>
            </a:prstGeom>
            <a:noFill/>
            <a:ln w="9525">
              <a:noFill/>
              <a:miter lim="800000"/>
              <a:headEnd/>
              <a:tailEnd/>
            </a:ln>
            <a:effectLst/>
          </p:spPr>
          <p:txBody>
            <a:bodyPr/>
            <a:lstStyle/>
            <a:p>
              <a:pPr algn="ctr"/>
              <a:r>
                <a:rPr lang="en-US" sz="1600" b="1">
                  <a:latin typeface="Century Gothic" pitchFamily="34" charset="0"/>
                </a:rPr>
                <a:t>Branch site</a:t>
              </a:r>
              <a:endParaRPr lang="en-US" sz="1600">
                <a:latin typeface="Century Gothic" pitchFamily="34" charset="0"/>
              </a:endParaRPr>
            </a:p>
          </p:txBody>
        </p:sp>
        <p:sp>
          <p:nvSpPr>
            <p:cNvPr id="59436" name="Line 74"/>
            <p:cNvSpPr>
              <a:spLocks noChangeShapeType="1"/>
            </p:cNvSpPr>
            <p:nvPr/>
          </p:nvSpPr>
          <p:spPr bwMode="auto">
            <a:xfrm rot="20122250" flipV="1">
              <a:off x="4343400" y="2574925"/>
              <a:ext cx="193675" cy="573088"/>
            </a:xfrm>
            <a:prstGeom prst="line">
              <a:avLst/>
            </a:prstGeom>
            <a:noFill/>
            <a:ln w="19050">
              <a:solidFill>
                <a:srgbClr val="000000"/>
              </a:solidFill>
              <a:round/>
              <a:headEnd/>
              <a:tailEnd type="triangle" w="med" len="med"/>
            </a:ln>
            <a:effectLst/>
          </p:spPr>
          <p:txBody>
            <a:bodyPr/>
            <a:lstStyle/>
            <a:p>
              <a:endParaRPr lang="en-US"/>
            </a:p>
          </p:txBody>
        </p:sp>
        <p:sp>
          <p:nvSpPr>
            <p:cNvPr id="59438" name="Text Box 84"/>
            <p:cNvSpPr txBox="1">
              <a:spLocks noChangeArrowheads="1"/>
            </p:cNvSpPr>
            <p:nvPr/>
          </p:nvSpPr>
          <p:spPr bwMode="auto">
            <a:xfrm>
              <a:off x="6172200" y="2057400"/>
              <a:ext cx="776288" cy="573088"/>
            </a:xfrm>
            <a:prstGeom prst="rect">
              <a:avLst/>
            </a:prstGeom>
            <a:noFill/>
            <a:ln w="9525">
              <a:noFill/>
              <a:miter lim="800000"/>
              <a:headEnd/>
              <a:tailEnd/>
            </a:ln>
            <a:effectLst/>
          </p:spPr>
          <p:txBody>
            <a:bodyPr/>
            <a:lstStyle/>
            <a:p>
              <a:r>
                <a:rPr lang="en-US" sz="2000" b="1" dirty="0">
                  <a:latin typeface="Century Gothic" pitchFamily="34" charset="0"/>
                </a:rPr>
                <a:t>U4</a:t>
              </a:r>
              <a:endParaRPr lang="en-US" sz="2000" dirty="0">
                <a:latin typeface="Century Gothic" pitchFamily="34" charset="0"/>
              </a:endParaRPr>
            </a:p>
          </p:txBody>
        </p:sp>
        <p:sp>
          <p:nvSpPr>
            <p:cNvPr id="59439" name="Text Box 85"/>
            <p:cNvSpPr txBox="1">
              <a:spLocks noChangeArrowheads="1"/>
            </p:cNvSpPr>
            <p:nvPr/>
          </p:nvSpPr>
          <p:spPr bwMode="auto">
            <a:xfrm>
              <a:off x="3962400" y="1905000"/>
              <a:ext cx="774700" cy="573088"/>
            </a:xfrm>
            <a:prstGeom prst="rect">
              <a:avLst/>
            </a:prstGeom>
            <a:noFill/>
            <a:ln w="9525">
              <a:noFill/>
              <a:miter lim="800000"/>
              <a:headEnd/>
              <a:tailEnd/>
            </a:ln>
            <a:effectLst/>
          </p:spPr>
          <p:txBody>
            <a:bodyPr/>
            <a:lstStyle/>
            <a:p>
              <a:r>
                <a:rPr lang="en-US" sz="2000" b="1" dirty="0">
                  <a:latin typeface="Arial Narrow" pitchFamily="34" charset="0"/>
                </a:rPr>
                <a:t>U2</a:t>
              </a:r>
              <a:endParaRPr lang="en-US" sz="2000" dirty="0"/>
            </a:p>
          </p:txBody>
        </p:sp>
        <p:sp>
          <p:nvSpPr>
            <p:cNvPr id="59440" name="Text Box 86"/>
            <p:cNvSpPr txBox="1">
              <a:spLocks noChangeArrowheads="1"/>
            </p:cNvSpPr>
            <p:nvPr/>
          </p:nvSpPr>
          <p:spPr bwMode="auto">
            <a:xfrm>
              <a:off x="2438400" y="3505200"/>
              <a:ext cx="584200" cy="574675"/>
            </a:xfrm>
            <a:prstGeom prst="rect">
              <a:avLst/>
            </a:prstGeom>
            <a:noFill/>
            <a:ln w="9525">
              <a:noFill/>
              <a:miter lim="800000"/>
              <a:headEnd/>
              <a:tailEnd/>
            </a:ln>
            <a:effectLst/>
          </p:spPr>
          <p:txBody>
            <a:bodyPr/>
            <a:lstStyle/>
            <a:p>
              <a:r>
                <a:rPr lang="en-US" sz="2000" b="1" dirty="0">
                  <a:latin typeface="Arial Narrow" pitchFamily="34" charset="0"/>
                </a:rPr>
                <a:t>U1</a:t>
              </a:r>
              <a:endParaRPr lang="en-US" sz="2000" dirty="0"/>
            </a:p>
          </p:txBody>
        </p:sp>
        <p:sp>
          <p:nvSpPr>
            <p:cNvPr id="59441" name="Text Box 87"/>
            <p:cNvSpPr txBox="1">
              <a:spLocks noChangeArrowheads="1"/>
            </p:cNvSpPr>
            <p:nvPr/>
          </p:nvSpPr>
          <p:spPr bwMode="auto">
            <a:xfrm>
              <a:off x="3886200" y="4876800"/>
              <a:ext cx="774700" cy="574675"/>
            </a:xfrm>
            <a:prstGeom prst="rect">
              <a:avLst/>
            </a:prstGeom>
            <a:noFill/>
            <a:ln w="9525">
              <a:noFill/>
              <a:miter lim="800000"/>
              <a:headEnd/>
              <a:tailEnd/>
            </a:ln>
            <a:effectLst/>
          </p:spPr>
          <p:txBody>
            <a:bodyPr/>
            <a:lstStyle/>
            <a:p>
              <a:r>
                <a:rPr lang="en-US" sz="2000" b="1" dirty="0">
                  <a:latin typeface="Arial Narrow" pitchFamily="34" charset="0"/>
                </a:rPr>
                <a:t>U5</a:t>
              </a:r>
              <a:endParaRPr lang="en-US" sz="2000" dirty="0"/>
            </a:p>
          </p:txBody>
        </p:sp>
        <p:sp>
          <p:nvSpPr>
            <p:cNvPr id="59442" name="Text Box 88"/>
            <p:cNvSpPr txBox="1">
              <a:spLocks noChangeArrowheads="1"/>
            </p:cNvSpPr>
            <p:nvPr/>
          </p:nvSpPr>
          <p:spPr bwMode="auto">
            <a:xfrm>
              <a:off x="5867400" y="3429000"/>
              <a:ext cx="914400" cy="552450"/>
            </a:xfrm>
            <a:prstGeom prst="rect">
              <a:avLst/>
            </a:prstGeom>
            <a:noFill/>
            <a:ln w="9525">
              <a:noFill/>
              <a:miter lim="800000"/>
              <a:headEnd/>
              <a:tailEnd/>
            </a:ln>
            <a:effectLst/>
          </p:spPr>
          <p:txBody>
            <a:bodyPr/>
            <a:lstStyle/>
            <a:p>
              <a:r>
                <a:rPr lang="en-US" sz="2000" b="1" dirty="0">
                  <a:latin typeface="Century Gothic" pitchFamily="34" charset="0"/>
                </a:rPr>
                <a:t>U6</a:t>
              </a:r>
              <a:endParaRPr lang="en-US" sz="2000" dirty="0">
                <a:latin typeface="Century Gothic" pitchFamily="34" charset="0"/>
              </a:endParaRPr>
            </a:p>
          </p:txBody>
        </p:sp>
        <p:sp>
          <p:nvSpPr>
            <p:cNvPr id="59443" name="Rectangle 5"/>
            <p:cNvSpPr>
              <a:spLocks noChangeArrowheads="1"/>
            </p:cNvSpPr>
            <p:nvPr/>
          </p:nvSpPr>
          <p:spPr bwMode="auto">
            <a:xfrm rot="4529182">
              <a:off x="2584450" y="3252788"/>
              <a:ext cx="955675" cy="195263"/>
            </a:xfrm>
            <a:prstGeom prst="rect">
              <a:avLst/>
            </a:prstGeom>
            <a:solidFill>
              <a:srgbClr val="FFFFFF"/>
            </a:solidFill>
            <a:ln w="9525">
              <a:solidFill>
                <a:srgbClr val="000000"/>
              </a:solidFill>
              <a:miter lim="800000"/>
              <a:headEnd/>
              <a:tailEnd/>
            </a:ln>
            <a:effectLst/>
          </p:spPr>
          <p:txBody>
            <a:bodyPr/>
            <a:lstStyle/>
            <a:p>
              <a:endParaRPr lang="en-US"/>
            </a:p>
          </p:txBody>
        </p:sp>
        <p:sp>
          <p:nvSpPr>
            <p:cNvPr id="7" name="Rectangle 6"/>
            <p:cNvSpPr>
              <a:spLocks noChangeArrowheads="1"/>
            </p:cNvSpPr>
            <p:nvPr/>
          </p:nvSpPr>
          <p:spPr bwMode="auto">
            <a:xfrm rot="4569145" flipH="1" flipV="1">
              <a:off x="3109913" y="3794125"/>
              <a:ext cx="188913" cy="203200"/>
            </a:xfrm>
            <a:prstGeom prst="rect">
              <a:avLst/>
            </a:prstGeom>
            <a:solidFill>
              <a:srgbClr val="FFFF00"/>
            </a:solidFill>
            <a:ln w="9525">
              <a:noFill/>
              <a:miter lim="800000"/>
              <a:headEnd/>
              <a:tailEnd/>
            </a:ln>
            <a:effectLst/>
            <a:scene3d>
              <a:camera prst="orthographicFront">
                <a:rot lat="0" lon="0" rev="0"/>
              </a:camera>
              <a:lightRig rig="contrasting" dir="t">
                <a:rot lat="0" lon="0" rev="7800000"/>
              </a:lightRig>
            </a:scene3d>
            <a:sp3d>
              <a:bevelT w="139700" h="139700"/>
            </a:sp3d>
          </p:spPr>
          <p:txBody>
            <a:bodyPr/>
            <a:lstStyle/>
            <a:p>
              <a:pPr>
                <a:defRPr/>
              </a:pPr>
              <a:endParaRPr lang="en-US"/>
            </a:p>
          </p:txBody>
        </p:sp>
        <p:sp>
          <p:nvSpPr>
            <p:cNvPr id="8" name="Rectangle 7"/>
            <p:cNvSpPr>
              <a:spLocks noChangeArrowheads="1"/>
            </p:cNvSpPr>
            <p:nvPr/>
          </p:nvSpPr>
          <p:spPr bwMode="auto">
            <a:xfrm rot="21220593">
              <a:off x="3143250" y="3965575"/>
              <a:ext cx="193675" cy="222250"/>
            </a:xfrm>
            <a:prstGeom prst="rect">
              <a:avLst/>
            </a:prstGeom>
            <a:solidFill>
              <a:srgbClr val="FF9900"/>
            </a:solidFill>
            <a:ln w="9525">
              <a:noFill/>
              <a:miter lim="800000"/>
              <a:headEnd/>
              <a:tailEnd/>
            </a:ln>
            <a:effectLst/>
            <a:scene3d>
              <a:camera prst="orthographicFront">
                <a:rot lat="0" lon="0" rev="0"/>
              </a:camera>
              <a:lightRig rig="contrasting" dir="t">
                <a:rot lat="0" lon="0" rev="7800000"/>
              </a:lightRig>
            </a:scene3d>
            <a:sp3d>
              <a:bevelT w="139700" h="139700"/>
            </a:sp3d>
          </p:spPr>
          <p:txBody>
            <a:bodyPr/>
            <a:lstStyle/>
            <a:p>
              <a:pPr>
                <a:defRPr/>
              </a:pPr>
              <a:endParaRPr lang="en-US"/>
            </a:p>
          </p:txBody>
        </p:sp>
        <p:sp>
          <p:nvSpPr>
            <p:cNvPr id="59450" name="Line 72"/>
            <p:cNvSpPr>
              <a:spLocks noChangeShapeType="1"/>
            </p:cNvSpPr>
            <p:nvPr/>
          </p:nvSpPr>
          <p:spPr bwMode="auto">
            <a:xfrm flipV="1">
              <a:off x="2286000" y="3108325"/>
              <a:ext cx="655638" cy="152400"/>
            </a:xfrm>
            <a:prstGeom prst="line">
              <a:avLst/>
            </a:prstGeom>
            <a:noFill/>
            <a:ln w="19050">
              <a:solidFill>
                <a:srgbClr val="000000"/>
              </a:solidFill>
              <a:round/>
              <a:headEnd/>
              <a:tailEnd type="triangle" w="med" len="med"/>
            </a:ln>
            <a:effectLst/>
          </p:spPr>
          <p:txBody>
            <a:bodyPr/>
            <a:lstStyle/>
            <a:p>
              <a:endParaRPr lang="en-US"/>
            </a:p>
          </p:txBody>
        </p:sp>
        <p:sp>
          <p:nvSpPr>
            <p:cNvPr id="9" name="Freeform 103"/>
            <p:cNvSpPr>
              <a:spLocks/>
            </p:cNvSpPr>
            <p:nvPr/>
          </p:nvSpPr>
          <p:spPr bwMode="auto">
            <a:xfrm>
              <a:off x="3276600" y="2803525"/>
              <a:ext cx="762000" cy="787400"/>
            </a:xfrm>
            <a:custGeom>
              <a:avLst/>
              <a:gdLst>
                <a:gd name="T0" fmla="*/ 10 w 650"/>
                <a:gd name="T1" fmla="*/ 367 h 650"/>
                <a:gd name="T2" fmla="*/ 96 w 650"/>
                <a:gd name="T3" fmla="*/ 329 h 650"/>
                <a:gd name="T4" fmla="*/ 145 w 650"/>
                <a:gd name="T5" fmla="*/ 298 h 650"/>
                <a:gd name="T6" fmla="*/ 188 w 650"/>
                <a:gd name="T7" fmla="*/ 240 h 650"/>
                <a:gd name="T8" fmla="*/ 201 w 650"/>
                <a:gd name="T9" fmla="*/ 221 h 650"/>
                <a:gd name="T10" fmla="*/ 219 w 650"/>
                <a:gd name="T11" fmla="*/ 125 h 650"/>
                <a:gd name="T12" fmla="*/ 256 w 650"/>
                <a:gd name="T13" fmla="*/ 5 h 650"/>
                <a:gd name="T14" fmla="*/ 281 w 650"/>
                <a:gd name="T15" fmla="*/ 87 h 650"/>
                <a:gd name="T16" fmla="*/ 287 w 650"/>
                <a:gd name="T17" fmla="*/ 68 h 650"/>
                <a:gd name="T18" fmla="*/ 330 w 650"/>
                <a:gd name="T19" fmla="*/ 24 h 650"/>
                <a:gd name="T20" fmla="*/ 324 w 650"/>
                <a:gd name="T21" fmla="*/ 100 h 650"/>
                <a:gd name="T22" fmla="*/ 312 w 650"/>
                <a:gd name="T23" fmla="*/ 119 h 650"/>
                <a:gd name="T24" fmla="*/ 330 w 650"/>
                <a:gd name="T25" fmla="*/ 112 h 650"/>
                <a:gd name="T26" fmla="*/ 336 w 650"/>
                <a:gd name="T27" fmla="*/ 93 h 650"/>
                <a:gd name="T28" fmla="*/ 373 w 650"/>
                <a:gd name="T29" fmla="*/ 81 h 650"/>
                <a:gd name="T30" fmla="*/ 367 w 650"/>
                <a:gd name="T31" fmla="*/ 163 h 650"/>
                <a:gd name="T32" fmla="*/ 361 w 650"/>
                <a:gd name="T33" fmla="*/ 189 h 650"/>
                <a:gd name="T34" fmla="*/ 380 w 650"/>
                <a:gd name="T35" fmla="*/ 195 h 650"/>
                <a:gd name="T36" fmla="*/ 472 w 650"/>
                <a:gd name="T37" fmla="*/ 195 h 650"/>
                <a:gd name="T38" fmla="*/ 453 w 650"/>
                <a:gd name="T39" fmla="*/ 246 h 650"/>
                <a:gd name="T40" fmla="*/ 416 w 650"/>
                <a:gd name="T41" fmla="*/ 259 h 650"/>
                <a:gd name="T42" fmla="*/ 391 w 650"/>
                <a:gd name="T43" fmla="*/ 272 h 650"/>
                <a:gd name="T44" fmla="*/ 422 w 650"/>
                <a:gd name="T45" fmla="*/ 329 h 650"/>
                <a:gd name="T46" fmla="*/ 410 w 650"/>
                <a:gd name="T47" fmla="*/ 361 h 650"/>
                <a:gd name="T48" fmla="*/ 391 w 650"/>
                <a:gd name="T49" fmla="*/ 348 h 650"/>
                <a:gd name="T50" fmla="*/ 336 w 650"/>
                <a:gd name="T51" fmla="*/ 298 h 650"/>
                <a:gd name="T52" fmla="*/ 268 w 650"/>
                <a:gd name="T53" fmla="*/ 310 h 650"/>
                <a:gd name="T54" fmla="*/ 182 w 650"/>
                <a:gd name="T55" fmla="*/ 393 h 650"/>
                <a:gd name="T56" fmla="*/ 145 w 650"/>
                <a:gd name="T57" fmla="*/ 444 h 650"/>
                <a:gd name="T58" fmla="*/ 139 w 650"/>
                <a:gd name="T59" fmla="*/ 463 h 650"/>
                <a:gd name="T60" fmla="*/ 102 w 650"/>
                <a:gd name="T61" fmla="*/ 475 h 650"/>
                <a:gd name="T62" fmla="*/ 65 w 650"/>
                <a:gd name="T63" fmla="*/ 494 h 650"/>
                <a:gd name="T64" fmla="*/ 16 w 650"/>
                <a:gd name="T65" fmla="*/ 444 h 650"/>
                <a:gd name="T66" fmla="*/ 10 w 650"/>
                <a:gd name="T67" fmla="*/ 367 h 65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650"/>
                <a:gd name="T103" fmla="*/ 0 h 650"/>
                <a:gd name="T104" fmla="*/ 650 w 650"/>
                <a:gd name="T105" fmla="*/ 650 h 650"/>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650" h="650">
                  <a:moveTo>
                    <a:pt x="13" y="481"/>
                  </a:moveTo>
                  <a:cubicBezTo>
                    <a:pt x="50" y="463"/>
                    <a:pt x="96" y="454"/>
                    <a:pt x="130" y="431"/>
                  </a:cubicBezTo>
                  <a:cubicBezTo>
                    <a:pt x="197" y="386"/>
                    <a:pt x="145" y="406"/>
                    <a:pt x="196" y="390"/>
                  </a:cubicBezTo>
                  <a:cubicBezTo>
                    <a:pt x="236" y="350"/>
                    <a:pt x="214" y="376"/>
                    <a:pt x="255" y="314"/>
                  </a:cubicBezTo>
                  <a:cubicBezTo>
                    <a:pt x="261" y="306"/>
                    <a:pt x="272" y="289"/>
                    <a:pt x="272" y="289"/>
                  </a:cubicBezTo>
                  <a:cubicBezTo>
                    <a:pt x="278" y="236"/>
                    <a:pt x="281" y="210"/>
                    <a:pt x="297" y="164"/>
                  </a:cubicBezTo>
                  <a:cubicBezTo>
                    <a:pt x="304" y="110"/>
                    <a:pt x="298" y="37"/>
                    <a:pt x="347" y="6"/>
                  </a:cubicBezTo>
                  <a:cubicBezTo>
                    <a:pt x="408" y="25"/>
                    <a:pt x="356" y="0"/>
                    <a:pt x="380" y="114"/>
                  </a:cubicBezTo>
                  <a:cubicBezTo>
                    <a:pt x="382" y="123"/>
                    <a:pt x="384" y="97"/>
                    <a:pt x="388" y="89"/>
                  </a:cubicBezTo>
                  <a:cubicBezTo>
                    <a:pt x="419" y="34"/>
                    <a:pt x="406" y="44"/>
                    <a:pt x="447" y="31"/>
                  </a:cubicBezTo>
                  <a:cubicBezTo>
                    <a:pt x="474" y="71"/>
                    <a:pt x="455" y="83"/>
                    <a:pt x="439" y="131"/>
                  </a:cubicBezTo>
                  <a:cubicBezTo>
                    <a:pt x="436" y="141"/>
                    <a:pt x="417" y="147"/>
                    <a:pt x="422" y="156"/>
                  </a:cubicBezTo>
                  <a:cubicBezTo>
                    <a:pt x="426" y="164"/>
                    <a:pt x="439" y="150"/>
                    <a:pt x="447" y="147"/>
                  </a:cubicBezTo>
                  <a:cubicBezTo>
                    <a:pt x="450" y="139"/>
                    <a:pt x="448" y="127"/>
                    <a:pt x="455" y="122"/>
                  </a:cubicBezTo>
                  <a:cubicBezTo>
                    <a:pt x="469" y="112"/>
                    <a:pt x="505" y="106"/>
                    <a:pt x="505" y="106"/>
                  </a:cubicBezTo>
                  <a:cubicBezTo>
                    <a:pt x="502" y="142"/>
                    <a:pt x="501" y="178"/>
                    <a:pt x="497" y="214"/>
                  </a:cubicBezTo>
                  <a:cubicBezTo>
                    <a:pt x="496" y="226"/>
                    <a:pt x="485" y="237"/>
                    <a:pt x="489" y="248"/>
                  </a:cubicBezTo>
                  <a:cubicBezTo>
                    <a:pt x="492" y="256"/>
                    <a:pt x="506" y="253"/>
                    <a:pt x="514" y="256"/>
                  </a:cubicBezTo>
                  <a:cubicBezTo>
                    <a:pt x="545" y="251"/>
                    <a:pt x="612" y="236"/>
                    <a:pt x="639" y="256"/>
                  </a:cubicBezTo>
                  <a:cubicBezTo>
                    <a:pt x="650" y="265"/>
                    <a:pt x="624" y="317"/>
                    <a:pt x="614" y="323"/>
                  </a:cubicBezTo>
                  <a:cubicBezTo>
                    <a:pt x="599" y="332"/>
                    <a:pt x="564" y="339"/>
                    <a:pt x="564" y="339"/>
                  </a:cubicBezTo>
                  <a:cubicBezTo>
                    <a:pt x="542" y="332"/>
                    <a:pt x="530" y="319"/>
                    <a:pt x="530" y="356"/>
                  </a:cubicBezTo>
                  <a:cubicBezTo>
                    <a:pt x="530" y="385"/>
                    <a:pt x="572" y="431"/>
                    <a:pt x="572" y="431"/>
                  </a:cubicBezTo>
                  <a:cubicBezTo>
                    <a:pt x="577" y="447"/>
                    <a:pt x="594" y="473"/>
                    <a:pt x="555" y="473"/>
                  </a:cubicBezTo>
                  <a:cubicBezTo>
                    <a:pt x="545" y="473"/>
                    <a:pt x="538" y="462"/>
                    <a:pt x="530" y="456"/>
                  </a:cubicBezTo>
                  <a:cubicBezTo>
                    <a:pt x="505" y="435"/>
                    <a:pt x="479" y="414"/>
                    <a:pt x="455" y="390"/>
                  </a:cubicBezTo>
                  <a:cubicBezTo>
                    <a:pt x="444" y="391"/>
                    <a:pt x="384" y="394"/>
                    <a:pt x="363" y="406"/>
                  </a:cubicBezTo>
                  <a:cubicBezTo>
                    <a:pt x="310" y="436"/>
                    <a:pt x="288" y="474"/>
                    <a:pt x="247" y="515"/>
                  </a:cubicBezTo>
                  <a:cubicBezTo>
                    <a:pt x="235" y="548"/>
                    <a:pt x="225" y="562"/>
                    <a:pt x="196" y="582"/>
                  </a:cubicBezTo>
                  <a:cubicBezTo>
                    <a:pt x="193" y="590"/>
                    <a:pt x="195" y="602"/>
                    <a:pt x="188" y="607"/>
                  </a:cubicBezTo>
                  <a:cubicBezTo>
                    <a:pt x="174" y="617"/>
                    <a:pt x="138" y="623"/>
                    <a:pt x="138" y="623"/>
                  </a:cubicBezTo>
                  <a:cubicBezTo>
                    <a:pt x="129" y="629"/>
                    <a:pt x="103" y="650"/>
                    <a:pt x="88" y="648"/>
                  </a:cubicBezTo>
                  <a:cubicBezTo>
                    <a:pt x="60" y="643"/>
                    <a:pt x="35" y="603"/>
                    <a:pt x="21" y="582"/>
                  </a:cubicBezTo>
                  <a:cubicBezTo>
                    <a:pt x="15" y="544"/>
                    <a:pt x="0" y="516"/>
                    <a:pt x="13" y="481"/>
                  </a:cubicBezTo>
                  <a:close/>
                </a:path>
              </a:pathLst>
            </a:custGeom>
            <a:gradFill rotWithShape="1">
              <a:gsLst>
                <a:gs pos="0">
                  <a:srgbClr val="FF33CC"/>
                </a:gs>
                <a:gs pos="100000">
                  <a:srgbClr val="76185E"/>
                </a:gs>
              </a:gsLst>
              <a:path path="rect">
                <a:fillToRect r="100000" b="100000"/>
              </a:path>
            </a:gradFill>
            <a:ln w="9525">
              <a:noFill/>
              <a:round/>
              <a:headEnd/>
              <a:tailEnd/>
            </a:ln>
            <a:effectLst/>
            <a:scene3d>
              <a:camera prst="orthographicFront">
                <a:rot lat="0" lon="0" rev="0"/>
              </a:camera>
              <a:lightRig rig="glow" dir="t">
                <a:rot lat="0" lon="0" rev="4800000"/>
              </a:lightRig>
            </a:scene3d>
            <a:sp3d prstMaterial="matte">
              <a:bevelT w="127000" h="63500"/>
            </a:sp3d>
          </p:spPr>
          <p:txBody>
            <a:bodyPr/>
            <a:lstStyle/>
            <a:p>
              <a:pPr>
                <a:defRPr/>
              </a:pPr>
              <a:endParaRPr lang="en-US"/>
            </a:p>
          </p:txBody>
        </p:sp>
        <p:sp>
          <p:nvSpPr>
            <p:cNvPr id="10" name="Freeform 106"/>
            <p:cNvSpPr>
              <a:spLocks/>
            </p:cNvSpPr>
            <p:nvPr/>
          </p:nvSpPr>
          <p:spPr bwMode="auto">
            <a:xfrm rot="12765670">
              <a:off x="5181600" y="1965325"/>
              <a:ext cx="762000" cy="787400"/>
            </a:xfrm>
            <a:custGeom>
              <a:avLst/>
              <a:gdLst>
                <a:gd name="T0" fmla="*/ 10 w 650"/>
                <a:gd name="T1" fmla="*/ 367 h 650"/>
                <a:gd name="T2" fmla="*/ 96 w 650"/>
                <a:gd name="T3" fmla="*/ 329 h 650"/>
                <a:gd name="T4" fmla="*/ 145 w 650"/>
                <a:gd name="T5" fmla="*/ 298 h 650"/>
                <a:gd name="T6" fmla="*/ 188 w 650"/>
                <a:gd name="T7" fmla="*/ 240 h 650"/>
                <a:gd name="T8" fmla="*/ 201 w 650"/>
                <a:gd name="T9" fmla="*/ 221 h 650"/>
                <a:gd name="T10" fmla="*/ 219 w 650"/>
                <a:gd name="T11" fmla="*/ 125 h 650"/>
                <a:gd name="T12" fmla="*/ 256 w 650"/>
                <a:gd name="T13" fmla="*/ 5 h 650"/>
                <a:gd name="T14" fmla="*/ 281 w 650"/>
                <a:gd name="T15" fmla="*/ 87 h 650"/>
                <a:gd name="T16" fmla="*/ 287 w 650"/>
                <a:gd name="T17" fmla="*/ 68 h 650"/>
                <a:gd name="T18" fmla="*/ 330 w 650"/>
                <a:gd name="T19" fmla="*/ 24 h 650"/>
                <a:gd name="T20" fmla="*/ 324 w 650"/>
                <a:gd name="T21" fmla="*/ 100 h 650"/>
                <a:gd name="T22" fmla="*/ 312 w 650"/>
                <a:gd name="T23" fmla="*/ 119 h 650"/>
                <a:gd name="T24" fmla="*/ 330 w 650"/>
                <a:gd name="T25" fmla="*/ 112 h 650"/>
                <a:gd name="T26" fmla="*/ 336 w 650"/>
                <a:gd name="T27" fmla="*/ 93 h 650"/>
                <a:gd name="T28" fmla="*/ 373 w 650"/>
                <a:gd name="T29" fmla="*/ 81 h 650"/>
                <a:gd name="T30" fmla="*/ 367 w 650"/>
                <a:gd name="T31" fmla="*/ 163 h 650"/>
                <a:gd name="T32" fmla="*/ 361 w 650"/>
                <a:gd name="T33" fmla="*/ 189 h 650"/>
                <a:gd name="T34" fmla="*/ 380 w 650"/>
                <a:gd name="T35" fmla="*/ 195 h 650"/>
                <a:gd name="T36" fmla="*/ 472 w 650"/>
                <a:gd name="T37" fmla="*/ 195 h 650"/>
                <a:gd name="T38" fmla="*/ 453 w 650"/>
                <a:gd name="T39" fmla="*/ 246 h 650"/>
                <a:gd name="T40" fmla="*/ 416 w 650"/>
                <a:gd name="T41" fmla="*/ 259 h 650"/>
                <a:gd name="T42" fmla="*/ 391 w 650"/>
                <a:gd name="T43" fmla="*/ 272 h 650"/>
                <a:gd name="T44" fmla="*/ 422 w 650"/>
                <a:gd name="T45" fmla="*/ 329 h 650"/>
                <a:gd name="T46" fmla="*/ 410 w 650"/>
                <a:gd name="T47" fmla="*/ 361 h 650"/>
                <a:gd name="T48" fmla="*/ 391 w 650"/>
                <a:gd name="T49" fmla="*/ 348 h 650"/>
                <a:gd name="T50" fmla="*/ 336 w 650"/>
                <a:gd name="T51" fmla="*/ 298 h 650"/>
                <a:gd name="T52" fmla="*/ 268 w 650"/>
                <a:gd name="T53" fmla="*/ 310 h 650"/>
                <a:gd name="T54" fmla="*/ 182 w 650"/>
                <a:gd name="T55" fmla="*/ 393 h 650"/>
                <a:gd name="T56" fmla="*/ 145 w 650"/>
                <a:gd name="T57" fmla="*/ 444 h 650"/>
                <a:gd name="T58" fmla="*/ 139 w 650"/>
                <a:gd name="T59" fmla="*/ 463 h 650"/>
                <a:gd name="T60" fmla="*/ 102 w 650"/>
                <a:gd name="T61" fmla="*/ 475 h 650"/>
                <a:gd name="T62" fmla="*/ 65 w 650"/>
                <a:gd name="T63" fmla="*/ 494 h 650"/>
                <a:gd name="T64" fmla="*/ 16 w 650"/>
                <a:gd name="T65" fmla="*/ 444 h 650"/>
                <a:gd name="T66" fmla="*/ 10 w 650"/>
                <a:gd name="T67" fmla="*/ 367 h 65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650"/>
                <a:gd name="T103" fmla="*/ 0 h 650"/>
                <a:gd name="T104" fmla="*/ 650 w 650"/>
                <a:gd name="T105" fmla="*/ 650 h 650"/>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650" h="650">
                  <a:moveTo>
                    <a:pt x="13" y="481"/>
                  </a:moveTo>
                  <a:cubicBezTo>
                    <a:pt x="50" y="463"/>
                    <a:pt x="96" y="454"/>
                    <a:pt x="130" y="431"/>
                  </a:cubicBezTo>
                  <a:cubicBezTo>
                    <a:pt x="197" y="386"/>
                    <a:pt x="145" y="406"/>
                    <a:pt x="196" y="390"/>
                  </a:cubicBezTo>
                  <a:cubicBezTo>
                    <a:pt x="236" y="350"/>
                    <a:pt x="214" y="376"/>
                    <a:pt x="255" y="314"/>
                  </a:cubicBezTo>
                  <a:cubicBezTo>
                    <a:pt x="261" y="306"/>
                    <a:pt x="272" y="289"/>
                    <a:pt x="272" y="289"/>
                  </a:cubicBezTo>
                  <a:cubicBezTo>
                    <a:pt x="278" y="236"/>
                    <a:pt x="281" y="210"/>
                    <a:pt x="297" y="164"/>
                  </a:cubicBezTo>
                  <a:cubicBezTo>
                    <a:pt x="304" y="110"/>
                    <a:pt x="298" y="37"/>
                    <a:pt x="347" y="6"/>
                  </a:cubicBezTo>
                  <a:cubicBezTo>
                    <a:pt x="408" y="25"/>
                    <a:pt x="356" y="0"/>
                    <a:pt x="380" y="114"/>
                  </a:cubicBezTo>
                  <a:cubicBezTo>
                    <a:pt x="382" y="123"/>
                    <a:pt x="384" y="97"/>
                    <a:pt x="388" y="89"/>
                  </a:cubicBezTo>
                  <a:cubicBezTo>
                    <a:pt x="419" y="34"/>
                    <a:pt x="406" y="44"/>
                    <a:pt x="447" y="31"/>
                  </a:cubicBezTo>
                  <a:cubicBezTo>
                    <a:pt x="474" y="71"/>
                    <a:pt x="455" y="83"/>
                    <a:pt x="439" y="131"/>
                  </a:cubicBezTo>
                  <a:cubicBezTo>
                    <a:pt x="436" y="141"/>
                    <a:pt x="417" y="147"/>
                    <a:pt x="422" y="156"/>
                  </a:cubicBezTo>
                  <a:cubicBezTo>
                    <a:pt x="426" y="164"/>
                    <a:pt x="439" y="150"/>
                    <a:pt x="447" y="147"/>
                  </a:cubicBezTo>
                  <a:cubicBezTo>
                    <a:pt x="450" y="139"/>
                    <a:pt x="448" y="127"/>
                    <a:pt x="455" y="122"/>
                  </a:cubicBezTo>
                  <a:cubicBezTo>
                    <a:pt x="469" y="112"/>
                    <a:pt x="505" y="106"/>
                    <a:pt x="505" y="106"/>
                  </a:cubicBezTo>
                  <a:cubicBezTo>
                    <a:pt x="502" y="142"/>
                    <a:pt x="501" y="178"/>
                    <a:pt x="497" y="214"/>
                  </a:cubicBezTo>
                  <a:cubicBezTo>
                    <a:pt x="496" y="226"/>
                    <a:pt x="485" y="237"/>
                    <a:pt x="489" y="248"/>
                  </a:cubicBezTo>
                  <a:cubicBezTo>
                    <a:pt x="492" y="256"/>
                    <a:pt x="506" y="253"/>
                    <a:pt x="514" y="256"/>
                  </a:cubicBezTo>
                  <a:cubicBezTo>
                    <a:pt x="545" y="251"/>
                    <a:pt x="612" y="236"/>
                    <a:pt x="639" y="256"/>
                  </a:cubicBezTo>
                  <a:cubicBezTo>
                    <a:pt x="650" y="265"/>
                    <a:pt x="624" y="317"/>
                    <a:pt x="614" y="323"/>
                  </a:cubicBezTo>
                  <a:cubicBezTo>
                    <a:pt x="599" y="332"/>
                    <a:pt x="564" y="339"/>
                    <a:pt x="564" y="339"/>
                  </a:cubicBezTo>
                  <a:cubicBezTo>
                    <a:pt x="542" y="332"/>
                    <a:pt x="530" y="319"/>
                    <a:pt x="530" y="356"/>
                  </a:cubicBezTo>
                  <a:cubicBezTo>
                    <a:pt x="530" y="385"/>
                    <a:pt x="572" y="431"/>
                    <a:pt x="572" y="431"/>
                  </a:cubicBezTo>
                  <a:cubicBezTo>
                    <a:pt x="577" y="447"/>
                    <a:pt x="594" y="473"/>
                    <a:pt x="555" y="473"/>
                  </a:cubicBezTo>
                  <a:cubicBezTo>
                    <a:pt x="545" y="473"/>
                    <a:pt x="538" y="462"/>
                    <a:pt x="530" y="456"/>
                  </a:cubicBezTo>
                  <a:cubicBezTo>
                    <a:pt x="505" y="435"/>
                    <a:pt x="479" y="414"/>
                    <a:pt x="455" y="390"/>
                  </a:cubicBezTo>
                  <a:cubicBezTo>
                    <a:pt x="444" y="391"/>
                    <a:pt x="384" y="394"/>
                    <a:pt x="363" y="406"/>
                  </a:cubicBezTo>
                  <a:cubicBezTo>
                    <a:pt x="310" y="436"/>
                    <a:pt x="288" y="474"/>
                    <a:pt x="247" y="515"/>
                  </a:cubicBezTo>
                  <a:cubicBezTo>
                    <a:pt x="235" y="548"/>
                    <a:pt x="225" y="562"/>
                    <a:pt x="196" y="582"/>
                  </a:cubicBezTo>
                  <a:cubicBezTo>
                    <a:pt x="193" y="590"/>
                    <a:pt x="195" y="602"/>
                    <a:pt x="188" y="607"/>
                  </a:cubicBezTo>
                  <a:cubicBezTo>
                    <a:pt x="174" y="617"/>
                    <a:pt x="138" y="623"/>
                    <a:pt x="138" y="623"/>
                  </a:cubicBezTo>
                  <a:cubicBezTo>
                    <a:pt x="129" y="629"/>
                    <a:pt x="103" y="650"/>
                    <a:pt x="88" y="648"/>
                  </a:cubicBezTo>
                  <a:cubicBezTo>
                    <a:pt x="60" y="643"/>
                    <a:pt x="35" y="603"/>
                    <a:pt x="21" y="582"/>
                  </a:cubicBezTo>
                  <a:cubicBezTo>
                    <a:pt x="15" y="544"/>
                    <a:pt x="0" y="516"/>
                    <a:pt x="13" y="481"/>
                  </a:cubicBezTo>
                  <a:close/>
                </a:path>
              </a:pathLst>
            </a:custGeom>
            <a:gradFill rotWithShape="1">
              <a:gsLst>
                <a:gs pos="0">
                  <a:srgbClr val="FF33CC"/>
                </a:gs>
                <a:gs pos="100000">
                  <a:srgbClr val="76185E"/>
                </a:gs>
              </a:gsLst>
              <a:path path="rect">
                <a:fillToRect t="100000" r="100000"/>
              </a:path>
            </a:gradFill>
            <a:ln w="9525">
              <a:noFill/>
              <a:round/>
              <a:headEnd/>
              <a:tailEnd/>
            </a:ln>
            <a:effectLst/>
            <a:scene3d>
              <a:camera prst="orthographicFront">
                <a:rot lat="0" lon="0" rev="0"/>
              </a:camera>
              <a:lightRig rig="glow" dir="t">
                <a:rot lat="0" lon="0" rev="4800000"/>
              </a:lightRig>
            </a:scene3d>
            <a:sp3d prstMaterial="matte">
              <a:bevelT w="127000" h="63500"/>
            </a:sp3d>
          </p:spPr>
          <p:txBody>
            <a:bodyPr/>
            <a:lstStyle/>
            <a:p>
              <a:pPr>
                <a:defRPr/>
              </a:pPr>
              <a:endParaRPr lang="en-US"/>
            </a:p>
          </p:txBody>
        </p:sp>
        <p:sp>
          <p:nvSpPr>
            <p:cNvPr id="11" name="Freeform 107"/>
            <p:cNvSpPr>
              <a:spLocks/>
            </p:cNvSpPr>
            <p:nvPr/>
          </p:nvSpPr>
          <p:spPr bwMode="auto">
            <a:xfrm rot="737318">
              <a:off x="4800600" y="4327525"/>
              <a:ext cx="762000" cy="787400"/>
            </a:xfrm>
            <a:custGeom>
              <a:avLst/>
              <a:gdLst>
                <a:gd name="T0" fmla="*/ 10 w 650"/>
                <a:gd name="T1" fmla="*/ 367 h 650"/>
                <a:gd name="T2" fmla="*/ 96 w 650"/>
                <a:gd name="T3" fmla="*/ 329 h 650"/>
                <a:gd name="T4" fmla="*/ 145 w 650"/>
                <a:gd name="T5" fmla="*/ 298 h 650"/>
                <a:gd name="T6" fmla="*/ 188 w 650"/>
                <a:gd name="T7" fmla="*/ 240 h 650"/>
                <a:gd name="T8" fmla="*/ 201 w 650"/>
                <a:gd name="T9" fmla="*/ 221 h 650"/>
                <a:gd name="T10" fmla="*/ 219 w 650"/>
                <a:gd name="T11" fmla="*/ 125 h 650"/>
                <a:gd name="T12" fmla="*/ 256 w 650"/>
                <a:gd name="T13" fmla="*/ 5 h 650"/>
                <a:gd name="T14" fmla="*/ 281 w 650"/>
                <a:gd name="T15" fmla="*/ 87 h 650"/>
                <a:gd name="T16" fmla="*/ 287 w 650"/>
                <a:gd name="T17" fmla="*/ 68 h 650"/>
                <a:gd name="T18" fmla="*/ 330 w 650"/>
                <a:gd name="T19" fmla="*/ 24 h 650"/>
                <a:gd name="T20" fmla="*/ 324 w 650"/>
                <a:gd name="T21" fmla="*/ 100 h 650"/>
                <a:gd name="T22" fmla="*/ 312 w 650"/>
                <a:gd name="T23" fmla="*/ 119 h 650"/>
                <a:gd name="T24" fmla="*/ 330 w 650"/>
                <a:gd name="T25" fmla="*/ 112 h 650"/>
                <a:gd name="T26" fmla="*/ 336 w 650"/>
                <a:gd name="T27" fmla="*/ 93 h 650"/>
                <a:gd name="T28" fmla="*/ 373 w 650"/>
                <a:gd name="T29" fmla="*/ 81 h 650"/>
                <a:gd name="T30" fmla="*/ 367 w 650"/>
                <a:gd name="T31" fmla="*/ 163 h 650"/>
                <a:gd name="T32" fmla="*/ 361 w 650"/>
                <a:gd name="T33" fmla="*/ 189 h 650"/>
                <a:gd name="T34" fmla="*/ 380 w 650"/>
                <a:gd name="T35" fmla="*/ 195 h 650"/>
                <a:gd name="T36" fmla="*/ 472 w 650"/>
                <a:gd name="T37" fmla="*/ 195 h 650"/>
                <a:gd name="T38" fmla="*/ 453 w 650"/>
                <a:gd name="T39" fmla="*/ 246 h 650"/>
                <a:gd name="T40" fmla="*/ 416 w 650"/>
                <a:gd name="T41" fmla="*/ 259 h 650"/>
                <a:gd name="T42" fmla="*/ 391 w 650"/>
                <a:gd name="T43" fmla="*/ 272 h 650"/>
                <a:gd name="T44" fmla="*/ 422 w 650"/>
                <a:gd name="T45" fmla="*/ 329 h 650"/>
                <a:gd name="T46" fmla="*/ 410 w 650"/>
                <a:gd name="T47" fmla="*/ 361 h 650"/>
                <a:gd name="T48" fmla="*/ 391 w 650"/>
                <a:gd name="T49" fmla="*/ 348 h 650"/>
                <a:gd name="T50" fmla="*/ 336 w 650"/>
                <a:gd name="T51" fmla="*/ 298 h 650"/>
                <a:gd name="T52" fmla="*/ 268 w 650"/>
                <a:gd name="T53" fmla="*/ 310 h 650"/>
                <a:gd name="T54" fmla="*/ 182 w 650"/>
                <a:gd name="T55" fmla="*/ 393 h 650"/>
                <a:gd name="T56" fmla="*/ 145 w 650"/>
                <a:gd name="T57" fmla="*/ 444 h 650"/>
                <a:gd name="T58" fmla="*/ 139 w 650"/>
                <a:gd name="T59" fmla="*/ 463 h 650"/>
                <a:gd name="T60" fmla="*/ 102 w 650"/>
                <a:gd name="T61" fmla="*/ 475 h 650"/>
                <a:gd name="T62" fmla="*/ 65 w 650"/>
                <a:gd name="T63" fmla="*/ 494 h 650"/>
                <a:gd name="T64" fmla="*/ 16 w 650"/>
                <a:gd name="T65" fmla="*/ 444 h 650"/>
                <a:gd name="T66" fmla="*/ 10 w 650"/>
                <a:gd name="T67" fmla="*/ 367 h 65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650"/>
                <a:gd name="T103" fmla="*/ 0 h 650"/>
                <a:gd name="T104" fmla="*/ 650 w 650"/>
                <a:gd name="T105" fmla="*/ 650 h 650"/>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650" h="650">
                  <a:moveTo>
                    <a:pt x="13" y="481"/>
                  </a:moveTo>
                  <a:cubicBezTo>
                    <a:pt x="50" y="463"/>
                    <a:pt x="96" y="454"/>
                    <a:pt x="130" y="431"/>
                  </a:cubicBezTo>
                  <a:cubicBezTo>
                    <a:pt x="197" y="386"/>
                    <a:pt x="145" y="406"/>
                    <a:pt x="196" y="390"/>
                  </a:cubicBezTo>
                  <a:cubicBezTo>
                    <a:pt x="236" y="350"/>
                    <a:pt x="214" y="376"/>
                    <a:pt x="255" y="314"/>
                  </a:cubicBezTo>
                  <a:cubicBezTo>
                    <a:pt x="261" y="306"/>
                    <a:pt x="272" y="289"/>
                    <a:pt x="272" y="289"/>
                  </a:cubicBezTo>
                  <a:cubicBezTo>
                    <a:pt x="278" y="236"/>
                    <a:pt x="281" y="210"/>
                    <a:pt x="297" y="164"/>
                  </a:cubicBezTo>
                  <a:cubicBezTo>
                    <a:pt x="304" y="110"/>
                    <a:pt x="298" y="37"/>
                    <a:pt x="347" y="6"/>
                  </a:cubicBezTo>
                  <a:cubicBezTo>
                    <a:pt x="408" y="25"/>
                    <a:pt x="356" y="0"/>
                    <a:pt x="380" y="114"/>
                  </a:cubicBezTo>
                  <a:cubicBezTo>
                    <a:pt x="382" y="123"/>
                    <a:pt x="384" y="97"/>
                    <a:pt x="388" y="89"/>
                  </a:cubicBezTo>
                  <a:cubicBezTo>
                    <a:pt x="419" y="34"/>
                    <a:pt x="406" y="44"/>
                    <a:pt x="447" y="31"/>
                  </a:cubicBezTo>
                  <a:cubicBezTo>
                    <a:pt x="474" y="71"/>
                    <a:pt x="455" y="83"/>
                    <a:pt x="439" y="131"/>
                  </a:cubicBezTo>
                  <a:cubicBezTo>
                    <a:pt x="436" y="141"/>
                    <a:pt x="417" y="147"/>
                    <a:pt x="422" y="156"/>
                  </a:cubicBezTo>
                  <a:cubicBezTo>
                    <a:pt x="426" y="164"/>
                    <a:pt x="439" y="150"/>
                    <a:pt x="447" y="147"/>
                  </a:cubicBezTo>
                  <a:cubicBezTo>
                    <a:pt x="450" y="139"/>
                    <a:pt x="448" y="127"/>
                    <a:pt x="455" y="122"/>
                  </a:cubicBezTo>
                  <a:cubicBezTo>
                    <a:pt x="469" y="112"/>
                    <a:pt x="505" y="106"/>
                    <a:pt x="505" y="106"/>
                  </a:cubicBezTo>
                  <a:cubicBezTo>
                    <a:pt x="502" y="142"/>
                    <a:pt x="501" y="178"/>
                    <a:pt x="497" y="214"/>
                  </a:cubicBezTo>
                  <a:cubicBezTo>
                    <a:pt x="496" y="226"/>
                    <a:pt x="485" y="237"/>
                    <a:pt x="489" y="248"/>
                  </a:cubicBezTo>
                  <a:cubicBezTo>
                    <a:pt x="492" y="256"/>
                    <a:pt x="506" y="253"/>
                    <a:pt x="514" y="256"/>
                  </a:cubicBezTo>
                  <a:cubicBezTo>
                    <a:pt x="545" y="251"/>
                    <a:pt x="612" y="236"/>
                    <a:pt x="639" y="256"/>
                  </a:cubicBezTo>
                  <a:cubicBezTo>
                    <a:pt x="650" y="265"/>
                    <a:pt x="624" y="317"/>
                    <a:pt x="614" y="323"/>
                  </a:cubicBezTo>
                  <a:cubicBezTo>
                    <a:pt x="599" y="332"/>
                    <a:pt x="564" y="339"/>
                    <a:pt x="564" y="339"/>
                  </a:cubicBezTo>
                  <a:cubicBezTo>
                    <a:pt x="542" y="332"/>
                    <a:pt x="530" y="319"/>
                    <a:pt x="530" y="356"/>
                  </a:cubicBezTo>
                  <a:cubicBezTo>
                    <a:pt x="530" y="385"/>
                    <a:pt x="572" y="431"/>
                    <a:pt x="572" y="431"/>
                  </a:cubicBezTo>
                  <a:cubicBezTo>
                    <a:pt x="577" y="447"/>
                    <a:pt x="594" y="473"/>
                    <a:pt x="555" y="473"/>
                  </a:cubicBezTo>
                  <a:cubicBezTo>
                    <a:pt x="545" y="473"/>
                    <a:pt x="538" y="462"/>
                    <a:pt x="530" y="456"/>
                  </a:cubicBezTo>
                  <a:cubicBezTo>
                    <a:pt x="505" y="435"/>
                    <a:pt x="479" y="414"/>
                    <a:pt x="455" y="390"/>
                  </a:cubicBezTo>
                  <a:cubicBezTo>
                    <a:pt x="444" y="391"/>
                    <a:pt x="384" y="394"/>
                    <a:pt x="363" y="406"/>
                  </a:cubicBezTo>
                  <a:cubicBezTo>
                    <a:pt x="310" y="436"/>
                    <a:pt x="288" y="474"/>
                    <a:pt x="247" y="515"/>
                  </a:cubicBezTo>
                  <a:cubicBezTo>
                    <a:pt x="235" y="548"/>
                    <a:pt x="225" y="562"/>
                    <a:pt x="196" y="582"/>
                  </a:cubicBezTo>
                  <a:cubicBezTo>
                    <a:pt x="193" y="590"/>
                    <a:pt x="195" y="602"/>
                    <a:pt x="188" y="607"/>
                  </a:cubicBezTo>
                  <a:cubicBezTo>
                    <a:pt x="174" y="617"/>
                    <a:pt x="138" y="623"/>
                    <a:pt x="138" y="623"/>
                  </a:cubicBezTo>
                  <a:cubicBezTo>
                    <a:pt x="129" y="629"/>
                    <a:pt x="103" y="650"/>
                    <a:pt x="88" y="648"/>
                  </a:cubicBezTo>
                  <a:cubicBezTo>
                    <a:pt x="60" y="643"/>
                    <a:pt x="35" y="603"/>
                    <a:pt x="21" y="582"/>
                  </a:cubicBezTo>
                  <a:cubicBezTo>
                    <a:pt x="15" y="544"/>
                    <a:pt x="0" y="516"/>
                    <a:pt x="13" y="481"/>
                  </a:cubicBezTo>
                  <a:close/>
                </a:path>
              </a:pathLst>
            </a:custGeom>
            <a:gradFill rotWithShape="1">
              <a:gsLst>
                <a:gs pos="0">
                  <a:srgbClr val="FF33CC"/>
                </a:gs>
                <a:gs pos="100000">
                  <a:srgbClr val="76185E"/>
                </a:gs>
              </a:gsLst>
              <a:path path="rect">
                <a:fillToRect r="100000" b="100000"/>
              </a:path>
            </a:gradFill>
            <a:ln w="9525">
              <a:noFill/>
              <a:round/>
              <a:headEnd/>
              <a:tailEnd/>
            </a:ln>
            <a:effectLst/>
            <a:scene3d>
              <a:camera prst="orthographicFront">
                <a:rot lat="0" lon="0" rev="0"/>
              </a:camera>
              <a:lightRig rig="glow" dir="t">
                <a:rot lat="0" lon="0" rev="4800000"/>
              </a:lightRig>
            </a:scene3d>
            <a:sp3d prstMaterial="matte">
              <a:bevelT w="127000" h="63500"/>
            </a:sp3d>
          </p:spPr>
          <p:txBody>
            <a:bodyPr/>
            <a:lstStyle/>
            <a:p>
              <a:pPr>
                <a:defRPr/>
              </a:pPr>
              <a:endParaRPr lang="en-US"/>
            </a:p>
          </p:txBody>
        </p:sp>
        <p:sp>
          <p:nvSpPr>
            <p:cNvPr id="12" name="Freeform 108"/>
            <p:cNvSpPr>
              <a:spLocks/>
            </p:cNvSpPr>
            <p:nvPr/>
          </p:nvSpPr>
          <p:spPr bwMode="auto">
            <a:xfrm rot="10800000">
              <a:off x="5105400" y="3870325"/>
              <a:ext cx="762000" cy="787400"/>
            </a:xfrm>
            <a:custGeom>
              <a:avLst/>
              <a:gdLst>
                <a:gd name="T0" fmla="*/ 10 w 650"/>
                <a:gd name="T1" fmla="*/ 367 h 650"/>
                <a:gd name="T2" fmla="*/ 96 w 650"/>
                <a:gd name="T3" fmla="*/ 329 h 650"/>
                <a:gd name="T4" fmla="*/ 145 w 650"/>
                <a:gd name="T5" fmla="*/ 298 h 650"/>
                <a:gd name="T6" fmla="*/ 188 w 650"/>
                <a:gd name="T7" fmla="*/ 240 h 650"/>
                <a:gd name="T8" fmla="*/ 201 w 650"/>
                <a:gd name="T9" fmla="*/ 221 h 650"/>
                <a:gd name="T10" fmla="*/ 219 w 650"/>
                <a:gd name="T11" fmla="*/ 125 h 650"/>
                <a:gd name="T12" fmla="*/ 256 w 650"/>
                <a:gd name="T13" fmla="*/ 5 h 650"/>
                <a:gd name="T14" fmla="*/ 281 w 650"/>
                <a:gd name="T15" fmla="*/ 87 h 650"/>
                <a:gd name="T16" fmla="*/ 287 w 650"/>
                <a:gd name="T17" fmla="*/ 68 h 650"/>
                <a:gd name="T18" fmla="*/ 330 w 650"/>
                <a:gd name="T19" fmla="*/ 24 h 650"/>
                <a:gd name="T20" fmla="*/ 324 w 650"/>
                <a:gd name="T21" fmla="*/ 100 h 650"/>
                <a:gd name="T22" fmla="*/ 312 w 650"/>
                <a:gd name="T23" fmla="*/ 119 h 650"/>
                <a:gd name="T24" fmla="*/ 330 w 650"/>
                <a:gd name="T25" fmla="*/ 112 h 650"/>
                <a:gd name="T26" fmla="*/ 336 w 650"/>
                <a:gd name="T27" fmla="*/ 93 h 650"/>
                <a:gd name="T28" fmla="*/ 373 w 650"/>
                <a:gd name="T29" fmla="*/ 81 h 650"/>
                <a:gd name="T30" fmla="*/ 367 w 650"/>
                <a:gd name="T31" fmla="*/ 163 h 650"/>
                <a:gd name="T32" fmla="*/ 361 w 650"/>
                <a:gd name="T33" fmla="*/ 189 h 650"/>
                <a:gd name="T34" fmla="*/ 380 w 650"/>
                <a:gd name="T35" fmla="*/ 195 h 650"/>
                <a:gd name="T36" fmla="*/ 472 w 650"/>
                <a:gd name="T37" fmla="*/ 195 h 650"/>
                <a:gd name="T38" fmla="*/ 453 w 650"/>
                <a:gd name="T39" fmla="*/ 246 h 650"/>
                <a:gd name="T40" fmla="*/ 416 w 650"/>
                <a:gd name="T41" fmla="*/ 259 h 650"/>
                <a:gd name="T42" fmla="*/ 391 w 650"/>
                <a:gd name="T43" fmla="*/ 272 h 650"/>
                <a:gd name="T44" fmla="*/ 422 w 650"/>
                <a:gd name="T45" fmla="*/ 329 h 650"/>
                <a:gd name="T46" fmla="*/ 410 w 650"/>
                <a:gd name="T47" fmla="*/ 361 h 650"/>
                <a:gd name="T48" fmla="*/ 391 w 650"/>
                <a:gd name="T49" fmla="*/ 348 h 650"/>
                <a:gd name="T50" fmla="*/ 336 w 650"/>
                <a:gd name="T51" fmla="*/ 298 h 650"/>
                <a:gd name="T52" fmla="*/ 268 w 650"/>
                <a:gd name="T53" fmla="*/ 310 h 650"/>
                <a:gd name="T54" fmla="*/ 182 w 650"/>
                <a:gd name="T55" fmla="*/ 393 h 650"/>
                <a:gd name="T56" fmla="*/ 145 w 650"/>
                <a:gd name="T57" fmla="*/ 444 h 650"/>
                <a:gd name="T58" fmla="*/ 139 w 650"/>
                <a:gd name="T59" fmla="*/ 463 h 650"/>
                <a:gd name="T60" fmla="*/ 102 w 650"/>
                <a:gd name="T61" fmla="*/ 475 h 650"/>
                <a:gd name="T62" fmla="*/ 65 w 650"/>
                <a:gd name="T63" fmla="*/ 494 h 650"/>
                <a:gd name="T64" fmla="*/ 16 w 650"/>
                <a:gd name="T65" fmla="*/ 444 h 650"/>
                <a:gd name="T66" fmla="*/ 10 w 650"/>
                <a:gd name="T67" fmla="*/ 367 h 65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650"/>
                <a:gd name="T103" fmla="*/ 0 h 650"/>
                <a:gd name="T104" fmla="*/ 650 w 650"/>
                <a:gd name="T105" fmla="*/ 650 h 650"/>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650" h="650">
                  <a:moveTo>
                    <a:pt x="13" y="481"/>
                  </a:moveTo>
                  <a:cubicBezTo>
                    <a:pt x="50" y="463"/>
                    <a:pt x="96" y="454"/>
                    <a:pt x="130" y="431"/>
                  </a:cubicBezTo>
                  <a:cubicBezTo>
                    <a:pt x="197" y="386"/>
                    <a:pt x="145" y="406"/>
                    <a:pt x="196" y="390"/>
                  </a:cubicBezTo>
                  <a:cubicBezTo>
                    <a:pt x="236" y="350"/>
                    <a:pt x="214" y="376"/>
                    <a:pt x="255" y="314"/>
                  </a:cubicBezTo>
                  <a:cubicBezTo>
                    <a:pt x="261" y="306"/>
                    <a:pt x="272" y="289"/>
                    <a:pt x="272" y="289"/>
                  </a:cubicBezTo>
                  <a:cubicBezTo>
                    <a:pt x="278" y="236"/>
                    <a:pt x="281" y="210"/>
                    <a:pt x="297" y="164"/>
                  </a:cubicBezTo>
                  <a:cubicBezTo>
                    <a:pt x="304" y="110"/>
                    <a:pt x="298" y="37"/>
                    <a:pt x="347" y="6"/>
                  </a:cubicBezTo>
                  <a:cubicBezTo>
                    <a:pt x="408" y="25"/>
                    <a:pt x="356" y="0"/>
                    <a:pt x="380" y="114"/>
                  </a:cubicBezTo>
                  <a:cubicBezTo>
                    <a:pt x="382" y="123"/>
                    <a:pt x="384" y="97"/>
                    <a:pt x="388" y="89"/>
                  </a:cubicBezTo>
                  <a:cubicBezTo>
                    <a:pt x="419" y="34"/>
                    <a:pt x="406" y="44"/>
                    <a:pt x="447" y="31"/>
                  </a:cubicBezTo>
                  <a:cubicBezTo>
                    <a:pt x="474" y="71"/>
                    <a:pt x="455" y="83"/>
                    <a:pt x="439" y="131"/>
                  </a:cubicBezTo>
                  <a:cubicBezTo>
                    <a:pt x="436" y="141"/>
                    <a:pt x="417" y="147"/>
                    <a:pt x="422" y="156"/>
                  </a:cubicBezTo>
                  <a:cubicBezTo>
                    <a:pt x="426" y="164"/>
                    <a:pt x="439" y="150"/>
                    <a:pt x="447" y="147"/>
                  </a:cubicBezTo>
                  <a:cubicBezTo>
                    <a:pt x="450" y="139"/>
                    <a:pt x="448" y="127"/>
                    <a:pt x="455" y="122"/>
                  </a:cubicBezTo>
                  <a:cubicBezTo>
                    <a:pt x="469" y="112"/>
                    <a:pt x="505" y="106"/>
                    <a:pt x="505" y="106"/>
                  </a:cubicBezTo>
                  <a:cubicBezTo>
                    <a:pt x="502" y="142"/>
                    <a:pt x="501" y="178"/>
                    <a:pt x="497" y="214"/>
                  </a:cubicBezTo>
                  <a:cubicBezTo>
                    <a:pt x="496" y="226"/>
                    <a:pt x="485" y="237"/>
                    <a:pt x="489" y="248"/>
                  </a:cubicBezTo>
                  <a:cubicBezTo>
                    <a:pt x="492" y="256"/>
                    <a:pt x="506" y="253"/>
                    <a:pt x="514" y="256"/>
                  </a:cubicBezTo>
                  <a:cubicBezTo>
                    <a:pt x="545" y="251"/>
                    <a:pt x="612" y="236"/>
                    <a:pt x="639" y="256"/>
                  </a:cubicBezTo>
                  <a:cubicBezTo>
                    <a:pt x="650" y="265"/>
                    <a:pt x="624" y="317"/>
                    <a:pt x="614" y="323"/>
                  </a:cubicBezTo>
                  <a:cubicBezTo>
                    <a:pt x="599" y="332"/>
                    <a:pt x="564" y="339"/>
                    <a:pt x="564" y="339"/>
                  </a:cubicBezTo>
                  <a:cubicBezTo>
                    <a:pt x="542" y="332"/>
                    <a:pt x="530" y="319"/>
                    <a:pt x="530" y="356"/>
                  </a:cubicBezTo>
                  <a:cubicBezTo>
                    <a:pt x="530" y="385"/>
                    <a:pt x="572" y="431"/>
                    <a:pt x="572" y="431"/>
                  </a:cubicBezTo>
                  <a:cubicBezTo>
                    <a:pt x="577" y="447"/>
                    <a:pt x="594" y="473"/>
                    <a:pt x="555" y="473"/>
                  </a:cubicBezTo>
                  <a:cubicBezTo>
                    <a:pt x="545" y="473"/>
                    <a:pt x="538" y="462"/>
                    <a:pt x="530" y="456"/>
                  </a:cubicBezTo>
                  <a:cubicBezTo>
                    <a:pt x="505" y="435"/>
                    <a:pt x="479" y="414"/>
                    <a:pt x="455" y="390"/>
                  </a:cubicBezTo>
                  <a:cubicBezTo>
                    <a:pt x="444" y="391"/>
                    <a:pt x="384" y="394"/>
                    <a:pt x="363" y="406"/>
                  </a:cubicBezTo>
                  <a:cubicBezTo>
                    <a:pt x="310" y="436"/>
                    <a:pt x="288" y="474"/>
                    <a:pt x="247" y="515"/>
                  </a:cubicBezTo>
                  <a:cubicBezTo>
                    <a:pt x="235" y="548"/>
                    <a:pt x="225" y="562"/>
                    <a:pt x="196" y="582"/>
                  </a:cubicBezTo>
                  <a:cubicBezTo>
                    <a:pt x="193" y="590"/>
                    <a:pt x="195" y="602"/>
                    <a:pt x="188" y="607"/>
                  </a:cubicBezTo>
                  <a:cubicBezTo>
                    <a:pt x="174" y="617"/>
                    <a:pt x="138" y="623"/>
                    <a:pt x="138" y="623"/>
                  </a:cubicBezTo>
                  <a:cubicBezTo>
                    <a:pt x="129" y="629"/>
                    <a:pt x="103" y="650"/>
                    <a:pt x="88" y="648"/>
                  </a:cubicBezTo>
                  <a:cubicBezTo>
                    <a:pt x="60" y="643"/>
                    <a:pt x="35" y="603"/>
                    <a:pt x="21" y="582"/>
                  </a:cubicBezTo>
                  <a:cubicBezTo>
                    <a:pt x="15" y="544"/>
                    <a:pt x="0" y="516"/>
                    <a:pt x="13" y="481"/>
                  </a:cubicBezTo>
                  <a:close/>
                </a:path>
              </a:pathLst>
            </a:custGeom>
            <a:gradFill rotWithShape="1">
              <a:gsLst>
                <a:gs pos="0">
                  <a:srgbClr val="FF33CC"/>
                </a:gs>
                <a:gs pos="100000">
                  <a:srgbClr val="76185E"/>
                </a:gs>
              </a:gsLst>
              <a:path path="rect">
                <a:fillToRect r="100000" b="100000"/>
              </a:path>
            </a:gradFill>
            <a:ln w="9525">
              <a:noFill/>
              <a:round/>
              <a:headEnd/>
              <a:tailEnd/>
            </a:ln>
            <a:effectLst/>
            <a:scene3d>
              <a:camera prst="orthographicFront">
                <a:rot lat="0" lon="0" rev="0"/>
              </a:camera>
              <a:lightRig rig="glow" dir="t">
                <a:rot lat="0" lon="0" rev="4800000"/>
              </a:lightRig>
            </a:scene3d>
            <a:sp3d prstMaterial="matte">
              <a:bevelT w="127000" h="63500"/>
            </a:sp3d>
          </p:spPr>
          <p:txBody>
            <a:bodyPr/>
            <a:lstStyle/>
            <a:p>
              <a:pPr>
                <a:defRPr/>
              </a:pPr>
              <a:endParaRPr lang="en-US"/>
            </a:p>
          </p:txBody>
        </p:sp>
        <p:sp>
          <p:nvSpPr>
            <p:cNvPr id="13" name="Freeform 109"/>
            <p:cNvSpPr>
              <a:spLocks/>
            </p:cNvSpPr>
            <p:nvPr/>
          </p:nvSpPr>
          <p:spPr bwMode="auto">
            <a:xfrm rot="4372441">
              <a:off x="7023100" y="2409825"/>
              <a:ext cx="762000" cy="787400"/>
            </a:xfrm>
            <a:custGeom>
              <a:avLst/>
              <a:gdLst>
                <a:gd name="T0" fmla="*/ 10 w 650"/>
                <a:gd name="T1" fmla="*/ 367 h 650"/>
                <a:gd name="T2" fmla="*/ 96 w 650"/>
                <a:gd name="T3" fmla="*/ 329 h 650"/>
                <a:gd name="T4" fmla="*/ 145 w 650"/>
                <a:gd name="T5" fmla="*/ 298 h 650"/>
                <a:gd name="T6" fmla="*/ 188 w 650"/>
                <a:gd name="T7" fmla="*/ 240 h 650"/>
                <a:gd name="T8" fmla="*/ 201 w 650"/>
                <a:gd name="T9" fmla="*/ 221 h 650"/>
                <a:gd name="T10" fmla="*/ 219 w 650"/>
                <a:gd name="T11" fmla="*/ 125 h 650"/>
                <a:gd name="T12" fmla="*/ 256 w 650"/>
                <a:gd name="T13" fmla="*/ 5 h 650"/>
                <a:gd name="T14" fmla="*/ 281 w 650"/>
                <a:gd name="T15" fmla="*/ 87 h 650"/>
                <a:gd name="T16" fmla="*/ 287 w 650"/>
                <a:gd name="T17" fmla="*/ 68 h 650"/>
                <a:gd name="T18" fmla="*/ 330 w 650"/>
                <a:gd name="T19" fmla="*/ 24 h 650"/>
                <a:gd name="T20" fmla="*/ 324 w 650"/>
                <a:gd name="T21" fmla="*/ 100 h 650"/>
                <a:gd name="T22" fmla="*/ 312 w 650"/>
                <a:gd name="T23" fmla="*/ 119 h 650"/>
                <a:gd name="T24" fmla="*/ 330 w 650"/>
                <a:gd name="T25" fmla="*/ 112 h 650"/>
                <a:gd name="T26" fmla="*/ 336 w 650"/>
                <a:gd name="T27" fmla="*/ 93 h 650"/>
                <a:gd name="T28" fmla="*/ 373 w 650"/>
                <a:gd name="T29" fmla="*/ 81 h 650"/>
                <a:gd name="T30" fmla="*/ 367 w 650"/>
                <a:gd name="T31" fmla="*/ 163 h 650"/>
                <a:gd name="T32" fmla="*/ 361 w 650"/>
                <a:gd name="T33" fmla="*/ 189 h 650"/>
                <a:gd name="T34" fmla="*/ 380 w 650"/>
                <a:gd name="T35" fmla="*/ 195 h 650"/>
                <a:gd name="T36" fmla="*/ 472 w 650"/>
                <a:gd name="T37" fmla="*/ 195 h 650"/>
                <a:gd name="T38" fmla="*/ 453 w 650"/>
                <a:gd name="T39" fmla="*/ 246 h 650"/>
                <a:gd name="T40" fmla="*/ 416 w 650"/>
                <a:gd name="T41" fmla="*/ 259 h 650"/>
                <a:gd name="T42" fmla="*/ 391 w 650"/>
                <a:gd name="T43" fmla="*/ 272 h 650"/>
                <a:gd name="T44" fmla="*/ 422 w 650"/>
                <a:gd name="T45" fmla="*/ 329 h 650"/>
                <a:gd name="T46" fmla="*/ 410 w 650"/>
                <a:gd name="T47" fmla="*/ 361 h 650"/>
                <a:gd name="T48" fmla="*/ 391 w 650"/>
                <a:gd name="T49" fmla="*/ 348 h 650"/>
                <a:gd name="T50" fmla="*/ 336 w 650"/>
                <a:gd name="T51" fmla="*/ 298 h 650"/>
                <a:gd name="T52" fmla="*/ 268 w 650"/>
                <a:gd name="T53" fmla="*/ 310 h 650"/>
                <a:gd name="T54" fmla="*/ 182 w 650"/>
                <a:gd name="T55" fmla="*/ 393 h 650"/>
                <a:gd name="T56" fmla="*/ 145 w 650"/>
                <a:gd name="T57" fmla="*/ 444 h 650"/>
                <a:gd name="T58" fmla="*/ 139 w 650"/>
                <a:gd name="T59" fmla="*/ 463 h 650"/>
                <a:gd name="T60" fmla="*/ 102 w 650"/>
                <a:gd name="T61" fmla="*/ 475 h 650"/>
                <a:gd name="T62" fmla="*/ 65 w 650"/>
                <a:gd name="T63" fmla="*/ 494 h 650"/>
                <a:gd name="T64" fmla="*/ 16 w 650"/>
                <a:gd name="T65" fmla="*/ 444 h 650"/>
                <a:gd name="T66" fmla="*/ 10 w 650"/>
                <a:gd name="T67" fmla="*/ 367 h 65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650"/>
                <a:gd name="T103" fmla="*/ 0 h 650"/>
                <a:gd name="T104" fmla="*/ 650 w 650"/>
                <a:gd name="T105" fmla="*/ 650 h 650"/>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650" h="650">
                  <a:moveTo>
                    <a:pt x="13" y="481"/>
                  </a:moveTo>
                  <a:cubicBezTo>
                    <a:pt x="50" y="463"/>
                    <a:pt x="96" y="454"/>
                    <a:pt x="130" y="431"/>
                  </a:cubicBezTo>
                  <a:cubicBezTo>
                    <a:pt x="197" y="386"/>
                    <a:pt x="145" y="406"/>
                    <a:pt x="196" y="390"/>
                  </a:cubicBezTo>
                  <a:cubicBezTo>
                    <a:pt x="236" y="350"/>
                    <a:pt x="214" y="376"/>
                    <a:pt x="255" y="314"/>
                  </a:cubicBezTo>
                  <a:cubicBezTo>
                    <a:pt x="261" y="306"/>
                    <a:pt x="272" y="289"/>
                    <a:pt x="272" y="289"/>
                  </a:cubicBezTo>
                  <a:cubicBezTo>
                    <a:pt x="278" y="236"/>
                    <a:pt x="281" y="210"/>
                    <a:pt x="297" y="164"/>
                  </a:cubicBezTo>
                  <a:cubicBezTo>
                    <a:pt x="304" y="110"/>
                    <a:pt x="298" y="37"/>
                    <a:pt x="347" y="6"/>
                  </a:cubicBezTo>
                  <a:cubicBezTo>
                    <a:pt x="408" y="25"/>
                    <a:pt x="356" y="0"/>
                    <a:pt x="380" y="114"/>
                  </a:cubicBezTo>
                  <a:cubicBezTo>
                    <a:pt x="382" y="123"/>
                    <a:pt x="384" y="97"/>
                    <a:pt x="388" y="89"/>
                  </a:cubicBezTo>
                  <a:cubicBezTo>
                    <a:pt x="419" y="34"/>
                    <a:pt x="406" y="44"/>
                    <a:pt x="447" y="31"/>
                  </a:cubicBezTo>
                  <a:cubicBezTo>
                    <a:pt x="474" y="71"/>
                    <a:pt x="455" y="83"/>
                    <a:pt x="439" y="131"/>
                  </a:cubicBezTo>
                  <a:cubicBezTo>
                    <a:pt x="436" y="141"/>
                    <a:pt x="417" y="147"/>
                    <a:pt x="422" y="156"/>
                  </a:cubicBezTo>
                  <a:cubicBezTo>
                    <a:pt x="426" y="164"/>
                    <a:pt x="439" y="150"/>
                    <a:pt x="447" y="147"/>
                  </a:cubicBezTo>
                  <a:cubicBezTo>
                    <a:pt x="450" y="139"/>
                    <a:pt x="448" y="127"/>
                    <a:pt x="455" y="122"/>
                  </a:cubicBezTo>
                  <a:cubicBezTo>
                    <a:pt x="469" y="112"/>
                    <a:pt x="505" y="106"/>
                    <a:pt x="505" y="106"/>
                  </a:cubicBezTo>
                  <a:cubicBezTo>
                    <a:pt x="502" y="142"/>
                    <a:pt x="501" y="178"/>
                    <a:pt x="497" y="214"/>
                  </a:cubicBezTo>
                  <a:cubicBezTo>
                    <a:pt x="496" y="226"/>
                    <a:pt x="485" y="237"/>
                    <a:pt x="489" y="248"/>
                  </a:cubicBezTo>
                  <a:cubicBezTo>
                    <a:pt x="492" y="256"/>
                    <a:pt x="506" y="253"/>
                    <a:pt x="514" y="256"/>
                  </a:cubicBezTo>
                  <a:cubicBezTo>
                    <a:pt x="545" y="251"/>
                    <a:pt x="612" y="236"/>
                    <a:pt x="639" y="256"/>
                  </a:cubicBezTo>
                  <a:cubicBezTo>
                    <a:pt x="650" y="265"/>
                    <a:pt x="624" y="317"/>
                    <a:pt x="614" y="323"/>
                  </a:cubicBezTo>
                  <a:cubicBezTo>
                    <a:pt x="599" y="332"/>
                    <a:pt x="564" y="339"/>
                    <a:pt x="564" y="339"/>
                  </a:cubicBezTo>
                  <a:cubicBezTo>
                    <a:pt x="542" y="332"/>
                    <a:pt x="530" y="319"/>
                    <a:pt x="530" y="356"/>
                  </a:cubicBezTo>
                  <a:cubicBezTo>
                    <a:pt x="530" y="385"/>
                    <a:pt x="572" y="431"/>
                    <a:pt x="572" y="431"/>
                  </a:cubicBezTo>
                  <a:cubicBezTo>
                    <a:pt x="577" y="447"/>
                    <a:pt x="594" y="473"/>
                    <a:pt x="555" y="473"/>
                  </a:cubicBezTo>
                  <a:cubicBezTo>
                    <a:pt x="545" y="473"/>
                    <a:pt x="538" y="462"/>
                    <a:pt x="530" y="456"/>
                  </a:cubicBezTo>
                  <a:cubicBezTo>
                    <a:pt x="505" y="435"/>
                    <a:pt x="479" y="414"/>
                    <a:pt x="455" y="390"/>
                  </a:cubicBezTo>
                  <a:cubicBezTo>
                    <a:pt x="444" y="391"/>
                    <a:pt x="384" y="394"/>
                    <a:pt x="363" y="406"/>
                  </a:cubicBezTo>
                  <a:cubicBezTo>
                    <a:pt x="310" y="436"/>
                    <a:pt x="288" y="474"/>
                    <a:pt x="247" y="515"/>
                  </a:cubicBezTo>
                  <a:cubicBezTo>
                    <a:pt x="235" y="548"/>
                    <a:pt x="225" y="562"/>
                    <a:pt x="196" y="582"/>
                  </a:cubicBezTo>
                  <a:cubicBezTo>
                    <a:pt x="193" y="590"/>
                    <a:pt x="195" y="602"/>
                    <a:pt x="188" y="607"/>
                  </a:cubicBezTo>
                  <a:cubicBezTo>
                    <a:pt x="174" y="617"/>
                    <a:pt x="138" y="623"/>
                    <a:pt x="138" y="623"/>
                  </a:cubicBezTo>
                  <a:cubicBezTo>
                    <a:pt x="129" y="629"/>
                    <a:pt x="103" y="650"/>
                    <a:pt x="88" y="648"/>
                  </a:cubicBezTo>
                  <a:cubicBezTo>
                    <a:pt x="60" y="643"/>
                    <a:pt x="35" y="603"/>
                    <a:pt x="21" y="582"/>
                  </a:cubicBezTo>
                  <a:cubicBezTo>
                    <a:pt x="15" y="544"/>
                    <a:pt x="0" y="516"/>
                    <a:pt x="13" y="481"/>
                  </a:cubicBezTo>
                  <a:close/>
                </a:path>
              </a:pathLst>
            </a:custGeom>
            <a:gradFill rotWithShape="1">
              <a:gsLst>
                <a:gs pos="0">
                  <a:srgbClr val="FF33CC"/>
                </a:gs>
                <a:gs pos="100000">
                  <a:srgbClr val="76185E"/>
                </a:gs>
              </a:gsLst>
              <a:path path="rect">
                <a:fillToRect t="100000" r="100000"/>
              </a:path>
            </a:gradFill>
            <a:ln w="9525">
              <a:noFill/>
              <a:round/>
              <a:headEnd/>
              <a:tailEnd/>
            </a:ln>
            <a:effectLst/>
            <a:scene3d>
              <a:camera prst="orthographicFront">
                <a:rot lat="0" lon="0" rev="0"/>
              </a:camera>
              <a:lightRig rig="glow" dir="t">
                <a:rot lat="0" lon="0" rev="4800000"/>
              </a:lightRig>
            </a:scene3d>
            <a:sp3d prstMaterial="matte">
              <a:bevelT w="127000" h="63500"/>
            </a:sp3d>
          </p:spPr>
          <p:txBody>
            <a:bodyPr/>
            <a:lstStyle/>
            <a:p>
              <a:pPr>
                <a:defRPr/>
              </a:pPr>
              <a:endParaRPr lang="en-US"/>
            </a:p>
          </p:txBody>
        </p:sp>
        <p:sp>
          <p:nvSpPr>
            <p:cNvPr id="59470" name="Freeform 116"/>
            <p:cNvSpPr>
              <a:spLocks/>
            </p:cNvSpPr>
            <p:nvPr/>
          </p:nvSpPr>
          <p:spPr bwMode="auto">
            <a:xfrm rot="10800000">
              <a:off x="3048000" y="5089525"/>
              <a:ext cx="762000" cy="787400"/>
            </a:xfrm>
            <a:custGeom>
              <a:avLst/>
              <a:gdLst>
                <a:gd name="T0" fmla="*/ 1 w 650"/>
                <a:gd name="T1" fmla="*/ 55 h 650"/>
                <a:gd name="T2" fmla="*/ 12 w 650"/>
                <a:gd name="T3" fmla="*/ 50 h 650"/>
                <a:gd name="T4" fmla="*/ 18 w 650"/>
                <a:gd name="T5" fmla="*/ 45 h 650"/>
                <a:gd name="T6" fmla="*/ 22 w 650"/>
                <a:gd name="T7" fmla="*/ 37 h 650"/>
                <a:gd name="T8" fmla="*/ 24 w 650"/>
                <a:gd name="T9" fmla="*/ 33 h 650"/>
                <a:gd name="T10" fmla="*/ 27 w 650"/>
                <a:gd name="T11" fmla="*/ 18 h 650"/>
                <a:gd name="T12" fmla="*/ 30 w 650"/>
                <a:gd name="T13" fmla="*/ 2 h 650"/>
                <a:gd name="T14" fmla="*/ 34 w 650"/>
                <a:gd name="T15" fmla="*/ 13 h 650"/>
                <a:gd name="T16" fmla="*/ 35 w 650"/>
                <a:gd name="T17" fmla="*/ 11 h 650"/>
                <a:gd name="T18" fmla="*/ 39 w 650"/>
                <a:gd name="T19" fmla="*/ 4 h 650"/>
                <a:gd name="T20" fmla="*/ 38 w 650"/>
                <a:gd name="T21" fmla="*/ 15 h 650"/>
                <a:gd name="T22" fmla="*/ 38 w 650"/>
                <a:gd name="T23" fmla="*/ 18 h 650"/>
                <a:gd name="T24" fmla="*/ 39 w 650"/>
                <a:gd name="T25" fmla="*/ 17 h 650"/>
                <a:gd name="T26" fmla="*/ 41 w 650"/>
                <a:gd name="T27" fmla="*/ 14 h 650"/>
                <a:gd name="T28" fmla="*/ 45 w 650"/>
                <a:gd name="T29" fmla="*/ 12 h 650"/>
                <a:gd name="T30" fmla="*/ 44 w 650"/>
                <a:gd name="T31" fmla="*/ 24 h 650"/>
                <a:gd name="T32" fmla="*/ 43 w 650"/>
                <a:gd name="T33" fmla="*/ 28 h 650"/>
                <a:gd name="T34" fmla="*/ 46 w 650"/>
                <a:gd name="T35" fmla="*/ 29 h 650"/>
                <a:gd name="T36" fmla="*/ 57 w 650"/>
                <a:gd name="T37" fmla="*/ 29 h 650"/>
                <a:gd name="T38" fmla="*/ 54 w 650"/>
                <a:gd name="T39" fmla="*/ 37 h 650"/>
                <a:gd name="T40" fmla="*/ 50 w 650"/>
                <a:gd name="T41" fmla="*/ 39 h 650"/>
                <a:gd name="T42" fmla="*/ 47 w 650"/>
                <a:gd name="T43" fmla="*/ 40 h 650"/>
                <a:gd name="T44" fmla="*/ 51 w 650"/>
                <a:gd name="T45" fmla="*/ 50 h 650"/>
                <a:gd name="T46" fmla="*/ 49 w 650"/>
                <a:gd name="T47" fmla="*/ 54 h 650"/>
                <a:gd name="T48" fmla="*/ 47 w 650"/>
                <a:gd name="T49" fmla="*/ 53 h 650"/>
                <a:gd name="T50" fmla="*/ 41 w 650"/>
                <a:gd name="T51" fmla="*/ 45 h 650"/>
                <a:gd name="T52" fmla="*/ 32 w 650"/>
                <a:gd name="T53" fmla="*/ 47 h 650"/>
                <a:gd name="T54" fmla="*/ 22 w 650"/>
                <a:gd name="T55" fmla="*/ 60 h 650"/>
                <a:gd name="T56" fmla="*/ 18 w 650"/>
                <a:gd name="T57" fmla="*/ 67 h 650"/>
                <a:gd name="T58" fmla="*/ 16 w 650"/>
                <a:gd name="T59" fmla="*/ 69 h 650"/>
                <a:gd name="T60" fmla="*/ 12 w 650"/>
                <a:gd name="T61" fmla="*/ 72 h 650"/>
                <a:gd name="T62" fmla="*/ 7 w 650"/>
                <a:gd name="T63" fmla="*/ 75 h 650"/>
                <a:gd name="T64" fmla="*/ 2 w 650"/>
                <a:gd name="T65" fmla="*/ 67 h 650"/>
                <a:gd name="T66" fmla="*/ 1 w 650"/>
                <a:gd name="T67" fmla="*/ 55 h 65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650"/>
                <a:gd name="T103" fmla="*/ 0 h 650"/>
                <a:gd name="T104" fmla="*/ 650 w 650"/>
                <a:gd name="T105" fmla="*/ 650 h 650"/>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650" h="650">
                  <a:moveTo>
                    <a:pt x="13" y="481"/>
                  </a:moveTo>
                  <a:cubicBezTo>
                    <a:pt x="50" y="463"/>
                    <a:pt x="96" y="454"/>
                    <a:pt x="130" y="431"/>
                  </a:cubicBezTo>
                  <a:cubicBezTo>
                    <a:pt x="197" y="386"/>
                    <a:pt x="145" y="406"/>
                    <a:pt x="196" y="390"/>
                  </a:cubicBezTo>
                  <a:cubicBezTo>
                    <a:pt x="236" y="350"/>
                    <a:pt x="214" y="376"/>
                    <a:pt x="255" y="314"/>
                  </a:cubicBezTo>
                  <a:cubicBezTo>
                    <a:pt x="261" y="306"/>
                    <a:pt x="272" y="289"/>
                    <a:pt x="272" y="289"/>
                  </a:cubicBezTo>
                  <a:cubicBezTo>
                    <a:pt x="278" y="236"/>
                    <a:pt x="281" y="210"/>
                    <a:pt x="297" y="164"/>
                  </a:cubicBezTo>
                  <a:cubicBezTo>
                    <a:pt x="304" y="110"/>
                    <a:pt x="298" y="37"/>
                    <a:pt x="347" y="6"/>
                  </a:cubicBezTo>
                  <a:cubicBezTo>
                    <a:pt x="408" y="25"/>
                    <a:pt x="356" y="0"/>
                    <a:pt x="380" y="114"/>
                  </a:cubicBezTo>
                  <a:cubicBezTo>
                    <a:pt x="382" y="123"/>
                    <a:pt x="384" y="97"/>
                    <a:pt x="388" y="89"/>
                  </a:cubicBezTo>
                  <a:cubicBezTo>
                    <a:pt x="419" y="34"/>
                    <a:pt x="406" y="44"/>
                    <a:pt x="447" y="31"/>
                  </a:cubicBezTo>
                  <a:cubicBezTo>
                    <a:pt x="474" y="71"/>
                    <a:pt x="455" y="83"/>
                    <a:pt x="439" y="131"/>
                  </a:cubicBezTo>
                  <a:cubicBezTo>
                    <a:pt x="436" y="141"/>
                    <a:pt x="417" y="147"/>
                    <a:pt x="422" y="156"/>
                  </a:cubicBezTo>
                  <a:cubicBezTo>
                    <a:pt x="426" y="164"/>
                    <a:pt x="439" y="150"/>
                    <a:pt x="447" y="147"/>
                  </a:cubicBezTo>
                  <a:cubicBezTo>
                    <a:pt x="450" y="139"/>
                    <a:pt x="448" y="127"/>
                    <a:pt x="455" y="122"/>
                  </a:cubicBezTo>
                  <a:cubicBezTo>
                    <a:pt x="469" y="112"/>
                    <a:pt x="505" y="106"/>
                    <a:pt x="505" y="106"/>
                  </a:cubicBezTo>
                  <a:cubicBezTo>
                    <a:pt x="502" y="142"/>
                    <a:pt x="501" y="178"/>
                    <a:pt x="497" y="214"/>
                  </a:cubicBezTo>
                  <a:cubicBezTo>
                    <a:pt x="496" y="226"/>
                    <a:pt x="485" y="237"/>
                    <a:pt x="489" y="248"/>
                  </a:cubicBezTo>
                  <a:cubicBezTo>
                    <a:pt x="492" y="256"/>
                    <a:pt x="506" y="253"/>
                    <a:pt x="514" y="256"/>
                  </a:cubicBezTo>
                  <a:cubicBezTo>
                    <a:pt x="545" y="251"/>
                    <a:pt x="612" y="236"/>
                    <a:pt x="639" y="256"/>
                  </a:cubicBezTo>
                  <a:cubicBezTo>
                    <a:pt x="650" y="265"/>
                    <a:pt x="624" y="317"/>
                    <a:pt x="614" y="323"/>
                  </a:cubicBezTo>
                  <a:cubicBezTo>
                    <a:pt x="599" y="332"/>
                    <a:pt x="564" y="339"/>
                    <a:pt x="564" y="339"/>
                  </a:cubicBezTo>
                  <a:cubicBezTo>
                    <a:pt x="542" y="332"/>
                    <a:pt x="530" y="319"/>
                    <a:pt x="530" y="356"/>
                  </a:cubicBezTo>
                  <a:cubicBezTo>
                    <a:pt x="530" y="385"/>
                    <a:pt x="572" y="431"/>
                    <a:pt x="572" y="431"/>
                  </a:cubicBezTo>
                  <a:cubicBezTo>
                    <a:pt x="577" y="447"/>
                    <a:pt x="594" y="473"/>
                    <a:pt x="555" y="473"/>
                  </a:cubicBezTo>
                  <a:cubicBezTo>
                    <a:pt x="545" y="473"/>
                    <a:pt x="538" y="462"/>
                    <a:pt x="530" y="456"/>
                  </a:cubicBezTo>
                  <a:cubicBezTo>
                    <a:pt x="505" y="435"/>
                    <a:pt x="479" y="414"/>
                    <a:pt x="455" y="390"/>
                  </a:cubicBezTo>
                  <a:cubicBezTo>
                    <a:pt x="444" y="391"/>
                    <a:pt x="384" y="394"/>
                    <a:pt x="363" y="406"/>
                  </a:cubicBezTo>
                  <a:cubicBezTo>
                    <a:pt x="310" y="436"/>
                    <a:pt x="288" y="474"/>
                    <a:pt x="247" y="515"/>
                  </a:cubicBezTo>
                  <a:cubicBezTo>
                    <a:pt x="235" y="548"/>
                    <a:pt x="225" y="562"/>
                    <a:pt x="196" y="582"/>
                  </a:cubicBezTo>
                  <a:cubicBezTo>
                    <a:pt x="193" y="590"/>
                    <a:pt x="195" y="602"/>
                    <a:pt x="188" y="607"/>
                  </a:cubicBezTo>
                  <a:cubicBezTo>
                    <a:pt x="174" y="617"/>
                    <a:pt x="138" y="623"/>
                    <a:pt x="138" y="623"/>
                  </a:cubicBezTo>
                  <a:cubicBezTo>
                    <a:pt x="129" y="629"/>
                    <a:pt x="103" y="650"/>
                    <a:pt x="88" y="648"/>
                  </a:cubicBezTo>
                  <a:cubicBezTo>
                    <a:pt x="60" y="643"/>
                    <a:pt x="35" y="603"/>
                    <a:pt x="21" y="582"/>
                  </a:cubicBezTo>
                  <a:cubicBezTo>
                    <a:pt x="15" y="544"/>
                    <a:pt x="0" y="516"/>
                    <a:pt x="13" y="481"/>
                  </a:cubicBezTo>
                  <a:close/>
                </a:path>
              </a:pathLst>
            </a:custGeom>
            <a:gradFill rotWithShape="1">
              <a:gsLst>
                <a:gs pos="0">
                  <a:srgbClr val="FF33CC"/>
                </a:gs>
                <a:gs pos="100000">
                  <a:srgbClr val="76185E"/>
                </a:gs>
              </a:gsLst>
              <a:path path="rect">
                <a:fillToRect r="100000" b="100000"/>
              </a:path>
            </a:gradFill>
            <a:ln w="9525">
              <a:solidFill>
                <a:schemeClr val="tx1"/>
              </a:solidFill>
              <a:round/>
              <a:headEnd/>
              <a:tailEnd/>
            </a:ln>
            <a:effectLst/>
          </p:spPr>
          <p:txBody>
            <a:bodyPr/>
            <a:lstStyle/>
            <a:p>
              <a:endParaRPr lang="en-US"/>
            </a:p>
          </p:txBody>
        </p:sp>
        <p:sp>
          <p:nvSpPr>
            <p:cNvPr id="14" name="Freeform 117"/>
            <p:cNvSpPr>
              <a:spLocks/>
            </p:cNvSpPr>
            <p:nvPr/>
          </p:nvSpPr>
          <p:spPr bwMode="auto">
            <a:xfrm rot="10800000">
              <a:off x="1600200" y="3641725"/>
              <a:ext cx="762000" cy="914400"/>
            </a:xfrm>
            <a:custGeom>
              <a:avLst/>
              <a:gdLst>
                <a:gd name="T0" fmla="*/ 10 w 650"/>
                <a:gd name="T1" fmla="*/ 426 h 650"/>
                <a:gd name="T2" fmla="*/ 96 w 650"/>
                <a:gd name="T3" fmla="*/ 382 h 650"/>
                <a:gd name="T4" fmla="*/ 145 w 650"/>
                <a:gd name="T5" fmla="*/ 346 h 650"/>
                <a:gd name="T6" fmla="*/ 188 w 650"/>
                <a:gd name="T7" fmla="*/ 278 h 650"/>
                <a:gd name="T8" fmla="*/ 201 w 650"/>
                <a:gd name="T9" fmla="*/ 256 h 650"/>
                <a:gd name="T10" fmla="*/ 219 w 650"/>
                <a:gd name="T11" fmla="*/ 145 h 650"/>
                <a:gd name="T12" fmla="*/ 256 w 650"/>
                <a:gd name="T13" fmla="*/ 5 h 650"/>
                <a:gd name="T14" fmla="*/ 281 w 650"/>
                <a:gd name="T15" fmla="*/ 101 h 650"/>
                <a:gd name="T16" fmla="*/ 287 w 650"/>
                <a:gd name="T17" fmla="*/ 79 h 650"/>
                <a:gd name="T18" fmla="*/ 330 w 650"/>
                <a:gd name="T19" fmla="*/ 27 h 650"/>
                <a:gd name="T20" fmla="*/ 324 w 650"/>
                <a:gd name="T21" fmla="*/ 116 h 650"/>
                <a:gd name="T22" fmla="*/ 312 w 650"/>
                <a:gd name="T23" fmla="*/ 138 h 650"/>
                <a:gd name="T24" fmla="*/ 330 w 650"/>
                <a:gd name="T25" fmla="*/ 130 h 650"/>
                <a:gd name="T26" fmla="*/ 336 w 650"/>
                <a:gd name="T27" fmla="*/ 108 h 650"/>
                <a:gd name="T28" fmla="*/ 373 w 650"/>
                <a:gd name="T29" fmla="*/ 94 h 650"/>
                <a:gd name="T30" fmla="*/ 367 w 650"/>
                <a:gd name="T31" fmla="*/ 190 h 650"/>
                <a:gd name="T32" fmla="*/ 361 w 650"/>
                <a:gd name="T33" fmla="*/ 220 h 650"/>
                <a:gd name="T34" fmla="*/ 380 w 650"/>
                <a:gd name="T35" fmla="*/ 227 h 650"/>
                <a:gd name="T36" fmla="*/ 472 w 650"/>
                <a:gd name="T37" fmla="*/ 227 h 650"/>
                <a:gd name="T38" fmla="*/ 453 w 650"/>
                <a:gd name="T39" fmla="*/ 286 h 650"/>
                <a:gd name="T40" fmla="*/ 416 w 650"/>
                <a:gd name="T41" fmla="*/ 300 h 650"/>
                <a:gd name="T42" fmla="*/ 391 w 650"/>
                <a:gd name="T43" fmla="*/ 315 h 650"/>
                <a:gd name="T44" fmla="*/ 422 w 650"/>
                <a:gd name="T45" fmla="*/ 382 h 650"/>
                <a:gd name="T46" fmla="*/ 410 w 650"/>
                <a:gd name="T47" fmla="*/ 419 h 650"/>
                <a:gd name="T48" fmla="*/ 391 w 650"/>
                <a:gd name="T49" fmla="*/ 404 h 650"/>
                <a:gd name="T50" fmla="*/ 336 w 650"/>
                <a:gd name="T51" fmla="*/ 346 h 650"/>
                <a:gd name="T52" fmla="*/ 268 w 650"/>
                <a:gd name="T53" fmla="*/ 360 h 650"/>
                <a:gd name="T54" fmla="*/ 182 w 650"/>
                <a:gd name="T55" fmla="*/ 456 h 650"/>
                <a:gd name="T56" fmla="*/ 145 w 650"/>
                <a:gd name="T57" fmla="*/ 516 h 650"/>
                <a:gd name="T58" fmla="*/ 139 w 650"/>
                <a:gd name="T59" fmla="*/ 538 h 650"/>
                <a:gd name="T60" fmla="*/ 102 w 650"/>
                <a:gd name="T61" fmla="*/ 552 h 650"/>
                <a:gd name="T62" fmla="*/ 65 w 650"/>
                <a:gd name="T63" fmla="*/ 574 h 650"/>
                <a:gd name="T64" fmla="*/ 16 w 650"/>
                <a:gd name="T65" fmla="*/ 516 h 650"/>
                <a:gd name="T66" fmla="*/ 10 w 650"/>
                <a:gd name="T67" fmla="*/ 426 h 65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650"/>
                <a:gd name="T103" fmla="*/ 0 h 650"/>
                <a:gd name="T104" fmla="*/ 650 w 650"/>
                <a:gd name="T105" fmla="*/ 650 h 650"/>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650" h="650">
                  <a:moveTo>
                    <a:pt x="13" y="481"/>
                  </a:moveTo>
                  <a:cubicBezTo>
                    <a:pt x="50" y="463"/>
                    <a:pt x="96" y="454"/>
                    <a:pt x="130" y="431"/>
                  </a:cubicBezTo>
                  <a:cubicBezTo>
                    <a:pt x="197" y="386"/>
                    <a:pt x="145" y="406"/>
                    <a:pt x="196" y="390"/>
                  </a:cubicBezTo>
                  <a:cubicBezTo>
                    <a:pt x="236" y="350"/>
                    <a:pt x="214" y="376"/>
                    <a:pt x="255" y="314"/>
                  </a:cubicBezTo>
                  <a:cubicBezTo>
                    <a:pt x="261" y="306"/>
                    <a:pt x="272" y="289"/>
                    <a:pt x="272" y="289"/>
                  </a:cubicBezTo>
                  <a:cubicBezTo>
                    <a:pt x="278" y="236"/>
                    <a:pt x="281" y="210"/>
                    <a:pt x="297" y="164"/>
                  </a:cubicBezTo>
                  <a:cubicBezTo>
                    <a:pt x="304" y="110"/>
                    <a:pt x="298" y="37"/>
                    <a:pt x="347" y="6"/>
                  </a:cubicBezTo>
                  <a:cubicBezTo>
                    <a:pt x="408" y="25"/>
                    <a:pt x="356" y="0"/>
                    <a:pt x="380" y="114"/>
                  </a:cubicBezTo>
                  <a:cubicBezTo>
                    <a:pt x="382" y="123"/>
                    <a:pt x="384" y="97"/>
                    <a:pt x="388" y="89"/>
                  </a:cubicBezTo>
                  <a:cubicBezTo>
                    <a:pt x="419" y="34"/>
                    <a:pt x="406" y="44"/>
                    <a:pt x="447" y="31"/>
                  </a:cubicBezTo>
                  <a:cubicBezTo>
                    <a:pt x="474" y="71"/>
                    <a:pt x="455" y="83"/>
                    <a:pt x="439" y="131"/>
                  </a:cubicBezTo>
                  <a:cubicBezTo>
                    <a:pt x="436" y="141"/>
                    <a:pt x="417" y="147"/>
                    <a:pt x="422" y="156"/>
                  </a:cubicBezTo>
                  <a:cubicBezTo>
                    <a:pt x="426" y="164"/>
                    <a:pt x="439" y="150"/>
                    <a:pt x="447" y="147"/>
                  </a:cubicBezTo>
                  <a:cubicBezTo>
                    <a:pt x="450" y="139"/>
                    <a:pt x="448" y="127"/>
                    <a:pt x="455" y="122"/>
                  </a:cubicBezTo>
                  <a:cubicBezTo>
                    <a:pt x="469" y="112"/>
                    <a:pt x="505" y="106"/>
                    <a:pt x="505" y="106"/>
                  </a:cubicBezTo>
                  <a:cubicBezTo>
                    <a:pt x="502" y="142"/>
                    <a:pt x="501" y="178"/>
                    <a:pt x="497" y="214"/>
                  </a:cubicBezTo>
                  <a:cubicBezTo>
                    <a:pt x="496" y="226"/>
                    <a:pt x="485" y="237"/>
                    <a:pt x="489" y="248"/>
                  </a:cubicBezTo>
                  <a:cubicBezTo>
                    <a:pt x="492" y="256"/>
                    <a:pt x="506" y="253"/>
                    <a:pt x="514" y="256"/>
                  </a:cubicBezTo>
                  <a:cubicBezTo>
                    <a:pt x="545" y="251"/>
                    <a:pt x="612" y="236"/>
                    <a:pt x="639" y="256"/>
                  </a:cubicBezTo>
                  <a:cubicBezTo>
                    <a:pt x="650" y="265"/>
                    <a:pt x="624" y="317"/>
                    <a:pt x="614" y="323"/>
                  </a:cubicBezTo>
                  <a:cubicBezTo>
                    <a:pt x="599" y="332"/>
                    <a:pt x="564" y="339"/>
                    <a:pt x="564" y="339"/>
                  </a:cubicBezTo>
                  <a:cubicBezTo>
                    <a:pt x="542" y="332"/>
                    <a:pt x="530" y="319"/>
                    <a:pt x="530" y="356"/>
                  </a:cubicBezTo>
                  <a:cubicBezTo>
                    <a:pt x="530" y="385"/>
                    <a:pt x="572" y="431"/>
                    <a:pt x="572" y="431"/>
                  </a:cubicBezTo>
                  <a:cubicBezTo>
                    <a:pt x="577" y="447"/>
                    <a:pt x="594" y="473"/>
                    <a:pt x="555" y="473"/>
                  </a:cubicBezTo>
                  <a:cubicBezTo>
                    <a:pt x="545" y="473"/>
                    <a:pt x="538" y="462"/>
                    <a:pt x="530" y="456"/>
                  </a:cubicBezTo>
                  <a:cubicBezTo>
                    <a:pt x="505" y="435"/>
                    <a:pt x="479" y="414"/>
                    <a:pt x="455" y="390"/>
                  </a:cubicBezTo>
                  <a:cubicBezTo>
                    <a:pt x="444" y="391"/>
                    <a:pt x="384" y="394"/>
                    <a:pt x="363" y="406"/>
                  </a:cubicBezTo>
                  <a:cubicBezTo>
                    <a:pt x="310" y="436"/>
                    <a:pt x="288" y="474"/>
                    <a:pt x="247" y="515"/>
                  </a:cubicBezTo>
                  <a:cubicBezTo>
                    <a:pt x="235" y="548"/>
                    <a:pt x="225" y="562"/>
                    <a:pt x="196" y="582"/>
                  </a:cubicBezTo>
                  <a:cubicBezTo>
                    <a:pt x="193" y="590"/>
                    <a:pt x="195" y="602"/>
                    <a:pt x="188" y="607"/>
                  </a:cubicBezTo>
                  <a:cubicBezTo>
                    <a:pt x="174" y="617"/>
                    <a:pt x="138" y="623"/>
                    <a:pt x="138" y="623"/>
                  </a:cubicBezTo>
                  <a:cubicBezTo>
                    <a:pt x="129" y="629"/>
                    <a:pt x="103" y="650"/>
                    <a:pt x="88" y="648"/>
                  </a:cubicBezTo>
                  <a:cubicBezTo>
                    <a:pt x="60" y="643"/>
                    <a:pt x="35" y="603"/>
                    <a:pt x="21" y="582"/>
                  </a:cubicBezTo>
                  <a:cubicBezTo>
                    <a:pt x="15" y="544"/>
                    <a:pt x="0" y="516"/>
                    <a:pt x="13" y="481"/>
                  </a:cubicBezTo>
                  <a:close/>
                </a:path>
              </a:pathLst>
            </a:custGeom>
            <a:gradFill rotWithShape="1">
              <a:gsLst>
                <a:gs pos="0">
                  <a:srgbClr val="FF33CC"/>
                </a:gs>
                <a:gs pos="100000">
                  <a:srgbClr val="76185E"/>
                </a:gs>
              </a:gsLst>
              <a:path path="rect">
                <a:fillToRect r="100000" b="100000"/>
              </a:path>
            </a:gradFill>
            <a:ln w="9525">
              <a:noFill/>
              <a:round/>
              <a:headEnd/>
              <a:tailEnd/>
            </a:ln>
            <a:effectLst/>
            <a:scene3d>
              <a:camera prst="orthographicFront">
                <a:rot lat="0" lon="0" rev="0"/>
              </a:camera>
              <a:lightRig rig="glow" dir="t">
                <a:rot lat="0" lon="0" rev="4800000"/>
              </a:lightRig>
            </a:scene3d>
            <a:sp3d prstMaterial="matte">
              <a:bevelT w="127000" h="63500"/>
            </a:sp3d>
          </p:spPr>
          <p:txBody>
            <a:bodyPr/>
            <a:lstStyle/>
            <a:p>
              <a:pPr>
                <a:defRPr/>
              </a:pPr>
              <a:endParaRPr lang="en-US"/>
            </a:p>
          </p:txBody>
        </p:sp>
      </p:grpSp>
      <p:sp>
        <p:nvSpPr>
          <p:cNvPr id="97" name="Rectangle 96"/>
          <p:cNvSpPr/>
          <p:nvPr/>
        </p:nvSpPr>
        <p:spPr>
          <a:xfrm>
            <a:off x="197069" y="136634"/>
            <a:ext cx="8762999" cy="523220"/>
          </a:xfrm>
          <a:prstGeom prst="rect">
            <a:avLst/>
          </a:prstGeom>
          <a:ln/>
        </p:spPr>
        <p:style>
          <a:lnRef idx="2">
            <a:schemeClr val="accent3"/>
          </a:lnRef>
          <a:fillRef idx="1">
            <a:schemeClr val="lt1"/>
          </a:fillRef>
          <a:effectRef idx="0">
            <a:schemeClr val="accent3"/>
          </a:effectRef>
          <a:fontRef idx="minor">
            <a:schemeClr val="dk1"/>
          </a:fontRef>
        </p:style>
        <p:txBody>
          <a:bodyPr wrap="square">
            <a:spAutoFit/>
          </a:bodyPr>
          <a:lstStyle/>
          <a:p>
            <a:pPr algn="ctr">
              <a:spcBef>
                <a:spcPct val="50000"/>
              </a:spcBef>
              <a:defRPr/>
            </a:pPr>
            <a:r>
              <a:rPr lang="en-US" altLang="zh-CN" sz="2800" b="1" dirty="0">
                <a:solidFill>
                  <a:srgbClr val="000000"/>
                </a:solidFill>
                <a:latin typeface="Century Gothic" pitchFamily="34" charset="0"/>
                <a:ea typeface="SimSun" pitchFamily="2" charset="-122"/>
              </a:rPr>
              <a:t>The </a:t>
            </a:r>
            <a:r>
              <a:rPr lang="en-US" altLang="zh-CN" sz="2800" b="1" dirty="0" err="1">
                <a:solidFill>
                  <a:srgbClr val="000000"/>
                </a:solidFill>
                <a:latin typeface="Century Gothic" pitchFamily="34" charset="0"/>
                <a:ea typeface="SimSun" pitchFamily="2" charset="-122"/>
              </a:rPr>
              <a:t>Spliceosome</a:t>
            </a:r>
            <a:r>
              <a:rPr lang="en-US" altLang="zh-CN" sz="2800" b="1" dirty="0">
                <a:solidFill>
                  <a:srgbClr val="000000"/>
                </a:solidFill>
                <a:latin typeface="Century Gothic" pitchFamily="34" charset="0"/>
                <a:ea typeface="SimSun" pitchFamily="2" charset="-122"/>
              </a:rPr>
              <a:t> </a:t>
            </a:r>
            <a:endParaRPr lang="en-US" sz="2800" b="1" dirty="0">
              <a:solidFill>
                <a:srgbClr val="000000"/>
              </a:solidFill>
              <a:latin typeface="Century Gothic"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Slide Number Placeholder 3"/>
          <p:cNvSpPr>
            <a:spLocks noGrp="1"/>
          </p:cNvSpPr>
          <p:nvPr>
            <p:ph type="sldNum" sz="quarter" idx="12"/>
          </p:nvPr>
        </p:nvSpPr>
        <p:spPr>
          <a:noFill/>
        </p:spPr>
        <p:txBody>
          <a:bodyPr/>
          <a:lstStyle/>
          <a:p>
            <a:fld id="{F773950F-7D7E-48D5-86BD-4BF25B0057CC}" type="slidenum">
              <a:rPr lang="en-US" smtClean="0"/>
              <a:pPr/>
              <a:t>5</a:t>
            </a:fld>
            <a:endParaRPr lang="en-US"/>
          </a:p>
        </p:txBody>
      </p:sp>
      <p:sp>
        <p:nvSpPr>
          <p:cNvPr id="6149" name="Text Box 5"/>
          <p:cNvSpPr txBox="1">
            <a:spLocks noChangeArrowheads="1"/>
          </p:cNvSpPr>
          <p:nvPr/>
        </p:nvSpPr>
        <p:spPr bwMode="auto">
          <a:xfrm>
            <a:off x="381000" y="726732"/>
            <a:ext cx="5257800" cy="461665"/>
          </a:xfrm>
          <a:prstGeom prst="rect">
            <a:avLst/>
          </a:prstGeom>
          <a:ln>
            <a:solidFill>
              <a:schemeClr val="bg1"/>
            </a:solidFill>
            <a:headEnd/>
            <a:tailEnd/>
          </a:ln>
        </p:spPr>
        <p:style>
          <a:lnRef idx="2">
            <a:schemeClr val="accent3"/>
          </a:lnRef>
          <a:fillRef idx="1">
            <a:schemeClr val="lt1"/>
          </a:fillRef>
          <a:effectRef idx="0">
            <a:schemeClr val="accent3"/>
          </a:effectRef>
          <a:fontRef idx="minor">
            <a:schemeClr val="dk1"/>
          </a:fontRef>
        </p:style>
        <p:txBody>
          <a:bodyPr wrap="square">
            <a:spAutoFit/>
          </a:bodyPr>
          <a:lstStyle/>
          <a:p>
            <a:pPr algn="ctr">
              <a:spcBef>
                <a:spcPct val="50000"/>
              </a:spcBef>
            </a:pPr>
            <a:r>
              <a:rPr lang="en-US" altLang="zh-CN" sz="2400" b="1" dirty="0">
                <a:solidFill>
                  <a:srgbClr val="000000"/>
                </a:solidFill>
                <a:latin typeface="Century Gothic" pitchFamily="34" charset="0"/>
                <a:ea typeface="SimSun" pitchFamily="2" charset="-122"/>
              </a:rPr>
              <a:t>Membrane Bound Organelles</a:t>
            </a:r>
            <a:endParaRPr lang="en-US" sz="2400" b="1" dirty="0">
              <a:solidFill>
                <a:srgbClr val="000000"/>
              </a:solidFill>
              <a:latin typeface="Century Gothic" pitchFamily="34" charset="0"/>
            </a:endParaRPr>
          </a:p>
        </p:txBody>
      </p:sp>
      <p:pic>
        <p:nvPicPr>
          <p:cNvPr id="5" name="Picture 4"/>
          <p:cNvPicPr>
            <a:picLocks noChangeAspect="1" noChangeArrowheads="1"/>
          </p:cNvPicPr>
          <p:nvPr/>
        </p:nvPicPr>
        <p:blipFill>
          <a:blip r:embed="rId3" cstate="print">
            <a:lum bright="-18000" contrast="14000"/>
          </a:blip>
          <a:srcRect/>
          <a:stretch>
            <a:fillRect/>
          </a:stretch>
        </p:blipFill>
        <p:spPr bwMode="auto">
          <a:xfrm>
            <a:off x="228600" y="1371599"/>
            <a:ext cx="7737079" cy="4818707"/>
          </a:xfrm>
          <a:prstGeom prst="rect">
            <a:avLst/>
          </a:prstGeom>
          <a:noFill/>
          <a:ln w="9525">
            <a:noFill/>
            <a:miter lim="800000"/>
            <a:headEnd/>
            <a:tailEnd/>
          </a:ln>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a:defRPr/>
            </a:pPr>
            <a:fld id="{00F2689F-660F-49AC-8C81-395BC51A82DE}" type="slidenum">
              <a:rPr lang="en-US" smtClean="0"/>
              <a:pPr>
                <a:defRPr/>
              </a:pPr>
              <a:t>50</a:t>
            </a:fld>
            <a:endParaRPr lang="en-US"/>
          </a:p>
        </p:txBody>
      </p:sp>
      <p:pic>
        <p:nvPicPr>
          <p:cNvPr id="4" name="Picture 3"/>
          <p:cNvPicPr>
            <a:picLocks noChangeAspect="1"/>
          </p:cNvPicPr>
          <p:nvPr/>
        </p:nvPicPr>
        <p:blipFill>
          <a:blip r:embed="rId2"/>
          <a:stretch>
            <a:fillRect/>
          </a:stretch>
        </p:blipFill>
        <p:spPr>
          <a:xfrm>
            <a:off x="508000" y="381000"/>
            <a:ext cx="8128000" cy="6096000"/>
          </a:xfrm>
          <a:prstGeom prst="rect">
            <a:avLst/>
          </a:prstGeom>
        </p:spPr>
      </p:pic>
      <p:sp>
        <p:nvSpPr>
          <p:cNvPr id="5" name="Rectangle 4"/>
          <p:cNvSpPr/>
          <p:nvPr/>
        </p:nvSpPr>
        <p:spPr>
          <a:xfrm>
            <a:off x="4572000" y="6535579"/>
            <a:ext cx="4572000" cy="246221"/>
          </a:xfrm>
          <a:prstGeom prst="rect">
            <a:avLst/>
          </a:prstGeom>
        </p:spPr>
        <p:txBody>
          <a:bodyPr>
            <a:spAutoFit/>
          </a:bodyPr>
          <a:lstStyle/>
          <a:p>
            <a:r>
              <a:rPr lang="en-US" sz="1000" dirty="0"/>
              <a:t>http://</a:t>
            </a:r>
            <a:r>
              <a:rPr lang="en-US" sz="1000" dirty="0" err="1"/>
              <a:t>vcell.ndsu.nodak.edu</a:t>
            </a:r>
            <a:r>
              <a:rPr lang="en-US" sz="1000" dirty="0"/>
              <a:t>/animations/</a:t>
            </a:r>
            <a:r>
              <a:rPr lang="en-US" sz="1000" dirty="0" err="1"/>
              <a:t>mrnasplicing</a:t>
            </a:r>
            <a:r>
              <a:rPr lang="en-US" sz="1000" dirty="0"/>
              <a:t>/</a:t>
            </a:r>
            <a:r>
              <a:rPr lang="en-US" sz="1000" dirty="0" err="1"/>
              <a:t>spliceosome.htm</a:t>
            </a:r>
            <a:endParaRPr lang="en-US" sz="1000" dirty="0"/>
          </a:p>
        </p:txBody>
      </p:sp>
    </p:spTree>
    <p:extLst>
      <p:ext uri="{BB962C8B-B14F-4D97-AF65-F5344CB8AC3E}">
        <p14:creationId xmlns:p14="http://schemas.microsoft.com/office/powerpoint/2010/main" val="126480906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7" name="Slide Number Placeholder 3"/>
          <p:cNvSpPr>
            <a:spLocks noGrp="1"/>
          </p:cNvSpPr>
          <p:nvPr>
            <p:ph type="sldNum" sz="quarter" idx="12"/>
          </p:nvPr>
        </p:nvSpPr>
        <p:spPr>
          <a:noFill/>
        </p:spPr>
        <p:txBody>
          <a:bodyPr/>
          <a:lstStyle/>
          <a:p>
            <a:fld id="{30A3A6FA-4207-45F3-A5F7-A991B2D01560}" type="slidenum">
              <a:rPr lang="en-US" smtClean="0"/>
              <a:pPr/>
              <a:t>51</a:t>
            </a:fld>
            <a:endParaRPr lang="en-US"/>
          </a:p>
        </p:txBody>
      </p:sp>
      <p:sp>
        <p:nvSpPr>
          <p:cNvPr id="37941" name="Rectangle 53"/>
          <p:cNvSpPr>
            <a:spLocks noChangeArrowheads="1"/>
          </p:cNvSpPr>
          <p:nvPr/>
        </p:nvSpPr>
        <p:spPr bwMode="auto">
          <a:xfrm>
            <a:off x="1828800" y="1066800"/>
            <a:ext cx="4572000" cy="1676400"/>
          </a:xfrm>
          <a:prstGeom prst="rect">
            <a:avLst/>
          </a:prstGeom>
          <a:solidFill>
            <a:schemeClr val="accent1"/>
          </a:solidFill>
          <a:ln w="19050">
            <a:solidFill>
              <a:schemeClr val="tx1"/>
            </a:solidFill>
            <a:miter lim="800000"/>
            <a:headEnd/>
            <a:tailEnd/>
          </a:ln>
          <a:effectLst>
            <a:prstShdw prst="shdw17" dist="71842" dir="2700000">
              <a:schemeClr val="tx1">
                <a:gamma/>
                <a:shade val="60000"/>
                <a:invGamma/>
              </a:schemeClr>
            </a:prstShdw>
          </a:effectLst>
        </p:spPr>
        <p:txBody>
          <a:bodyPr wrap="none" anchor="ctr"/>
          <a:lstStyle/>
          <a:p>
            <a:pPr>
              <a:defRPr/>
            </a:pPr>
            <a:endParaRPr lang="en-US"/>
          </a:p>
        </p:txBody>
      </p:sp>
      <p:grpSp>
        <p:nvGrpSpPr>
          <p:cNvPr id="62469" name="Group 4"/>
          <p:cNvGrpSpPr>
            <a:grpSpLocks/>
          </p:cNvGrpSpPr>
          <p:nvPr/>
        </p:nvGrpSpPr>
        <p:grpSpPr bwMode="auto">
          <a:xfrm>
            <a:off x="2108200" y="1755775"/>
            <a:ext cx="4114800" cy="228600"/>
            <a:chOff x="2601" y="8824"/>
            <a:chExt cx="6480" cy="360"/>
          </a:xfrm>
        </p:grpSpPr>
        <p:sp>
          <p:nvSpPr>
            <p:cNvPr id="62511" name="Rectangle 5"/>
            <p:cNvSpPr>
              <a:spLocks noChangeArrowheads="1"/>
            </p:cNvSpPr>
            <p:nvPr/>
          </p:nvSpPr>
          <p:spPr bwMode="auto">
            <a:xfrm>
              <a:off x="3321" y="8824"/>
              <a:ext cx="1080" cy="360"/>
            </a:xfrm>
            <a:prstGeom prst="rect">
              <a:avLst/>
            </a:prstGeom>
            <a:solidFill>
              <a:srgbClr val="FFFFFF"/>
            </a:solidFill>
            <a:ln w="9525">
              <a:solidFill>
                <a:srgbClr val="000000"/>
              </a:solidFill>
              <a:miter lim="800000"/>
              <a:headEnd/>
              <a:tailEnd/>
            </a:ln>
          </p:spPr>
          <p:txBody>
            <a:bodyPr/>
            <a:lstStyle/>
            <a:p>
              <a:endParaRPr lang="en-US"/>
            </a:p>
          </p:txBody>
        </p:sp>
        <p:sp>
          <p:nvSpPr>
            <p:cNvPr id="62512" name="Rectangle 6"/>
            <p:cNvSpPr>
              <a:spLocks noChangeArrowheads="1"/>
            </p:cNvSpPr>
            <p:nvPr/>
          </p:nvSpPr>
          <p:spPr bwMode="auto">
            <a:xfrm>
              <a:off x="4401" y="8824"/>
              <a:ext cx="720" cy="360"/>
            </a:xfrm>
            <a:prstGeom prst="rect">
              <a:avLst/>
            </a:prstGeom>
            <a:solidFill>
              <a:srgbClr val="FFFFFF"/>
            </a:solidFill>
            <a:ln w="9525">
              <a:solidFill>
                <a:srgbClr val="000000"/>
              </a:solidFill>
              <a:miter lim="800000"/>
              <a:headEnd/>
              <a:tailEnd/>
            </a:ln>
          </p:spPr>
          <p:txBody>
            <a:bodyPr/>
            <a:lstStyle/>
            <a:p>
              <a:endParaRPr lang="en-US"/>
            </a:p>
          </p:txBody>
        </p:sp>
        <p:sp>
          <p:nvSpPr>
            <p:cNvPr id="62513" name="Rectangle 7"/>
            <p:cNvSpPr>
              <a:spLocks noChangeArrowheads="1"/>
            </p:cNvSpPr>
            <p:nvPr/>
          </p:nvSpPr>
          <p:spPr bwMode="auto">
            <a:xfrm>
              <a:off x="5121" y="8824"/>
              <a:ext cx="1260" cy="360"/>
            </a:xfrm>
            <a:prstGeom prst="rect">
              <a:avLst/>
            </a:prstGeom>
            <a:solidFill>
              <a:srgbClr val="FFFFFF"/>
            </a:solidFill>
            <a:ln w="9525">
              <a:solidFill>
                <a:srgbClr val="000000"/>
              </a:solidFill>
              <a:miter lim="800000"/>
              <a:headEnd/>
              <a:tailEnd/>
            </a:ln>
          </p:spPr>
          <p:txBody>
            <a:bodyPr/>
            <a:lstStyle/>
            <a:p>
              <a:endParaRPr lang="en-US"/>
            </a:p>
          </p:txBody>
        </p:sp>
        <p:sp>
          <p:nvSpPr>
            <p:cNvPr id="62514" name="Rectangle 8"/>
            <p:cNvSpPr>
              <a:spLocks noChangeArrowheads="1"/>
            </p:cNvSpPr>
            <p:nvPr/>
          </p:nvSpPr>
          <p:spPr bwMode="auto">
            <a:xfrm>
              <a:off x="6403" y="8824"/>
              <a:ext cx="1058" cy="360"/>
            </a:xfrm>
            <a:prstGeom prst="rect">
              <a:avLst/>
            </a:prstGeom>
            <a:solidFill>
              <a:srgbClr val="FFFFFF"/>
            </a:solidFill>
            <a:ln w="9525">
              <a:solidFill>
                <a:srgbClr val="000000"/>
              </a:solidFill>
              <a:miter lim="800000"/>
              <a:headEnd/>
              <a:tailEnd/>
            </a:ln>
          </p:spPr>
          <p:txBody>
            <a:bodyPr/>
            <a:lstStyle/>
            <a:p>
              <a:endParaRPr lang="en-US"/>
            </a:p>
          </p:txBody>
        </p:sp>
        <p:sp>
          <p:nvSpPr>
            <p:cNvPr id="62515" name="Line 9"/>
            <p:cNvSpPr>
              <a:spLocks noChangeShapeType="1"/>
            </p:cNvSpPr>
            <p:nvPr/>
          </p:nvSpPr>
          <p:spPr bwMode="auto">
            <a:xfrm>
              <a:off x="2601" y="8824"/>
              <a:ext cx="720" cy="0"/>
            </a:xfrm>
            <a:prstGeom prst="line">
              <a:avLst/>
            </a:prstGeom>
            <a:noFill/>
            <a:ln w="9525">
              <a:solidFill>
                <a:srgbClr val="000000"/>
              </a:solidFill>
              <a:prstDash val="dash"/>
              <a:round/>
              <a:headEnd/>
              <a:tailEnd/>
            </a:ln>
          </p:spPr>
          <p:txBody>
            <a:bodyPr/>
            <a:lstStyle/>
            <a:p>
              <a:endParaRPr lang="en-US"/>
            </a:p>
          </p:txBody>
        </p:sp>
        <p:sp>
          <p:nvSpPr>
            <p:cNvPr id="62516" name="Line 10"/>
            <p:cNvSpPr>
              <a:spLocks noChangeShapeType="1"/>
            </p:cNvSpPr>
            <p:nvPr/>
          </p:nvSpPr>
          <p:spPr bwMode="auto">
            <a:xfrm>
              <a:off x="2601" y="9184"/>
              <a:ext cx="720" cy="0"/>
            </a:xfrm>
            <a:prstGeom prst="line">
              <a:avLst/>
            </a:prstGeom>
            <a:noFill/>
            <a:ln w="9525">
              <a:solidFill>
                <a:srgbClr val="000000"/>
              </a:solidFill>
              <a:prstDash val="dash"/>
              <a:round/>
              <a:headEnd/>
              <a:tailEnd/>
            </a:ln>
          </p:spPr>
          <p:txBody>
            <a:bodyPr/>
            <a:lstStyle/>
            <a:p>
              <a:endParaRPr lang="en-US"/>
            </a:p>
          </p:txBody>
        </p:sp>
        <p:sp>
          <p:nvSpPr>
            <p:cNvPr id="62517" name="Line 11"/>
            <p:cNvSpPr>
              <a:spLocks noChangeShapeType="1"/>
            </p:cNvSpPr>
            <p:nvPr/>
          </p:nvSpPr>
          <p:spPr bwMode="auto">
            <a:xfrm>
              <a:off x="7461" y="8824"/>
              <a:ext cx="1620" cy="0"/>
            </a:xfrm>
            <a:prstGeom prst="line">
              <a:avLst/>
            </a:prstGeom>
            <a:noFill/>
            <a:ln w="9525">
              <a:solidFill>
                <a:srgbClr val="000000"/>
              </a:solidFill>
              <a:prstDash val="dash"/>
              <a:round/>
              <a:headEnd/>
              <a:tailEnd/>
            </a:ln>
          </p:spPr>
          <p:txBody>
            <a:bodyPr/>
            <a:lstStyle/>
            <a:p>
              <a:endParaRPr lang="en-US"/>
            </a:p>
          </p:txBody>
        </p:sp>
        <p:sp>
          <p:nvSpPr>
            <p:cNvPr id="62518" name="Line 12"/>
            <p:cNvSpPr>
              <a:spLocks noChangeShapeType="1"/>
            </p:cNvSpPr>
            <p:nvPr/>
          </p:nvSpPr>
          <p:spPr bwMode="auto">
            <a:xfrm>
              <a:off x="7461" y="9184"/>
              <a:ext cx="1620" cy="0"/>
            </a:xfrm>
            <a:prstGeom prst="line">
              <a:avLst/>
            </a:prstGeom>
            <a:noFill/>
            <a:ln w="9525">
              <a:solidFill>
                <a:srgbClr val="000000"/>
              </a:solidFill>
              <a:prstDash val="dash"/>
              <a:round/>
              <a:headEnd/>
              <a:tailEnd/>
            </a:ln>
          </p:spPr>
          <p:txBody>
            <a:bodyPr/>
            <a:lstStyle/>
            <a:p>
              <a:endParaRPr lang="en-US"/>
            </a:p>
          </p:txBody>
        </p:sp>
        <p:sp>
          <p:nvSpPr>
            <p:cNvPr id="62519" name="Text Box 13"/>
            <p:cNvSpPr txBox="1">
              <a:spLocks noChangeArrowheads="1"/>
            </p:cNvSpPr>
            <p:nvPr/>
          </p:nvSpPr>
          <p:spPr bwMode="auto">
            <a:xfrm>
              <a:off x="5217" y="8824"/>
              <a:ext cx="1260" cy="360"/>
            </a:xfrm>
            <a:prstGeom prst="rect">
              <a:avLst/>
            </a:prstGeom>
            <a:gradFill rotWithShape="0">
              <a:gsLst>
                <a:gs pos="0">
                  <a:srgbClr val="5E4776"/>
                </a:gs>
                <a:gs pos="50000">
                  <a:srgbClr val="CC99FF"/>
                </a:gs>
                <a:gs pos="100000">
                  <a:srgbClr val="5E4776"/>
                </a:gs>
              </a:gsLst>
              <a:lin ang="5400000" scaled="1"/>
            </a:gradFill>
            <a:ln w="9525">
              <a:noFill/>
              <a:miter lim="800000"/>
              <a:headEnd/>
              <a:tailEnd/>
            </a:ln>
          </p:spPr>
          <p:txBody>
            <a:bodyPr/>
            <a:lstStyle/>
            <a:p>
              <a:r>
                <a:rPr lang="en-US" altLang="zh-CN" sz="1200" b="1">
                  <a:latin typeface="Arial Narrow" pitchFamily="34" charset="0"/>
                  <a:ea typeface="SimSun" pitchFamily="2" charset="-122"/>
                </a:rPr>
                <a:t>GUAAGU</a:t>
              </a:r>
              <a:endParaRPr lang="en-US"/>
            </a:p>
          </p:txBody>
        </p:sp>
        <p:sp>
          <p:nvSpPr>
            <p:cNvPr id="62520" name="Text Box 14"/>
            <p:cNvSpPr txBox="1">
              <a:spLocks noChangeArrowheads="1"/>
            </p:cNvSpPr>
            <p:nvPr/>
          </p:nvSpPr>
          <p:spPr bwMode="auto">
            <a:xfrm>
              <a:off x="4319" y="8824"/>
              <a:ext cx="900" cy="360"/>
            </a:xfrm>
            <a:prstGeom prst="rect">
              <a:avLst/>
            </a:prstGeom>
            <a:gradFill rotWithShape="0">
              <a:gsLst>
                <a:gs pos="0">
                  <a:srgbClr val="765E47"/>
                </a:gs>
                <a:gs pos="50000">
                  <a:srgbClr val="FFCC99"/>
                </a:gs>
                <a:gs pos="100000">
                  <a:srgbClr val="765E47"/>
                </a:gs>
              </a:gsLst>
              <a:lin ang="5400000" scaled="1"/>
            </a:gradFill>
            <a:ln w="9525">
              <a:noFill/>
              <a:miter lim="800000"/>
              <a:headEnd/>
              <a:tailEnd/>
            </a:ln>
          </p:spPr>
          <p:txBody>
            <a:bodyPr/>
            <a:lstStyle/>
            <a:p>
              <a:r>
                <a:rPr lang="en-US" altLang="zh-CN" sz="1200" b="1">
                  <a:latin typeface="Arial Narrow" pitchFamily="34" charset="0"/>
                  <a:ea typeface="SimSun" pitchFamily="2" charset="-122"/>
                </a:rPr>
                <a:t>CAG</a:t>
              </a:r>
              <a:endParaRPr lang="en-US"/>
            </a:p>
          </p:txBody>
        </p:sp>
        <p:sp>
          <p:nvSpPr>
            <p:cNvPr id="62521" name="Text Box 15"/>
            <p:cNvSpPr txBox="1">
              <a:spLocks noChangeArrowheads="1"/>
            </p:cNvSpPr>
            <p:nvPr/>
          </p:nvSpPr>
          <p:spPr bwMode="auto">
            <a:xfrm>
              <a:off x="3321" y="8824"/>
              <a:ext cx="1080" cy="360"/>
            </a:xfrm>
            <a:prstGeom prst="rect">
              <a:avLst/>
            </a:prstGeom>
            <a:gradFill rotWithShape="0">
              <a:gsLst>
                <a:gs pos="0">
                  <a:srgbClr val="185E5E"/>
                </a:gs>
                <a:gs pos="50000">
                  <a:srgbClr val="33CCCC"/>
                </a:gs>
                <a:gs pos="100000">
                  <a:srgbClr val="185E5E"/>
                </a:gs>
              </a:gsLst>
              <a:lin ang="5400000" scaled="1"/>
            </a:gradFill>
            <a:ln w="9525">
              <a:noFill/>
              <a:miter lim="800000"/>
              <a:headEnd/>
              <a:tailEnd/>
            </a:ln>
          </p:spPr>
          <p:txBody>
            <a:bodyPr/>
            <a:lstStyle/>
            <a:p>
              <a:r>
                <a:rPr lang="en-US" altLang="zh-CN" sz="1200" b="1">
                  <a:latin typeface="Arial Narrow" pitchFamily="34" charset="0"/>
                  <a:ea typeface="SimSun" pitchFamily="2" charset="-122"/>
                </a:rPr>
                <a:t>Exon 1</a:t>
              </a:r>
              <a:endParaRPr lang="en-US"/>
            </a:p>
          </p:txBody>
        </p:sp>
        <p:sp>
          <p:nvSpPr>
            <p:cNvPr id="62522" name="Text Box 16"/>
            <p:cNvSpPr txBox="1">
              <a:spLocks noChangeArrowheads="1"/>
            </p:cNvSpPr>
            <p:nvPr/>
          </p:nvSpPr>
          <p:spPr bwMode="auto">
            <a:xfrm>
              <a:off x="6381" y="8824"/>
              <a:ext cx="1080" cy="360"/>
            </a:xfrm>
            <a:prstGeom prst="rect">
              <a:avLst/>
            </a:prstGeom>
            <a:gradFill rotWithShape="0">
              <a:gsLst>
                <a:gs pos="0">
                  <a:srgbClr val="475E00"/>
                </a:gs>
                <a:gs pos="50000">
                  <a:srgbClr val="99CC00"/>
                </a:gs>
                <a:gs pos="100000">
                  <a:srgbClr val="475E00"/>
                </a:gs>
              </a:gsLst>
              <a:lin ang="5400000" scaled="1"/>
            </a:gradFill>
            <a:ln w="9525">
              <a:noFill/>
              <a:miter lim="800000"/>
              <a:headEnd/>
              <a:tailEnd/>
            </a:ln>
          </p:spPr>
          <p:txBody>
            <a:bodyPr/>
            <a:lstStyle/>
            <a:p>
              <a:r>
                <a:rPr lang="en-US" altLang="zh-CN" sz="1200" b="1">
                  <a:latin typeface="Arial Narrow" pitchFamily="34" charset="0"/>
                  <a:ea typeface="SimSun" pitchFamily="2" charset="-122"/>
                </a:rPr>
                <a:t>Intron 1</a:t>
              </a:r>
              <a:endParaRPr lang="en-US"/>
            </a:p>
          </p:txBody>
        </p:sp>
      </p:grpSp>
      <p:sp>
        <p:nvSpPr>
          <p:cNvPr id="62470" name="Rectangle 17"/>
          <p:cNvSpPr>
            <a:spLocks noChangeArrowheads="1"/>
          </p:cNvSpPr>
          <p:nvPr/>
        </p:nvSpPr>
        <p:spPr bwMode="auto">
          <a:xfrm>
            <a:off x="2679700" y="5448300"/>
            <a:ext cx="685800" cy="228600"/>
          </a:xfrm>
          <a:prstGeom prst="rect">
            <a:avLst/>
          </a:prstGeom>
          <a:solidFill>
            <a:srgbClr val="FFFFFF"/>
          </a:solidFill>
          <a:ln w="9525">
            <a:solidFill>
              <a:srgbClr val="000000"/>
            </a:solidFill>
            <a:miter lim="800000"/>
            <a:headEnd/>
            <a:tailEnd/>
          </a:ln>
        </p:spPr>
        <p:txBody>
          <a:bodyPr/>
          <a:lstStyle/>
          <a:p>
            <a:endParaRPr lang="en-US"/>
          </a:p>
        </p:txBody>
      </p:sp>
      <p:sp>
        <p:nvSpPr>
          <p:cNvPr id="62471" name="Rectangle 18"/>
          <p:cNvSpPr>
            <a:spLocks noChangeArrowheads="1"/>
          </p:cNvSpPr>
          <p:nvPr/>
        </p:nvSpPr>
        <p:spPr bwMode="auto">
          <a:xfrm>
            <a:off x="3365500" y="5448300"/>
            <a:ext cx="457200" cy="228600"/>
          </a:xfrm>
          <a:prstGeom prst="rect">
            <a:avLst/>
          </a:prstGeom>
          <a:solidFill>
            <a:srgbClr val="FFFFFF"/>
          </a:solidFill>
          <a:ln w="9525">
            <a:solidFill>
              <a:srgbClr val="000000"/>
            </a:solidFill>
            <a:miter lim="800000"/>
            <a:headEnd/>
            <a:tailEnd/>
          </a:ln>
        </p:spPr>
        <p:txBody>
          <a:bodyPr/>
          <a:lstStyle/>
          <a:p>
            <a:endParaRPr lang="en-US"/>
          </a:p>
        </p:txBody>
      </p:sp>
      <p:sp>
        <p:nvSpPr>
          <p:cNvPr id="62472" name="Rectangle 19"/>
          <p:cNvSpPr>
            <a:spLocks noChangeArrowheads="1"/>
          </p:cNvSpPr>
          <p:nvPr/>
        </p:nvSpPr>
        <p:spPr bwMode="auto">
          <a:xfrm>
            <a:off x="3822700" y="5448300"/>
            <a:ext cx="800100" cy="228600"/>
          </a:xfrm>
          <a:prstGeom prst="rect">
            <a:avLst/>
          </a:prstGeom>
          <a:solidFill>
            <a:srgbClr val="FFFFFF"/>
          </a:solidFill>
          <a:ln w="9525">
            <a:solidFill>
              <a:srgbClr val="000000"/>
            </a:solidFill>
            <a:miter lim="800000"/>
            <a:headEnd/>
            <a:tailEnd/>
          </a:ln>
        </p:spPr>
        <p:txBody>
          <a:bodyPr/>
          <a:lstStyle/>
          <a:p>
            <a:endParaRPr lang="en-US"/>
          </a:p>
        </p:txBody>
      </p:sp>
      <p:sp>
        <p:nvSpPr>
          <p:cNvPr id="62473" name="Rectangle 20"/>
          <p:cNvSpPr>
            <a:spLocks noChangeArrowheads="1"/>
          </p:cNvSpPr>
          <p:nvPr/>
        </p:nvSpPr>
        <p:spPr bwMode="auto">
          <a:xfrm>
            <a:off x="4637088" y="5448300"/>
            <a:ext cx="671512" cy="228600"/>
          </a:xfrm>
          <a:prstGeom prst="rect">
            <a:avLst/>
          </a:prstGeom>
          <a:solidFill>
            <a:srgbClr val="FFFFFF"/>
          </a:solidFill>
          <a:ln w="9525">
            <a:solidFill>
              <a:srgbClr val="000000"/>
            </a:solidFill>
            <a:miter lim="800000"/>
            <a:headEnd/>
            <a:tailEnd/>
          </a:ln>
        </p:spPr>
        <p:txBody>
          <a:bodyPr/>
          <a:lstStyle/>
          <a:p>
            <a:endParaRPr lang="en-US"/>
          </a:p>
        </p:txBody>
      </p:sp>
      <p:sp>
        <p:nvSpPr>
          <p:cNvPr id="62474" name="Line 21"/>
          <p:cNvSpPr>
            <a:spLocks noChangeShapeType="1"/>
          </p:cNvSpPr>
          <p:nvPr/>
        </p:nvSpPr>
        <p:spPr bwMode="auto">
          <a:xfrm>
            <a:off x="5308600" y="5448300"/>
            <a:ext cx="1028700" cy="0"/>
          </a:xfrm>
          <a:prstGeom prst="line">
            <a:avLst/>
          </a:prstGeom>
          <a:noFill/>
          <a:ln w="9525">
            <a:solidFill>
              <a:srgbClr val="000000"/>
            </a:solidFill>
            <a:prstDash val="dash"/>
            <a:round/>
            <a:headEnd/>
            <a:tailEnd/>
          </a:ln>
        </p:spPr>
        <p:txBody>
          <a:bodyPr/>
          <a:lstStyle/>
          <a:p>
            <a:endParaRPr lang="en-US"/>
          </a:p>
        </p:txBody>
      </p:sp>
      <p:sp>
        <p:nvSpPr>
          <p:cNvPr id="62475" name="Line 22"/>
          <p:cNvSpPr>
            <a:spLocks noChangeShapeType="1"/>
          </p:cNvSpPr>
          <p:nvPr/>
        </p:nvSpPr>
        <p:spPr bwMode="auto">
          <a:xfrm>
            <a:off x="5308600" y="5675313"/>
            <a:ext cx="1028700" cy="0"/>
          </a:xfrm>
          <a:prstGeom prst="line">
            <a:avLst/>
          </a:prstGeom>
          <a:noFill/>
          <a:ln w="9525">
            <a:solidFill>
              <a:srgbClr val="000000"/>
            </a:solidFill>
            <a:prstDash val="dash"/>
            <a:round/>
            <a:headEnd/>
            <a:tailEnd/>
          </a:ln>
        </p:spPr>
        <p:txBody>
          <a:bodyPr/>
          <a:lstStyle/>
          <a:p>
            <a:endParaRPr lang="en-US"/>
          </a:p>
        </p:txBody>
      </p:sp>
      <p:sp>
        <p:nvSpPr>
          <p:cNvPr id="62476" name="Text Box 23"/>
          <p:cNvSpPr txBox="1">
            <a:spLocks noChangeArrowheads="1"/>
          </p:cNvSpPr>
          <p:nvPr/>
        </p:nvSpPr>
        <p:spPr bwMode="auto">
          <a:xfrm>
            <a:off x="3884613" y="5448300"/>
            <a:ext cx="992187" cy="266700"/>
          </a:xfrm>
          <a:prstGeom prst="rect">
            <a:avLst/>
          </a:prstGeom>
          <a:gradFill rotWithShape="0">
            <a:gsLst>
              <a:gs pos="0">
                <a:srgbClr val="5E4776"/>
              </a:gs>
              <a:gs pos="50000">
                <a:srgbClr val="CC99FF"/>
              </a:gs>
              <a:gs pos="100000">
                <a:srgbClr val="5E4776"/>
              </a:gs>
            </a:gsLst>
            <a:lin ang="5400000" scaled="1"/>
          </a:gradFill>
          <a:ln w="9525">
            <a:noFill/>
            <a:miter lim="800000"/>
            <a:headEnd/>
            <a:tailEnd/>
          </a:ln>
        </p:spPr>
        <p:txBody>
          <a:bodyPr/>
          <a:lstStyle/>
          <a:p>
            <a:r>
              <a:rPr lang="en-US" altLang="zh-CN" sz="1400" b="1">
                <a:latin typeface="Arial Narrow" pitchFamily="34" charset="0"/>
                <a:ea typeface="SimSun" pitchFamily="2" charset="-122"/>
              </a:rPr>
              <a:t>GUAAGU</a:t>
            </a:r>
            <a:endParaRPr lang="en-US" sz="1400"/>
          </a:p>
        </p:txBody>
      </p:sp>
      <p:sp>
        <p:nvSpPr>
          <p:cNvPr id="62477" name="Text Box 24"/>
          <p:cNvSpPr txBox="1">
            <a:spLocks noChangeArrowheads="1"/>
          </p:cNvSpPr>
          <p:nvPr/>
        </p:nvSpPr>
        <p:spPr bwMode="auto">
          <a:xfrm>
            <a:off x="3403600" y="5454650"/>
            <a:ext cx="571500" cy="228600"/>
          </a:xfrm>
          <a:prstGeom prst="rect">
            <a:avLst/>
          </a:prstGeom>
          <a:gradFill rotWithShape="0">
            <a:gsLst>
              <a:gs pos="0">
                <a:srgbClr val="765E47"/>
              </a:gs>
              <a:gs pos="50000">
                <a:srgbClr val="FFCC99"/>
              </a:gs>
              <a:gs pos="100000">
                <a:srgbClr val="765E47"/>
              </a:gs>
            </a:gsLst>
            <a:lin ang="5400000" scaled="1"/>
          </a:gradFill>
          <a:ln w="9525">
            <a:noFill/>
            <a:miter lim="800000"/>
            <a:headEnd/>
            <a:tailEnd/>
          </a:ln>
        </p:spPr>
        <p:txBody>
          <a:bodyPr/>
          <a:lstStyle/>
          <a:p>
            <a:r>
              <a:rPr lang="en-US" altLang="zh-CN" sz="1400" b="1">
                <a:latin typeface="Arial Narrow" pitchFamily="34" charset="0"/>
                <a:ea typeface="SimSun" pitchFamily="2" charset="-122"/>
              </a:rPr>
              <a:t>CAG</a:t>
            </a:r>
            <a:endParaRPr lang="en-US" sz="1400"/>
          </a:p>
        </p:txBody>
      </p:sp>
      <p:sp>
        <p:nvSpPr>
          <p:cNvPr id="62478" name="Text Box 25"/>
          <p:cNvSpPr txBox="1">
            <a:spLocks noChangeArrowheads="1"/>
          </p:cNvSpPr>
          <p:nvPr/>
        </p:nvSpPr>
        <p:spPr bwMode="auto">
          <a:xfrm>
            <a:off x="2679700" y="5448300"/>
            <a:ext cx="685800" cy="228600"/>
          </a:xfrm>
          <a:prstGeom prst="rect">
            <a:avLst/>
          </a:prstGeom>
          <a:gradFill rotWithShape="0">
            <a:gsLst>
              <a:gs pos="0">
                <a:srgbClr val="185E5E"/>
              </a:gs>
              <a:gs pos="50000">
                <a:srgbClr val="33CCCC"/>
              </a:gs>
              <a:gs pos="100000">
                <a:srgbClr val="185E5E"/>
              </a:gs>
            </a:gsLst>
            <a:lin ang="5400000" scaled="1"/>
          </a:gradFill>
          <a:ln w="9525">
            <a:noFill/>
            <a:miter lim="800000"/>
            <a:headEnd/>
            <a:tailEnd/>
          </a:ln>
        </p:spPr>
        <p:txBody>
          <a:bodyPr/>
          <a:lstStyle/>
          <a:p>
            <a:r>
              <a:rPr lang="en-US" altLang="zh-CN" sz="1400" b="1">
                <a:latin typeface="Arial Narrow" pitchFamily="34" charset="0"/>
                <a:ea typeface="SimSun" pitchFamily="2" charset="-122"/>
              </a:rPr>
              <a:t>Exon 1</a:t>
            </a:r>
            <a:endParaRPr lang="en-US" sz="1400"/>
          </a:p>
        </p:txBody>
      </p:sp>
      <p:sp>
        <p:nvSpPr>
          <p:cNvPr id="62479" name="Text Box 26"/>
          <p:cNvSpPr txBox="1">
            <a:spLocks noChangeArrowheads="1"/>
          </p:cNvSpPr>
          <p:nvPr/>
        </p:nvSpPr>
        <p:spPr bwMode="auto">
          <a:xfrm>
            <a:off x="4800600" y="5410200"/>
            <a:ext cx="685800" cy="304800"/>
          </a:xfrm>
          <a:prstGeom prst="rect">
            <a:avLst/>
          </a:prstGeom>
          <a:gradFill rotWithShape="0">
            <a:gsLst>
              <a:gs pos="0">
                <a:srgbClr val="475E00"/>
              </a:gs>
              <a:gs pos="50000">
                <a:srgbClr val="99CC00"/>
              </a:gs>
              <a:gs pos="100000">
                <a:srgbClr val="475E00"/>
              </a:gs>
            </a:gsLst>
            <a:lin ang="5400000" scaled="1"/>
          </a:gradFill>
          <a:ln w="9525">
            <a:noFill/>
            <a:miter lim="800000"/>
            <a:headEnd/>
            <a:tailEnd/>
          </a:ln>
        </p:spPr>
        <p:txBody>
          <a:bodyPr/>
          <a:lstStyle/>
          <a:p>
            <a:r>
              <a:rPr lang="en-US" altLang="zh-CN" sz="1200" b="1">
                <a:latin typeface="Arial Narrow" pitchFamily="34" charset="0"/>
                <a:ea typeface="SimSun" pitchFamily="2" charset="-122"/>
              </a:rPr>
              <a:t>Intron 1</a:t>
            </a:r>
            <a:endParaRPr lang="en-US"/>
          </a:p>
        </p:txBody>
      </p:sp>
      <p:sp>
        <p:nvSpPr>
          <p:cNvPr id="37915" name="Freeform 27"/>
          <p:cNvSpPr>
            <a:spLocks/>
          </p:cNvSpPr>
          <p:nvPr/>
        </p:nvSpPr>
        <p:spPr bwMode="auto">
          <a:xfrm>
            <a:off x="2743200" y="3060700"/>
            <a:ext cx="4648200" cy="1044575"/>
          </a:xfrm>
          <a:custGeom>
            <a:avLst/>
            <a:gdLst/>
            <a:ahLst/>
            <a:cxnLst>
              <a:cxn ang="0">
                <a:pos x="204" y="1589"/>
              </a:cxn>
              <a:cxn ang="0">
                <a:pos x="476" y="1467"/>
              </a:cxn>
              <a:cxn ang="0">
                <a:pos x="462" y="1345"/>
              </a:cxn>
              <a:cxn ang="0">
                <a:pos x="95" y="1114"/>
              </a:cxn>
              <a:cxn ang="0">
                <a:pos x="68" y="1086"/>
              </a:cxn>
              <a:cxn ang="0">
                <a:pos x="27" y="1059"/>
              </a:cxn>
              <a:cxn ang="0">
                <a:pos x="0" y="978"/>
              </a:cxn>
              <a:cxn ang="0">
                <a:pos x="82" y="842"/>
              </a:cxn>
              <a:cxn ang="0">
                <a:pos x="299" y="869"/>
              </a:cxn>
              <a:cxn ang="0">
                <a:pos x="381" y="923"/>
              </a:cxn>
              <a:cxn ang="0">
                <a:pos x="625" y="896"/>
              </a:cxn>
              <a:cxn ang="0">
                <a:pos x="679" y="760"/>
              </a:cxn>
              <a:cxn ang="0">
                <a:pos x="897" y="0"/>
              </a:cxn>
              <a:cxn ang="0">
                <a:pos x="1114" y="54"/>
              </a:cxn>
              <a:cxn ang="0">
                <a:pos x="1168" y="176"/>
              </a:cxn>
              <a:cxn ang="0">
                <a:pos x="1114" y="502"/>
              </a:cxn>
              <a:cxn ang="0">
                <a:pos x="1087" y="543"/>
              </a:cxn>
              <a:cxn ang="0">
                <a:pos x="1060" y="625"/>
              </a:cxn>
              <a:cxn ang="0">
                <a:pos x="1046" y="665"/>
              </a:cxn>
              <a:cxn ang="0">
                <a:pos x="1060" y="706"/>
              </a:cxn>
              <a:cxn ang="0">
                <a:pos x="1196" y="706"/>
              </a:cxn>
              <a:cxn ang="0">
                <a:pos x="1277" y="462"/>
              </a:cxn>
              <a:cxn ang="0">
                <a:pos x="1359" y="421"/>
              </a:cxn>
              <a:cxn ang="0">
                <a:pos x="1508" y="462"/>
              </a:cxn>
              <a:cxn ang="0">
                <a:pos x="1535" y="502"/>
              </a:cxn>
              <a:cxn ang="0">
                <a:pos x="1562" y="584"/>
              </a:cxn>
              <a:cxn ang="0">
                <a:pos x="1440" y="1168"/>
              </a:cxn>
              <a:cxn ang="0">
                <a:pos x="1535" y="1385"/>
              </a:cxn>
              <a:cxn ang="0">
                <a:pos x="2106" y="1494"/>
              </a:cxn>
              <a:cxn ang="0">
                <a:pos x="3057" y="1453"/>
              </a:cxn>
              <a:cxn ang="0">
                <a:pos x="3505" y="1399"/>
              </a:cxn>
              <a:cxn ang="0">
                <a:pos x="3709" y="1345"/>
              </a:cxn>
              <a:cxn ang="0">
                <a:pos x="3885" y="1290"/>
              </a:cxn>
            </a:cxnLst>
            <a:rect l="0" t="0" r="r" b="b"/>
            <a:pathLst>
              <a:path w="3885" h="1645">
                <a:moveTo>
                  <a:pt x="204" y="1589"/>
                </a:moveTo>
                <a:cubicBezTo>
                  <a:pt x="367" y="1645"/>
                  <a:pt x="429" y="1604"/>
                  <a:pt x="476" y="1467"/>
                </a:cubicBezTo>
                <a:cubicBezTo>
                  <a:pt x="471" y="1426"/>
                  <a:pt x="469" y="1385"/>
                  <a:pt x="462" y="1345"/>
                </a:cubicBezTo>
                <a:cubicBezTo>
                  <a:pt x="432" y="1170"/>
                  <a:pt x="232" y="1157"/>
                  <a:pt x="95" y="1114"/>
                </a:cubicBezTo>
                <a:cubicBezTo>
                  <a:pt x="86" y="1105"/>
                  <a:pt x="78" y="1094"/>
                  <a:pt x="68" y="1086"/>
                </a:cubicBezTo>
                <a:cubicBezTo>
                  <a:pt x="55" y="1076"/>
                  <a:pt x="36" y="1073"/>
                  <a:pt x="27" y="1059"/>
                </a:cubicBezTo>
                <a:cubicBezTo>
                  <a:pt x="12" y="1035"/>
                  <a:pt x="0" y="978"/>
                  <a:pt x="0" y="978"/>
                </a:cubicBezTo>
                <a:cubicBezTo>
                  <a:pt x="14" y="897"/>
                  <a:pt x="2" y="867"/>
                  <a:pt x="82" y="842"/>
                </a:cubicBezTo>
                <a:cubicBezTo>
                  <a:pt x="155" y="847"/>
                  <a:pt x="238" y="828"/>
                  <a:pt x="299" y="869"/>
                </a:cubicBezTo>
                <a:cubicBezTo>
                  <a:pt x="398" y="935"/>
                  <a:pt x="286" y="893"/>
                  <a:pt x="381" y="923"/>
                </a:cubicBezTo>
                <a:cubicBezTo>
                  <a:pt x="447" y="992"/>
                  <a:pt x="556" y="941"/>
                  <a:pt x="625" y="896"/>
                </a:cubicBezTo>
                <a:cubicBezTo>
                  <a:pt x="656" y="849"/>
                  <a:pt x="666" y="815"/>
                  <a:pt x="679" y="760"/>
                </a:cubicBezTo>
                <a:cubicBezTo>
                  <a:pt x="684" y="599"/>
                  <a:pt x="627" y="86"/>
                  <a:pt x="897" y="0"/>
                </a:cubicBezTo>
                <a:cubicBezTo>
                  <a:pt x="971" y="24"/>
                  <a:pt x="1043" y="19"/>
                  <a:pt x="1114" y="54"/>
                </a:cubicBezTo>
                <a:cubicBezTo>
                  <a:pt x="1129" y="98"/>
                  <a:pt x="1154" y="131"/>
                  <a:pt x="1168" y="176"/>
                </a:cubicBezTo>
                <a:cubicBezTo>
                  <a:pt x="1159" y="320"/>
                  <a:pt x="1157" y="380"/>
                  <a:pt x="1114" y="502"/>
                </a:cubicBezTo>
                <a:cubicBezTo>
                  <a:pt x="1109" y="517"/>
                  <a:pt x="1094" y="528"/>
                  <a:pt x="1087" y="543"/>
                </a:cubicBezTo>
                <a:cubicBezTo>
                  <a:pt x="1075" y="569"/>
                  <a:pt x="1069" y="598"/>
                  <a:pt x="1060" y="625"/>
                </a:cubicBezTo>
                <a:cubicBezTo>
                  <a:pt x="1055" y="638"/>
                  <a:pt x="1046" y="665"/>
                  <a:pt x="1046" y="665"/>
                </a:cubicBezTo>
                <a:cubicBezTo>
                  <a:pt x="1051" y="679"/>
                  <a:pt x="1047" y="699"/>
                  <a:pt x="1060" y="706"/>
                </a:cubicBezTo>
                <a:cubicBezTo>
                  <a:pt x="1123" y="738"/>
                  <a:pt x="1146" y="723"/>
                  <a:pt x="1196" y="706"/>
                </a:cubicBezTo>
                <a:cubicBezTo>
                  <a:pt x="1223" y="625"/>
                  <a:pt x="1251" y="543"/>
                  <a:pt x="1277" y="462"/>
                </a:cubicBezTo>
                <a:cubicBezTo>
                  <a:pt x="1284" y="440"/>
                  <a:pt x="1342" y="426"/>
                  <a:pt x="1359" y="421"/>
                </a:cubicBezTo>
                <a:cubicBezTo>
                  <a:pt x="1460" y="432"/>
                  <a:pt x="1463" y="406"/>
                  <a:pt x="1508" y="462"/>
                </a:cubicBezTo>
                <a:cubicBezTo>
                  <a:pt x="1518" y="475"/>
                  <a:pt x="1528" y="487"/>
                  <a:pt x="1535" y="502"/>
                </a:cubicBezTo>
                <a:cubicBezTo>
                  <a:pt x="1547" y="528"/>
                  <a:pt x="1562" y="584"/>
                  <a:pt x="1562" y="584"/>
                </a:cubicBezTo>
                <a:cubicBezTo>
                  <a:pt x="1552" y="773"/>
                  <a:pt x="1550" y="1001"/>
                  <a:pt x="1440" y="1168"/>
                </a:cubicBezTo>
                <a:cubicBezTo>
                  <a:pt x="1450" y="1270"/>
                  <a:pt x="1432" y="1352"/>
                  <a:pt x="1535" y="1385"/>
                </a:cubicBezTo>
                <a:cubicBezTo>
                  <a:pt x="1709" y="1499"/>
                  <a:pt x="1899" y="1485"/>
                  <a:pt x="2106" y="1494"/>
                </a:cubicBezTo>
                <a:cubicBezTo>
                  <a:pt x="2640" y="1450"/>
                  <a:pt x="2323" y="1469"/>
                  <a:pt x="3057" y="1453"/>
                </a:cubicBezTo>
                <a:cubicBezTo>
                  <a:pt x="3206" y="1437"/>
                  <a:pt x="3357" y="1423"/>
                  <a:pt x="3505" y="1399"/>
                </a:cubicBezTo>
                <a:cubicBezTo>
                  <a:pt x="3571" y="1376"/>
                  <a:pt x="3645" y="1371"/>
                  <a:pt x="3709" y="1345"/>
                </a:cubicBezTo>
                <a:cubicBezTo>
                  <a:pt x="3857" y="1285"/>
                  <a:pt x="3796" y="1290"/>
                  <a:pt x="3885" y="1290"/>
                </a:cubicBezTo>
              </a:path>
            </a:pathLst>
          </a:custGeom>
          <a:noFill/>
          <a:ln w="209550">
            <a:solidFill>
              <a:srgbClr val="FF3399"/>
            </a:solidFill>
            <a:round/>
            <a:headEnd/>
            <a:tailEnd/>
          </a:ln>
          <a:effectLst>
            <a:glow rad="101600">
              <a:schemeClr val="accent2">
                <a:satMod val="175000"/>
                <a:alpha val="40000"/>
              </a:schemeClr>
            </a:glow>
            <a:outerShdw dist="35921" dir="2700000" algn="ctr" rotWithShape="0">
              <a:srgbClr val="808080"/>
            </a:outerShdw>
          </a:effectLst>
        </p:spPr>
        <p:txBody>
          <a:bodyPr/>
          <a:lstStyle/>
          <a:p>
            <a:pPr>
              <a:defRPr/>
            </a:pPr>
            <a:endParaRPr lang="en-US"/>
          </a:p>
        </p:txBody>
      </p:sp>
      <p:sp>
        <p:nvSpPr>
          <p:cNvPr id="37916" name="Text Box 28"/>
          <p:cNvSpPr txBox="1">
            <a:spLocks noChangeArrowheads="1"/>
          </p:cNvSpPr>
          <p:nvPr/>
        </p:nvSpPr>
        <p:spPr bwMode="auto">
          <a:xfrm>
            <a:off x="5043488" y="3848100"/>
            <a:ext cx="1128712" cy="211138"/>
          </a:xfrm>
          <a:prstGeom prst="rect">
            <a:avLst/>
          </a:prstGeom>
          <a:noFill/>
          <a:ln w="9525">
            <a:noFill/>
            <a:miter lim="800000"/>
            <a:headEnd/>
            <a:tailEnd/>
          </a:ln>
        </p:spPr>
        <p:txBody>
          <a:bodyPr/>
          <a:lstStyle/>
          <a:p>
            <a:r>
              <a:rPr lang="en-US" altLang="zh-CN" sz="1400" b="1">
                <a:latin typeface="Arial Narrow" pitchFamily="34" charset="0"/>
                <a:ea typeface="SimSun" pitchFamily="2" charset="-122"/>
              </a:rPr>
              <a:t>CAUUCA</a:t>
            </a:r>
            <a:endParaRPr lang="en-US" sz="1400"/>
          </a:p>
        </p:txBody>
      </p:sp>
      <p:sp>
        <p:nvSpPr>
          <p:cNvPr id="37917" name="Text Box 29"/>
          <p:cNvSpPr txBox="1">
            <a:spLocks noChangeArrowheads="1"/>
          </p:cNvSpPr>
          <p:nvPr/>
        </p:nvSpPr>
        <p:spPr bwMode="auto">
          <a:xfrm rot="359195">
            <a:off x="4557713" y="3835400"/>
            <a:ext cx="571500" cy="228600"/>
          </a:xfrm>
          <a:prstGeom prst="rect">
            <a:avLst/>
          </a:prstGeom>
          <a:noFill/>
          <a:ln w="9525">
            <a:noFill/>
            <a:miter lim="800000"/>
            <a:headEnd/>
            <a:tailEnd/>
          </a:ln>
        </p:spPr>
        <p:txBody>
          <a:bodyPr/>
          <a:lstStyle/>
          <a:p>
            <a:r>
              <a:rPr lang="en-US" altLang="zh-CN" sz="1400" b="1">
                <a:latin typeface="Arial Narrow" pitchFamily="34" charset="0"/>
                <a:ea typeface="SimSun" pitchFamily="2" charset="-122"/>
              </a:rPr>
              <a:t>GUC</a:t>
            </a:r>
            <a:endParaRPr lang="en-US" sz="1400"/>
          </a:p>
        </p:txBody>
      </p:sp>
      <p:sp>
        <p:nvSpPr>
          <p:cNvPr id="62485" name="Line 30"/>
          <p:cNvSpPr>
            <a:spLocks noChangeShapeType="1"/>
          </p:cNvSpPr>
          <p:nvPr/>
        </p:nvSpPr>
        <p:spPr bwMode="auto">
          <a:xfrm>
            <a:off x="2286000" y="5435600"/>
            <a:ext cx="457200" cy="0"/>
          </a:xfrm>
          <a:prstGeom prst="line">
            <a:avLst/>
          </a:prstGeom>
          <a:noFill/>
          <a:ln w="9525">
            <a:solidFill>
              <a:srgbClr val="000000"/>
            </a:solidFill>
            <a:prstDash val="dash"/>
            <a:round/>
            <a:headEnd/>
            <a:tailEnd/>
          </a:ln>
        </p:spPr>
        <p:txBody>
          <a:bodyPr/>
          <a:lstStyle/>
          <a:p>
            <a:endParaRPr lang="en-US"/>
          </a:p>
        </p:txBody>
      </p:sp>
      <p:grpSp>
        <p:nvGrpSpPr>
          <p:cNvPr id="3" name="Group 31"/>
          <p:cNvGrpSpPr>
            <a:grpSpLocks/>
          </p:cNvGrpSpPr>
          <p:nvPr/>
        </p:nvGrpSpPr>
        <p:grpSpPr bwMode="auto">
          <a:xfrm>
            <a:off x="3505200" y="5410200"/>
            <a:ext cx="1066800" cy="152400"/>
            <a:chOff x="3007" y="2234"/>
            <a:chExt cx="587" cy="78"/>
          </a:xfrm>
        </p:grpSpPr>
        <p:sp>
          <p:nvSpPr>
            <p:cNvPr id="62502" name="Line 32"/>
            <p:cNvSpPr>
              <a:spLocks noChangeShapeType="1"/>
            </p:cNvSpPr>
            <p:nvPr/>
          </p:nvSpPr>
          <p:spPr bwMode="auto">
            <a:xfrm>
              <a:off x="3007" y="2234"/>
              <a:ext cx="0" cy="72"/>
            </a:xfrm>
            <a:prstGeom prst="line">
              <a:avLst/>
            </a:prstGeom>
            <a:noFill/>
            <a:ln w="28575">
              <a:solidFill>
                <a:srgbClr val="FFFF00"/>
              </a:solidFill>
              <a:round/>
              <a:headEnd/>
              <a:tailEnd/>
            </a:ln>
          </p:spPr>
          <p:txBody>
            <a:bodyPr/>
            <a:lstStyle/>
            <a:p>
              <a:endParaRPr lang="en-US"/>
            </a:p>
          </p:txBody>
        </p:sp>
        <p:sp>
          <p:nvSpPr>
            <p:cNvPr id="62503" name="Line 33"/>
            <p:cNvSpPr>
              <a:spLocks noChangeShapeType="1"/>
            </p:cNvSpPr>
            <p:nvPr/>
          </p:nvSpPr>
          <p:spPr bwMode="auto">
            <a:xfrm>
              <a:off x="3068" y="2240"/>
              <a:ext cx="0" cy="72"/>
            </a:xfrm>
            <a:prstGeom prst="line">
              <a:avLst/>
            </a:prstGeom>
            <a:noFill/>
            <a:ln w="28575">
              <a:solidFill>
                <a:srgbClr val="FFFF00"/>
              </a:solidFill>
              <a:round/>
              <a:headEnd/>
              <a:tailEnd/>
            </a:ln>
          </p:spPr>
          <p:txBody>
            <a:bodyPr/>
            <a:lstStyle/>
            <a:p>
              <a:endParaRPr lang="en-US"/>
            </a:p>
          </p:txBody>
        </p:sp>
        <p:sp>
          <p:nvSpPr>
            <p:cNvPr id="62504" name="Line 34"/>
            <p:cNvSpPr>
              <a:spLocks noChangeShapeType="1"/>
            </p:cNvSpPr>
            <p:nvPr/>
          </p:nvSpPr>
          <p:spPr bwMode="auto">
            <a:xfrm>
              <a:off x="3129" y="2234"/>
              <a:ext cx="0" cy="72"/>
            </a:xfrm>
            <a:prstGeom prst="line">
              <a:avLst/>
            </a:prstGeom>
            <a:noFill/>
            <a:ln w="28575">
              <a:solidFill>
                <a:srgbClr val="FFFF00"/>
              </a:solidFill>
              <a:round/>
              <a:headEnd/>
              <a:tailEnd/>
            </a:ln>
          </p:spPr>
          <p:txBody>
            <a:bodyPr/>
            <a:lstStyle/>
            <a:p>
              <a:endParaRPr lang="en-US"/>
            </a:p>
          </p:txBody>
        </p:sp>
        <p:sp>
          <p:nvSpPr>
            <p:cNvPr id="62505" name="Line 35"/>
            <p:cNvSpPr>
              <a:spLocks noChangeShapeType="1"/>
            </p:cNvSpPr>
            <p:nvPr/>
          </p:nvSpPr>
          <p:spPr bwMode="auto">
            <a:xfrm>
              <a:off x="3306" y="2234"/>
              <a:ext cx="0" cy="72"/>
            </a:xfrm>
            <a:prstGeom prst="line">
              <a:avLst/>
            </a:prstGeom>
            <a:noFill/>
            <a:ln w="28575">
              <a:solidFill>
                <a:srgbClr val="FFFF00"/>
              </a:solidFill>
              <a:round/>
              <a:headEnd/>
              <a:tailEnd/>
            </a:ln>
          </p:spPr>
          <p:txBody>
            <a:bodyPr/>
            <a:lstStyle/>
            <a:p>
              <a:endParaRPr lang="en-US"/>
            </a:p>
          </p:txBody>
        </p:sp>
        <p:sp>
          <p:nvSpPr>
            <p:cNvPr id="62506" name="Line 36"/>
            <p:cNvSpPr>
              <a:spLocks noChangeShapeType="1"/>
            </p:cNvSpPr>
            <p:nvPr/>
          </p:nvSpPr>
          <p:spPr bwMode="auto">
            <a:xfrm>
              <a:off x="3368" y="2240"/>
              <a:ext cx="0" cy="72"/>
            </a:xfrm>
            <a:prstGeom prst="line">
              <a:avLst/>
            </a:prstGeom>
            <a:noFill/>
            <a:ln w="28575">
              <a:solidFill>
                <a:srgbClr val="FFFF00"/>
              </a:solidFill>
              <a:round/>
              <a:headEnd/>
              <a:tailEnd/>
            </a:ln>
          </p:spPr>
          <p:txBody>
            <a:bodyPr/>
            <a:lstStyle/>
            <a:p>
              <a:endParaRPr lang="en-US"/>
            </a:p>
          </p:txBody>
        </p:sp>
        <p:sp>
          <p:nvSpPr>
            <p:cNvPr id="62507" name="Line 37"/>
            <p:cNvSpPr>
              <a:spLocks noChangeShapeType="1"/>
            </p:cNvSpPr>
            <p:nvPr/>
          </p:nvSpPr>
          <p:spPr bwMode="auto">
            <a:xfrm>
              <a:off x="3495" y="2235"/>
              <a:ext cx="0" cy="72"/>
            </a:xfrm>
            <a:prstGeom prst="line">
              <a:avLst/>
            </a:prstGeom>
            <a:noFill/>
            <a:ln w="28575">
              <a:solidFill>
                <a:srgbClr val="FFFF00"/>
              </a:solidFill>
              <a:round/>
              <a:headEnd/>
              <a:tailEnd/>
            </a:ln>
          </p:spPr>
          <p:txBody>
            <a:bodyPr/>
            <a:lstStyle/>
            <a:p>
              <a:endParaRPr lang="en-US"/>
            </a:p>
          </p:txBody>
        </p:sp>
        <p:sp>
          <p:nvSpPr>
            <p:cNvPr id="62508" name="Line 38"/>
            <p:cNvSpPr>
              <a:spLocks noChangeShapeType="1"/>
            </p:cNvSpPr>
            <p:nvPr/>
          </p:nvSpPr>
          <p:spPr bwMode="auto">
            <a:xfrm>
              <a:off x="3422" y="2240"/>
              <a:ext cx="0" cy="72"/>
            </a:xfrm>
            <a:prstGeom prst="line">
              <a:avLst/>
            </a:prstGeom>
            <a:noFill/>
            <a:ln w="28575">
              <a:solidFill>
                <a:srgbClr val="FFFF00"/>
              </a:solidFill>
              <a:round/>
              <a:headEnd/>
              <a:tailEnd/>
            </a:ln>
          </p:spPr>
          <p:txBody>
            <a:bodyPr/>
            <a:lstStyle/>
            <a:p>
              <a:endParaRPr lang="en-US"/>
            </a:p>
          </p:txBody>
        </p:sp>
        <p:sp>
          <p:nvSpPr>
            <p:cNvPr id="62509" name="Line 39"/>
            <p:cNvSpPr>
              <a:spLocks noChangeShapeType="1"/>
            </p:cNvSpPr>
            <p:nvPr/>
          </p:nvSpPr>
          <p:spPr bwMode="auto">
            <a:xfrm>
              <a:off x="3544" y="2235"/>
              <a:ext cx="0" cy="72"/>
            </a:xfrm>
            <a:prstGeom prst="line">
              <a:avLst/>
            </a:prstGeom>
            <a:noFill/>
            <a:ln w="28575">
              <a:solidFill>
                <a:srgbClr val="FFFF00"/>
              </a:solidFill>
              <a:round/>
              <a:headEnd/>
              <a:tailEnd/>
            </a:ln>
          </p:spPr>
          <p:txBody>
            <a:bodyPr/>
            <a:lstStyle/>
            <a:p>
              <a:endParaRPr lang="en-US"/>
            </a:p>
          </p:txBody>
        </p:sp>
        <p:sp>
          <p:nvSpPr>
            <p:cNvPr id="62510" name="Line 40"/>
            <p:cNvSpPr>
              <a:spLocks noChangeShapeType="1"/>
            </p:cNvSpPr>
            <p:nvPr/>
          </p:nvSpPr>
          <p:spPr bwMode="auto">
            <a:xfrm>
              <a:off x="3594" y="2235"/>
              <a:ext cx="0" cy="72"/>
            </a:xfrm>
            <a:prstGeom prst="line">
              <a:avLst/>
            </a:prstGeom>
            <a:noFill/>
            <a:ln w="28575">
              <a:solidFill>
                <a:srgbClr val="FFFF00"/>
              </a:solidFill>
              <a:round/>
              <a:headEnd/>
              <a:tailEnd/>
            </a:ln>
          </p:spPr>
          <p:txBody>
            <a:bodyPr/>
            <a:lstStyle/>
            <a:p>
              <a:endParaRPr lang="en-US"/>
            </a:p>
          </p:txBody>
        </p:sp>
      </p:grpSp>
      <p:sp>
        <p:nvSpPr>
          <p:cNvPr id="37929" name="Text Box 41"/>
          <p:cNvSpPr txBox="1">
            <a:spLocks noChangeArrowheads="1"/>
          </p:cNvSpPr>
          <p:nvPr/>
        </p:nvSpPr>
        <p:spPr bwMode="auto">
          <a:xfrm>
            <a:off x="3276600" y="990600"/>
            <a:ext cx="1941512" cy="366712"/>
          </a:xfrm>
          <a:prstGeom prst="rect">
            <a:avLst/>
          </a:prstGeom>
          <a:noFill/>
          <a:ln w="9525">
            <a:noFill/>
            <a:miter lim="800000"/>
            <a:headEnd/>
            <a:tailEnd/>
          </a:ln>
        </p:spPr>
        <p:txBody>
          <a:bodyPr/>
          <a:lstStyle/>
          <a:p>
            <a:r>
              <a:rPr lang="en-US" altLang="zh-CN" sz="2400" dirty="0">
                <a:latin typeface="Arial Narrow" pitchFamily="34" charset="0"/>
                <a:ea typeface="SimSun" pitchFamily="2" charset="-122"/>
              </a:rPr>
              <a:t>5’ splice site</a:t>
            </a:r>
            <a:endParaRPr lang="en-US" sz="2400" dirty="0"/>
          </a:p>
        </p:txBody>
      </p:sp>
      <p:sp>
        <p:nvSpPr>
          <p:cNvPr id="37930" name="Text Box 42"/>
          <p:cNvSpPr txBox="1">
            <a:spLocks noChangeArrowheads="1"/>
          </p:cNvSpPr>
          <p:nvPr/>
        </p:nvSpPr>
        <p:spPr bwMode="auto">
          <a:xfrm>
            <a:off x="431800" y="4799012"/>
            <a:ext cx="1778000" cy="1144588"/>
          </a:xfrm>
          <a:prstGeom prst="rect">
            <a:avLst/>
          </a:prstGeom>
          <a:noFill/>
          <a:ln w="9525">
            <a:noFill/>
            <a:miter lim="800000"/>
            <a:headEnd/>
            <a:tailEnd/>
          </a:ln>
        </p:spPr>
        <p:txBody>
          <a:bodyPr/>
          <a:lstStyle/>
          <a:p>
            <a:r>
              <a:rPr lang="en-US" altLang="zh-CN" sz="2400" dirty="0">
                <a:latin typeface="Arial Narrow" pitchFamily="34" charset="0"/>
                <a:ea typeface="SimSun" pitchFamily="2" charset="-122"/>
              </a:rPr>
              <a:t>U1 recognizes 5’ splice site</a:t>
            </a:r>
            <a:endParaRPr lang="en-US" sz="2400" dirty="0"/>
          </a:p>
        </p:txBody>
      </p:sp>
      <p:sp>
        <p:nvSpPr>
          <p:cNvPr id="37932" name="AutoShape 44"/>
          <p:cNvSpPr>
            <a:spLocks noChangeArrowheads="1"/>
          </p:cNvSpPr>
          <p:nvPr/>
        </p:nvSpPr>
        <p:spPr bwMode="auto">
          <a:xfrm>
            <a:off x="3657600" y="1524000"/>
            <a:ext cx="304800" cy="179388"/>
          </a:xfrm>
          <a:prstGeom prst="downArrow">
            <a:avLst>
              <a:gd name="adj1" fmla="val 50000"/>
              <a:gd name="adj2" fmla="val 25000"/>
            </a:avLst>
          </a:prstGeom>
          <a:solidFill>
            <a:srgbClr val="FF0000"/>
          </a:solid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eaVert" wrap="none" anchor="ctr"/>
          <a:lstStyle/>
          <a:p>
            <a:pPr>
              <a:defRPr/>
            </a:pPr>
            <a:endParaRPr lang="en-US"/>
          </a:p>
        </p:txBody>
      </p:sp>
      <p:sp>
        <p:nvSpPr>
          <p:cNvPr id="62493" name="Line 45"/>
          <p:cNvSpPr>
            <a:spLocks noChangeShapeType="1"/>
          </p:cNvSpPr>
          <p:nvPr/>
        </p:nvSpPr>
        <p:spPr bwMode="auto">
          <a:xfrm>
            <a:off x="2286000" y="5664200"/>
            <a:ext cx="457200" cy="0"/>
          </a:xfrm>
          <a:prstGeom prst="line">
            <a:avLst/>
          </a:prstGeom>
          <a:noFill/>
          <a:ln w="9525">
            <a:solidFill>
              <a:srgbClr val="000000"/>
            </a:solidFill>
            <a:prstDash val="dash"/>
            <a:round/>
            <a:headEnd/>
            <a:tailEnd/>
          </a:ln>
        </p:spPr>
        <p:txBody>
          <a:bodyPr/>
          <a:lstStyle/>
          <a:p>
            <a:endParaRPr lang="en-US"/>
          </a:p>
        </p:txBody>
      </p:sp>
      <p:sp>
        <p:nvSpPr>
          <p:cNvPr id="62501" name="Text Box 47"/>
          <p:cNvSpPr txBox="1">
            <a:spLocks noChangeArrowheads="1"/>
          </p:cNvSpPr>
          <p:nvPr/>
        </p:nvSpPr>
        <p:spPr bwMode="auto">
          <a:xfrm>
            <a:off x="5486400" y="3200400"/>
            <a:ext cx="1600200" cy="384175"/>
          </a:xfrm>
          <a:prstGeom prst="rect">
            <a:avLst/>
          </a:prstGeom>
          <a:solidFill>
            <a:schemeClr val="bg1"/>
          </a:solidFill>
          <a:ln w="9525">
            <a:noFill/>
            <a:miter lim="800000"/>
            <a:headEnd/>
            <a:tailEnd/>
          </a:ln>
        </p:spPr>
        <p:txBody>
          <a:bodyPr/>
          <a:lstStyle/>
          <a:p>
            <a:r>
              <a:rPr lang="en-US" altLang="zh-CN" sz="2000" b="1" dirty="0">
                <a:latin typeface="Century Gothic" pitchFamily="34" charset="0"/>
                <a:ea typeface="SimSun" pitchFamily="2" charset="-122"/>
              </a:rPr>
              <a:t>U1 RNA</a:t>
            </a:r>
            <a:endParaRPr lang="en-US" sz="2000" b="1" dirty="0">
              <a:latin typeface="Century Gothic" pitchFamily="34" charset="0"/>
            </a:endParaRPr>
          </a:p>
        </p:txBody>
      </p:sp>
      <p:sp>
        <p:nvSpPr>
          <p:cNvPr id="62495" name="Oval 48"/>
          <p:cNvSpPr>
            <a:spLocks noChangeArrowheads="1"/>
          </p:cNvSpPr>
          <p:nvPr/>
        </p:nvSpPr>
        <p:spPr bwMode="auto">
          <a:xfrm>
            <a:off x="3200400" y="1462088"/>
            <a:ext cx="1295400" cy="762000"/>
          </a:xfrm>
          <a:prstGeom prst="ellipse">
            <a:avLst/>
          </a:prstGeom>
          <a:noFill/>
          <a:ln w="28575">
            <a:solidFill>
              <a:schemeClr val="tx1"/>
            </a:solidFill>
            <a:prstDash val="dash"/>
            <a:round/>
            <a:headEnd/>
            <a:tailEnd/>
          </a:ln>
        </p:spPr>
        <p:txBody>
          <a:bodyPr wrap="none" anchor="ctr"/>
          <a:lstStyle/>
          <a:p>
            <a:endParaRPr lang="en-US"/>
          </a:p>
        </p:txBody>
      </p:sp>
      <p:sp>
        <p:nvSpPr>
          <p:cNvPr id="37939" name="Oval 51"/>
          <p:cNvSpPr>
            <a:spLocks noChangeArrowheads="1"/>
          </p:cNvSpPr>
          <p:nvPr/>
        </p:nvSpPr>
        <p:spPr bwMode="auto">
          <a:xfrm>
            <a:off x="3200400" y="4902200"/>
            <a:ext cx="1447800" cy="1066800"/>
          </a:xfrm>
          <a:prstGeom prst="ellipse">
            <a:avLst/>
          </a:prstGeom>
          <a:noFill/>
          <a:ln w="22225">
            <a:solidFill>
              <a:schemeClr val="tx1"/>
            </a:solidFill>
            <a:prstDash val="dash"/>
            <a:round/>
            <a:headEnd/>
            <a:tailEnd/>
          </a:ln>
        </p:spPr>
        <p:txBody>
          <a:bodyPr wrap="none" anchor="ctr"/>
          <a:lstStyle/>
          <a:p>
            <a:endParaRPr lang="en-US"/>
          </a:p>
        </p:txBody>
      </p:sp>
      <p:sp>
        <p:nvSpPr>
          <p:cNvPr id="37940" name="Text Box 52"/>
          <p:cNvSpPr txBox="1">
            <a:spLocks noChangeArrowheads="1"/>
          </p:cNvSpPr>
          <p:nvPr/>
        </p:nvSpPr>
        <p:spPr bwMode="auto">
          <a:xfrm>
            <a:off x="4724400" y="4419600"/>
            <a:ext cx="4038600" cy="646331"/>
          </a:xfrm>
          <a:prstGeom prst="rect">
            <a:avLst/>
          </a:prstGeom>
          <a:noFill/>
          <a:ln w="9525">
            <a:noFill/>
            <a:miter lim="800000"/>
            <a:headEnd/>
            <a:tailEnd/>
          </a:ln>
        </p:spPr>
        <p:txBody>
          <a:bodyPr wrap="square">
            <a:spAutoFit/>
          </a:bodyPr>
          <a:lstStyle/>
          <a:p>
            <a:pPr>
              <a:spcBef>
                <a:spcPct val="50000"/>
              </a:spcBef>
            </a:pPr>
            <a:r>
              <a:rPr lang="en-US" dirty="0">
                <a:latin typeface="Century Gothic" pitchFamily="34" charset="0"/>
              </a:rPr>
              <a:t>Base-pairing of small RNA to splice site</a:t>
            </a:r>
          </a:p>
        </p:txBody>
      </p:sp>
      <p:sp>
        <p:nvSpPr>
          <p:cNvPr id="52" name="Rectangle 51"/>
          <p:cNvSpPr/>
          <p:nvPr/>
        </p:nvSpPr>
        <p:spPr>
          <a:xfrm>
            <a:off x="212834" y="152400"/>
            <a:ext cx="8839200" cy="523220"/>
          </a:xfrm>
          <a:prstGeom prst="rect">
            <a:avLst/>
          </a:prstGeom>
          <a:ln/>
        </p:spPr>
        <p:style>
          <a:lnRef idx="2">
            <a:schemeClr val="accent3"/>
          </a:lnRef>
          <a:fillRef idx="1">
            <a:schemeClr val="lt1"/>
          </a:fillRef>
          <a:effectRef idx="0">
            <a:schemeClr val="accent3"/>
          </a:effectRef>
          <a:fontRef idx="minor">
            <a:schemeClr val="dk1"/>
          </a:fontRef>
        </p:style>
        <p:txBody>
          <a:bodyPr wrap="square">
            <a:spAutoFit/>
          </a:bodyPr>
          <a:lstStyle/>
          <a:p>
            <a:pPr algn="ctr">
              <a:defRPr/>
            </a:pPr>
            <a:r>
              <a:rPr lang="en-US" sz="2800" b="1" dirty="0" err="1">
                <a:solidFill>
                  <a:srgbClr val="000000"/>
                </a:solidFill>
                <a:latin typeface="Century Gothic" pitchFamily="34" charset="0"/>
              </a:rPr>
              <a:t>Snurp</a:t>
            </a:r>
            <a:r>
              <a:rPr lang="en-US" sz="2800" b="1" dirty="0">
                <a:solidFill>
                  <a:srgbClr val="000000"/>
                </a:solidFill>
                <a:latin typeface="Century Gothic" pitchFamily="34" charset="0"/>
              </a:rPr>
              <a:t> U1 </a:t>
            </a:r>
            <a:r>
              <a:rPr lang="en-US" sz="2800" b="1" dirty="0" err="1">
                <a:solidFill>
                  <a:srgbClr val="000000"/>
                </a:solidFill>
                <a:latin typeface="Century Gothic" pitchFamily="34" charset="0"/>
              </a:rPr>
              <a:t>Recognises</a:t>
            </a:r>
            <a:r>
              <a:rPr lang="en-US" sz="2800" b="1" dirty="0">
                <a:solidFill>
                  <a:srgbClr val="000000"/>
                </a:solidFill>
                <a:latin typeface="Century Gothic" pitchFamily="34" charset="0"/>
              </a:rPr>
              <a:t> Splice Site</a:t>
            </a:r>
          </a:p>
        </p:txBody>
      </p:sp>
      <p:cxnSp>
        <p:nvCxnSpPr>
          <p:cNvPr id="5" name="Straight Arrow Connector 4"/>
          <p:cNvCxnSpPr>
            <a:stCxn id="62501" idx="1"/>
          </p:cNvCxnSpPr>
          <p:nvPr/>
        </p:nvCxnSpPr>
        <p:spPr>
          <a:xfrm flipH="1">
            <a:off x="4648200" y="3392488"/>
            <a:ext cx="838200" cy="3651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37929"/>
                                        </p:tgtEl>
                                      </p:cBhvr>
                                    </p:animEffect>
                                    <p:animScale>
                                      <p:cBhvr>
                                        <p:cTn id="7" dur="250" autoRev="1" fill="hold"/>
                                        <p:tgtEl>
                                          <p:spTgt spid="37929"/>
                                        </p:tgtEl>
                                      </p:cBhvr>
                                      <p:by x="105000" y="105000"/>
                                    </p:animScale>
                                  </p:childTnLst>
                                </p:cTn>
                              </p:par>
                              <p:par>
                                <p:cTn id="8" presetID="26" presetClass="emph" presetSubtype="0" fill="hold" nodeType="withEffect">
                                  <p:stCondLst>
                                    <p:cond delay="0"/>
                                  </p:stCondLst>
                                  <p:childTnLst>
                                    <p:animEffect transition="out" filter="fade">
                                      <p:cBhvr>
                                        <p:cTn id="9" dur="500" tmFilter="0, 0; .2, .5; .8, .5; 1, 0"/>
                                        <p:tgtEl>
                                          <p:spTgt spid="37932"/>
                                        </p:tgtEl>
                                      </p:cBhvr>
                                    </p:animEffect>
                                    <p:animScale>
                                      <p:cBhvr>
                                        <p:cTn id="10" dur="250" autoRev="1" fill="hold"/>
                                        <p:tgtEl>
                                          <p:spTgt spid="37932"/>
                                        </p:tgtEl>
                                      </p:cBhvr>
                                      <p:by x="105000" y="105000"/>
                                    </p:animScale>
                                  </p:childTnLst>
                                </p:cTn>
                              </p:par>
                            </p:childTnLst>
                          </p:cTn>
                        </p:par>
                      </p:childTnLst>
                    </p:cTn>
                  </p:par>
                  <p:par>
                    <p:cTn id="11" fill="hold">
                      <p:stCondLst>
                        <p:cond delay="indefinite"/>
                      </p:stCondLst>
                      <p:childTnLst>
                        <p:par>
                          <p:cTn id="12" fill="hold">
                            <p:stCondLst>
                              <p:cond delay="0"/>
                            </p:stCondLst>
                            <p:childTnLst>
                              <p:par>
                                <p:cTn id="13" presetID="0" presetClass="path" presetSubtype="0" accel="50000" decel="50000" fill="hold" nodeType="clickEffect">
                                  <p:stCondLst>
                                    <p:cond delay="0"/>
                                  </p:stCondLst>
                                  <p:childTnLst>
                                    <p:animMotion origin="layout" path="M 3.33333E-6 -3.7037E-6 L -0.12084 0.18866 " pathEditMode="relative" rAng="0" ptsTypes="AA">
                                      <p:cBhvr>
                                        <p:cTn id="14" dur="2000" fill="hold"/>
                                        <p:tgtEl>
                                          <p:spTgt spid="37915"/>
                                        </p:tgtEl>
                                        <p:attrNameLst>
                                          <p:attrName>ppt_x</p:attrName>
                                          <p:attrName>ppt_y</p:attrName>
                                        </p:attrNameLst>
                                      </p:cBhvr>
                                      <p:rCtr x="-6000" y="9400"/>
                                    </p:animMotion>
                                  </p:childTnLst>
                                </p:cTn>
                              </p:par>
                              <p:par>
                                <p:cTn id="15" presetID="0" presetClass="path" presetSubtype="0" accel="50000" decel="50000" fill="hold" grpId="0" nodeType="withEffect">
                                  <p:stCondLst>
                                    <p:cond delay="0"/>
                                  </p:stCondLst>
                                  <p:childTnLst>
                                    <p:animMotion origin="layout" path="M -4.44444E-6 -4.44444E-6 L -0.12152 0.19584 " pathEditMode="relative" rAng="0" ptsTypes="AA">
                                      <p:cBhvr>
                                        <p:cTn id="16" dur="2000" fill="hold"/>
                                        <p:tgtEl>
                                          <p:spTgt spid="37916"/>
                                        </p:tgtEl>
                                        <p:attrNameLst>
                                          <p:attrName>ppt_x</p:attrName>
                                          <p:attrName>ppt_y</p:attrName>
                                        </p:attrNameLst>
                                      </p:cBhvr>
                                      <p:rCtr x="-6100" y="9800"/>
                                    </p:animMotion>
                                  </p:childTnLst>
                                </p:cTn>
                              </p:par>
                              <p:par>
                                <p:cTn id="17" presetID="0" presetClass="path" presetSubtype="0" accel="50000" decel="50000" fill="hold" grpId="0" nodeType="withEffect">
                                  <p:stCondLst>
                                    <p:cond delay="0"/>
                                  </p:stCondLst>
                                  <p:childTnLst>
                                    <p:animMotion origin="layout" path="M 2.5E-6 -3.7037E-6 L -0.12136 0.18797 " pathEditMode="relative" rAng="0" ptsTypes="AA">
                                      <p:cBhvr>
                                        <p:cTn id="18" dur="2000" fill="hold"/>
                                        <p:tgtEl>
                                          <p:spTgt spid="37917"/>
                                        </p:tgtEl>
                                        <p:attrNameLst>
                                          <p:attrName>ppt_x</p:attrName>
                                          <p:attrName>ppt_y</p:attrName>
                                        </p:attrNameLst>
                                      </p:cBhvr>
                                      <p:rCtr x="-6100" y="9400"/>
                                    </p:animMotion>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793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37939"/>
                                        </p:tgtEl>
                                        <p:attrNameLst>
                                          <p:attrName>style.visibility</p:attrName>
                                        </p:attrNameLst>
                                      </p:cBhvr>
                                      <p:to>
                                        <p:strVal val="visible"/>
                                      </p:to>
                                    </p:set>
                                    <p:animEffect transition="in" filter="dissolve">
                                      <p:cBhvr>
                                        <p:cTn id="27" dur="500"/>
                                        <p:tgtEl>
                                          <p:spTgt spid="37939"/>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wipe(down)">
                                      <p:cBhvr>
                                        <p:cTn id="32" dur="2000"/>
                                        <p:tgtEl>
                                          <p:spTgt spid="3"/>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37940"/>
                                        </p:tgtEl>
                                        <p:attrNameLst>
                                          <p:attrName>style.visibility</p:attrName>
                                        </p:attrNameLst>
                                      </p:cBhvr>
                                      <p:to>
                                        <p:strVal val="visible"/>
                                      </p:to>
                                    </p:set>
                                    <p:animEffect transition="in" filter="dissolve">
                                      <p:cBhvr>
                                        <p:cTn id="37" dur="500"/>
                                        <p:tgtEl>
                                          <p:spTgt spid="379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916" grpId="0"/>
      <p:bldP spid="37917" grpId="0"/>
      <p:bldP spid="37929" grpId="0"/>
      <p:bldP spid="37930" grpId="0"/>
      <p:bldP spid="37939" grpId="0" animBg="1"/>
      <p:bldP spid="37940"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2" name="Rectangle 3"/>
          <p:cNvSpPr>
            <a:spLocks noGrp="1" noChangeArrowheads="1"/>
          </p:cNvSpPr>
          <p:nvPr>
            <p:ph idx="1"/>
          </p:nvPr>
        </p:nvSpPr>
        <p:spPr>
          <a:xfrm>
            <a:off x="457200" y="914400"/>
            <a:ext cx="8077200" cy="4525963"/>
          </a:xfrm>
        </p:spPr>
        <p:txBody>
          <a:bodyPr/>
          <a:lstStyle/>
          <a:p>
            <a:pPr eaLnBrk="1" hangingPunct="1">
              <a:lnSpc>
                <a:spcPct val="110000"/>
              </a:lnSpc>
            </a:pPr>
            <a:r>
              <a:rPr lang="en-US" altLang="zh-CN" sz="2400" dirty="0">
                <a:solidFill>
                  <a:srgbClr val="000000"/>
                </a:solidFill>
                <a:latin typeface="Century Gothic" pitchFamily="34" charset="0"/>
                <a:ea typeface="SimSun" pitchFamily="2" charset="-122"/>
              </a:rPr>
              <a:t>Splicing must be </a:t>
            </a:r>
            <a:r>
              <a:rPr lang="en-US" altLang="zh-CN" sz="2400" b="1" dirty="0">
                <a:solidFill>
                  <a:srgbClr val="000000"/>
                </a:solidFill>
                <a:latin typeface="Century Gothic" pitchFamily="34" charset="0"/>
                <a:ea typeface="SimSun" pitchFamily="2" charset="-122"/>
              </a:rPr>
              <a:t>accurate to within a single base </a:t>
            </a:r>
            <a:r>
              <a:rPr lang="en-US" altLang="zh-CN" sz="2400" dirty="0">
                <a:solidFill>
                  <a:srgbClr val="000000"/>
                </a:solidFill>
                <a:latin typeface="Century Gothic" pitchFamily="34" charset="0"/>
                <a:ea typeface="SimSun" pitchFamily="2" charset="-122"/>
              </a:rPr>
              <a:t>since a mistake would throw the whole coding sequence out of frame and totally scramble the protein after translation.</a:t>
            </a:r>
          </a:p>
        </p:txBody>
      </p:sp>
      <p:sp>
        <p:nvSpPr>
          <p:cNvPr id="63491" name="Slide Number Placeholder 5"/>
          <p:cNvSpPr>
            <a:spLocks noGrp="1"/>
          </p:cNvSpPr>
          <p:nvPr>
            <p:ph type="sldNum" sz="quarter" idx="12"/>
          </p:nvPr>
        </p:nvSpPr>
        <p:spPr>
          <a:noFill/>
        </p:spPr>
        <p:txBody>
          <a:bodyPr/>
          <a:lstStyle/>
          <a:p>
            <a:fld id="{AD587E02-5FA8-4D51-B5AB-97D44EA379C6}" type="slidenum">
              <a:rPr lang="en-US" smtClean="0"/>
              <a:pPr/>
              <a:t>52</a:t>
            </a:fld>
            <a:endParaRPr lang="en-US"/>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5" name="Slide Number Placeholder 3"/>
          <p:cNvSpPr>
            <a:spLocks noGrp="1"/>
          </p:cNvSpPr>
          <p:nvPr>
            <p:ph type="sldNum" sz="quarter" idx="12"/>
          </p:nvPr>
        </p:nvSpPr>
        <p:spPr>
          <a:noFill/>
        </p:spPr>
        <p:txBody>
          <a:bodyPr/>
          <a:lstStyle/>
          <a:p>
            <a:fld id="{4D7630F2-8A18-4622-BCAF-B8227ABA9A68}" type="slidenum">
              <a:rPr lang="en-US" smtClean="0"/>
              <a:pPr/>
              <a:t>53</a:t>
            </a:fld>
            <a:endParaRPr lang="en-US"/>
          </a:p>
        </p:txBody>
      </p:sp>
      <p:sp>
        <p:nvSpPr>
          <p:cNvPr id="64516" name="Rectangle 4"/>
          <p:cNvSpPr>
            <a:spLocks noChangeArrowheads="1"/>
          </p:cNvSpPr>
          <p:nvPr/>
        </p:nvSpPr>
        <p:spPr bwMode="auto">
          <a:xfrm>
            <a:off x="1981200" y="1681163"/>
            <a:ext cx="4540250" cy="138112"/>
          </a:xfrm>
          <a:prstGeom prst="rect">
            <a:avLst/>
          </a:prstGeom>
          <a:gradFill rotWithShape="0">
            <a:gsLst>
              <a:gs pos="0">
                <a:srgbClr val="475E00"/>
              </a:gs>
              <a:gs pos="50000">
                <a:srgbClr val="99CC00"/>
              </a:gs>
              <a:gs pos="100000">
                <a:srgbClr val="475E00"/>
              </a:gs>
            </a:gsLst>
            <a:lin ang="5400000" scaled="1"/>
          </a:gradFill>
          <a:ln w="9525">
            <a:noFill/>
            <a:miter lim="800000"/>
            <a:headEnd/>
            <a:tailEnd/>
          </a:ln>
        </p:spPr>
        <p:txBody>
          <a:bodyPr/>
          <a:lstStyle/>
          <a:p>
            <a:endParaRPr lang="en-US"/>
          </a:p>
        </p:txBody>
      </p:sp>
      <p:sp>
        <p:nvSpPr>
          <p:cNvPr id="64517" name="Rectangle 5"/>
          <p:cNvSpPr>
            <a:spLocks noChangeArrowheads="1"/>
          </p:cNvSpPr>
          <p:nvPr/>
        </p:nvSpPr>
        <p:spPr bwMode="auto">
          <a:xfrm>
            <a:off x="3184525" y="1681163"/>
            <a:ext cx="800100" cy="138112"/>
          </a:xfrm>
          <a:prstGeom prst="rect">
            <a:avLst/>
          </a:prstGeom>
          <a:gradFill rotWithShape="0">
            <a:gsLst>
              <a:gs pos="0">
                <a:srgbClr val="765E00"/>
              </a:gs>
              <a:gs pos="50000">
                <a:srgbClr val="FFCC00"/>
              </a:gs>
              <a:gs pos="100000">
                <a:srgbClr val="765E00"/>
              </a:gs>
            </a:gsLst>
            <a:lin ang="5400000" scaled="1"/>
          </a:gradFill>
          <a:ln w="9525">
            <a:noFill/>
            <a:miter lim="800000"/>
            <a:headEnd/>
            <a:tailEnd/>
          </a:ln>
        </p:spPr>
        <p:txBody>
          <a:bodyPr/>
          <a:lstStyle/>
          <a:p>
            <a:endParaRPr lang="en-US"/>
          </a:p>
        </p:txBody>
      </p:sp>
      <p:grpSp>
        <p:nvGrpSpPr>
          <p:cNvPr id="64518" name="Group 6"/>
          <p:cNvGrpSpPr>
            <a:grpSpLocks/>
          </p:cNvGrpSpPr>
          <p:nvPr/>
        </p:nvGrpSpPr>
        <p:grpSpPr bwMode="auto">
          <a:xfrm>
            <a:off x="1581150" y="1681163"/>
            <a:ext cx="1663700" cy="138112"/>
            <a:chOff x="2601" y="2704"/>
            <a:chExt cx="2242" cy="180"/>
          </a:xfrm>
        </p:grpSpPr>
        <p:sp>
          <p:nvSpPr>
            <p:cNvPr id="64597" name="Line 7"/>
            <p:cNvSpPr>
              <a:spLocks noChangeShapeType="1"/>
            </p:cNvSpPr>
            <p:nvPr/>
          </p:nvSpPr>
          <p:spPr bwMode="auto">
            <a:xfrm>
              <a:off x="2601" y="2704"/>
              <a:ext cx="540" cy="0"/>
            </a:xfrm>
            <a:prstGeom prst="line">
              <a:avLst/>
            </a:prstGeom>
            <a:noFill/>
            <a:ln w="9525">
              <a:noFill/>
              <a:prstDash val="dash"/>
              <a:round/>
              <a:headEnd/>
              <a:tailEnd/>
            </a:ln>
          </p:spPr>
          <p:txBody>
            <a:bodyPr/>
            <a:lstStyle/>
            <a:p>
              <a:endParaRPr lang="en-US"/>
            </a:p>
          </p:txBody>
        </p:sp>
        <p:sp>
          <p:nvSpPr>
            <p:cNvPr id="64598" name="Line 8"/>
            <p:cNvSpPr>
              <a:spLocks noChangeShapeType="1"/>
            </p:cNvSpPr>
            <p:nvPr/>
          </p:nvSpPr>
          <p:spPr bwMode="auto">
            <a:xfrm>
              <a:off x="2601" y="2884"/>
              <a:ext cx="540" cy="0"/>
            </a:xfrm>
            <a:prstGeom prst="line">
              <a:avLst/>
            </a:prstGeom>
            <a:noFill/>
            <a:ln w="9525">
              <a:noFill/>
              <a:prstDash val="dash"/>
              <a:round/>
              <a:headEnd/>
              <a:tailEnd/>
            </a:ln>
          </p:spPr>
          <p:txBody>
            <a:bodyPr/>
            <a:lstStyle/>
            <a:p>
              <a:endParaRPr lang="en-US"/>
            </a:p>
          </p:txBody>
        </p:sp>
        <p:sp>
          <p:nvSpPr>
            <p:cNvPr id="64599" name="Rectangle 9"/>
            <p:cNvSpPr>
              <a:spLocks noChangeArrowheads="1"/>
            </p:cNvSpPr>
            <p:nvPr/>
          </p:nvSpPr>
          <p:spPr bwMode="auto">
            <a:xfrm>
              <a:off x="4303" y="2704"/>
              <a:ext cx="180" cy="180"/>
            </a:xfrm>
            <a:prstGeom prst="rect">
              <a:avLst/>
            </a:prstGeom>
            <a:solidFill>
              <a:srgbClr val="FF00FF"/>
            </a:solidFill>
            <a:ln w="9525">
              <a:noFill/>
              <a:miter lim="800000"/>
              <a:headEnd/>
              <a:tailEnd/>
            </a:ln>
          </p:spPr>
          <p:txBody>
            <a:bodyPr/>
            <a:lstStyle/>
            <a:p>
              <a:endParaRPr lang="en-US"/>
            </a:p>
          </p:txBody>
        </p:sp>
        <p:sp>
          <p:nvSpPr>
            <p:cNvPr id="64600" name="Rectangle 10"/>
            <p:cNvSpPr>
              <a:spLocks noChangeArrowheads="1"/>
            </p:cNvSpPr>
            <p:nvPr/>
          </p:nvSpPr>
          <p:spPr bwMode="auto">
            <a:xfrm>
              <a:off x="4483" y="2704"/>
              <a:ext cx="360" cy="180"/>
            </a:xfrm>
            <a:prstGeom prst="rect">
              <a:avLst/>
            </a:prstGeom>
            <a:solidFill>
              <a:srgbClr val="800000"/>
            </a:solidFill>
            <a:ln w="9525">
              <a:noFill/>
              <a:miter lim="800000"/>
              <a:headEnd/>
              <a:tailEnd/>
            </a:ln>
          </p:spPr>
          <p:txBody>
            <a:bodyPr/>
            <a:lstStyle/>
            <a:p>
              <a:endParaRPr lang="en-US"/>
            </a:p>
          </p:txBody>
        </p:sp>
      </p:grpSp>
      <p:sp>
        <p:nvSpPr>
          <p:cNvPr id="64519" name="Text Box 11"/>
          <p:cNvSpPr txBox="1">
            <a:spLocks noChangeArrowheads="1"/>
          </p:cNvSpPr>
          <p:nvPr/>
        </p:nvSpPr>
        <p:spPr bwMode="auto">
          <a:xfrm>
            <a:off x="2497138" y="1255713"/>
            <a:ext cx="1203325" cy="276225"/>
          </a:xfrm>
          <a:prstGeom prst="rect">
            <a:avLst/>
          </a:prstGeom>
          <a:noFill/>
          <a:ln w="9525">
            <a:noFill/>
            <a:miter lim="800000"/>
            <a:headEnd/>
            <a:tailEnd/>
          </a:ln>
        </p:spPr>
        <p:txBody>
          <a:bodyPr/>
          <a:lstStyle/>
          <a:p>
            <a:r>
              <a:rPr lang="en-US" sz="1000" b="1">
                <a:latin typeface="Century Gothic" pitchFamily="34" charset="0"/>
              </a:rPr>
              <a:t>5’ Splice site</a:t>
            </a:r>
            <a:endParaRPr lang="en-US" b="1">
              <a:latin typeface="Century Gothic" pitchFamily="34" charset="0"/>
            </a:endParaRPr>
          </a:p>
        </p:txBody>
      </p:sp>
      <p:sp>
        <p:nvSpPr>
          <p:cNvPr id="64520" name="Rectangle 12"/>
          <p:cNvSpPr>
            <a:spLocks noChangeArrowheads="1"/>
          </p:cNvSpPr>
          <p:nvPr/>
        </p:nvSpPr>
        <p:spPr bwMode="auto">
          <a:xfrm>
            <a:off x="3851275" y="1681163"/>
            <a:ext cx="266700" cy="138112"/>
          </a:xfrm>
          <a:prstGeom prst="rect">
            <a:avLst/>
          </a:prstGeom>
          <a:solidFill>
            <a:srgbClr val="00FF00"/>
          </a:solidFill>
          <a:ln w="9525">
            <a:noFill/>
            <a:miter lim="800000"/>
            <a:headEnd/>
            <a:tailEnd/>
          </a:ln>
        </p:spPr>
        <p:txBody>
          <a:bodyPr/>
          <a:lstStyle/>
          <a:p>
            <a:endParaRPr lang="en-US"/>
          </a:p>
        </p:txBody>
      </p:sp>
      <p:sp>
        <p:nvSpPr>
          <p:cNvPr id="64521" name="Rectangle 13"/>
          <p:cNvSpPr>
            <a:spLocks noChangeArrowheads="1"/>
          </p:cNvSpPr>
          <p:nvPr/>
        </p:nvSpPr>
        <p:spPr bwMode="auto">
          <a:xfrm>
            <a:off x="4117975" y="1681163"/>
            <a:ext cx="668338" cy="138112"/>
          </a:xfrm>
          <a:prstGeom prst="rect">
            <a:avLst/>
          </a:prstGeom>
          <a:gradFill rotWithShape="0">
            <a:gsLst>
              <a:gs pos="0">
                <a:srgbClr val="765E00"/>
              </a:gs>
              <a:gs pos="50000">
                <a:srgbClr val="FFCC00"/>
              </a:gs>
              <a:gs pos="100000">
                <a:srgbClr val="765E00"/>
              </a:gs>
            </a:gsLst>
            <a:lin ang="5400000" scaled="1"/>
          </a:gradFill>
          <a:ln w="9525">
            <a:noFill/>
            <a:miter lim="800000"/>
            <a:headEnd/>
            <a:tailEnd/>
          </a:ln>
        </p:spPr>
        <p:txBody>
          <a:bodyPr/>
          <a:lstStyle/>
          <a:p>
            <a:endParaRPr lang="en-US"/>
          </a:p>
        </p:txBody>
      </p:sp>
      <p:sp>
        <p:nvSpPr>
          <p:cNvPr id="64522" name="Rectangle 14"/>
          <p:cNvSpPr>
            <a:spLocks noChangeArrowheads="1"/>
          </p:cNvSpPr>
          <p:nvPr/>
        </p:nvSpPr>
        <p:spPr bwMode="auto">
          <a:xfrm>
            <a:off x="4786313" y="1681163"/>
            <a:ext cx="266700" cy="138112"/>
          </a:xfrm>
          <a:prstGeom prst="rect">
            <a:avLst/>
          </a:prstGeom>
          <a:solidFill>
            <a:srgbClr val="800000"/>
          </a:solidFill>
          <a:ln w="9525">
            <a:noFill/>
            <a:miter lim="800000"/>
            <a:headEnd/>
            <a:tailEnd/>
          </a:ln>
        </p:spPr>
        <p:txBody>
          <a:bodyPr/>
          <a:lstStyle/>
          <a:p>
            <a:endParaRPr lang="en-US"/>
          </a:p>
        </p:txBody>
      </p:sp>
      <p:sp>
        <p:nvSpPr>
          <p:cNvPr id="64523" name="Rectangle 15"/>
          <p:cNvSpPr>
            <a:spLocks noChangeArrowheads="1"/>
          </p:cNvSpPr>
          <p:nvPr/>
        </p:nvSpPr>
        <p:spPr bwMode="auto">
          <a:xfrm>
            <a:off x="5053013" y="1681163"/>
            <a:ext cx="134937" cy="138112"/>
          </a:xfrm>
          <a:prstGeom prst="rect">
            <a:avLst/>
          </a:prstGeom>
          <a:solidFill>
            <a:srgbClr val="FF00FF"/>
          </a:solidFill>
          <a:ln w="9525">
            <a:noFill/>
            <a:miter lim="800000"/>
            <a:headEnd/>
            <a:tailEnd/>
          </a:ln>
        </p:spPr>
        <p:txBody>
          <a:bodyPr/>
          <a:lstStyle/>
          <a:p>
            <a:endParaRPr lang="en-US"/>
          </a:p>
        </p:txBody>
      </p:sp>
      <p:sp>
        <p:nvSpPr>
          <p:cNvPr id="64524" name="Line 16"/>
          <p:cNvSpPr>
            <a:spLocks noChangeShapeType="1"/>
          </p:cNvSpPr>
          <p:nvPr/>
        </p:nvSpPr>
        <p:spPr bwMode="auto">
          <a:xfrm>
            <a:off x="6521450" y="1681163"/>
            <a:ext cx="401638" cy="0"/>
          </a:xfrm>
          <a:prstGeom prst="line">
            <a:avLst/>
          </a:prstGeom>
          <a:noFill/>
          <a:ln w="9525">
            <a:solidFill>
              <a:srgbClr val="000000"/>
            </a:solidFill>
            <a:prstDash val="dash"/>
            <a:round/>
            <a:headEnd/>
            <a:tailEnd/>
          </a:ln>
        </p:spPr>
        <p:txBody>
          <a:bodyPr/>
          <a:lstStyle/>
          <a:p>
            <a:endParaRPr lang="en-US"/>
          </a:p>
        </p:txBody>
      </p:sp>
      <p:sp>
        <p:nvSpPr>
          <p:cNvPr id="64525" name="Line 17"/>
          <p:cNvSpPr>
            <a:spLocks noChangeShapeType="1"/>
          </p:cNvSpPr>
          <p:nvPr/>
        </p:nvSpPr>
        <p:spPr bwMode="auto">
          <a:xfrm>
            <a:off x="6515100" y="1819275"/>
            <a:ext cx="400050" cy="0"/>
          </a:xfrm>
          <a:prstGeom prst="line">
            <a:avLst/>
          </a:prstGeom>
          <a:noFill/>
          <a:ln w="9525">
            <a:solidFill>
              <a:srgbClr val="000000"/>
            </a:solidFill>
            <a:prstDash val="dash"/>
            <a:round/>
            <a:headEnd/>
            <a:tailEnd/>
          </a:ln>
        </p:spPr>
        <p:txBody>
          <a:bodyPr/>
          <a:lstStyle/>
          <a:p>
            <a:endParaRPr lang="en-US"/>
          </a:p>
        </p:txBody>
      </p:sp>
      <p:sp>
        <p:nvSpPr>
          <p:cNvPr id="64526" name="Text Box 18"/>
          <p:cNvSpPr txBox="1">
            <a:spLocks noChangeArrowheads="1"/>
          </p:cNvSpPr>
          <p:nvPr/>
        </p:nvSpPr>
        <p:spPr bwMode="auto">
          <a:xfrm>
            <a:off x="4500563" y="1317625"/>
            <a:ext cx="1201737" cy="277813"/>
          </a:xfrm>
          <a:prstGeom prst="rect">
            <a:avLst/>
          </a:prstGeom>
          <a:noFill/>
          <a:ln w="9525">
            <a:noFill/>
            <a:miter lim="800000"/>
            <a:headEnd/>
            <a:tailEnd/>
          </a:ln>
        </p:spPr>
        <p:txBody>
          <a:bodyPr/>
          <a:lstStyle/>
          <a:p>
            <a:r>
              <a:rPr lang="en-US" sz="1000" b="1">
                <a:latin typeface="Century Gothic" pitchFamily="34" charset="0"/>
              </a:rPr>
              <a:t>3’ Splice site</a:t>
            </a:r>
            <a:endParaRPr lang="en-US" b="1">
              <a:latin typeface="Century Gothic" pitchFamily="34" charset="0"/>
            </a:endParaRPr>
          </a:p>
        </p:txBody>
      </p:sp>
      <p:sp>
        <p:nvSpPr>
          <p:cNvPr id="64527" name="Text Box 19"/>
          <p:cNvSpPr txBox="1">
            <a:spLocks noChangeArrowheads="1"/>
          </p:cNvSpPr>
          <p:nvPr/>
        </p:nvSpPr>
        <p:spPr bwMode="auto">
          <a:xfrm>
            <a:off x="3584575" y="990600"/>
            <a:ext cx="1066800" cy="276225"/>
          </a:xfrm>
          <a:prstGeom prst="rect">
            <a:avLst/>
          </a:prstGeom>
          <a:noFill/>
          <a:ln w="9525">
            <a:noFill/>
            <a:miter lim="800000"/>
            <a:headEnd/>
            <a:tailEnd/>
          </a:ln>
        </p:spPr>
        <p:txBody>
          <a:bodyPr/>
          <a:lstStyle/>
          <a:p>
            <a:pPr algn="ctr"/>
            <a:r>
              <a:rPr lang="en-US" sz="1200" b="1">
                <a:latin typeface="Century Gothic" pitchFamily="34" charset="0"/>
              </a:rPr>
              <a:t>Branch site</a:t>
            </a:r>
            <a:endParaRPr lang="en-US" b="1">
              <a:latin typeface="Century Gothic" pitchFamily="34" charset="0"/>
            </a:endParaRPr>
          </a:p>
        </p:txBody>
      </p:sp>
      <p:sp>
        <p:nvSpPr>
          <p:cNvPr id="27668" name="AutoShape 20"/>
          <p:cNvSpPr>
            <a:spLocks noChangeArrowheads="1"/>
          </p:cNvSpPr>
          <p:nvPr/>
        </p:nvSpPr>
        <p:spPr bwMode="auto">
          <a:xfrm>
            <a:off x="3978275" y="1955800"/>
            <a:ext cx="398463" cy="966788"/>
          </a:xfrm>
          <a:prstGeom prst="downArrow">
            <a:avLst>
              <a:gd name="adj1" fmla="val 50000"/>
              <a:gd name="adj2" fmla="val 60657"/>
            </a:avLst>
          </a:prstGeom>
          <a:noFill/>
          <a:ln w="9525">
            <a:noFill/>
            <a:miter lim="800000"/>
            <a:headEnd/>
            <a:tailEnd/>
          </a:ln>
          <a:effectLst>
            <a:outerShdw dist="35921" dir="2700000" algn="ctr" rotWithShape="0">
              <a:srgbClr val="808080"/>
            </a:outerShdw>
          </a:effectLst>
        </p:spPr>
        <p:txBody>
          <a:bodyPr/>
          <a:lstStyle/>
          <a:p>
            <a:pPr>
              <a:defRPr/>
            </a:pPr>
            <a:endParaRPr lang="en-US"/>
          </a:p>
        </p:txBody>
      </p:sp>
      <p:sp>
        <p:nvSpPr>
          <p:cNvPr id="64529" name="Rectangle 21"/>
          <p:cNvSpPr>
            <a:spLocks noChangeArrowheads="1"/>
          </p:cNvSpPr>
          <p:nvPr/>
        </p:nvSpPr>
        <p:spPr bwMode="auto">
          <a:xfrm>
            <a:off x="3717925" y="3571875"/>
            <a:ext cx="266700" cy="141288"/>
          </a:xfrm>
          <a:prstGeom prst="rect">
            <a:avLst/>
          </a:prstGeom>
          <a:solidFill>
            <a:srgbClr val="00FF00"/>
          </a:solidFill>
          <a:ln w="9525">
            <a:noFill/>
            <a:miter lim="800000"/>
            <a:headEnd/>
            <a:tailEnd/>
          </a:ln>
        </p:spPr>
        <p:txBody>
          <a:bodyPr/>
          <a:lstStyle/>
          <a:p>
            <a:endParaRPr lang="en-US"/>
          </a:p>
        </p:txBody>
      </p:sp>
      <p:sp>
        <p:nvSpPr>
          <p:cNvPr id="64530" name="Rectangle 22"/>
          <p:cNvSpPr>
            <a:spLocks noChangeArrowheads="1"/>
          </p:cNvSpPr>
          <p:nvPr/>
        </p:nvSpPr>
        <p:spPr bwMode="auto">
          <a:xfrm>
            <a:off x="3984625" y="3562350"/>
            <a:ext cx="801688" cy="146050"/>
          </a:xfrm>
          <a:prstGeom prst="rect">
            <a:avLst/>
          </a:prstGeom>
          <a:gradFill rotWithShape="0">
            <a:gsLst>
              <a:gs pos="0">
                <a:srgbClr val="765E00"/>
              </a:gs>
              <a:gs pos="50000">
                <a:srgbClr val="FFCC00"/>
              </a:gs>
              <a:gs pos="100000">
                <a:srgbClr val="765E00"/>
              </a:gs>
            </a:gsLst>
            <a:lin ang="5400000" scaled="1"/>
          </a:gradFill>
          <a:ln w="9525">
            <a:noFill/>
            <a:miter lim="800000"/>
            <a:headEnd/>
            <a:tailEnd/>
          </a:ln>
        </p:spPr>
        <p:txBody>
          <a:bodyPr/>
          <a:lstStyle/>
          <a:p>
            <a:endParaRPr lang="en-US"/>
          </a:p>
        </p:txBody>
      </p:sp>
      <p:sp>
        <p:nvSpPr>
          <p:cNvPr id="64531" name="Rectangle 23"/>
          <p:cNvSpPr>
            <a:spLocks noChangeArrowheads="1"/>
          </p:cNvSpPr>
          <p:nvPr/>
        </p:nvSpPr>
        <p:spPr bwMode="auto">
          <a:xfrm>
            <a:off x="4786313" y="3573463"/>
            <a:ext cx="266700" cy="138112"/>
          </a:xfrm>
          <a:prstGeom prst="rect">
            <a:avLst/>
          </a:prstGeom>
          <a:solidFill>
            <a:srgbClr val="800000"/>
          </a:solidFill>
          <a:ln w="9525">
            <a:noFill/>
            <a:miter lim="800000"/>
            <a:headEnd/>
            <a:tailEnd/>
          </a:ln>
        </p:spPr>
        <p:txBody>
          <a:bodyPr/>
          <a:lstStyle/>
          <a:p>
            <a:endParaRPr lang="en-US"/>
          </a:p>
        </p:txBody>
      </p:sp>
      <p:sp>
        <p:nvSpPr>
          <p:cNvPr id="64532" name="Rectangle 24"/>
          <p:cNvSpPr>
            <a:spLocks noChangeArrowheads="1"/>
          </p:cNvSpPr>
          <p:nvPr/>
        </p:nvSpPr>
        <p:spPr bwMode="auto">
          <a:xfrm>
            <a:off x="5053013" y="3573463"/>
            <a:ext cx="134937" cy="138112"/>
          </a:xfrm>
          <a:prstGeom prst="rect">
            <a:avLst/>
          </a:prstGeom>
          <a:solidFill>
            <a:srgbClr val="FF00FF"/>
          </a:solidFill>
          <a:ln w="9525">
            <a:noFill/>
            <a:miter lim="800000"/>
            <a:headEnd/>
            <a:tailEnd/>
          </a:ln>
        </p:spPr>
        <p:txBody>
          <a:bodyPr/>
          <a:lstStyle/>
          <a:p>
            <a:endParaRPr lang="en-US"/>
          </a:p>
        </p:txBody>
      </p:sp>
      <p:sp>
        <p:nvSpPr>
          <p:cNvPr id="64533" name="Line 25"/>
          <p:cNvSpPr>
            <a:spLocks noChangeShapeType="1"/>
          </p:cNvSpPr>
          <p:nvPr/>
        </p:nvSpPr>
        <p:spPr bwMode="auto">
          <a:xfrm>
            <a:off x="6362700" y="3568700"/>
            <a:ext cx="400050" cy="0"/>
          </a:xfrm>
          <a:prstGeom prst="line">
            <a:avLst/>
          </a:prstGeom>
          <a:noFill/>
          <a:ln w="9525">
            <a:solidFill>
              <a:srgbClr val="000000"/>
            </a:solidFill>
            <a:prstDash val="dash"/>
            <a:round/>
            <a:headEnd/>
            <a:tailEnd/>
          </a:ln>
        </p:spPr>
        <p:txBody>
          <a:bodyPr/>
          <a:lstStyle/>
          <a:p>
            <a:endParaRPr lang="en-US"/>
          </a:p>
        </p:txBody>
      </p:sp>
      <p:sp>
        <p:nvSpPr>
          <p:cNvPr id="64534" name="Line 26"/>
          <p:cNvSpPr>
            <a:spLocks noChangeShapeType="1"/>
          </p:cNvSpPr>
          <p:nvPr/>
        </p:nvSpPr>
        <p:spPr bwMode="auto">
          <a:xfrm>
            <a:off x="6388100" y="3698875"/>
            <a:ext cx="401638" cy="0"/>
          </a:xfrm>
          <a:prstGeom prst="line">
            <a:avLst/>
          </a:prstGeom>
          <a:noFill/>
          <a:ln w="9525">
            <a:solidFill>
              <a:srgbClr val="000000"/>
            </a:solidFill>
            <a:prstDash val="dash"/>
            <a:round/>
            <a:headEnd/>
            <a:tailEnd/>
          </a:ln>
        </p:spPr>
        <p:txBody>
          <a:bodyPr/>
          <a:lstStyle/>
          <a:p>
            <a:endParaRPr lang="en-US"/>
          </a:p>
        </p:txBody>
      </p:sp>
      <p:sp>
        <p:nvSpPr>
          <p:cNvPr id="64535" name="Text Box 27"/>
          <p:cNvSpPr txBox="1">
            <a:spLocks noChangeArrowheads="1"/>
          </p:cNvSpPr>
          <p:nvPr/>
        </p:nvSpPr>
        <p:spPr bwMode="auto">
          <a:xfrm>
            <a:off x="4500563" y="3198813"/>
            <a:ext cx="1201737" cy="277812"/>
          </a:xfrm>
          <a:prstGeom prst="rect">
            <a:avLst/>
          </a:prstGeom>
          <a:noFill/>
          <a:ln w="9525">
            <a:noFill/>
            <a:miter lim="800000"/>
            <a:headEnd/>
            <a:tailEnd/>
          </a:ln>
        </p:spPr>
        <p:txBody>
          <a:bodyPr/>
          <a:lstStyle/>
          <a:p>
            <a:r>
              <a:rPr lang="en-US" sz="1000" b="1">
                <a:latin typeface="Century Gothic" pitchFamily="34" charset="0"/>
              </a:rPr>
              <a:t>3’ Splice site</a:t>
            </a:r>
            <a:endParaRPr lang="en-US" b="1">
              <a:latin typeface="Century Gothic" pitchFamily="34" charset="0"/>
            </a:endParaRPr>
          </a:p>
        </p:txBody>
      </p:sp>
      <p:sp>
        <p:nvSpPr>
          <p:cNvPr id="64536" name="Rectangle 28"/>
          <p:cNvSpPr>
            <a:spLocks noChangeArrowheads="1"/>
          </p:cNvSpPr>
          <p:nvPr/>
        </p:nvSpPr>
        <p:spPr bwMode="auto">
          <a:xfrm>
            <a:off x="5187950" y="3573463"/>
            <a:ext cx="1200150" cy="138112"/>
          </a:xfrm>
          <a:prstGeom prst="rect">
            <a:avLst/>
          </a:prstGeom>
          <a:gradFill rotWithShape="0">
            <a:gsLst>
              <a:gs pos="0">
                <a:srgbClr val="475E00"/>
              </a:gs>
              <a:gs pos="50000">
                <a:srgbClr val="99CC00"/>
              </a:gs>
              <a:gs pos="100000">
                <a:srgbClr val="475E00"/>
              </a:gs>
            </a:gsLst>
            <a:lin ang="5400000" scaled="1"/>
          </a:gradFill>
          <a:ln w="9525">
            <a:noFill/>
            <a:miter lim="800000"/>
            <a:headEnd/>
            <a:tailEnd/>
          </a:ln>
        </p:spPr>
        <p:txBody>
          <a:bodyPr/>
          <a:lstStyle/>
          <a:p>
            <a:endParaRPr lang="en-US"/>
          </a:p>
        </p:txBody>
      </p:sp>
      <p:sp>
        <p:nvSpPr>
          <p:cNvPr id="64537" name="AutoShape 29"/>
          <p:cNvSpPr>
            <a:spLocks noChangeArrowheads="1"/>
          </p:cNvSpPr>
          <p:nvPr/>
        </p:nvSpPr>
        <p:spPr bwMode="auto">
          <a:xfrm rot="-5400000">
            <a:off x="3066257" y="2799556"/>
            <a:ext cx="965200" cy="871537"/>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8675 h 21600"/>
            </a:gdLst>
            <a:ahLst/>
            <a:cxnLst>
              <a:cxn ang="T8">
                <a:pos x="T0" y="T1"/>
              </a:cxn>
              <a:cxn ang="T9">
                <a:pos x="T2" y="T3"/>
              </a:cxn>
              <a:cxn ang="T10">
                <a:pos x="T4" y="T5"/>
              </a:cxn>
              <a:cxn ang="T11">
                <a:pos x="T6" y="T7"/>
              </a:cxn>
            </a:cxnLst>
            <a:rect l="T12" t="T13" r="T14" b="T15"/>
            <a:pathLst>
              <a:path w="21600" h="21600">
                <a:moveTo>
                  <a:pt x="3394" y="11423"/>
                </a:moveTo>
                <a:cubicBezTo>
                  <a:pt x="3376" y="11216"/>
                  <a:pt x="3368" y="11008"/>
                  <a:pt x="3368" y="10800"/>
                </a:cubicBezTo>
                <a:cubicBezTo>
                  <a:pt x="3368" y="6695"/>
                  <a:pt x="6695" y="3368"/>
                  <a:pt x="10800" y="3368"/>
                </a:cubicBezTo>
                <a:cubicBezTo>
                  <a:pt x="14904" y="3368"/>
                  <a:pt x="18232" y="6695"/>
                  <a:pt x="18232" y="10800"/>
                </a:cubicBezTo>
                <a:cubicBezTo>
                  <a:pt x="18232" y="11008"/>
                  <a:pt x="18223" y="11216"/>
                  <a:pt x="18205" y="11423"/>
                </a:cubicBezTo>
                <a:lnTo>
                  <a:pt x="21561" y="11706"/>
                </a:lnTo>
                <a:cubicBezTo>
                  <a:pt x="21587" y="11405"/>
                  <a:pt x="21600" y="11102"/>
                  <a:pt x="21600" y="10800"/>
                </a:cubicBezTo>
                <a:cubicBezTo>
                  <a:pt x="21600" y="4835"/>
                  <a:pt x="16764" y="0"/>
                  <a:pt x="10800" y="0"/>
                </a:cubicBezTo>
                <a:cubicBezTo>
                  <a:pt x="4835" y="0"/>
                  <a:pt x="0" y="4835"/>
                  <a:pt x="0" y="10800"/>
                </a:cubicBezTo>
                <a:cubicBezTo>
                  <a:pt x="-1" y="11102"/>
                  <a:pt x="12" y="11405"/>
                  <a:pt x="38" y="11706"/>
                </a:cubicBezTo>
                <a:close/>
              </a:path>
            </a:pathLst>
          </a:custGeom>
          <a:gradFill rotWithShape="0">
            <a:gsLst>
              <a:gs pos="0">
                <a:srgbClr val="765E00"/>
              </a:gs>
              <a:gs pos="50000">
                <a:srgbClr val="FFCC00"/>
              </a:gs>
              <a:gs pos="100000">
                <a:srgbClr val="765E00"/>
              </a:gs>
            </a:gsLst>
            <a:lin ang="5400000" scaled="1"/>
          </a:gradFill>
          <a:ln w="9525">
            <a:noFill/>
            <a:miter lim="800000"/>
            <a:headEnd/>
            <a:tailEnd/>
          </a:ln>
        </p:spPr>
        <p:txBody>
          <a:bodyPr/>
          <a:lstStyle/>
          <a:p>
            <a:endParaRPr lang="en-US"/>
          </a:p>
        </p:txBody>
      </p:sp>
      <p:sp>
        <p:nvSpPr>
          <p:cNvPr id="64538" name="AutoShape 30"/>
          <p:cNvSpPr>
            <a:spLocks noChangeArrowheads="1"/>
          </p:cNvSpPr>
          <p:nvPr/>
        </p:nvSpPr>
        <p:spPr bwMode="auto">
          <a:xfrm rot="2892215">
            <a:off x="3138488" y="2778125"/>
            <a:ext cx="933450" cy="841375"/>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10725 h 21600"/>
            </a:gdLst>
            <a:ahLst/>
            <a:cxnLst>
              <a:cxn ang="T8">
                <a:pos x="T0" y="T1"/>
              </a:cxn>
              <a:cxn ang="T9">
                <a:pos x="T2" y="T3"/>
              </a:cxn>
              <a:cxn ang="T10">
                <a:pos x="T4" y="T5"/>
              </a:cxn>
              <a:cxn ang="T11">
                <a:pos x="T6" y="T7"/>
              </a:cxn>
            </a:cxnLst>
            <a:rect l="T12" t="T13" r="T14" b="T15"/>
            <a:pathLst>
              <a:path w="21600" h="21600">
                <a:moveTo>
                  <a:pt x="3785" y="12658"/>
                </a:moveTo>
                <a:cubicBezTo>
                  <a:pt x="3624" y="12052"/>
                  <a:pt x="3543" y="11427"/>
                  <a:pt x="3543" y="10800"/>
                </a:cubicBezTo>
                <a:cubicBezTo>
                  <a:pt x="3543" y="6792"/>
                  <a:pt x="6792" y="3543"/>
                  <a:pt x="10800" y="3543"/>
                </a:cubicBezTo>
                <a:cubicBezTo>
                  <a:pt x="14807" y="3543"/>
                  <a:pt x="18057" y="6792"/>
                  <a:pt x="18057" y="10800"/>
                </a:cubicBezTo>
                <a:cubicBezTo>
                  <a:pt x="18057" y="11427"/>
                  <a:pt x="17975" y="12052"/>
                  <a:pt x="17814" y="12658"/>
                </a:cubicBezTo>
                <a:lnTo>
                  <a:pt x="21239" y="13566"/>
                </a:lnTo>
                <a:cubicBezTo>
                  <a:pt x="21478" y="12663"/>
                  <a:pt x="21600" y="11733"/>
                  <a:pt x="21600" y="10800"/>
                </a:cubicBezTo>
                <a:cubicBezTo>
                  <a:pt x="21600" y="4835"/>
                  <a:pt x="16764" y="0"/>
                  <a:pt x="10800" y="0"/>
                </a:cubicBezTo>
                <a:cubicBezTo>
                  <a:pt x="4835" y="0"/>
                  <a:pt x="0" y="4835"/>
                  <a:pt x="0" y="10800"/>
                </a:cubicBezTo>
                <a:cubicBezTo>
                  <a:pt x="-1" y="11733"/>
                  <a:pt x="121" y="12663"/>
                  <a:pt x="360" y="13566"/>
                </a:cubicBezTo>
                <a:close/>
              </a:path>
            </a:pathLst>
          </a:custGeom>
          <a:gradFill rotWithShape="0">
            <a:gsLst>
              <a:gs pos="0">
                <a:srgbClr val="765E00"/>
              </a:gs>
              <a:gs pos="50000">
                <a:srgbClr val="FFCC00"/>
              </a:gs>
              <a:gs pos="100000">
                <a:srgbClr val="765E00"/>
              </a:gs>
            </a:gsLst>
            <a:lin ang="5400000" scaled="1"/>
          </a:gradFill>
          <a:ln w="9525">
            <a:noFill/>
            <a:miter lim="800000"/>
            <a:headEnd/>
            <a:tailEnd/>
          </a:ln>
        </p:spPr>
        <p:txBody>
          <a:bodyPr/>
          <a:lstStyle/>
          <a:p>
            <a:endParaRPr lang="en-US"/>
          </a:p>
        </p:txBody>
      </p:sp>
      <p:sp>
        <p:nvSpPr>
          <p:cNvPr id="64539" name="Rectangle 31"/>
          <p:cNvSpPr>
            <a:spLocks noChangeArrowheads="1"/>
          </p:cNvSpPr>
          <p:nvPr/>
        </p:nvSpPr>
        <p:spPr bwMode="auto">
          <a:xfrm>
            <a:off x="3584575" y="3571875"/>
            <a:ext cx="276225" cy="152400"/>
          </a:xfrm>
          <a:prstGeom prst="rect">
            <a:avLst/>
          </a:prstGeom>
          <a:gradFill rotWithShape="0">
            <a:gsLst>
              <a:gs pos="0">
                <a:srgbClr val="765E00"/>
              </a:gs>
              <a:gs pos="50000">
                <a:srgbClr val="FFCC00"/>
              </a:gs>
              <a:gs pos="100000">
                <a:srgbClr val="765E00"/>
              </a:gs>
            </a:gsLst>
            <a:lin ang="5400000" scaled="1"/>
          </a:gradFill>
          <a:ln w="9525">
            <a:noFill/>
            <a:miter lim="800000"/>
            <a:headEnd/>
            <a:tailEnd/>
          </a:ln>
        </p:spPr>
        <p:txBody>
          <a:bodyPr/>
          <a:lstStyle/>
          <a:p>
            <a:endParaRPr lang="en-US"/>
          </a:p>
        </p:txBody>
      </p:sp>
      <p:sp>
        <p:nvSpPr>
          <p:cNvPr id="64540" name="Line 32"/>
          <p:cNvSpPr>
            <a:spLocks noChangeShapeType="1"/>
          </p:cNvSpPr>
          <p:nvPr/>
        </p:nvSpPr>
        <p:spPr bwMode="auto">
          <a:xfrm>
            <a:off x="1581150" y="1681163"/>
            <a:ext cx="400050" cy="0"/>
          </a:xfrm>
          <a:prstGeom prst="line">
            <a:avLst/>
          </a:prstGeom>
          <a:noFill/>
          <a:ln w="9525">
            <a:solidFill>
              <a:srgbClr val="000000"/>
            </a:solidFill>
            <a:prstDash val="dash"/>
            <a:round/>
            <a:headEnd/>
            <a:tailEnd/>
          </a:ln>
        </p:spPr>
        <p:txBody>
          <a:bodyPr/>
          <a:lstStyle/>
          <a:p>
            <a:endParaRPr lang="en-US"/>
          </a:p>
        </p:txBody>
      </p:sp>
      <p:sp>
        <p:nvSpPr>
          <p:cNvPr id="64541" name="Line 33"/>
          <p:cNvSpPr>
            <a:spLocks noChangeShapeType="1"/>
          </p:cNvSpPr>
          <p:nvPr/>
        </p:nvSpPr>
        <p:spPr bwMode="auto">
          <a:xfrm>
            <a:off x="1581150" y="1819275"/>
            <a:ext cx="400050" cy="0"/>
          </a:xfrm>
          <a:prstGeom prst="line">
            <a:avLst/>
          </a:prstGeom>
          <a:noFill/>
          <a:ln w="9525">
            <a:solidFill>
              <a:srgbClr val="000000"/>
            </a:solidFill>
            <a:prstDash val="dash"/>
            <a:round/>
            <a:headEnd/>
            <a:tailEnd/>
          </a:ln>
        </p:spPr>
        <p:txBody>
          <a:bodyPr/>
          <a:lstStyle/>
          <a:p>
            <a:endParaRPr lang="en-US"/>
          </a:p>
        </p:txBody>
      </p:sp>
      <p:sp>
        <p:nvSpPr>
          <p:cNvPr id="64542" name="Rectangle 34"/>
          <p:cNvSpPr>
            <a:spLocks noChangeArrowheads="1"/>
          </p:cNvSpPr>
          <p:nvPr/>
        </p:nvSpPr>
        <p:spPr bwMode="auto">
          <a:xfrm>
            <a:off x="2978150" y="1681163"/>
            <a:ext cx="266700" cy="138112"/>
          </a:xfrm>
          <a:prstGeom prst="rect">
            <a:avLst/>
          </a:prstGeom>
          <a:solidFill>
            <a:srgbClr val="800000"/>
          </a:solidFill>
          <a:ln w="9525">
            <a:noFill/>
            <a:miter lim="800000"/>
            <a:headEnd/>
            <a:tailEnd/>
          </a:ln>
        </p:spPr>
        <p:txBody>
          <a:bodyPr/>
          <a:lstStyle/>
          <a:p>
            <a:endParaRPr lang="en-US"/>
          </a:p>
        </p:txBody>
      </p:sp>
      <p:sp>
        <p:nvSpPr>
          <p:cNvPr id="64543" name="Rectangle 35"/>
          <p:cNvSpPr>
            <a:spLocks noChangeArrowheads="1"/>
          </p:cNvSpPr>
          <p:nvPr/>
        </p:nvSpPr>
        <p:spPr bwMode="auto">
          <a:xfrm rot="-3007630">
            <a:off x="3744119" y="3402807"/>
            <a:ext cx="274637" cy="133350"/>
          </a:xfrm>
          <a:prstGeom prst="rect">
            <a:avLst/>
          </a:prstGeom>
          <a:solidFill>
            <a:srgbClr val="800000"/>
          </a:solidFill>
          <a:ln w="9525">
            <a:solidFill>
              <a:srgbClr val="000000"/>
            </a:solidFill>
            <a:miter lim="800000"/>
            <a:headEnd/>
            <a:tailEnd/>
          </a:ln>
        </p:spPr>
        <p:txBody>
          <a:bodyPr/>
          <a:lstStyle/>
          <a:p>
            <a:endParaRPr lang="en-US"/>
          </a:p>
        </p:txBody>
      </p:sp>
      <p:grpSp>
        <p:nvGrpSpPr>
          <p:cNvPr id="64544" name="Group 36"/>
          <p:cNvGrpSpPr>
            <a:grpSpLocks/>
          </p:cNvGrpSpPr>
          <p:nvPr/>
        </p:nvGrpSpPr>
        <p:grpSpPr bwMode="auto">
          <a:xfrm>
            <a:off x="1581150" y="3614738"/>
            <a:ext cx="1468438" cy="138112"/>
            <a:chOff x="2601" y="5224"/>
            <a:chExt cx="1980" cy="180"/>
          </a:xfrm>
        </p:grpSpPr>
        <p:sp>
          <p:nvSpPr>
            <p:cNvPr id="64593" name="Rectangle 37"/>
            <p:cNvSpPr>
              <a:spLocks noChangeArrowheads="1"/>
            </p:cNvSpPr>
            <p:nvPr/>
          </p:nvSpPr>
          <p:spPr bwMode="auto">
            <a:xfrm>
              <a:off x="4401" y="5224"/>
              <a:ext cx="180" cy="180"/>
            </a:xfrm>
            <a:prstGeom prst="rect">
              <a:avLst/>
            </a:prstGeom>
            <a:solidFill>
              <a:srgbClr val="FF00FF"/>
            </a:solidFill>
            <a:ln w="9525">
              <a:noFill/>
              <a:miter lim="800000"/>
              <a:headEnd/>
              <a:tailEnd/>
            </a:ln>
          </p:spPr>
          <p:txBody>
            <a:bodyPr/>
            <a:lstStyle/>
            <a:p>
              <a:endParaRPr lang="en-US"/>
            </a:p>
          </p:txBody>
        </p:sp>
        <p:sp>
          <p:nvSpPr>
            <p:cNvPr id="64594" name="Rectangle 38"/>
            <p:cNvSpPr>
              <a:spLocks noChangeArrowheads="1"/>
            </p:cNvSpPr>
            <p:nvPr/>
          </p:nvSpPr>
          <p:spPr bwMode="auto">
            <a:xfrm>
              <a:off x="3321" y="5224"/>
              <a:ext cx="1080" cy="180"/>
            </a:xfrm>
            <a:prstGeom prst="rect">
              <a:avLst/>
            </a:prstGeom>
            <a:gradFill rotWithShape="0">
              <a:gsLst>
                <a:gs pos="0">
                  <a:srgbClr val="475E00"/>
                </a:gs>
                <a:gs pos="50000">
                  <a:srgbClr val="99CC00"/>
                </a:gs>
                <a:gs pos="100000">
                  <a:srgbClr val="475E00"/>
                </a:gs>
              </a:gsLst>
              <a:lin ang="5400000" scaled="1"/>
            </a:gradFill>
            <a:ln w="9525">
              <a:noFill/>
              <a:miter lim="800000"/>
              <a:headEnd/>
              <a:tailEnd/>
            </a:ln>
          </p:spPr>
          <p:txBody>
            <a:bodyPr/>
            <a:lstStyle/>
            <a:p>
              <a:endParaRPr lang="en-US"/>
            </a:p>
          </p:txBody>
        </p:sp>
        <p:sp>
          <p:nvSpPr>
            <p:cNvPr id="64595" name="Line 39"/>
            <p:cNvSpPr>
              <a:spLocks noChangeShapeType="1"/>
            </p:cNvSpPr>
            <p:nvPr/>
          </p:nvSpPr>
          <p:spPr bwMode="auto">
            <a:xfrm>
              <a:off x="2601" y="5224"/>
              <a:ext cx="720" cy="0"/>
            </a:xfrm>
            <a:prstGeom prst="line">
              <a:avLst/>
            </a:prstGeom>
            <a:noFill/>
            <a:ln w="9525">
              <a:solidFill>
                <a:srgbClr val="000000"/>
              </a:solidFill>
              <a:prstDash val="dash"/>
              <a:round/>
              <a:headEnd/>
              <a:tailEnd/>
            </a:ln>
          </p:spPr>
          <p:txBody>
            <a:bodyPr/>
            <a:lstStyle/>
            <a:p>
              <a:endParaRPr lang="en-US"/>
            </a:p>
          </p:txBody>
        </p:sp>
        <p:sp>
          <p:nvSpPr>
            <p:cNvPr id="64596" name="Line 40"/>
            <p:cNvSpPr>
              <a:spLocks noChangeShapeType="1"/>
            </p:cNvSpPr>
            <p:nvPr/>
          </p:nvSpPr>
          <p:spPr bwMode="auto">
            <a:xfrm>
              <a:off x="2601" y="5404"/>
              <a:ext cx="720" cy="0"/>
            </a:xfrm>
            <a:prstGeom prst="line">
              <a:avLst/>
            </a:prstGeom>
            <a:noFill/>
            <a:ln w="9525">
              <a:solidFill>
                <a:srgbClr val="000000"/>
              </a:solidFill>
              <a:prstDash val="dash"/>
              <a:round/>
              <a:headEnd/>
              <a:tailEnd/>
            </a:ln>
          </p:spPr>
          <p:txBody>
            <a:bodyPr/>
            <a:lstStyle/>
            <a:p>
              <a:endParaRPr lang="en-US"/>
            </a:p>
          </p:txBody>
        </p:sp>
      </p:grpSp>
      <p:sp>
        <p:nvSpPr>
          <p:cNvPr id="64545" name="Line 41"/>
          <p:cNvSpPr>
            <a:spLocks noChangeShapeType="1"/>
          </p:cNvSpPr>
          <p:nvPr/>
        </p:nvSpPr>
        <p:spPr bwMode="auto">
          <a:xfrm>
            <a:off x="3984625" y="1266825"/>
            <a:ext cx="0" cy="414338"/>
          </a:xfrm>
          <a:prstGeom prst="line">
            <a:avLst/>
          </a:prstGeom>
          <a:noFill/>
          <a:ln w="19050">
            <a:solidFill>
              <a:srgbClr val="000000"/>
            </a:solidFill>
            <a:round/>
            <a:headEnd/>
            <a:tailEnd type="triangle" w="med" len="med"/>
          </a:ln>
        </p:spPr>
        <p:txBody>
          <a:bodyPr/>
          <a:lstStyle/>
          <a:p>
            <a:endParaRPr lang="en-US"/>
          </a:p>
        </p:txBody>
      </p:sp>
      <p:sp>
        <p:nvSpPr>
          <p:cNvPr id="27690" name="AutoShape 42"/>
          <p:cNvSpPr>
            <a:spLocks noChangeArrowheads="1"/>
          </p:cNvSpPr>
          <p:nvPr/>
        </p:nvSpPr>
        <p:spPr bwMode="auto">
          <a:xfrm>
            <a:off x="3984625" y="4027488"/>
            <a:ext cx="401638" cy="1243012"/>
          </a:xfrm>
          <a:prstGeom prst="downArrow">
            <a:avLst>
              <a:gd name="adj1" fmla="val 50000"/>
              <a:gd name="adj2" fmla="val 77371"/>
            </a:avLst>
          </a:prstGeom>
          <a:solidFill>
            <a:srgbClr val="CC99FF"/>
          </a:solidFill>
          <a:ln w="9525">
            <a:noFill/>
            <a:miter lim="800000"/>
            <a:headEnd/>
            <a:tailEnd/>
          </a:ln>
          <a:effectLst>
            <a:outerShdw dist="35921" dir="2700000" algn="ctr" rotWithShape="0">
              <a:srgbClr val="808080"/>
            </a:outerShdw>
          </a:effectLst>
        </p:spPr>
        <p:txBody>
          <a:bodyPr/>
          <a:lstStyle/>
          <a:p>
            <a:pPr>
              <a:defRPr/>
            </a:pPr>
            <a:endParaRPr lang="en-US"/>
          </a:p>
        </p:txBody>
      </p:sp>
      <p:sp>
        <p:nvSpPr>
          <p:cNvPr id="27691" name="AutoShape 43"/>
          <p:cNvSpPr>
            <a:spLocks noChangeArrowheads="1"/>
          </p:cNvSpPr>
          <p:nvPr/>
        </p:nvSpPr>
        <p:spPr bwMode="auto">
          <a:xfrm rot="-2986797">
            <a:off x="4513263" y="4219575"/>
            <a:ext cx="412750" cy="1203325"/>
          </a:xfrm>
          <a:prstGeom prst="curvedRightArrow">
            <a:avLst>
              <a:gd name="adj1" fmla="val 58308"/>
              <a:gd name="adj2" fmla="val 116615"/>
              <a:gd name="adj3" fmla="val 33333"/>
            </a:avLst>
          </a:prstGeom>
          <a:solidFill>
            <a:srgbClr val="CC99FF"/>
          </a:solidFill>
          <a:ln w="9525">
            <a:noFill/>
            <a:miter lim="800000"/>
            <a:headEnd/>
            <a:tailEnd/>
          </a:ln>
          <a:effectLst>
            <a:outerShdw dist="35921" dir="2700000" algn="ctr" rotWithShape="0">
              <a:srgbClr val="808080"/>
            </a:outerShdw>
          </a:effectLst>
        </p:spPr>
        <p:txBody>
          <a:bodyPr/>
          <a:lstStyle/>
          <a:p>
            <a:pPr>
              <a:defRPr/>
            </a:pPr>
            <a:endParaRPr lang="en-US"/>
          </a:p>
        </p:txBody>
      </p:sp>
      <p:sp>
        <p:nvSpPr>
          <p:cNvPr id="27692" name="AutoShape 44"/>
          <p:cNvSpPr>
            <a:spLocks noChangeArrowheads="1"/>
          </p:cNvSpPr>
          <p:nvPr/>
        </p:nvSpPr>
        <p:spPr bwMode="auto">
          <a:xfrm>
            <a:off x="3984625" y="1955800"/>
            <a:ext cx="401638" cy="966788"/>
          </a:xfrm>
          <a:prstGeom prst="downArrow">
            <a:avLst>
              <a:gd name="adj1" fmla="val 50000"/>
              <a:gd name="adj2" fmla="val 60178"/>
            </a:avLst>
          </a:prstGeom>
          <a:solidFill>
            <a:srgbClr val="CC99FF"/>
          </a:solidFill>
          <a:ln w="9525">
            <a:noFill/>
            <a:miter lim="800000"/>
            <a:headEnd/>
            <a:tailEnd/>
          </a:ln>
          <a:effectLst>
            <a:outerShdw dist="35921" dir="2700000" algn="ctr" rotWithShape="0">
              <a:srgbClr val="808080"/>
            </a:outerShdw>
          </a:effectLst>
        </p:spPr>
        <p:txBody>
          <a:bodyPr/>
          <a:lstStyle/>
          <a:p>
            <a:pPr>
              <a:defRPr/>
            </a:pPr>
            <a:endParaRPr lang="en-US"/>
          </a:p>
        </p:txBody>
      </p:sp>
      <p:grpSp>
        <p:nvGrpSpPr>
          <p:cNvPr id="64549" name="Group 45"/>
          <p:cNvGrpSpPr>
            <a:grpSpLocks/>
          </p:cNvGrpSpPr>
          <p:nvPr/>
        </p:nvGrpSpPr>
        <p:grpSpPr bwMode="auto">
          <a:xfrm>
            <a:off x="2114550" y="5810250"/>
            <a:ext cx="1470025" cy="138113"/>
            <a:chOff x="2601" y="5224"/>
            <a:chExt cx="1980" cy="180"/>
          </a:xfrm>
        </p:grpSpPr>
        <p:sp>
          <p:nvSpPr>
            <p:cNvPr id="64589" name="Rectangle 46"/>
            <p:cNvSpPr>
              <a:spLocks noChangeArrowheads="1"/>
            </p:cNvSpPr>
            <p:nvPr/>
          </p:nvSpPr>
          <p:spPr bwMode="auto">
            <a:xfrm>
              <a:off x="4401" y="5224"/>
              <a:ext cx="180" cy="180"/>
            </a:xfrm>
            <a:prstGeom prst="rect">
              <a:avLst/>
            </a:prstGeom>
            <a:solidFill>
              <a:srgbClr val="FF00FF"/>
            </a:solidFill>
            <a:ln w="9525">
              <a:noFill/>
              <a:miter lim="800000"/>
              <a:headEnd/>
              <a:tailEnd/>
            </a:ln>
          </p:spPr>
          <p:txBody>
            <a:bodyPr/>
            <a:lstStyle/>
            <a:p>
              <a:endParaRPr lang="en-US"/>
            </a:p>
          </p:txBody>
        </p:sp>
        <p:sp>
          <p:nvSpPr>
            <p:cNvPr id="64590" name="Rectangle 47"/>
            <p:cNvSpPr>
              <a:spLocks noChangeArrowheads="1"/>
            </p:cNvSpPr>
            <p:nvPr/>
          </p:nvSpPr>
          <p:spPr bwMode="auto">
            <a:xfrm>
              <a:off x="3321" y="5224"/>
              <a:ext cx="1080" cy="180"/>
            </a:xfrm>
            <a:prstGeom prst="rect">
              <a:avLst/>
            </a:prstGeom>
            <a:gradFill rotWithShape="0">
              <a:gsLst>
                <a:gs pos="0">
                  <a:srgbClr val="475E00"/>
                </a:gs>
                <a:gs pos="50000">
                  <a:srgbClr val="99CC00"/>
                </a:gs>
                <a:gs pos="100000">
                  <a:srgbClr val="475E00"/>
                </a:gs>
              </a:gsLst>
              <a:lin ang="5400000" scaled="1"/>
            </a:gradFill>
            <a:ln w="9525">
              <a:noFill/>
              <a:miter lim="800000"/>
              <a:headEnd/>
              <a:tailEnd/>
            </a:ln>
          </p:spPr>
          <p:txBody>
            <a:bodyPr/>
            <a:lstStyle/>
            <a:p>
              <a:endParaRPr lang="en-US"/>
            </a:p>
          </p:txBody>
        </p:sp>
        <p:sp>
          <p:nvSpPr>
            <p:cNvPr id="64591" name="Line 48"/>
            <p:cNvSpPr>
              <a:spLocks noChangeShapeType="1"/>
            </p:cNvSpPr>
            <p:nvPr/>
          </p:nvSpPr>
          <p:spPr bwMode="auto">
            <a:xfrm>
              <a:off x="2601" y="5224"/>
              <a:ext cx="720" cy="0"/>
            </a:xfrm>
            <a:prstGeom prst="line">
              <a:avLst/>
            </a:prstGeom>
            <a:noFill/>
            <a:ln w="9525">
              <a:solidFill>
                <a:srgbClr val="000000"/>
              </a:solidFill>
              <a:prstDash val="dash"/>
              <a:round/>
              <a:headEnd/>
              <a:tailEnd/>
            </a:ln>
          </p:spPr>
          <p:txBody>
            <a:bodyPr/>
            <a:lstStyle/>
            <a:p>
              <a:endParaRPr lang="en-US"/>
            </a:p>
          </p:txBody>
        </p:sp>
        <p:sp>
          <p:nvSpPr>
            <p:cNvPr id="64592" name="Line 49"/>
            <p:cNvSpPr>
              <a:spLocks noChangeShapeType="1"/>
            </p:cNvSpPr>
            <p:nvPr/>
          </p:nvSpPr>
          <p:spPr bwMode="auto">
            <a:xfrm>
              <a:off x="2601" y="5404"/>
              <a:ext cx="720" cy="0"/>
            </a:xfrm>
            <a:prstGeom prst="line">
              <a:avLst/>
            </a:prstGeom>
            <a:noFill/>
            <a:ln w="9525">
              <a:solidFill>
                <a:srgbClr val="000000"/>
              </a:solidFill>
              <a:prstDash val="dash"/>
              <a:round/>
              <a:headEnd/>
              <a:tailEnd/>
            </a:ln>
          </p:spPr>
          <p:txBody>
            <a:bodyPr/>
            <a:lstStyle/>
            <a:p>
              <a:endParaRPr lang="en-US"/>
            </a:p>
          </p:txBody>
        </p:sp>
      </p:grpSp>
      <p:grpSp>
        <p:nvGrpSpPr>
          <p:cNvPr id="64550" name="Group 50"/>
          <p:cNvGrpSpPr>
            <a:grpSpLocks/>
          </p:cNvGrpSpPr>
          <p:nvPr/>
        </p:nvGrpSpPr>
        <p:grpSpPr bwMode="auto">
          <a:xfrm rot="10800000">
            <a:off x="3595688" y="5822950"/>
            <a:ext cx="1468437" cy="136525"/>
            <a:chOff x="2601" y="5224"/>
            <a:chExt cx="1980" cy="180"/>
          </a:xfrm>
        </p:grpSpPr>
        <p:sp>
          <p:nvSpPr>
            <p:cNvPr id="64585" name="Rectangle 51"/>
            <p:cNvSpPr>
              <a:spLocks noChangeArrowheads="1"/>
            </p:cNvSpPr>
            <p:nvPr/>
          </p:nvSpPr>
          <p:spPr bwMode="auto">
            <a:xfrm>
              <a:off x="4401" y="5224"/>
              <a:ext cx="180" cy="180"/>
            </a:xfrm>
            <a:prstGeom prst="rect">
              <a:avLst/>
            </a:prstGeom>
            <a:solidFill>
              <a:srgbClr val="FF00FF"/>
            </a:solidFill>
            <a:ln w="9525">
              <a:noFill/>
              <a:miter lim="800000"/>
              <a:headEnd/>
              <a:tailEnd/>
            </a:ln>
          </p:spPr>
          <p:txBody>
            <a:bodyPr/>
            <a:lstStyle/>
            <a:p>
              <a:endParaRPr lang="en-US"/>
            </a:p>
          </p:txBody>
        </p:sp>
        <p:sp>
          <p:nvSpPr>
            <p:cNvPr id="64586" name="Rectangle 52"/>
            <p:cNvSpPr>
              <a:spLocks noChangeArrowheads="1"/>
            </p:cNvSpPr>
            <p:nvPr/>
          </p:nvSpPr>
          <p:spPr bwMode="auto">
            <a:xfrm>
              <a:off x="3321" y="5224"/>
              <a:ext cx="1080" cy="180"/>
            </a:xfrm>
            <a:prstGeom prst="rect">
              <a:avLst/>
            </a:prstGeom>
            <a:gradFill rotWithShape="0">
              <a:gsLst>
                <a:gs pos="0">
                  <a:srgbClr val="475E00"/>
                </a:gs>
                <a:gs pos="50000">
                  <a:srgbClr val="99CC00"/>
                </a:gs>
                <a:gs pos="100000">
                  <a:srgbClr val="475E00"/>
                </a:gs>
              </a:gsLst>
              <a:lin ang="5400000" scaled="1"/>
            </a:gradFill>
            <a:ln w="9525">
              <a:noFill/>
              <a:miter lim="800000"/>
              <a:headEnd/>
              <a:tailEnd/>
            </a:ln>
          </p:spPr>
          <p:txBody>
            <a:bodyPr/>
            <a:lstStyle/>
            <a:p>
              <a:endParaRPr lang="en-US"/>
            </a:p>
          </p:txBody>
        </p:sp>
        <p:sp>
          <p:nvSpPr>
            <p:cNvPr id="64587" name="Line 53"/>
            <p:cNvSpPr>
              <a:spLocks noChangeShapeType="1"/>
            </p:cNvSpPr>
            <p:nvPr/>
          </p:nvSpPr>
          <p:spPr bwMode="auto">
            <a:xfrm>
              <a:off x="2601" y="5224"/>
              <a:ext cx="720" cy="0"/>
            </a:xfrm>
            <a:prstGeom prst="line">
              <a:avLst/>
            </a:prstGeom>
            <a:noFill/>
            <a:ln w="9525">
              <a:solidFill>
                <a:srgbClr val="000000"/>
              </a:solidFill>
              <a:prstDash val="dash"/>
              <a:round/>
              <a:headEnd/>
              <a:tailEnd/>
            </a:ln>
          </p:spPr>
          <p:txBody>
            <a:bodyPr/>
            <a:lstStyle/>
            <a:p>
              <a:endParaRPr lang="en-US"/>
            </a:p>
          </p:txBody>
        </p:sp>
        <p:sp>
          <p:nvSpPr>
            <p:cNvPr id="64588" name="Line 54"/>
            <p:cNvSpPr>
              <a:spLocks noChangeShapeType="1"/>
            </p:cNvSpPr>
            <p:nvPr/>
          </p:nvSpPr>
          <p:spPr bwMode="auto">
            <a:xfrm>
              <a:off x="2601" y="5404"/>
              <a:ext cx="720" cy="0"/>
            </a:xfrm>
            <a:prstGeom prst="line">
              <a:avLst/>
            </a:prstGeom>
            <a:noFill/>
            <a:ln w="9525">
              <a:solidFill>
                <a:srgbClr val="000000"/>
              </a:solidFill>
              <a:prstDash val="dash"/>
              <a:round/>
              <a:headEnd/>
              <a:tailEnd/>
            </a:ln>
          </p:spPr>
          <p:txBody>
            <a:bodyPr/>
            <a:lstStyle/>
            <a:p>
              <a:endParaRPr lang="en-US"/>
            </a:p>
          </p:txBody>
        </p:sp>
      </p:grpSp>
      <p:sp>
        <p:nvSpPr>
          <p:cNvPr id="64551" name="Rectangle 55"/>
          <p:cNvSpPr>
            <a:spLocks noChangeArrowheads="1"/>
          </p:cNvSpPr>
          <p:nvPr/>
        </p:nvSpPr>
        <p:spPr bwMode="auto">
          <a:xfrm>
            <a:off x="6059488" y="5834063"/>
            <a:ext cx="268287" cy="141287"/>
          </a:xfrm>
          <a:prstGeom prst="rect">
            <a:avLst/>
          </a:prstGeom>
          <a:solidFill>
            <a:srgbClr val="00FF00"/>
          </a:solidFill>
          <a:ln w="9525">
            <a:noFill/>
            <a:miter lim="800000"/>
            <a:headEnd/>
            <a:tailEnd/>
          </a:ln>
        </p:spPr>
        <p:txBody>
          <a:bodyPr/>
          <a:lstStyle/>
          <a:p>
            <a:endParaRPr lang="en-US"/>
          </a:p>
        </p:txBody>
      </p:sp>
      <p:sp>
        <p:nvSpPr>
          <p:cNvPr id="64552" name="Rectangle 56"/>
          <p:cNvSpPr>
            <a:spLocks noChangeArrowheads="1"/>
          </p:cNvSpPr>
          <p:nvPr/>
        </p:nvSpPr>
        <p:spPr bwMode="auto">
          <a:xfrm>
            <a:off x="6327775" y="5834063"/>
            <a:ext cx="798513" cy="136525"/>
          </a:xfrm>
          <a:prstGeom prst="rect">
            <a:avLst/>
          </a:prstGeom>
          <a:gradFill rotWithShape="0">
            <a:gsLst>
              <a:gs pos="0">
                <a:srgbClr val="765E00"/>
              </a:gs>
              <a:gs pos="50000">
                <a:srgbClr val="FFCC00"/>
              </a:gs>
              <a:gs pos="100000">
                <a:srgbClr val="765E00"/>
              </a:gs>
            </a:gsLst>
            <a:lin ang="5400000" scaled="1"/>
          </a:gradFill>
          <a:ln w="9525">
            <a:noFill/>
            <a:miter lim="800000"/>
            <a:headEnd/>
            <a:tailEnd/>
          </a:ln>
        </p:spPr>
        <p:txBody>
          <a:bodyPr/>
          <a:lstStyle/>
          <a:p>
            <a:endParaRPr lang="en-US"/>
          </a:p>
        </p:txBody>
      </p:sp>
      <p:sp>
        <p:nvSpPr>
          <p:cNvPr id="64553" name="AutoShape 57"/>
          <p:cNvSpPr>
            <a:spLocks noChangeArrowheads="1"/>
          </p:cNvSpPr>
          <p:nvPr/>
        </p:nvSpPr>
        <p:spPr bwMode="auto">
          <a:xfrm rot="-5400000">
            <a:off x="5407819" y="5060157"/>
            <a:ext cx="965200" cy="874712"/>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8675 h 21600"/>
            </a:gdLst>
            <a:ahLst/>
            <a:cxnLst>
              <a:cxn ang="T8">
                <a:pos x="T0" y="T1"/>
              </a:cxn>
              <a:cxn ang="T9">
                <a:pos x="T2" y="T3"/>
              </a:cxn>
              <a:cxn ang="T10">
                <a:pos x="T4" y="T5"/>
              </a:cxn>
              <a:cxn ang="T11">
                <a:pos x="T6" y="T7"/>
              </a:cxn>
            </a:cxnLst>
            <a:rect l="T12" t="T13" r="T14" b="T15"/>
            <a:pathLst>
              <a:path w="21600" h="21600">
                <a:moveTo>
                  <a:pt x="3394" y="11423"/>
                </a:moveTo>
                <a:cubicBezTo>
                  <a:pt x="3376" y="11216"/>
                  <a:pt x="3368" y="11008"/>
                  <a:pt x="3368" y="10800"/>
                </a:cubicBezTo>
                <a:cubicBezTo>
                  <a:pt x="3368" y="6695"/>
                  <a:pt x="6695" y="3368"/>
                  <a:pt x="10800" y="3368"/>
                </a:cubicBezTo>
                <a:cubicBezTo>
                  <a:pt x="14904" y="3368"/>
                  <a:pt x="18232" y="6695"/>
                  <a:pt x="18232" y="10800"/>
                </a:cubicBezTo>
                <a:cubicBezTo>
                  <a:pt x="18232" y="11008"/>
                  <a:pt x="18223" y="11216"/>
                  <a:pt x="18205" y="11423"/>
                </a:cubicBezTo>
                <a:lnTo>
                  <a:pt x="21561" y="11706"/>
                </a:lnTo>
                <a:cubicBezTo>
                  <a:pt x="21587" y="11405"/>
                  <a:pt x="21600" y="11102"/>
                  <a:pt x="21600" y="10800"/>
                </a:cubicBezTo>
                <a:cubicBezTo>
                  <a:pt x="21600" y="4835"/>
                  <a:pt x="16764" y="0"/>
                  <a:pt x="10800" y="0"/>
                </a:cubicBezTo>
                <a:cubicBezTo>
                  <a:pt x="4835" y="0"/>
                  <a:pt x="0" y="4835"/>
                  <a:pt x="0" y="10800"/>
                </a:cubicBezTo>
                <a:cubicBezTo>
                  <a:pt x="-1" y="11102"/>
                  <a:pt x="12" y="11405"/>
                  <a:pt x="38" y="11706"/>
                </a:cubicBezTo>
                <a:close/>
              </a:path>
            </a:pathLst>
          </a:custGeom>
          <a:gradFill rotWithShape="0">
            <a:gsLst>
              <a:gs pos="0">
                <a:srgbClr val="765E00"/>
              </a:gs>
              <a:gs pos="50000">
                <a:srgbClr val="FFCC00"/>
              </a:gs>
              <a:gs pos="100000">
                <a:srgbClr val="765E00"/>
              </a:gs>
            </a:gsLst>
            <a:lin ang="5400000" scaled="1"/>
          </a:gradFill>
          <a:ln w="9525">
            <a:noFill/>
            <a:miter lim="800000"/>
            <a:headEnd/>
            <a:tailEnd/>
          </a:ln>
        </p:spPr>
        <p:txBody>
          <a:bodyPr/>
          <a:lstStyle/>
          <a:p>
            <a:endParaRPr lang="en-US"/>
          </a:p>
        </p:txBody>
      </p:sp>
      <p:sp>
        <p:nvSpPr>
          <p:cNvPr id="64554" name="AutoShape 58"/>
          <p:cNvSpPr>
            <a:spLocks noChangeArrowheads="1"/>
          </p:cNvSpPr>
          <p:nvPr/>
        </p:nvSpPr>
        <p:spPr bwMode="auto">
          <a:xfrm rot="2892215">
            <a:off x="5480844" y="5039519"/>
            <a:ext cx="933450" cy="842962"/>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10725 h 21600"/>
            </a:gdLst>
            <a:ahLst/>
            <a:cxnLst>
              <a:cxn ang="T8">
                <a:pos x="T0" y="T1"/>
              </a:cxn>
              <a:cxn ang="T9">
                <a:pos x="T2" y="T3"/>
              </a:cxn>
              <a:cxn ang="T10">
                <a:pos x="T4" y="T5"/>
              </a:cxn>
              <a:cxn ang="T11">
                <a:pos x="T6" y="T7"/>
              </a:cxn>
            </a:cxnLst>
            <a:rect l="T12" t="T13" r="T14" b="T15"/>
            <a:pathLst>
              <a:path w="21600" h="21600">
                <a:moveTo>
                  <a:pt x="3785" y="12658"/>
                </a:moveTo>
                <a:cubicBezTo>
                  <a:pt x="3624" y="12052"/>
                  <a:pt x="3543" y="11427"/>
                  <a:pt x="3543" y="10800"/>
                </a:cubicBezTo>
                <a:cubicBezTo>
                  <a:pt x="3543" y="6792"/>
                  <a:pt x="6792" y="3543"/>
                  <a:pt x="10800" y="3543"/>
                </a:cubicBezTo>
                <a:cubicBezTo>
                  <a:pt x="14807" y="3543"/>
                  <a:pt x="18057" y="6792"/>
                  <a:pt x="18057" y="10800"/>
                </a:cubicBezTo>
                <a:cubicBezTo>
                  <a:pt x="18057" y="11427"/>
                  <a:pt x="17975" y="12052"/>
                  <a:pt x="17814" y="12658"/>
                </a:cubicBezTo>
                <a:lnTo>
                  <a:pt x="21239" y="13566"/>
                </a:lnTo>
                <a:cubicBezTo>
                  <a:pt x="21478" y="12663"/>
                  <a:pt x="21600" y="11733"/>
                  <a:pt x="21600" y="10800"/>
                </a:cubicBezTo>
                <a:cubicBezTo>
                  <a:pt x="21600" y="4835"/>
                  <a:pt x="16764" y="0"/>
                  <a:pt x="10800" y="0"/>
                </a:cubicBezTo>
                <a:cubicBezTo>
                  <a:pt x="4835" y="0"/>
                  <a:pt x="0" y="4835"/>
                  <a:pt x="0" y="10800"/>
                </a:cubicBezTo>
                <a:cubicBezTo>
                  <a:pt x="-1" y="11733"/>
                  <a:pt x="121" y="12663"/>
                  <a:pt x="360" y="13566"/>
                </a:cubicBezTo>
                <a:close/>
              </a:path>
            </a:pathLst>
          </a:custGeom>
          <a:gradFill rotWithShape="0">
            <a:gsLst>
              <a:gs pos="0">
                <a:srgbClr val="765E00"/>
              </a:gs>
              <a:gs pos="50000">
                <a:srgbClr val="FFCC00"/>
              </a:gs>
              <a:gs pos="100000">
                <a:srgbClr val="765E00"/>
              </a:gs>
            </a:gsLst>
            <a:lin ang="5400000" scaled="1"/>
          </a:gradFill>
          <a:ln w="9525">
            <a:noFill/>
            <a:miter lim="800000"/>
            <a:headEnd/>
            <a:tailEnd/>
          </a:ln>
        </p:spPr>
        <p:txBody>
          <a:bodyPr/>
          <a:lstStyle/>
          <a:p>
            <a:endParaRPr lang="en-US"/>
          </a:p>
        </p:txBody>
      </p:sp>
      <p:sp>
        <p:nvSpPr>
          <p:cNvPr id="64555" name="Rectangle 59"/>
          <p:cNvSpPr>
            <a:spLocks noChangeArrowheads="1"/>
          </p:cNvSpPr>
          <p:nvPr/>
        </p:nvSpPr>
        <p:spPr bwMode="auto">
          <a:xfrm>
            <a:off x="5927725" y="5834063"/>
            <a:ext cx="276225" cy="153987"/>
          </a:xfrm>
          <a:prstGeom prst="rect">
            <a:avLst/>
          </a:prstGeom>
          <a:gradFill rotWithShape="0">
            <a:gsLst>
              <a:gs pos="0">
                <a:srgbClr val="765E00"/>
              </a:gs>
              <a:gs pos="50000">
                <a:srgbClr val="FFCC00"/>
              </a:gs>
              <a:gs pos="100000">
                <a:srgbClr val="765E00"/>
              </a:gs>
            </a:gsLst>
            <a:lin ang="5400000" scaled="1"/>
          </a:gradFill>
          <a:ln w="9525">
            <a:noFill/>
            <a:miter lim="800000"/>
            <a:headEnd/>
            <a:tailEnd/>
          </a:ln>
        </p:spPr>
        <p:txBody>
          <a:bodyPr/>
          <a:lstStyle/>
          <a:p>
            <a:endParaRPr lang="en-US"/>
          </a:p>
        </p:txBody>
      </p:sp>
      <p:sp>
        <p:nvSpPr>
          <p:cNvPr id="64556" name="Rectangle 60"/>
          <p:cNvSpPr>
            <a:spLocks noChangeArrowheads="1"/>
          </p:cNvSpPr>
          <p:nvPr/>
        </p:nvSpPr>
        <p:spPr bwMode="auto">
          <a:xfrm rot="-3007630">
            <a:off x="6070600" y="5649913"/>
            <a:ext cx="276225" cy="133350"/>
          </a:xfrm>
          <a:prstGeom prst="rect">
            <a:avLst/>
          </a:prstGeom>
          <a:solidFill>
            <a:srgbClr val="800000"/>
          </a:solidFill>
          <a:ln w="9525">
            <a:solidFill>
              <a:srgbClr val="000000"/>
            </a:solidFill>
            <a:miter lim="800000"/>
            <a:headEnd/>
            <a:tailEnd/>
          </a:ln>
        </p:spPr>
        <p:txBody>
          <a:bodyPr/>
          <a:lstStyle/>
          <a:p>
            <a:endParaRPr lang="en-US"/>
          </a:p>
        </p:txBody>
      </p:sp>
      <p:sp>
        <p:nvSpPr>
          <p:cNvPr id="64557" name="Rectangle 61"/>
          <p:cNvSpPr>
            <a:spLocks noChangeArrowheads="1"/>
          </p:cNvSpPr>
          <p:nvPr/>
        </p:nvSpPr>
        <p:spPr bwMode="auto">
          <a:xfrm>
            <a:off x="7056438" y="5837238"/>
            <a:ext cx="266700" cy="138112"/>
          </a:xfrm>
          <a:prstGeom prst="rect">
            <a:avLst/>
          </a:prstGeom>
          <a:solidFill>
            <a:srgbClr val="800000"/>
          </a:solidFill>
          <a:ln w="9525">
            <a:noFill/>
            <a:miter lim="800000"/>
            <a:headEnd/>
            <a:tailEnd/>
          </a:ln>
        </p:spPr>
        <p:txBody>
          <a:bodyPr/>
          <a:lstStyle/>
          <a:p>
            <a:endParaRPr lang="en-US"/>
          </a:p>
        </p:txBody>
      </p:sp>
      <p:sp>
        <p:nvSpPr>
          <p:cNvPr id="64558" name="Text Box 62"/>
          <p:cNvSpPr txBox="1">
            <a:spLocks noChangeArrowheads="1"/>
          </p:cNvSpPr>
          <p:nvPr/>
        </p:nvSpPr>
        <p:spPr bwMode="auto">
          <a:xfrm>
            <a:off x="1447800" y="1404938"/>
            <a:ext cx="401638" cy="276225"/>
          </a:xfrm>
          <a:prstGeom prst="rect">
            <a:avLst/>
          </a:prstGeom>
          <a:noFill/>
          <a:ln w="9525">
            <a:noFill/>
            <a:miter lim="800000"/>
            <a:headEnd/>
            <a:tailEnd/>
          </a:ln>
        </p:spPr>
        <p:txBody>
          <a:bodyPr/>
          <a:lstStyle/>
          <a:p>
            <a:r>
              <a:rPr lang="en-US" sz="1100">
                <a:latin typeface="Century Gothic" pitchFamily="34" charset="0"/>
              </a:rPr>
              <a:t>5’</a:t>
            </a:r>
            <a:endParaRPr lang="en-US">
              <a:latin typeface="Century Gothic" pitchFamily="34" charset="0"/>
            </a:endParaRPr>
          </a:p>
        </p:txBody>
      </p:sp>
      <p:sp>
        <p:nvSpPr>
          <p:cNvPr id="64559" name="Text Box 63"/>
          <p:cNvSpPr txBox="1">
            <a:spLocks noChangeArrowheads="1"/>
          </p:cNvSpPr>
          <p:nvPr/>
        </p:nvSpPr>
        <p:spPr bwMode="auto">
          <a:xfrm>
            <a:off x="6329363" y="1404938"/>
            <a:ext cx="401637" cy="276225"/>
          </a:xfrm>
          <a:prstGeom prst="rect">
            <a:avLst/>
          </a:prstGeom>
          <a:noFill/>
          <a:ln w="9525">
            <a:noFill/>
            <a:miter lim="800000"/>
            <a:headEnd/>
            <a:tailEnd/>
          </a:ln>
        </p:spPr>
        <p:txBody>
          <a:bodyPr/>
          <a:lstStyle/>
          <a:p>
            <a:r>
              <a:rPr lang="en-US" sz="1100">
                <a:latin typeface="Century Gothic" pitchFamily="34" charset="0"/>
              </a:rPr>
              <a:t>3’</a:t>
            </a:r>
            <a:endParaRPr lang="en-US">
              <a:latin typeface="Century Gothic" pitchFamily="34" charset="0"/>
            </a:endParaRPr>
          </a:p>
        </p:txBody>
      </p:sp>
      <p:sp>
        <p:nvSpPr>
          <p:cNvPr id="64560" name="Text Box 64"/>
          <p:cNvSpPr txBox="1">
            <a:spLocks noChangeArrowheads="1"/>
          </p:cNvSpPr>
          <p:nvPr/>
        </p:nvSpPr>
        <p:spPr bwMode="auto">
          <a:xfrm>
            <a:off x="1581150" y="3198813"/>
            <a:ext cx="400050" cy="277812"/>
          </a:xfrm>
          <a:prstGeom prst="rect">
            <a:avLst/>
          </a:prstGeom>
          <a:noFill/>
          <a:ln w="9525">
            <a:noFill/>
            <a:miter lim="800000"/>
            <a:headEnd/>
            <a:tailEnd/>
          </a:ln>
        </p:spPr>
        <p:txBody>
          <a:bodyPr/>
          <a:lstStyle/>
          <a:p>
            <a:r>
              <a:rPr lang="en-US" sz="1100">
                <a:latin typeface="Century Gothic" pitchFamily="34" charset="0"/>
              </a:rPr>
              <a:t>5’</a:t>
            </a:r>
            <a:endParaRPr lang="en-US">
              <a:latin typeface="Century Gothic" pitchFamily="34" charset="0"/>
            </a:endParaRPr>
          </a:p>
        </p:txBody>
      </p:sp>
      <p:sp>
        <p:nvSpPr>
          <p:cNvPr id="64561" name="Text Box 65"/>
          <p:cNvSpPr txBox="1">
            <a:spLocks noChangeArrowheads="1"/>
          </p:cNvSpPr>
          <p:nvPr/>
        </p:nvSpPr>
        <p:spPr bwMode="auto">
          <a:xfrm>
            <a:off x="6388100" y="3198813"/>
            <a:ext cx="401638" cy="277812"/>
          </a:xfrm>
          <a:prstGeom prst="rect">
            <a:avLst/>
          </a:prstGeom>
          <a:noFill/>
          <a:ln w="9525">
            <a:noFill/>
            <a:miter lim="800000"/>
            <a:headEnd/>
            <a:tailEnd/>
          </a:ln>
        </p:spPr>
        <p:txBody>
          <a:bodyPr/>
          <a:lstStyle/>
          <a:p>
            <a:r>
              <a:rPr lang="en-US" sz="1100">
                <a:latin typeface="Century Gothic" pitchFamily="34" charset="0"/>
              </a:rPr>
              <a:t>3’</a:t>
            </a:r>
            <a:endParaRPr lang="en-US">
              <a:latin typeface="Century Gothic" pitchFamily="34" charset="0"/>
            </a:endParaRPr>
          </a:p>
        </p:txBody>
      </p:sp>
      <p:sp>
        <p:nvSpPr>
          <p:cNvPr id="64562" name="Text Box 66"/>
          <p:cNvSpPr txBox="1">
            <a:spLocks noChangeArrowheads="1"/>
          </p:cNvSpPr>
          <p:nvPr/>
        </p:nvSpPr>
        <p:spPr bwMode="auto">
          <a:xfrm>
            <a:off x="1981200" y="5546725"/>
            <a:ext cx="401638" cy="276225"/>
          </a:xfrm>
          <a:prstGeom prst="rect">
            <a:avLst/>
          </a:prstGeom>
          <a:noFill/>
          <a:ln w="9525">
            <a:noFill/>
            <a:miter lim="800000"/>
            <a:headEnd/>
            <a:tailEnd/>
          </a:ln>
        </p:spPr>
        <p:txBody>
          <a:bodyPr/>
          <a:lstStyle/>
          <a:p>
            <a:r>
              <a:rPr lang="en-US" sz="1100">
                <a:latin typeface="Century Gothic" pitchFamily="34" charset="0"/>
              </a:rPr>
              <a:t>5’</a:t>
            </a:r>
            <a:endParaRPr lang="en-US">
              <a:latin typeface="Century Gothic" pitchFamily="34" charset="0"/>
            </a:endParaRPr>
          </a:p>
        </p:txBody>
      </p:sp>
      <p:sp>
        <p:nvSpPr>
          <p:cNvPr id="64563" name="Text Box 67"/>
          <p:cNvSpPr txBox="1">
            <a:spLocks noChangeArrowheads="1"/>
          </p:cNvSpPr>
          <p:nvPr/>
        </p:nvSpPr>
        <p:spPr bwMode="auto">
          <a:xfrm>
            <a:off x="4651375" y="5546725"/>
            <a:ext cx="401638" cy="276225"/>
          </a:xfrm>
          <a:prstGeom prst="rect">
            <a:avLst/>
          </a:prstGeom>
          <a:noFill/>
          <a:ln w="9525">
            <a:noFill/>
            <a:miter lim="800000"/>
            <a:headEnd/>
            <a:tailEnd/>
          </a:ln>
        </p:spPr>
        <p:txBody>
          <a:bodyPr/>
          <a:lstStyle/>
          <a:p>
            <a:r>
              <a:rPr lang="en-US" sz="1100">
                <a:latin typeface="Century Gothic" pitchFamily="34" charset="0"/>
              </a:rPr>
              <a:t>3’</a:t>
            </a:r>
            <a:endParaRPr lang="en-US">
              <a:latin typeface="Century Gothic" pitchFamily="34" charset="0"/>
            </a:endParaRPr>
          </a:p>
        </p:txBody>
      </p:sp>
      <p:sp>
        <p:nvSpPr>
          <p:cNvPr id="64564" name="Text Box 68"/>
          <p:cNvSpPr txBox="1">
            <a:spLocks noChangeArrowheads="1"/>
          </p:cNvSpPr>
          <p:nvPr/>
        </p:nvSpPr>
        <p:spPr bwMode="auto">
          <a:xfrm>
            <a:off x="3524250" y="4303713"/>
            <a:ext cx="1676400" cy="690562"/>
          </a:xfrm>
          <a:prstGeom prst="rect">
            <a:avLst/>
          </a:prstGeom>
          <a:noFill/>
          <a:ln w="9525">
            <a:noFill/>
            <a:miter lim="800000"/>
            <a:headEnd/>
            <a:tailEnd/>
          </a:ln>
        </p:spPr>
        <p:txBody>
          <a:bodyPr/>
          <a:lstStyle/>
          <a:p>
            <a:pPr algn="ctr"/>
            <a:r>
              <a:rPr lang="en-US" sz="1100" b="1">
                <a:latin typeface="Century Gothic" pitchFamily="34" charset="0"/>
              </a:rPr>
              <a:t>3’ Cut and Join Exons</a:t>
            </a:r>
            <a:endParaRPr lang="en-US" b="1">
              <a:latin typeface="Century Gothic" pitchFamily="34" charset="0"/>
            </a:endParaRPr>
          </a:p>
        </p:txBody>
      </p:sp>
      <p:sp>
        <p:nvSpPr>
          <p:cNvPr id="64565" name="Text Box 69"/>
          <p:cNvSpPr txBox="1">
            <a:spLocks noChangeArrowheads="1"/>
          </p:cNvSpPr>
          <p:nvPr/>
        </p:nvSpPr>
        <p:spPr bwMode="auto">
          <a:xfrm>
            <a:off x="3451225" y="2093913"/>
            <a:ext cx="1676400" cy="690562"/>
          </a:xfrm>
          <a:prstGeom prst="rect">
            <a:avLst/>
          </a:prstGeom>
          <a:noFill/>
          <a:ln w="9525">
            <a:noFill/>
            <a:miter lim="800000"/>
            <a:headEnd/>
            <a:tailEnd/>
          </a:ln>
        </p:spPr>
        <p:txBody>
          <a:bodyPr/>
          <a:lstStyle/>
          <a:p>
            <a:pPr algn="ctr"/>
            <a:r>
              <a:rPr lang="en-US" sz="1100" b="1">
                <a:latin typeface="Century Gothic" pitchFamily="34" charset="0"/>
              </a:rPr>
              <a:t>5’ Cut and Form Branch</a:t>
            </a:r>
            <a:endParaRPr lang="en-US" b="1">
              <a:latin typeface="Century Gothic" pitchFamily="34" charset="0"/>
            </a:endParaRPr>
          </a:p>
        </p:txBody>
      </p:sp>
      <p:grpSp>
        <p:nvGrpSpPr>
          <p:cNvPr id="64566" name="Group 70"/>
          <p:cNvGrpSpPr>
            <a:grpSpLocks/>
          </p:cNvGrpSpPr>
          <p:nvPr/>
        </p:nvGrpSpPr>
        <p:grpSpPr bwMode="auto">
          <a:xfrm>
            <a:off x="2825750" y="1524000"/>
            <a:ext cx="401638" cy="138113"/>
            <a:chOff x="2961" y="7204"/>
            <a:chExt cx="540" cy="180"/>
          </a:xfrm>
        </p:grpSpPr>
        <p:sp>
          <p:nvSpPr>
            <p:cNvPr id="64582" name="Line 71"/>
            <p:cNvSpPr>
              <a:spLocks noChangeShapeType="1"/>
            </p:cNvSpPr>
            <p:nvPr/>
          </p:nvSpPr>
          <p:spPr bwMode="auto">
            <a:xfrm flipV="1">
              <a:off x="2961" y="7204"/>
              <a:ext cx="0" cy="180"/>
            </a:xfrm>
            <a:prstGeom prst="line">
              <a:avLst/>
            </a:prstGeom>
            <a:noFill/>
            <a:ln w="9525">
              <a:solidFill>
                <a:srgbClr val="000000"/>
              </a:solidFill>
              <a:round/>
              <a:headEnd/>
              <a:tailEnd/>
            </a:ln>
          </p:spPr>
          <p:txBody>
            <a:bodyPr/>
            <a:lstStyle/>
            <a:p>
              <a:endParaRPr lang="en-US"/>
            </a:p>
          </p:txBody>
        </p:sp>
        <p:sp>
          <p:nvSpPr>
            <p:cNvPr id="64583" name="Line 72"/>
            <p:cNvSpPr>
              <a:spLocks noChangeShapeType="1"/>
            </p:cNvSpPr>
            <p:nvPr/>
          </p:nvSpPr>
          <p:spPr bwMode="auto">
            <a:xfrm>
              <a:off x="2961" y="7204"/>
              <a:ext cx="540" cy="0"/>
            </a:xfrm>
            <a:prstGeom prst="line">
              <a:avLst/>
            </a:prstGeom>
            <a:noFill/>
            <a:ln w="9525">
              <a:solidFill>
                <a:srgbClr val="000000"/>
              </a:solidFill>
              <a:round/>
              <a:headEnd/>
              <a:tailEnd/>
            </a:ln>
          </p:spPr>
          <p:txBody>
            <a:bodyPr/>
            <a:lstStyle/>
            <a:p>
              <a:endParaRPr lang="en-US"/>
            </a:p>
          </p:txBody>
        </p:sp>
        <p:sp>
          <p:nvSpPr>
            <p:cNvPr id="64584" name="Line 73"/>
            <p:cNvSpPr>
              <a:spLocks noChangeShapeType="1"/>
            </p:cNvSpPr>
            <p:nvPr/>
          </p:nvSpPr>
          <p:spPr bwMode="auto">
            <a:xfrm>
              <a:off x="3501" y="7204"/>
              <a:ext cx="0" cy="180"/>
            </a:xfrm>
            <a:prstGeom prst="line">
              <a:avLst/>
            </a:prstGeom>
            <a:noFill/>
            <a:ln w="9525">
              <a:solidFill>
                <a:srgbClr val="000000"/>
              </a:solidFill>
              <a:round/>
              <a:headEnd/>
              <a:tailEnd/>
            </a:ln>
          </p:spPr>
          <p:txBody>
            <a:bodyPr/>
            <a:lstStyle/>
            <a:p>
              <a:endParaRPr lang="en-US"/>
            </a:p>
          </p:txBody>
        </p:sp>
      </p:grpSp>
      <p:grpSp>
        <p:nvGrpSpPr>
          <p:cNvPr id="64567" name="Group 74"/>
          <p:cNvGrpSpPr>
            <a:grpSpLocks/>
          </p:cNvGrpSpPr>
          <p:nvPr/>
        </p:nvGrpSpPr>
        <p:grpSpPr bwMode="auto">
          <a:xfrm>
            <a:off x="4786313" y="1543050"/>
            <a:ext cx="401637" cy="138113"/>
            <a:chOff x="2961" y="7204"/>
            <a:chExt cx="540" cy="180"/>
          </a:xfrm>
        </p:grpSpPr>
        <p:sp>
          <p:nvSpPr>
            <p:cNvPr id="64579" name="Line 75"/>
            <p:cNvSpPr>
              <a:spLocks noChangeShapeType="1"/>
            </p:cNvSpPr>
            <p:nvPr/>
          </p:nvSpPr>
          <p:spPr bwMode="auto">
            <a:xfrm flipV="1">
              <a:off x="2961" y="7204"/>
              <a:ext cx="0" cy="180"/>
            </a:xfrm>
            <a:prstGeom prst="line">
              <a:avLst/>
            </a:prstGeom>
            <a:noFill/>
            <a:ln w="9525">
              <a:solidFill>
                <a:srgbClr val="000000"/>
              </a:solidFill>
              <a:round/>
              <a:headEnd/>
              <a:tailEnd/>
            </a:ln>
          </p:spPr>
          <p:txBody>
            <a:bodyPr/>
            <a:lstStyle/>
            <a:p>
              <a:endParaRPr lang="en-US"/>
            </a:p>
          </p:txBody>
        </p:sp>
        <p:sp>
          <p:nvSpPr>
            <p:cNvPr id="64580" name="Line 76"/>
            <p:cNvSpPr>
              <a:spLocks noChangeShapeType="1"/>
            </p:cNvSpPr>
            <p:nvPr/>
          </p:nvSpPr>
          <p:spPr bwMode="auto">
            <a:xfrm>
              <a:off x="2961" y="7204"/>
              <a:ext cx="540" cy="0"/>
            </a:xfrm>
            <a:prstGeom prst="line">
              <a:avLst/>
            </a:prstGeom>
            <a:noFill/>
            <a:ln w="9525">
              <a:solidFill>
                <a:srgbClr val="000000"/>
              </a:solidFill>
              <a:round/>
              <a:headEnd/>
              <a:tailEnd/>
            </a:ln>
          </p:spPr>
          <p:txBody>
            <a:bodyPr/>
            <a:lstStyle/>
            <a:p>
              <a:endParaRPr lang="en-US"/>
            </a:p>
          </p:txBody>
        </p:sp>
        <p:sp>
          <p:nvSpPr>
            <p:cNvPr id="64581" name="Line 77"/>
            <p:cNvSpPr>
              <a:spLocks noChangeShapeType="1"/>
            </p:cNvSpPr>
            <p:nvPr/>
          </p:nvSpPr>
          <p:spPr bwMode="auto">
            <a:xfrm>
              <a:off x="3501" y="7204"/>
              <a:ext cx="0" cy="180"/>
            </a:xfrm>
            <a:prstGeom prst="line">
              <a:avLst/>
            </a:prstGeom>
            <a:noFill/>
            <a:ln w="9525">
              <a:solidFill>
                <a:srgbClr val="000000"/>
              </a:solidFill>
              <a:round/>
              <a:headEnd/>
              <a:tailEnd/>
            </a:ln>
          </p:spPr>
          <p:txBody>
            <a:bodyPr/>
            <a:lstStyle/>
            <a:p>
              <a:endParaRPr lang="en-US"/>
            </a:p>
          </p:txBody>
        </p:sp>
      </p:grpSp>
      <p:sp>
        <p:nvSpPr>
          <p:cNvPr id="64568" name="Text Box 78"/>
          <p:cNvSpPr txBox="1">
            <a:spLocks noChangeArrowheads="1"/>
          </p:cNvSpPr>
          <p:nvPr/>
        </p:nvSpPr>
        <p:spPr bwMode="auto">
          <a:xfrm>
            <a:off x="2114550" y="1606550"/>
            <a:ext cx="668338" cy="276225"/>
          </a:xfrm>
          <a:prstGeom prst="rect">
            <a:avLst/>
          </a:prstGeom>
          <a:noFill/>
          <a:ln w="9525">
            <a:noFill/>
            <a:miter lim="800000"/>
            <a:headEnd/>
            <a:tailEnd/>
          </a:ln>
        </p:spPr>
        <p:txBody>
          <a:bodyPr/>
          <a:lstStyle/>
          <a:p>
            <a:r>
              <a:rPr lang="en-US" sz="1000">
                <a:latin typeface="Century Gothic" pitchFamily="34" charset="0"/>
              </a:rPr>
              <a:t>Exon 1</a:t>
            </a:r>
            <a:endParaRPr lang="en-US">
              <a:latin typeface="Century Gothic" pitchFamily="34" charset="0"/>
            </a:endParaRPr>
          </a:p>
        </p:txBody>
      </p:sp>
      <p:sp>
        <p:nvSpPr>
          <p:cNvPr id="64569" name="Text Box 79"/>
          <p:cNvSpPr txBox="1">
            <a:spLocks noChangeArrowheads="1"/>
          </p:cNvSpPr>
          <p:nvPr/>
        </p:nvSpPr>
        <p:spPr bwMode="auto">
          <a:xfrm>
            <a:off x="5453063" y="1606550"/>
            <a:ext cx="668337" cy="276225"/>
          </a:xfrm>
          <a:prstGeom prst="rect">
            <a:avLst/>
          </a:prstGeom>
          <a:noFill/>
          <a:ln w="9525">
            <a:noFill/>
            <a:miter lim="800000"/>
            <a:headEnd/>
            <a:tailEnd/>
          </a:ln>
        </p:spPr>
        <p:txBody>
          <a:bodyPr/>
          <a:lstStyle/>
          <a:p>
            <a:r>
              <a:rPr lang="en-US" altLang="zh-CN" sz="1000">
                <a:latin typeface="Century Gothic" pitchFamily="34" charset="0"/>
                <a:ea typeface="SimSun" pitchFamily="2" charset="-122"/>
              </a:rPr>
              <a:t>Exon 2</a:t>
            </a:r>
            <a:endParaRPr lang="en-US">
              <a:latin typeface="Century Gothic" pitchFamily="34" charset="0"/>
            </a:endParaRPr>
          </a:p>
        </p:txBody>
      </p:sp>
      <p:sp>
        <p:nvSpPr>
          <p:cNvPr id="64570" name="Text Box 80"/>
          <p:cNvSpPr txBox="1">
            <a:spLocks noChangeArrowheads="1"/>
          </p:cNvSpPr>
          <p:nvPr/>
        </p:nvSpPr>
        <p:spPr bwMode="auto">
          <a:xfrm>
            <a:off x="2249488" y="3544888"/>
            <a:ext cx="666750" cy="276225"/>
          </a:xfrm>
          <a:prstGeom prst="rect">
            <a:avLst/>
          </a:prstGeom>
          <a:noFill/>
          <a:ln w="9525">
            <a:noFill/>
            <a:miter lim="800000"/>
            <a:headEnd/>
            <a:tailEnd/>
          </a:ln>
        </p:spPr>
        <p:txBody>
          <a:bodyPr/>
          <a:lstStyle/>
          <a:p>
            <a:r>
              <a:rPr lang="en-US" sz="1000">
                <a:latin typeface="Century Gothic" pitchFamily="34" charset="0"/>
              </a:rPr>
              <a:t>Exon 1</a:t>
            </a:r>
            <a:endParaRPr lang="en-US">
              <a:latin typeface="Century Gothic" pitchFamily="34" charset="0"/>
            </a:endParaRPr>
          </a:p>
        </p:txBody>
      </p:sp>
      <p:sp>
        <p:nvSpPr>
          <p:cNvPr id="64571" name="Text Box 81"/>
          <p:cNvSpPr txBox="1">
            <a:spLocks noChangeArrowheads="1"/>
          </p:cNvSpPr>
          <p:nvPr/>
        </p:nvSpPr>
        <p:spPr bwMode="auto">
          <a:xfrm>
            <a:off x="5453063" y="3497263"/>
            <a:ext cx="668337" cy="274637"/>
          </a:xfrm>
          <a:prstGeom prst="rect">
            <a:avLst/>
          </a:prstGeom>
          <a:noFill/>
          <a:ln w="9525">
            <a:noFill/>
            <a:miter lim="800000"/>
            <a:headEnd/>
            <a:tailEnd/>
          </a:ln>
        </p:spPr>
        <p:txBody>
          <a:bodyPr/>
          <a:lstStyle/>
          <a:p>
            <a:r>
              <a:rPr lang="en-US" altLang="zh-CN" sz="1000">
                <a:latin typeface="Century Gothic" pitchFamily="34" charset="0"/>
                <a:ea typeface="SimSun" pitchFamily="2" charset="-122"/>
              </a:rPr>
              <a:t>Exon 2</a:t>
            </a:r>
            <a:endParaRPr lang="en-US">
              <a:latin typeface="Century Gothic" pitchFamily="34" charset="0"/>
            </a:endParaRPr>
          </a:p>
        </p:txBody>
      </p:sp>
      <p:sp>
        <p:nvSpPr>
          <p:cNvPr id="64572" name="Text Box 82"/>
          <p:cNvSpPr txBox="1">
            <a:spLocks noChangeArrowheads="1"/>
          </p:cNvSpPr>
          <p:nvPr/>
        </p:nvSpPr>
        <p:spPr bwMode="auto">
          <a:xfrm>
            <a:off x="3717925" y="5743575"/>
            <a:ext cx="668338" cy="276225"/>
          </a:xfrm>
          <a:prstGeom prst="rect">
            <a:avLst/>
          </a:prstGeom>
          <a:noFill/>
          <a:ln w="9525">
            <a:noFill/>
            <a:miter lim="800000"/>
            <a:headEnd/>
            <a:tailEnd/>
          </a:ln>
        </p:spPr>
        <p:txBody>
          <a:bodyPr/>
          <a:lstStyle/>
          <a:p>
            <a:r>
              <a:rPr lang="en-US" altLang="zh-CN" sz="1000">
                <a:latin typeface="Century Gothic" pitchFamily="34" charset="0"/>
                <a:ea typeface="SimSun" pitchFamily="2" charset="-122"/>
              </a:rPr>
              <a:t>Exon 2</a:t>
            </a:r>
            <a:endParaRPr lang="en-US">
              <a:latin typeface="Century Gothic" pitchFamily="34" charset="0"/>
            </a:endParaRPr>
          </a:p>
        </p:txBody>
      </p:sp>
      <p:sp>
        <p:nvSpPr>
          <p:cNvPr id="64573" name="Text Box 83"/>
          <p:cNvSpPr txBox="1">
            <a:spLocks noChangeArrowheads="1"/>
          </p:cNvSpPr>
          <p:nvPr/>
        </p:nvSpPr>
        <p:spPr bwMode="auto">
          <a:xfrm>
            <a:off x="2719388" y="5730875"/>
            <a:ext cx="668337" cy="276225"/>
          </a:xfrm>
          <a:prstGeom prst="rect">
            <a:avLst/>
          </a:prstGeom>
          <a:noFill/>
          <a:ln w="9525">
            <a:noFill/>
            <a:miter lim="800000"/>
            <a:headEnd/>
            <a:tailEnd/>
          </a:ln>
        </p:spPr>
        <p:txBody>
          <a:bodyPr/>
          <a:lstStyle/>
          <a:p>
            <a:r>
              <a:rPr lang="en-US" altLang="zh-CN" sz="1000">
                <a:latin typeface="Century Gothic" pitchFamily="34" charset="0"/>
                <a:ea typeface="SimSun" pitchFamily="2" charset="-122"/>
              </a:rPr>
              <a:t>Exon 1</a:t>
            </a:r>
            <a:endParaRPr lang="en-US">
              <a:latin typeface="Century Gothic" pitchFamily="34" charset="0"/>
            </a:endParaRPr>
          </a:p>
        </p:txBody>
      </p:sp>
      <p:sp>
        <p:nvSpPr>
          <p:cNvPr id="64574" name="Text Box 84"/>
          <p:cNvSpPr txBox="1">
            <a:spLocks noChangeArrowheads="1"/>
          </p:cNvSpPr>
          <p:nvPr/>
        </p:nvSpPr>
        <p:spPr bwMode="auto">
          <a:xfrm>
            <a:off x="6418263" y="4257675"/>
            <a:ext cx="1811337" cy="847725"/>
          </a:xfrm>
          <a:prstGeom prst="rect">
            <a:avLst/>
          </a:prstGeom>
          <a:solidFill>
            <a:srgbClr val="FFFFFF"/>
          </a:solidFill>
          <a:ln w="9525">
            <a:noFill/>
            <a:miter lim="800000"/>
            <a:headEnd/>
            <a:tailEnd/>
          </a:ln>
        </p:spPr>
        <p:txBody>
          <a:bodyPr/>
          <a:lstStyle/>
          <a:p>
            <a:r>
              <a:rPr lang="en-US" sz="2000" b="1" dirty="0">
                <a:latin typeface="Century Gothic" pitchFamily="34" charset="0"/>
              </a:rPr>
              <a:t>Lariat product removed</a:t>
            </a:r>
          </a:p>
        </p:txBody>
      </p:sp>
      <p:sp>
        <p:nvSpPr>
          <p:cNvPr id="64575" name="Line 85"/>
          <p:cNvSpPr>
            <a:spLocks noChangeShapeType="1"/>
          </p:cNvSpPr>
          <p:nvPr/>
        </p:nvSpPr>
        <p:spPr bwMode="auto">
          <a:xfrm flipH="1">
            <a:off x="6121400" y="4718050"/>
            <a:ext cx="266700" cy="276225"/>
          </a:xfrm>
          <a:prstGeom prst="line">
            <a:avLst/>
          </a:prstGeom>
          <a:noFill/>
          <a:ln w="19050">
            <a:solidFill>
              <a:srgbClr val="000000"/>
            </a:solidFill>
            <a:round/>
            <a:headEnd/>
            <a:tailEnd type="triangle" w="med" len="med"/>
          </a:ln>
        </p:spPr>
        <p:txBody>
          <a:bodyPr/>
          <a:lstStyle/>
          <a:p>
            <a:endParaRPr lang="en-US"/>
          </a:p>
        </p:txBody>
      </p:sp>
      <p:sp>
        <p:nvSpPr>
          <p:cNvPr id="64576" name="Text Box 86"/>
          <p:cNvSpPr txBox="1">
            <a:spLocks noChangeArrowheads="1"/>
          </p:cNvSpPr>
          <p:nvPr/>
        </p:nvSpPr>
        <p:spPr bwMode="auto">
          <a:xfrm>
            <a:off x="762000" y="2438400"/>
            <a:ext cx="1889125" cy="271462"/>
          </a:xfrm>
          <a:prstGeom prst="rect">
            <a:avLst/>
          </a:prstGeom>
          <a:solidFill>
            <a:srgbClr val="FFFFFF"/>
          </a:solidFill>
          <a:ln w="9525">
            <a:noFill/>
            <a:miter lim="800000"/>
            <a:headEnd/>
            <a:tailEnd/>
          </a:ln>
        </p:spPr>
        <p:txBody>
          <a:bodyPr/>
          <a:lstStyle/>
          <a:p>
            <a:pPr algn="r"/>
            <a:r>
              <a:rPr lang="en-US" sz="2000" b="1" dirty="0">
                <a:latin typeface="Century Gothic" pitchFamily="34" charset="0"/>
              </a:rPr>
              <a:t>Lariat formation</a:t>
            </a:r>
          </a:p>
        </p:txBody>
      </p:sp>
      <p:sp>
        <p:nvSpPr>
          <p:cNvPr id="64577" name="Line 87"/>
          <p:cNvSpPr>
            <a:spLocks noChangeShapeType="1"/>
          </p:cNvSpPr>
          <p:nvPr/>
        </p:nvSpPr>
        <p:spPr bwMode="auto">
          <a:xfrm>
            <a:off x="2782888" y="2746375"/>
            <a:ext cx="266700" cy="276225"/>
          </a:xfrm>
          <a:prstGeom prst="line">
            <a:avLst/>
          </a:prstGeom>
          <a:noFill/>
          <a:ln w="9525">
            <a:solidFill>
              <a:srgbClr val="000000"/>
            </a:solidFill>
            <a:round/>
            <a:headEnd/>
            <a:tailEnd type="triangle" w="med" len="med"/>
          </a:ln>
        </p:spPr>
        <p:txBody>
          <a:bodyPr/>
          <a:lstStyle/>
          <a:p>
            <a:endParaRPr lang="en-US"/>
          </a:p>
        </p:txBody>
      </p:sp>
      <p:sp>
        <p:nvSpPr>
          <p:cNvPr id="64578" name="Text Box 88"/>
          <p:cNvSpPr txBox="1">
            <a:spLocks noChangeArrowheads="1"/>
          </p:cNvSpPr>
          <p:nvPr/>
        </p:nvSpPr>
        <p:spPr bwMode="auto">
          <a:xfrm>
            <a:off x="152400" y="110362"/>
            <a:ext cx="8839200" cy="609600"/>
          </a:xfrm>
          <a:prstGeom prst="rect">
            <a:avLst/>
          </a:prstGeom>
          <a:ln>
            <a:headEnd/>
            <a:tailEnd/>
          </a:ln>
        </p:spPr>
        <p:style>
          <a:lnRef idx="2">
            <a:schemeClr val="accent3"/>
          </a:lnRef>
          <a:fillRef idx="1">
            <a:schemeClr val="lt1"/>
          </a:fillRef>
          <a:effectRef idx="0">
            <a:schemeClr val="accent3"/>
          </a:effectRef>
          <a:fontRef idx="minor">
            <a:schemeClr val="dk1"/>
          </a:fontRef>
        </p:style>
        <p:txBody>
          <a:bodyPr/>
          <a:lstStyle/>
          <a:p>
            <a:pPr algn="ctr"/>
            <a:r>
              <a:rPr lang="en-US" sz="2800" b="1" dirty="0">
                <a:solidFill>
                  <a:srgbClr val="000000"/>
                </a:solidFill>
                <a:latin typeface="Century Gothic" pitchFamily="34" charset="0"/>
              </a:rPr>
              <a:t>Splicing – The Overall Scheme</a:t>
            </a:r>
          </a:p>
          <a:p>
            <a:endParaRPr lang="en-US" sz="2800" dirty="0">
              <a:solidFill>
                <a:srgbClr val="000000"/>
              </a:solidFill>
              <a:latin typeface="Century Gothic" pitchFamily="34" charset="0"/>
            </a:endParaRPr>
          </a:p>
        </p:txBody>
      </p:sp>
      <p:cxnSp>
        <p:nvCxnSpPr>
          <p:cNvPr id="3" name="Straight Arrow Connector 2"/>
          <p:cNvCxnSpPr/>
          <p:nvPr/>
        </p:nvCxnSpPr>
        <p:spPr>
          <a:xfrm>
            <a:off x="2971800" y="1447800"/>
            <a:ext cx="0" cy="2286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90" name="Straight Arrow Connector 89"/>
          <p:cNvCxnSpPr/>
          <p:nvPr/>
        </p:nvCxnSpPr>
        <p:spPr>
          <a:xfrm>
            <a:off x="5035550" y="1435100"/>
            <a:ext cx="0" cy="2286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91" name="Straight Arrow Connector 90"/>
          <p:cNvCxnSpPr/>
          <p:nvPr/>
        </p:nvCxnSpPr>
        <p:spPr>
          <a:xfrm>
            <a:off x="5029200" y="3352800"/>
            <a:ext cx="0" cy="2286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20" name="Rectangle 3"/>
          <p:cNvSpPr>
            <a:spLocks noGrp="1" noChangeArrowheads="1"/>
          </p:cNvSpPr>
          <p:nvPr>
            <p:ph idx="1"/>
          </p:nvPr>
        </p:nvSpPr>
        <p:spPr>
          <a:xfrm>
            <a:off x="381000" y="1143000"/>
            <a:ext cx="8229600" cy="5105400"/>
          </a:xfrm>
        </p:spPr>
        <p:txBody>
          <a:bodyPr/>
          <a:lstStyle/>
          <a:p>
            <a:pPr eaLnBrk="1" hangingPunct="1"/>
            <a:r>
              <a:rPr lang="en-US" altLang="zh-CN" sz="2400" dirty="0">
                <a:solidFill>
                  <a:srgbClr val="000000"/>
                </a:solidFill>
                <a:latin typeface="Century Gothic" pitchFamily="34" charset="0"/>
                <a:ea typeface="SimSun" pitchFamily="2" charset="-122"/>
              </a:rPr>
              <a:t>First stage of splicing: the </a:t>
            </a:r>
            <a:r>
              <a:rPr lang="en-US" altLang="zh-CN" sz="2400" dirty="0" err="1">
                <a:solidFill>
                  <a:srgbClr val="000000"/>
                </a:solidFill>
                <a:latin typeface="Century Gothic" pitchFamily="34" charset="0"/>
                <a:ea typeface="SimSun" pitchFamily="2" charset="-122"/>
              </a:rPr>
              <a:t>spliceosome</a:t>
            </a:r>
            <a:r>
              <a:rPr lang="en-US" altLang="zh-CN" sz="2400" dirty="0">
                <a:solidFill>
                  <a:srgbClr val="000000"/>
                </a:solidFill>
                <a:latin typeface="Century Gothic" pitchFamily="34" charset="0"/>
                <a:ea typeface="SimSun" pitchFamily="2" charset="-122"/>
              </a:rPr>
              <a:t> </a:t>
            </a:r>
            <a:r>
              <a:rPr lang="en-US" altLang="zh-CN" sz="2400" dirty="0" err="1">
                <a:solidFill>
                  <a:srgbClr val="000000"/>
                </a:solidFill>
                <a:latin typeface="Century Gothic" pitchFamily="34" charset="0"/>
                <a:ea typeface="SimSun" pitchFamily="2" charset="-122"/>
              </a:rPr>
              <a:t>recognises</a:t>
            </a:r>
            <a:r>
              <a:rPr lang="en-US" altLang="zh-CN" sz="2400" dirty="0">
                <a:solidFill>
                  <a:srgbClr val="000000"/>
                </a:solidFill>
                <a:latin typeface="Century Gothic" pitchFamily="34" charset="0"/>
                <a:ea typeface="SimSun" pitchFamily="2" charset="-122"/>
              </a:rPr>
              <a:t> both ends of the intron and binds to them. </a:t>
            </a:r>
          </a:p>
          <a:p>
            <a:pPr eaLnBrk="1" hangingPunct="1"/>
            <a:r>
              <a:rPr lang="en-US" altLang="zh-CN" sz="2400" dirty="0">
                <a:solidFill>
                  <a:srgbClr val="000000"/>
                </a:solidFill>
                <a:latin typeface="Century Gothic" pitchFamily="34" charset="0"/>
                <a:ea typeface="SimSun" pitchFamily="2" charset="-122"/>
              </a:rPr>
              <a:t>This makes the</a:t>
            </a:r>
            <a:r>
              <a:rPr lang="en-US" altLang="zh-CN" sz="2400" b="1" dirty="0">
                <a:solidFill>
                  <a:srgbClr val="000000"/>
                </a:solidFill>
                <a:latin typeface="Century Gothic" pitchFamily="34" charset="0"/>
                <a:ea typeface="SimSun" pitchFamily="2" charset="-122"/>
              </a:rPr>
              <a:t> intron RNA loop out</a:t>
            </a:r>
            <a:r>
              <a:rPr lang="en-US" altLang="zh-CN" sz="2400" dirty="0">
                <a:solidFill>
                  <a:srgbClr val="000000"/>
                </a:solidFill>
                <a:latin typeface="Century Gothic" pitchFamily="34" charset="0"/>
                <a:ea typeface="SimSun" pitchFamily="2" charset="-122"/>
              </a:rPr>
              <a:t>. </a:t>
            </a:r>
            <a:endParaRPr lang="en-US" altLang="zh-CN" sz="2400" b="1" dirty="0">
              <a:solidFill>
                <a:srgbClr val="000000"/>
              </a:solidFill>
              <a:latin typeface="Century Gothic" pitchFamily="34" charset="0"/>
              <a:ea typeface="SimSun" pitchFamily="2" charset="-122"/>
            </a:endParaRPr>
          </a:p>
        </p:txBody>
      </p:sp>
      <p:sp>
        <p:nvSpPr>
          <p:cNvPr id="60419" name="Slide Number Placeholder 5"/>
          <p:cNvSpPr>
            <a:spLocks noGrp="1"/>
          </p:cNvSpPr>
          <p:nvPr>
            <p:ph type="sldNum" sz="quarter" idx="12"/>
          </p:nvPr>
        </p:nvSpPr>
        <p:spPr>
          <a:noFill/>
        </p:spPr>
        <p:txBody>
          <a:bodyPr/>
          <a:lstStyle/>
          <a:p>
            <a:fld id="{CF184BC3-45F3-4077-9280-DFCB81C40DC5}" type="slidenum">
              <a:rPr lang="en-US" smtClean="0"/>
              <a:pPr/>
              <a:t>54</a:t>
            </a:fld>
            <a:endParaRPr lang="en-US"/>
          </a:p>
        </p:txBody>
      </p:sp>
      <p:sp>
        <p:nvSpPr>
          <p:cNvPr id="4" name="TextBox 3"/>
          <p:cNvSpPr txBox="1"/>
          <p:nvPr/>
        </p:nvSpPr>
        <p:spPr>
          <a:xfrm>
            <a:off x="609600" y="314980"/>
            <a:ext cx="4112900" cy="523220"/>
          </a:xfrm>
          <a:prstGeom prst="rect">
            <a:avLst/>
          </a:prstGeom>
          <a:noFill/>
        </p:spPr>
        <p:txBody>
          <a:bodyPr wrap="none" rtlCol="0">
            <a:spAutoFit/>
          </a:bodyPr>
          <a:lstStyle/>
          <a:p>
            <a:r>
              <a:rPr lang="en-US" sz="2800" b="1" dirty="0">
                <a:latin typeface="Century Gothic"/>
                <a:cs typeface="Century Gothic"/>
              </a:rPr>
              <a:t>How splicing happens.</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6888561" y="-35853"/>
            <a:ext cx="2255439" cy="1562100"/>
          </a:xfrm>
          <a:prstGeom prst="rect">
            <a:avLst/>
          </a:prstGeom>
        </p:spPr>
      </p:pic>
      <p:sp>
        <p:nvSpPr>
          <p:cNvPr id="75780" name="Rectangle 3"/>
          <p:cNvSpPr>
            <a:spLocks noGrp="1" noChangeArrowheads="1"/>
          </p:cNvSpPr>
          <p:nvPr>
            <p:ph idx="1"/>
          </p:nvPr>
        </p:nvSpPr>
        <p:spPr>
          <a:xfrm>
            <a:off x="457200" y="1143000"/>
            <a:ext cx="8153400" cy="4678363"/>
          </a:xfrm>
        </p:spPr>
        <p:txBody>
          <a:bodyPr/>
          <a:lstStyle/>
          <a:p>
            <a:pPr eaLnBrk="1" hangingPunct="1"/>
            <a:r>
              <a:rPr lang="en-US" altLang="zh-CN" sz="2400" b="1" dirty="0">
                <a:solidFill>
                  <a:srgbClr val="000000"/>
                </a:solidFill>
                <a:latin typeface="Century Gothic" pitchFamily="34" charset="0"/>
                <a:ea typeface="SimSun" pitchFamily="2" charset="-122"/>
              </a:rPr>
              <a:t>Trypanosomes</a:t>
            </a:r>
            <a:r>
              <a:rPr lang="en-US" altLang="zh-CN" sz="2400" dirty="0">
                <a:solidFill>
                  <a:srgbClr val="000000"/>
                </a:solidFill>
                <a:latin typeface="Century Gothic" pitchFamily="34" charset="0"/>
                <a:ea typeface="SimSun" pitchFamily="2" charset="-122"/>
              </a:rPr>
              <a:t> are parasitic single-celled eukaryotes that cause sleeping sickness and other awful diseases. </a:t>
            </a:r>
          </a:p>
          <a:p>
            <a:pPr eaLnBrk="1" hangingPunct="1"/>
            <a:r>
              <a:rPr lang="en-US" altLang="zh-CN" sz="2400" dirty="0">
                <a:solidFill>
                  <a:srgbClr val="000000"/>
                </a:solidFill>
                <a:latin typeface="Century Gothic" pitchFamily="34" charset="0"/>
                <a:ea typeface="SimSun" pitchFamily="2" charset="-122"/>
              </a:rPr>
              <a:t>They could not be detected by the immune system by constantly changing the proteins on their cell surfaces by shuffling gene. </a:t>
            </a:r>
          </a:p>
          <a:p>
            <a:pPr eaLnBrk="1" hangingPunct="1"/>
            <a:r>
              <a:rPr lang="en-US" altLang="zh-CN" sz="2400" dirty="0">
                <a:solidFill>
                  <a:srgbClr val="000000"/>
                </a:solidFill>
                <a:latin typeface="Century Gothic" pitchFamily="34" charset="0"/>
                <a:ea typeface="SimSun" pitchFamily="2" charset="-122"/>
              </a:rPr>
              <a:t>They </a:t>
            </a:r>
            <a:r>
              <a:rPr lang="en-US" altLang="zh-CN" sz="2400" dirty="0" err="1">
                <a:solidFill>
                  <a:srgbClr val="000000"/>
                </a:solidFill>
                <a:latin typeface="Century Gothic" pitchFamily="34" charset="0"/>
                <a:ea typeface="SimSun" pitchFamily="2" charset="-122"/>
              </a:rPr>
              <a:t>specialise</a:t>
            </a:r>
            <a:r>
              <a:rPr lang="en-US" altLang="zh-CN" sz="2400" dirty="0">
                <a:solidFill>
                  <a:srgbClr val="000000"/>
                </a:solidFill>
                <a:latin typeface="Century Gothic" pitchFamily="34" charset="0"/>
                <a:ea typeface="SimSun" pitchFamily="2" charset="-122"/>
              </a:rPr>
              <a:t> in trans-splicing of many genes.</a:t>
            </a:r>
          </a:p>
        </p:txBody>
      </p:sp>
      <p:sp>
        <p:nvSpPr>
          <p:cNvPr id="75779" name="Slide Number Placeholder 5"/>
          <p:cNvSpPr>
            <a:spLocks noGrp="1"/>
          </p:cNvSpPr>
          <p:nvPr>
            <p:ph type="sldNum" sz="quarter" idx="12"/>
          </p:nvPr>
        </p:nvSpPr>
        <p:spPr>
          <a:noFill/>
        </p:spPr>
        <p:txBody>
          <a:bodyPr/>
          <a:lstStyle/>
          <a:p>
            <a:fld id="{808E454E-49F6-4727-A719-189E3898B2E8}" type="slidenum">
              <a:rPr lang="en-US" smtClean="0"/>
              <a:pPr/>
              <a:t>55</a:t>
            </a:fld>
            <a:endParaRPr lang="en-US"/>
          </a:p>
        </p:txBody>
      </p:sp>
      <p:sp>
        <p:nvSpPr>
          <p:cNvPr id="75781" name="Text Box 4"/>
          <p:cNvSpPr txBox="1">
            <a:spLocks noChangeArrowheads="1"/>
          </p:cNvSpPr>
          <p:nvPr/>
        </p:nvSpPr>
        <p:spPr bwMode="auto">
          <a:xfrm>
            <a:off x="138752" y="314980"/>
            <a:ext cx="8915400" cy="523220"/>
          </a:xfrm>
          <a:prstGeom prst="rect">
            <a:avLst/>
          </a:prstGeom>
          <a:noFill/>
          <a:ln>
            <a:noFill/>
            <a:headEnd/>
            <a:tailEnd/>
          </a:ln>
        </p:spPr>
        <p:style>
          <a:lnRef idx="2">
            <a:schemeClr val="accent3"/>
          </a:lnRef>
          <a:fillRef idx="1">
            <a:schemeClr val="lt1"/>
          </a:fillRef>
          <a:effectRef idx="0">
            <a:schemeClr val="accent3"/>
          </a:effectRef>
          <a:fontRef idx="minor">
            <a:schemeClr val="dk1"/>
          </a:fontRef>
        </p:style>
        <p:txBody>
          <a:bodyPr wrap="square">
            <a:spAutoFit/>
          </a:bodyPr>
          <a:lstStyle/>
          <a:p>
            <a:pPr>
              <a:spcBef>
                <a:spcPct val="50000"/>
              </a:spcBef>
            </a:pPr>
            <a:r>
              <a:rPr lang="en-US" sz="2800" b="1" dirty="0">
                <a:latin typeface="Century Gothic" pitchFamily="34" charset="0"/>
              </a:rPr>
              <a:t>CASE STUDY: trypanosomes.</a:t>
            </a:r>
          </a:p>
        </p:txBody>
      </p:sp>
      <p:pic>
        <p:nvPicPr>
          <p:cNvPr id="2" name="Picture 1"/>
          <p:cNvPicPr>
            <a:picLocks noChangeAspect="1"/>
          </p:cNvPicPr>
          <p:nvPr/>
        </p:nvPicPr>
        <p:blipFill>
          <a:blip r:embed="rId4"/>
          <a:stretch>
            <a:fillRect/>
          </a:stretch>
        </p:blipFill>
        <p:spPr>
          <a:xfrm>
            <a:off x="2209800" y="4581593"/>
            <a:ext cx="2794000" cy="2270125"/>
          </a:xfrm>
          <a:prstGeom prst="rect">
            <a:avLst/>
          </a:prstGeom>
        </p:spPr>
      </p:pic>
      <p:sp>
        <p:nvSpPr>
          <p:cNvPr id="3" name="Rectangle 2"/>
          <p:cNvSpPr/>
          <p:nvPr/>
        </p:nvSpPr>
        <p:spPr>
          <a:xfrm>
            <a:off x="4419600" y="6611779"/>
            <a:ext cx="4572000" cy="246221"/>
          </a:xfrm>
          <a:prstGeom prst="rect">
            <a:avLst/>
          </a:prstGeom>
        </p:spPr>
        <p:txBody>
          <a:bodyPr>
            <a:spAutoFit/>
          </a:bodyPr>
          <a:lstStyle/>
          <a:p>
            <a:r>
              <a:rPr lang="en-US" sz="1000" dirty="0"/>
              <a:t>http://</a:t>
            </a:r>
            <a:r>
              <a:rPr lang="en-US" sz="1000" dirty="0" err="1"/>
              <a:t>www.justachemblog.net</a:t>
            </a:r>
            <a:r>
              <a:rPr lang="en-US" sz="1000" dirty="0"/>
              <a:t>/</a:t>
            </a:r>
            <a:r>
              <a:rPr lang="en-US" sz="1000" dirty="0" err="1"/>
              <a:t>wp</a:t>
            </a:r>
            <a:r>
              <a:rPr lang="en-US" sz="1000" dirty="0"/>
              <a:t>-content/uploads/2008/09/trypanosomes1.jpg</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pPr>
              <a:defRPr/>
            </a:pPr>
            <a:fld id="{B40FD126-F54C-44CF-9696-337E389E4114}" type="slidenum">
              <a:rPr lang="en-US" smtClean="0"/>
              <a:pPr>
                <a:defRPr/>
              </a:pPr>
              <a:t>56</a:t>
            </a:fld>
            <a:endParaRPr lang="en-US"/>
          </a:p>
        </p:txBody>
      </p:sp>
      <p:sp>
        <p:nvSpPr>
          <p:cNvPr id="6" name="Rectangle 3"/>
          <p:cNvSpPr txBox="1">
            <a:spLocks noChangeArrowheads="1"/>
          </p:cNvSpPr>
          <p:nvPr/>
        </p:nvSpPr>
        <p:spPr>
          <a:xfrm>
            <a:off x="457200" y="579437"/>
            <a:ext cx="8153400" cy="4906963"/>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a:lstStyle>
          <a:p>
            <a:pPr eaLnBrk="1" hangingPunct="1"/>
            <a:r>
              <a:rPr lang="en-US" altLang="zh-CN" sz="2400" dirty="0">
                <a:latin typeface="Century Gothic" pitchFamily="34" charset="0"/>
                <a:ea typeface="SimSun" pitchFamily="2" charset="-122"/>
              </a:rPr>
              <a:t>Trypanosomes also do not appear to have introns and so do not have normal splicing.</a:t>
            </a:r>
          </a:p>
          <a:p>
            <a:pPr eaLnBrk="1" hangingPunct="1"/>
            <a:r>
              <a:rPr lang="en-US" altLang="zh-CN" sz="2400" dirty="0">
                <a:latin typeface="Century Gothic" pitchFamily="34" charset="0"/>
                <a:ea typeface="SimSun" pitchFamily="2" charset="-122"/>
              </a:rPr>
              <a:t>Although it has not (yet!) been found in higher animals, trans-splicing of segments from one RNA molecule into another also occurs in certain primitive worms, the nematodes, and in the chloroplasts of plant cells. </a:t>
            </a:r>
            <a:endParaRPr lang="en-US" sz="2400" dirty="0">
              <a:latin typeface="Century Gothic" pitchFamily="34" charset="0"/>
            </a:endParaRPr>
          </a:p>
          <a:p>
            <a:pPr eaLnBrk="1" hangingPunct="1"/>
            <a:endParaRPr lang="en-US" sz="2400" dirty="0">
              <a:latin typeface="Century Gothic" pitchFamily="34" charset="0"/>
            </a:endParaRPr>
          </a:p>
        </p:txBody>
      </p:sp>
      <p:pic>
        <p:nvPicPr>
          <p:cNvPr id="2" name="Picture 1"/>
          <p:cNvPicPr>
            <a:picLocks noChangeAspect="1"/>
          </p:cNvPicPr>
          <p:nvPr/>
        </p:nvPicPr>
        <p:blipFill>
          <a:blip r:embed="rId3"/>
          <a:stretch>
            <a:fillRect/>
          </a:stretch>
        </p:blipFill>
        <p:spPr>
          <a:xfrm>
            <a:off x="914400" y="3797300"/>
            <a:ext cx="3281638" cy="2451100"/>
          </a:xfrm>
          <a:prstGeom prst="rect">
            <a:avLst/>
          </a:prstGeom>
        </p:spPr>
      </p:pic>
      <p:pic>
        <p:nvPicPr>
          <p:cNvPr id="3" name="Picture 2"/>
          <p:cNvPicPr>
            <a:picLocks noChangeAspect="1"/>
          </p:cNvPicPr>
          <p:nvPr/>
        </p:nvPicPr>
        <p:blipFill>
          <a:blip r:embed="rId4"/>
          <a:stretch>
            <a:fillRect/>
          </a:stretch>
        </p:blipFill>
        <p:spPr>
          <a:xfrm>
            <a:off x="5486400" y="3733800"/>
            <a:ext cx="2999481" cy="2522013"/>
          </a:xfrm>
          <a:prstGeom prst="rect">
            <a:avLst/>
          </a:prstGeom>
        </p:spPr>
      </p:pic>
    </p:spTree>
    <p:extLst>
      <p:ext uri="{BB962C8B-B14F-4D97-AF65-F5344CB8AC3E}">
        <p14:creationId xmlns:p14="http://schemas.microsoft.com/office/powerpoint/2010/main" val="138032833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4" name="Rectangle 2"/>
          <p:cNvSpPr>
            <a:spLocks noGrp="1" noChangeArrowheads="1"/>
          </p:cNvSpPr>
          <p:nvPr>
            <p:ph type="title"/>
          </p:nvPr>
        </p:nvSpPr>
        <p:spPr>
          <a:xfrm>
            <a:off x="103496" y="350837"/>
            <a:ext cx="8915400" cy="639763"/>
          </a:xfrm>
          <a:ln/>
        </p:spPr>
        <p:style>
          <a:lnRef idx="2">
            <a:schemeClr val="accent3"/>
          </a:lnRef>
          <a:fillRef idx="1">
            <a:schemeClr val="lt1"/>
          </a:fillRef>
          <a:effectRef idx="0">
            <a:schemeClr val="accent3"/>
          </a:effectRef>
          <a:fontRef idx="minor">
            <a:schemeClr val="dk1"/>
          </a:fontRef>
        </p:style>
        <p:txBody>
          <a:bodyPr/>
          <a:lstStyle/>
          <a:p>
            <a:pPr eaLnBrk="1" hangingPunct="1"/>
            <a:r>
              <a:rPr lang="en-US" altLang="zh-CN" sz="2800" b="1" dirty="0">
                <a:solidFill>
                  <a:srgbClr val="000000"/>
                </a:solidFill>
                <a:latin typeface="Century Gothic" pitchFamily="34" charset="0"/>
                <a:ea typeface="SimSun" pitchFamily="2" charset="-122"/>
              </a:rPr>
              <a:t>5.8.1 RNA Editing</a:t>
            </a:r>
            <a:endParaRPr lang="en-US" sz="2800" dirty="0">
              <a:solidFill>
                <a:srgbClr val="000000"/>
              </a:solidFill>
              <a:latin typeface="Century Gothic" pitchFamily="34" charset="0"/>
            </a:endParaRPr>
          </a:p>
        </p:txBody>
      </p:sp>
      <p:sp>
        <p:nvSpPr>
          <p:cNvPr id="76805" name="Rectangle 3"/>
          <p:cNvSpPr>
            <a:spLocks noGrp="1" noChangeArrowheads="1"/>
          </p:cNvSpPr>
          <p:nvPr>
            <p:ph idx="1"/>
          </p:nvPr>
        </p:nvSpPr>
        <p:spPr>
          <a:xfrm>
            <a:off x="457200" y="1219200"/>
            <a:ext cx="8229600" cy="4525963"/>
          </a:xfrm>
        </p:spPr>
        <p:txBody>
          <a:bodyPr/>
          <a:lstStyle/>
          <a:p>
            <a:pPr eaLnBrk="1" hangingPunct="1"/>
            <a:r>
              <a:rPr lang="en-US" altLang="zh-CN" sz="2400" dirty="0">
                <a:solidFill>
                  <a:srgbClr val="000000"/>
                </a:solidFill>
                <a:latin typeface="Century Gothic" pitchFamily="34" charset="0"/>
                <a:ea typeface="SimSun" pitchFamily="2" charset="-122"/>
              </a:rPr>
              <a:t>Some of the primary transcripts of trypanosomes are altered by </a:t>
            </a:r>
            <a:r>
              <a:rPr lang="en-US" altLang="zh-CN" sz="2400" b="1" dirty="0">
                <a:solidFill>
                  <a:srgbClr val="000000"/>
                </a:solidFill>
                <a:latin typeface="Century Gothic" pitchFamily="34" charset="0"/>
                <a:ea typeface="SimSun" pitchFamily="2" charset="-122"/>
              </a:rPr>
              <a:t>insertion or removal of </a:t>
            </a:r>
            <a:r>
              <a:rPr lang="en-US" altLang="zh-CN" sz="2400" b="1" dirty="0" err="1">
                <a:solidFill>
                  <a:srgbClr val="000000"/>
                </a:solidFill>
                <a:latin typeface="Century Gothic" pitchFamily="34" charset="0"/>
                <a:ea typeface="SimSun" pitchFamily="2" charset="-122"/>
              </a:rPr>
              <a:t>uridine</a:t>
            </a:r>
            <a:r>
              <a:rPr lang="en-US" altLang="zh-CN" sz="2400" b="1" dirty="0">
                <a:solidFill>
                  <a:srgbClr val="000000"/>
                </a:solidFill>
                <a:latin typeface="Century Gothic" pitchFamily="34" charset="0"/>
                <a:ea typeface="SimSun" pitchFamily="2" charset="-122"/>
              </a:rPr>
              <a:t> nucleotides</a:t>
            </a:r>
            <a:r>
              <a:rPr lang="en-US" altLang="zh-CN" sz="2400" dirty="0">
                <a:solidFill>
                  <a:srgbClr val="000000"/>
                </a:solidFill>
                <a:latin typeface="Century Gothic" pitchFamily="34" charset="0"/>
                <a:ea typeface="SimSun" pitchFamily="2" charset="-122"/>
              </a:rPr>
              <a:t>, one at a time before the final mRNA is generated. </a:t>
            </a:r>
          </a:p>
          <a:p>
            <a:pPr eaLnBrk="1" hangingPunct="1"/>
            <a:r>
              <a:rPr lang="en-US" altLang="zh-CN" sz="2400" dirty="0">
                <a:solidFill>
                  <a:srgbClr val="000000"/>
                </a:solidFill>
                <a:latin typeface="Century Gothic" pitchFamily="34" charset="0"/>
                <a:ea typeface="SimSun" pitchFamily="2" charset="-122"/>
              </a:rPr>
              <a:t>If the trypanosome did not edit its RNA, the result would be a </a:t>
            </a:r>
            <a:r>
              <a:rPr lang="en-US" altLang="zh-CN" sz="2400" b="1" dirty="0">
                <a:solidFill>
                  <a:srgbClr val="000000"/>
                </a:solidFill>
                <a:latin typeface="Century Gothic" pitchFamily="34" charset="0"/>
                <a:ea typeface="SimSun" pitchFamily="2" charset="-122"/>
              </a:rPr>
              <a:t>defective</a:t>
            </a:r>
            <a:r>
              <a:rPr lang="en-US" altLang="zh-CN" sz="2400" dirty="0">
                <a:solidFill>
                  <a:srgbClr val="000000"/>
                </a:solidFill>
                <a:latin typeface="Century Gothic" pitchFamily="34" charset="0"/>
                <a:ea typeface="SimSun" pitchFamily="2" charset="-122"/>
              </a:rPr>
              <a:t>, </a:t>
            </a:r>
            <a:r>
              <a:rPr lang="en-US" altLang="zh-CN" sz="2400" b="1" dirty="0">
                <a:solidFill>
                  <a:srgbClr val="000000"/>
                </a:solidFill>
                <a:latin typeface="Century Gothic" pitchFamily="34" charset="0"/>
                <a:ea typeface="SimSun" pitchFamily="2" charset="-122"/>
              </a:rPr>
              <a:t>frame-shifted protein</a:t>
            </a:r>
            <a:r>
              <a:rPr lang="en-US" altLang="zh-CN" sz="2400" dirty="0">
                <a:solidFill>
                  <a:srgbClr val="000000"/>
                </a:solidFill>
                <a:latin typeface="Century Gothic" pitchFamily="34" charset="0"/>
                <a:ea typeface="SimSun" pitchFamily="2" charset="-122"/>
              </a:rPr>
              <a:t> made from an out of phase mRNA. </a:t>
            </a:r>
            <a:endParaRPr lang="en-US" sz="2400" dirty="0">
              <a:solidFill>
                <a:srgbClr val="000000"/>
              </a:solidFill>
              <a:latin typeface="Century Gothic" pitchFamily="34" charset="0"/>
            </a:endParaRPr>
          </a:p>
        </p:txBody>
      </p:sp>
      <p:sp>
        <p:nvSpPr>
          <p:cNvPr id="76803" name="Slide Number Placeholder 5"/>
          <p:cNvSpPr>
            <a:spLocks noGrp="1"/>
          </p:cNvSpPr>
          <p:nvPr>
            <p:ph type="sldNum" sz="quarter" idx="12"/>
          </p:nvPr>
        </p:nvSpPr>
        <p:spPr>
          <a:noFill/>
        </p:spPr>
        <p:txBody>
          <a:bodyPr/>
          <a:lstStyle/>
          <a:p>
            <a:fld id="{06C07259-BEBF-440B-AA6D-54F83402C0F3}" type="slidenum">
              <a:rPr lang="en-US" smtClean="0"/>
              <a:pPr/>
              <a:t>57</a:t>
            </a:fld>
            <a:endParaRPr lang="en-US"/>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7" name="Slide Number Placeholder 3"/>
          <p:cNvSpPr>
            <a:spLocks noGrp="1"/>
          </p:cNvSpPr>
          <p:nvPr>
            <p:ph type="sldNum" sz="quarter" idx="12"/>
          </p:nvPr>
        </p:nvSpPr>
        <p:spPr>
          <a:noFill/>
        </p:spPr>
        <p:txBody>
          <a:bodyPr/>
          <a:lstStyle/>
          <a:p>
            <a:fld id="{5888E544-93CD-4D2A-93D0-BD6F7ACE4E20}" type="slidenum">
              <a:rPr lang="en-US" smtClean="0"/>
              <a:pPr/>
              <a:t>58</a:t>
            </a:fld>
            <a:endParaRPr lang="en-US"/>
          </a:p>
        </p:txBody>
      </p:sp>
      <p:sp>
        <p:nvSpPr>
          <p:cNvPr id="77828" name="Rectangle 4"/>
          <p:cNvSpPr>
            <a:spLocks noChangeArrowheads="1"/>
          </p:cNvSpPr>
          <p:nvPr/>
        </p:nvSpPr>
        <p:spPr bwMode="auto">
          <a:xfrm>
            <a:off x="1787525" y="1973263"/>
            <a:ext cx="4833938" cy="288925"/>
          </a:xfrm>
          <a:prstGeom prst="rect">
            <a:avLst/>
          </a:prstGeom>
          <a:gradFill rotWithShape="0">
            <a:gsLst>
              <a:gs pos="0">
                <a:srgbClr val="764700"/>
              </a:gs>
              <a:gs pos="50000">
                <a:srgbClr val="FF9900"/>
              </a:gs>
              <a:gs pos="100000">
                <a:srgbClr val="764700"/>
              </a:gs>
            </a:gsLst>
            <a:lin ang="5400000" scaled="1"/>
          </a:gradFill>
          <a:ln w="9525">
            <a:solidFill>
              <a:srgbClr val="000000"/>
            </a:solidFill>
            <a:miter lim="800000"/>
            <a:headEnd/>
            <a:tailEnd/>
          </a:ln>
        </p:spPr>
        <p:txBody>
          <a:bodyPr/>
          <a:lstStyle/>
          <a:p>
            <a:endParaRPr lang="en-US"/>
          </a:p>
        </p:txBody>
      </p:sp>
      <p:sp>
        <p:nvSpPr>
          <p:cNvPr id="77829" name="Rectangle 5"/>
          <p:cNvSpPr>
            <a:spLocks noChangeArrowheads="1"/>
          </p:cNvSpPr>
          <p:nvPr/>
        </p:nvSpPr>
        <p:spPr bwMode="auto">
          <a:xfrm>
            <a:off x="1827213" y="4211638"/>
            <a:ext cx="4832350" cy="334962"/>
          </a:xfrm>
          <a:prstGeom prst="rect">
            <a:avLst/>
          </a:prstGeom>
          <a:gradFill rotWithShape="0">
            <a:gsLst>
              <a:gs pos="0">
                <a:srgbClr val="764700"/>
              </a:gs>
              <a:gs pos="50000">
                <a:srgbClr val="FF9900"/>
              </a:gs>
              <a:gs pos="100000">
                <a:srgbClr val="764700"/>
              </a:gs>
            </a:gsLst>
            <a:lin ang="5400000" scaled="1"/>
          </a:gradFill>
          <a:ln w="9525">
            <a:solidFill>
              <a:srgbClr val="000000"/>
            </a:solidFill>
            <a:miter lim="800000"/>
            <a:headEnd/>
            <a:tailEnd/>
          </a:ln>
        </p:spPr>
        <p:txBody>
          <a:bodyPr/>
          <a:lstStyle/>
          <a:p>
            <a:endParaRPr lang="en-US"/>
          </a:p>
        </p:txBody>
      </p:sp>
      <p:sp>
        <p:nvSpPr>
          <p:cNvPr id="77830" name="Text Box 6"/>
          <p:cNvSpPr txBox="1">
            <a:spLocks noChangeArrowheads="1"/>
          </p:cNvSpPr>
          <p:nvPr/>
        </p:nvSpPr>
        <p:spPr bwMode="auto">
          <a:xfrm>
            <a:off x="3352800" y="1905000"/>
            <a:ext cx="1500188" cy="523875"/>
          </a:xfrm>
          <a:prstGeom prst="rect">
            <a:avLst/>
          </a:prstGeom>
          <a:noFill/>
          <a:ln w="9525">
            <a:noFill/>
            <a:miter lim="800000"/>
            <a:headEnd/>
            <a:tailEnd/>
          </a:ln>
        </p:spPr>
        <p:txBody>
          <a:bodyPr/>
          <a:lstStyle/>
          <a:p>
            <a:r>
              <a:rPr lang="en-US" b="1">
                <a:latin typeface="Century Gothic" pitchFamily="34" charset="0"/>
              </a:rPr>
              <a:t>U   A G</a:t>
            </a:r>
            <a:endParaRPr lang="en-US">
              <a:latin typeface="Century Gothic" pitchFamily="34" charset="0"/>
            </a:endParaRPr>
          </a:p>
        </p:txBody>
      </p:sp>
      <p:sp>
        <p:nvSpPr>
          <p:cNvPr id="83975" name="AutoShape 7"/>
          <p:cNvSpPr>
            <a:spLocks noChangeArrowheads="1"/>
          </p:cNvSpPr>
          <p:nvPr/>
        </p:nvSpPr>
        <p:spPr bwMode="auto">
          <a:xfrm>
            <a:off x="3494088" y="3003550"/>
            <a:ext cx="666750" cy="806450"/>
          </a:xfrm>
          <a:prstGeom prst="downArrow">
            <a:avLst>
              <a:gd name="adj1" fmla="val 50000"/>
              <a:gd name="adj2" fmla="val 30238"/>
            </a:avLst>
          </a:prstGeom>
          <a:solidFill>
            <a:srgbClr val="000000"/>
          </a:solidFill>
          <a:ln w="9525">
            <a:noFill/>
            <a:miter lim="800000"/>
            <a:headEnd/>
            <a:tailEnd/>
          </a:ln>
          <a:effectLst>
            <a:outerShdw dist="35921" dir="2700000" algn="ctr" rotWithShape="0">
              <a:srgbClr val="808080"/>
            </a:outerShdw>
          </a:effectLst>
        </p:spPr>
        <p:txBody>
          <a:bodyPr/>
          <a:lstStyle/>
          <a:p>
            <a:pPr>
              <a:defRPr/>
            </a:pPr>
            <a:endParaRPr lang="en-US"/>
          </a:p>
        </p:txBody>
      </p:sp>
      <p:sp>
        <p:nvSpPr>
          <p:cNvPr id="77832" name="Text Box 8"/>
          <p:cNvSpPr txBox="1">
            <a:spLocks noChangeArrowheads="1"/>
          </p:cNvSpPr>
          <p:nvPr/>
        </p:nvSpPr>
        <p:spPr bwMode="auto">
          <a:xfrm>
            <a:off x="3494088" y="4168775"/>
            <a:ext cx="1498600" cy="523875"/>
          </a:xfrm>
          <a:prstGeom prst="rect">
            <a:avLst/>
          </a:prstGeom>
          <a:noFill/>
          <a:ln w="9525">
            <a:noFill/>
            <a:miter lim="800000"/>
            <a:headEnd/>
            <a:tailEnd/>
          </a:ln>
        </p:spPr>
        <p:txBody>
          <a:bodyPr/>
          <a:lstStyle/>
          <a:p>
            <a:r>
              <a:rPr lang="en-US" b="1">
                <a:latin typeface="Century Gothic" pitchFamily="34" charset="0"/>
              </a:rPr>
              <a:t>U</a:t>
            </a:r>
            <a:r>
              <a:rPr lang="en-US" b="1">
                <a:solidFill>
                  <a:srgbClr val="FFFF00"/>
                </a:solidFill>
                <a:latin typeface="Century Gothic" pitchFamily="34" charset="0"/>
              </a:rPr>
              <a:t> </a:t>
            </a:r>
            <a:r>
              <a:rPr lang="en-US" b="1">
                <a:latin typeface="Century Gothic" pitchFamily="34" charset="0"/>
              </a:rPr>
              <a:t>A G</a:t>
            </a:r>
            <a:endParaRPr lang="en-US">
              <a:latin typeface="Century Gothic" pitchFamily="34" charset="0"/>
            </a:endParaRPr>
          </a:p>
        </p:txBody>
      </p:sp>
      <p:sp>
        <p:nvSpPr>
          <p:cNvPr id="77833" name="Text Box 9"/>
          <p:cNvSpPr txBox="1">
            <a:spLocks noChangeArrowheads="1"/>
          </p:cNvSpPr>
          <p:nvPr/>
        </p:nvSpPr>
        <p:spPr bwMode="auto">
          <a:xfrm>
            <a:off x="4197350" y="2454275"/>
            <a:ext cx="2584450" cy="323850"/>
          </a:xfrm>
          <a:prstGeom prst="rect">
            <a:avLst/>
          </a:prstGeom>
          <a:noFill/>
          <a:ln w="9525">
            <a:noFill/>
            <a:miter lim="800000"/>
            <a:headEnd/>
            <a:tailEnd/>
          </a:ln>
        </p:spPr>
        <p:txBody>
          <a:bodyPr/>
          <a:lstStyle/>
          <a:p>
            <a:r>
              <a:rPr lang="en-US" sz="1200" b="1">
                <a:latin typeface="Century Gothic" pitchFamily="34" charset="0"/>
              </a:rPr>
              <a:t>Extra U residue snipped out</a:t>
            </a:r>
            <a:endParaRPr lang="en-US">
              <a:latin typeface="Century Gothic" pitchFamily="34" charset="0"/>
            </a:endParaRPr>
          </a:p>
        </p:txBody>
      </p:sp>
      <p:sp>
        <p:nvSpPr>
          <p:cNvPr id="77834" name="Line 10"/>
          <p:cNvSpPr>
            <a:spLocks noChangeShapeType="1"/>
          </p:cNvSpPr>
          <p:nvPr/>
        </p:nvSpPr>
        <p:spPr bwMode="auto">
          <a:xfrm flipH="1" flipV="1">
            <a:off x="3773488" y="2281238"/>
            <a:ext cx="500062" cy="268287"/>
          </a:xfrm>
          <a:prstGeom prst="line">
            <a:avLst/>
          </a:prstGeom>
          <a:noFill/>
          <a:ln w="9525">
            <a:solidFill>
              <a:srgbClr val="000000"/>
            </a:solidFill>
            <a:round/>
            <a:headEnd/>
            <a:tailEnd type="triangle" w="med" len="med"/>
          </a:ln>
        </p:spPr>
        <p:txBody>
          <a:bodyPr/>
          <a:lstStyle/>
          <a:p>
            <a:endParaRPr lang="en-US"/>
          </a:p>
        </p:txBody>
      </p:sp>
      <p:sp>
        <p:nvSpPr>
          <p:cNvPr id="77835" name="Text Box 11"/>
          <p:cNvSpPr txBox="1">
            <a:spLocks noChangeArrowheads="1"/>
          </p:cNvSpPr>
          <p:nvPr/>
        </p:nvSpPr>
        <p:spPr bwMode="auto">
          <a:xfrm>
            <a:off x="5486400" y="1981200"/>
            <a:ext cx="1066800" cy="350838"/>
          </a:xfrm>
          <a:prstGeom prst="rect">
            <a:avLst/>
          </a:prstGeom>
          <a:noFill/>
          <a:ln w="9525">
            <a:noFill/>
            <a:miter lim="800000"/>
            <a:headEnd/>
            <a:tailEnd/>
          </a:ln>
        </p:spPr>
        <p:txBody>
          <a:bodyPr/>
          <a:lstStyle/>
          <a:p>
            <a:r>
              <a:rPr lang="en-US" sz="1200" b="1">
                <a:latin typeface="Century Gothic" pitchFamily="34" charset="0"/>
              </a:rPr>
              <a:t>transcript</a:t>
            </a:r>
            <a:endParaRPr lang="en-US">
              <a:latin typeface="Century Gothic" pitchFamily="34" charset="0"/>
            </a:endParaRPr>
          </a:p>
        </p:txBody>
      </p:sp>
      <p:sp>
        <p:nvSpPr>
          <p:cNvPr id="77836" name="Text Box 12"/>
          <p:cNvSpPr txBox="1">
            <a:spLocks noChangeArrowheads="1"/>
          </p:cNvSpPr>
          <p:nvPr/>
        </p:nvSpPr>
        <p:spPr bwMode="auto">
          <a:xfrm>
            <a:off x="5334000" y="4191000"/>
            <a:ext cx="1684338" cy="381000"/>
          </a:xfrm>
          <a:prstGeom prst="rect">
            <a:avLst/>
          </a:prstGeom>
          <a:noFill/>
          <a:ln w="9525">
            <a:noFill/>
            <a:miter lim="800000"/>
            <a:headEnd/>
            <a:tailEnd/>
          </a:ln>
        </p:spPr>
        <p:txBody>
          <a:bodyPr/>
          <a:lstStyle/>
          <a:p>
            <a:r>
              <a:rPr lang="en-US" sz="1200" b="1">
                <a:latin typeface="Century Gothic" pitchFamily="34" charset="0"/>
              </a:rPr>
              <a:t>Final mRNA</a:t>
            </a:r>
            <a:endParaRPr lang="en-US">
              <a:latin typeface="Century Gothic" pitchFamily="34" charset="0"/>
            </a:endParaRPr>
          </a:p>
        </p:txBody>
      </p:sp>
      <p:sp>
        <p:nvSpPr>
          <p:cNvPr id="77837" name="Text Box 13"/>
          <p:cNvSpPr txBox="1">
            <a:spLocks noChangeArrowheads="1"/>
          </p:cNvSpPr>
          <p:nvPr/>
        </p:nvSpPr>
        <p:spPr bwMode="auto">
          <a:xfrm>
            <a:off x="3200400" y="990600"/>
            <a:ext cx="1990725" cy="482600"/>
          </a:xfrm>
          <a:prstGeom prst="rect">
            <a:avLst/>
          </a:prstGeom>
          <a:noFill/>
          <a:ln w="9525">
            <a:noFill/>
            <a:miter lim="800000"/>
            <a:headEnd/>
            <a:tailEnd/>
          </a:ln>
        </p:spPr>
        <p:txBody>
          <a:bodyPr/>
          <a:lstStyle/>
          <a:p>
            <a:r>
              <a:rPr lang="en-US" b="1">
                <a:latin typeface="Century Gothic" pitchFamily="34" charset="0"/>
              </a:rPr>
              <a:t>Editing enzyme</a:t>
            </a:r>
            <a:endParaRPr lang="en-US">
              <a:latin typeface="Century Gothic" pitchFamily="34" charset="0"/>
            </a:endParaRPr>
          </a:p>
        </p:txBody>
      </p:sp>
      <p:sp>
        <p:nvSpPr>
          <p:cNvPr id="77838" name="Line 14"/>
          <p:cNvSpPr>
            <a:spLocks noChangeShapeType="1"/>
          </p:cNvSpPr>
          <p:nvPr/>
        </p:nvSpPr>
        <p:spPr bwMode="auto">
          <a:xfrm flipH="1">
            <a:off x="3635375" y="1339850"/>
            <a:ext cx="166688" cy="322263"/>
          </a:xfrm>
          <a:prstGeom prst="line">
            <a:avLst/>
          </a:prstGeom>
          <a:noFill/>
          <a:ln w="9525">
            <a:solidFill>
              <a:srgbClr val="000000"/>
            </a:solidFill>
            <a:round/>
            <a:headEnd/>
            <a:tailEnd type="triangle" w="med" len="med"/>
          </a:ln>
        </p:spPr>
        <p:txBody>
          <a:bodyPr/>
          <a:lstStyle/>
          <a:p>
            <a:endParaRPr lang="en-US"/>
          </a:p>
        </p:txBody>
      </p:sp>
      <p:sp>
        <p:nvSpPr>
          <p:cNvPr id="77839" name="Text Box 15"/>
          <p:cNvSpPr txBox="1">
            <a:spLocks noChangeArrowheads="1"/>
          </p:cNvSpPr>
          <p:nvPr/>
        </p:nvSpPr>
        <p:spPr bwMode="auto">
          <a:xfrm>
            <a:off x="95536" y="269875"/>
            <a:ext cx="8915400" cy="644525"/>
          </a:xfrm>
          <a:prstGeom prst="rect">
            <a:avLst/>
          </a:prstGeom>
          <a:ln>
            <a:headEnd/>
            <a:tailEnd/>
          </a:ln>
        </p:spPr>
        <p:style>
          <a:lnRef idx="2">
            <a:schemeClr val="accent3"/>
          </a:lnRef>
          <a:fillRef idx="1">
            <a:schemeClr val="lt1"/>
          </a:fillRef>
          <a:effectRef idx="0">
            <a:schemeClr val="accent3"/>
          </a:effectRef>
          <a:fontRef idx="minor">
            <a:schemeClr val="dk1"/>
          </a:fontRef>
        </p:style>
        <p:txBody>
          <a:bodyPr/>
          <a:lstStyle/>
          <a:p>
            <a:pPr algn="ctr"/>
            <a:r>
              <a:rPr lang="en-US" sz="2400" b="1" dirty="0">
                <a:solidFill>
                  <a:srgbClr val="000000"/>
                </a:solidFill>
                <a:latin typeface="Century Gothic" pitchFamily="34" charset="0"/>
              </a:rPr>
              <a:t>RNA Editing In Trypanosomes</a:t>
            </a:r>
          </a:p>
          <a:p>
            <a:endParaRPr lang="en-US" sz="2400" dirty="0">
              <a:solidFill>
                <a:srgbClr val="000000"/>
              </a:solidFill>
              <a:latin typeface="Century Gothic" pitchFamily="34" charset="0"/>
            </a:endParaRPr>
          </a:p>
        </p:txBody>
      </p:sp>
      <p:sp>
        <p:nvSpPr>
          <p:cNvPr id="83986" name="Text Box 18"/>
          <p:cNvSpPr txBox="1">
            <a:spLocks noChangeArrowheads="1"/>
          </p:cNvSpPr>
          <p:nvPr/>
        </p:nvSpPr>
        <p:spPr bwMode="auto">
          <a:xfrm>
            <a:off x="3209925" y="1543050"/>
            <a:ext cx="533400" cy="519113"/>
          </a:xfrm>
          <a:prstGeom prst="rect">
            <a:avLst/>
          </a:prstGeom>
          <a:noFill/>
          <a:ln w="9525">
            <a:noFill/>
            <a:miter lim="800000"/>
            <a:headEnd/>
            <a:tailEnd/>
          </a:ln>
        </p:spPr>
        <p:txBody>
          <a:bodyPr>
            <a:spAutoFit/>
          </a:bodyPr>
          <a:lstStyle/>
          <a:p>
            <a:pPr>
              <a:spcBef>
                <a:spcPct val="50000"/>
              </a:spcBef>
            </a:pPr>
            <a:r>
              <a:rPr lang="en-US" sz="2800" b="1">
                <a:latin typeface="Century Gothic" pitchFamily="34" charset="0"/>
                <a:sym typeface="Wingdings" pitchFamily="2" charset="2"/>
              </a:rPr>
              <a:t></a:t>
            </a:r>
          </a:p>
        </p:txBody>
      </p:sp>
      <p:sp>
        <p:nvSpPr>
          <p:cNvPr id="77841" name="Text Box 19"/>
          <p:cNvSpPr txBox="1">
            <a:spLocks noChangeArrowheads="1"/>
          </p:cNvSpPr>
          <p:nvPr/>
        </p:nvSpPr>
        <p:spPr bwMode="auto">
          <a:xfrm>
            <a:off x="3505200" y="1914525"/>
            <a:ext cx="304800" cy="366713"/>
          </a:xfrm>
          <a:prstGeom prst="rect">
            <a:avLst/>
          </a:prstGeom>
          <a:noFill/>
          <a:ln w="9525">
            <a:noFill/>
            <a:miter lim="800000"/>
            <a:headEnd/>
            <a:tailEnd/>
          </a:ln>
        </p:spPr>
        <p:txBody>
          <a:bodyPr>
            <a:spAutoFit/>
          </a:bodyPr>
          <a:lstStyle/>
          <a:p>
            <a:pPr>
              <a:spcBef>
                <a:spcPct val="50000"/>
              </a:spcBef>
            </a:pPr>
            <a:r>
              <a:rPr lang="en-US" b="1">
                <a:solidFill>
                  <a:srgbClr val="FFFF00"/>
                </a:solidFill>
                <a:latin typeface="Century Gothic" pitchFamily="34" charset="0"/>
              </a:rPr>
              <a:t>U</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mph" presetSubtype="0" grpId="0" nodeType="clickEffect">
                                  <p:stCondLst>
                                    <p:cond delay="0"/>
                                  </p:stCondLst>
                                  <p:childTnLst>
                                    <p:set>
                                      <p:cBhvr override="childStyle">
                                        <p:cTn id="6" dur="indefinite"/>
                                        <p:tgtEl>
                                          <p:spTgt spid="83986"/>
                                        </p:tgtEl>
                                        <p:attrNameLst>
                                          <p:attrName>style.fontFamily</p:attrName>
                                        </p:attrNameLst>
                                      </p:cBhvr>
                                      <p:to>
                                        <p:strVal val="Times New Roma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986"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6" name="Rectangle 2"/>
          <p:cNvSpPr>
            <a:spLocks noGrp="1" noChangeArrowheads="1"/>
          </p:cNvSpPr>
          <p:nvPr>
            <p:ph type="title"/>
          </p:nvPr>
        </p:nvSpPr>
        <p:spPr>
          <a:xfrm>
            <a:off x="109184" y="54592"/>
            <a:ext cx="8915400" cy="792163"/>
          </a:xfrm>
          <a:ln/>
        </p:spPr>
        <p:style>
          <a:lnRef idx="2">
            <a:schemeClr val="accent3"/>
          </a:lnRef>
          <a:fillRef idx="1">
            <a:schemeClr val="lt1"/>
          </a:fillRef>
          <a:effectRef idx="0">
            <a:schemeClr val="accent3"/>
          </a:effectRef>
          <a:fontRef idx="minor">
            <a:schemeClr val="dk1"/>
          </a:fontRef>
        </p:style>
        <p:txBody>
          <a:bodyPr/>
          <a:lstStyle/>
          <a:p>
            <a:pPr eaLnBrk="1" hangingPunct="1"/>
            <a:r>
              <a:rPr lang="en-US" altLang="zh-CN" sz="3200" b="1" dirty="0">
                <a:solidFill>
                  <a:srgbClr val="000000"/>
                </a:solidFill>
                <a:latin typeface="Century Gothic" pitchFamily="34" charset="0"/>
                <a:ea typeface="SimSun" pitchFamily="2" charset="-122"/>
              </a:rPr>
              <a:t>5.9 Transport out of the Nucleus</a:t>
            </a:r>
            <a:endParaRPr lang="en-US" sz="3200" dirty="0">
              <a:solidFill>
                <a:srgbClr val="000000"/>
              </a:solidFill>
              <a:latin typeface="Century Gothic" pitchFamily="34" charset="0"/>
            </a:endParaRPr>
          </a:p>
        </p:txBody>
      </p:sp>
      <p:sp>
        <p:nvSpPr>
          <p:cNvPr id="79877" name="Rectangle 3"/>
          <p:cNvSpPr>
            <a:spLocks noGrp="1" noChangeArrowheads="1"/>
          </p:cNvSpPr>
          <p:nvPr>
            <p:ph idx="1"/>
          </p:nvPr>
        </p:nvSpPr>
        <p:spPr>
          <a:xfrm>
            <a:off x="609600" y="1295400"/>
            <a:ext cx="8077200" cy="4754563"/>
          </a:xfrm>
        </p:spPr>
        <p:txBody>
          <a:bodyPr/>
          <a:lstStyle/>
          <a:p>
            <a:pPr eaLnBrk="1" hangingPunct="1"/>
            <a:r>
              <a:rPr lang="en-US" altLang="zh-CN" sz="2400" dirty="0">
                <a:latin typeface="Century Gothic" pitchFamily="34" charset="0"/>
                <a:ea typeface="SimSun" pitchFamily="2" charset="-122"/>
              </a:rPr>
              <a:t>Each nucleus has many pores that allow molecules in or out in a carefully controlled manner</a:t>
            </a:r>
            <a:r>
              <a:rPr lang="en-US" altLang="zh-CN" sz="2400" dirty="0">
                <a:solidFill>
                  <a:srgbClr val="000000"/>
                </a:solidFill>
                <a:latin typeface="Century Gothic" pitchFamily="34" charset="0"/>
                <a:ea typeface="SimSun" pitchFamily="2" charset="-122"/>
              </a:rPr>
              <a:t>. Each nuclear pore is guarded by a group of proteins</a:t>
            </a:r>
            <a:r>
              <a:rPr lang="en-US" altLang="zh-CN" sz="2400" dirty="0">
                <a:latin typeface="Century Gothic" pitchFamily="34" charset="0"/>
                <a:ea typeface="SimSun" pitchFamily="2" charset="-122"/>
              </a:rPr>
              <a:t>.</a:t>
            </a:r>
          </a:p>
        </p:txBody>
      </p:sp>
      <p:sp>
        <p:nvSpPr>
          <p:cNvPr id="79875" name="Slide Number Placeholder 5"/>
          <p:cNvSpPr>
            <a:spLocks noGrp="1"/>
          </p:cNvSpPr>
          <p:nvPr>
            <p:ph type="sldNum" sz="quarter" idx="12"/>
          </p:nvPr>
        </p:nvSpPr>
        <p:spPr>
          <a:noFill/>
        </p:spPr>
        <p:txBody>
          <a:bodyPr/>
          <a:lstStyle/>
          <a:p>
            <a:fld id="{D1234EE9-BDAC-4CE5-B0C9-B995B64FAD7C}" type="slidenum">
              <a:rPr lang="en-US" smtClean="0"/>
              <a:pPr/>
              <a:t>59</a:t>
            </a:fld>
            <a:endParaRPr lang="en-US"/>
          </a:p>
        </p:txBody>
      </p:sp>
      <p:pic>
        <p:nvPicPr>
          <p:cNvPr id="5" name="Picture 4"/>
          <p:cNvPicPr>
            <a:picLocks noChangeAspect="1"/>
          </p:cNvPicPr>
          <p:nvPr/>
        </p:nvPicPr>
        <p:blipFill>
          <a:blip r:embed="rId2"/>
          <a:stretch>
            <a:fillRect/>
          </a:stretch>
        </p:blipFill>
        <p:spPr>
          <a:xfrm>
            <a:off x="4800600" y="2667000"/>
            <a:ext cx="2982304" cy="3966464"/>
          </a:xfrm>
          <a:prstGeom prst="rect">
            <a:avLst/>
          </a:prstGeom>
        </p:spPr>
      </p:pic>
      <p:sp>
        <p:nvSpPr>
          <p:cNvPr id="6" name="Rectangle 5"/>
          <p:cNvSpPr/>
          <p:nvPr/>
        </p:nvSpPr>
        <p:spPr>
          <a:xfrm>
            <a:off x="381000" y="3581400"/>
            <a:ext cx="4266813" cy="400110"/>
          </a:xfrm>
          <a:prstGeom prst="rect">
            <a:avLst/>
          </a:prstGeom>
        </p:spPr>
        <p:txBody>
          <a:bodyPr wrap="none">
            <a:spAutoFit/>
          </a:bodyPr>
          <a:lstStyle/>
          <a:p>
            <a:pPr algn="ctr"/>
            <a:r>
              <a:rPr lang="en-US" sz="2000" dirty="0">
                <a:latin typeface="Century Gothic"/>
                <a:cs typeface="Century Gothic"/>
              </a:rPr>
              <a:t>Nuclear pore complexes in yeast</a:t>
            </a:r>
          </a:p>
        </p:txBody>
      </p:sp>
      <p:sp>
        <p:nvSpPr>
          <p:cNvPr id="7" name="Rectangle 6"/>
          <p:cNvSpPr/>
          <p:nvPr/>
        </p:nvSpPr>
        <p:spPr>
          <a:xfrm>
            <a:off x="0" y="6611779"/>
            <a:ext cx="4572000" cy="246221"/>
          </a:xfrm>
          <a:prstGeom prst="rect">
            <a:avLst/>
          </a:prstGeom>
        </p:spPr>
        <p:txBody>
          <a:bodyPr>
            <a:spAutoFit/>
          </a:bodyPr>
          <a:lstStyle/>
          <a:p>
            <a:r>
              <a:rPr lang="en-US" sz="1000" dirty="0"/>
              <a:t>http://</a:t>
            </a:r>
            <a:r>
              <a:rPr lang="en-US" sz="1000" dirty="0" err="1"/>
              <a:t>www.nature.com</a:t>
            </a:r>
            <a:r>
              <a:rPr lang="en-US" sz="1000" dirty="0"/>
              <a:t>/</a:t>
            </a:r>
            <a:r>
              <a:rPr lang="en-US" sz="1000" dirty="0" err="1"/>
              <a:t>ncb</a:t>
            </a:r>
            <a:r>
              <a:rPr lang="en-US" sz="1000" dirty="0"/>
              <a:t>/journal/v6/n6/full/ncb0604-497.html</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048000" y="4273109"/>
            <a:ext cx="2971800" cy="2551352"/>
          </a:xfrm>
          <a:prstGeom prst="rect">
            <a:avLst/>
          </a:prstGeom>
        </p:spPr>
      </p:pic>
      <p:sp>
        <p:nvSpPr>
          <p:cNvPr id="7172" name="Rectangle 2"/>
          <p:cNvSpPr>
            <a:spLocks noGrp="1" noChangeArrowheads="1"/>
          </p:cNvSpPr>
          <p:nvPr>
            <p:ph type="title"/>
          </p:nvPr>
        </p:nvSpPr>
        <p:spPr>
          <a:xfrm>
            <a:off x="220526" y="746125"/>
            <a:ext cx="8915400" cy="762000"/>
          </a:xfrm>
          <a:ln>
            <a:solidFill>
              <a:schemeClr val="bg1"/>
            </a:solidFill>
          </a:ln>
        </p:spPr>
        <p:style>
          <a:lnRef idx="2">
            <a:schemeClr val="accent3"/>
          </a:lnRef>
          <a:fillRef idx="1">
            <a:schemeClr val="lt1"/>
          </a:fillRef>
          <a:effectRef idx="0">
            <a:schemeClr val="accent3"/>
          </a:effectRef>
          <a:fontRef idx="minor">
            <a:schemeClr val="dk1"/>
          </a:fontRef>
        </p:style>
        <p:txBody>
          <a:bodyPr/>
          <a:lstStyle/>
          <a:p>
            <a:pPr eaLnBrk="1" hangingPunct="1"/>
            <a:r>
              <a:rPr lang="en-US" altLang="zh-CN" sz="2800" b="1" dirty="0">
                <a:solidFill>
                  <a:srgbClr val="000000"/>
                </a:solidFill>
                <a:latin typeface="Century Gothic" pitchFamily="34" charset="0"/>
                <a:ea typeface="SimSun" pitchFamily="2" charset="-122"/>
              </a:rPr>
              <a:t>Mitochondria: Used for Respiration</a:t>
            </a:r>
            <a:endParaRPr lang="en-US" sz="2800" b="1" dirty="0">
              <a:solidFill>
                <a:srgbClr val="000000"/>
              </a:solidFill>
              <a:latin typeface="Century Gothic" pitchFamily="34" charset="0"/>
            </a:endParaRPr>
          </a:p>
        </p:txBody>
      </p:sp>
      <p:sp>
        <p:nvSpPr>
          <p:cNvPr id="7173" name="Rectangle 3"/>
          <p:cNvSpPr>
            <a:spLocks noGrp="1" noChangeArrowheads="1"/>
          </p:cNvSpPr>
          <p:nvPr>
            <p:ph idx="1"/>
          </p:nvPr>
        </p:nvSpPr>
        <p:spPr>
          <a:xfrm>
            <a:off x="304800" y="1981200"/>
            <a:ext cx="7620000" cy="4191000"/>
          </a:xfrm>
        </p:spPr>
        <p:txBody>
          <a:bodyPr/>
          <a:lstStyle/>
          <a:p>
            <a:pPr eaLnBrk="1" hangingPunct="1"/>
            <a:r>
              <a:rPr lang="en-US" altLang="zh-CN" sz="2400" dirty="0">
                <a:latin typeface="Century Gothic" pitchFamily="34" charset="0"/>
                <a:ea typeface="SimSun" pitchFamily="2" charset="-122"/>
              </a:rPr>
              <a:t>Almost all eukaryotic cells have mitochondria, responsible for </a:t>
            </a:r>
            <a:r>
              <a:rPr lang="en-US" altLang="zh-CN" sz="2400" b="1" dirty="0">
                <a:solidFill>
                  <a:srgbClr val="0000FF"/>
                </a:solidFill>
                <a:latin typeface="Century Gothic" pitchFamily="34" charset="0"/>
                <a:ea typeface="SimSun" pitchFamily="2" charset="-122"/>
              </a:rPr>
              <a:t>generating energy</a:t>
            </a:r>
            <a:r>
              <a:rPr lang="en-US" altLang="zh-CN" sz="2400" dirty="0">
                <a:latin typeface="Century Gothic" pitchFamily="34" charset="0"/>
                <a:ea typeface="SimSun" pitchFamily="2" charset="-122"/>
              </a:rPr>
              <a:t> by the </a:t>
            </a:r>
            <a:r>
              <a:rPr lang="en-US" altLang="zh-CN" sz="2400" b="1" dirty="0">
                <a:solidFill>
                  <a:srgbClr val="0000FF"/>
                </a:solidFill>
                <a:latin typeface="Century Gothic" pitchFamily="34" charset="0"/>
                <a:ea typeface="SimSun" pitchFamily="2" charset="-122"/>
              </a:rPr>
              <a:t>oxidation of food molecules</a:t>
            </a:r>
            <a:r>
              <a:rPr lang="en-US" altLang="zh-CN" sz="2400" dirty="0">
                <a:solidFill>
                  <a:srgbClr val="0000FF"/>
                </a:solidFill>
                <a:latin typeface="Century Gothic" pitchFamily="34" charset="0"/>
                <a:ea typeface="SimSun" pitchFamily="2" charset="-122"/>
              </a:rPr>
              <a:t>  - </a:t>
            </a:r>
            <a:r>
              <a:rPr lang="en-US" altLang="zh-CN" sz="2400" b="1" dirty="0">
                <a:solidFill>
                  <a:srgbClr val="0000FF"/>
                </a:solidFill>
                <a:latin typeface="Century Gothic" pitchFamily="34" charset="0"/>
                <a:ea typeface="SimSun" pitchFamily="2" charset="-122"/>
              </a:rPr>
              <a:t>respiration</a:t>
            </a:r>
            <a:r>
              <a:rPr lang="en-US" altLang="zh-CN" sz="2400" dirty="0">
                <a:latin typeface="Century Gothic" pitchFamily="34" charset="0"/>
                <a:ea typeface="SimSun" pitchFamily="2" charset="-122"/>
              </a:rPr>
              <a:t>.</a:t>
            </a:r>
          </a:p>
          <a:p>
            <a:pPr eaLnBrk="1" hangingPunct="1"/>
            <a:r>
              <a:rPr lang="en-US" altLang="zh-CN" sz="2400" dirty="0">
                <a:latin typeface="Century Gothic" pitchFamily="34" charset="0"/>
                <a:ea typeface="SimSun" pitchFamily="2" charset="-122"/>
              </a:rPr>
              <a:t>To call it a respiration, the </a:t>
            </a:r>
            <a:r>
              <a:rPr lang="en-US" altLang="zh-CN" sz="2400" b="1" dirty="0">
                <a:solidFill>
                  <a:srgbClr val="0000FF"/>
                </a:solidFill>
                <a:latin typeface="Century Gothic" pitchFamily="34" charset="0"/>
                <a:ea typeface="SimSun" pitchFamily="2" charset="-122"/>
              </a:rPr>
              <a:t>oxygen from the air must reach the mitochondria</a:t>
            </a:r>
            <a:r>
              <a:rPr lang="en-US" altLang="zh-CN" sz="2400" dirty="0">
                <a:latin typeface="Century Gothic" pitchFamily="34" charset="0"/>
                <a:ea typeface="SimSun" pitchFamily="2" charset="-122"/>
              </a:rPr>
              <a:t> in your cells and be used </a:t>
            </a:r>
            <a:r>
              <a:rPr lang="en-US" altLang="zh-CN" sz="2400" b="1" dirty="0">
                <a:solidFill>
                  <a:srgbClr val="0000FF"/>
                </a:solidFill>
                <a:latin typeface="Century Gothic" pitchFamily="34" charset="0"/>
                <a:ea typeface="SimSun" pitchFamily="2" charset="-122"/>
              </a:rPr>
              <a:t>to burn the food molecules</a:t>
            </a:r>
            <a:r>
              <a:rPr lang="en-US" altLang="zh-CN" sz="2400" dirty="0">
                <a:latin typeface="Century Gothic" pitchFamily="34" charset="0"/>
                <a:ea typeface="SimSun" pitchFamily="2" charset="-122"/>
              </a:rPr>
              <a:t> as fuel.</a:t>
            </a:r>
            <a:endParaRPr lang="en-US" sz="2400" dirty="0">
              <a:latin typeface="Century Gothic" pitchFamily="34" charset="0"/>
            </a:endParaRPr>
          </a:p>
        </p:txBody>
      </p:sp>
      <p:sp>
        <p:nvSpPr>
          <p:cNvPr id="7171" name="Slide Number Placeholder 5"/>
          <p:cNvSpPr>
            <a:spLocks noGrp="1"/>
          </p:cNvSpPr>
          <p:nvPr>
            <p:ph type="sldNum" sz="quarter" idx="12"/>
          </p:nvPr>
        </p:nvSpPr>
        <p:spPr>
          <a:noFill/>
        </p:spPr>
        <p:txBody>
          <a:bodyPr/>
          <a:lstStyle/>
          <a:p>
            <a:fld id="{2C2AAD3E-C3D0-497D-8399-00BF344502E5}" type="slidenum">
              <a:rPr lang="en-US" smtClean="0"/>
              <a:pPr/>
              <a:t>6</a:t>
            </a:fld>
            <a:endParaRPr lang="en-US"/>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7" name="Rectangle 3"/>
          <p:cNvSpPr>
            <a:spLocks noGrp="1" noChangeArrowheads="1"/>
          </p:cNvSpPr>
          <p:nvPr>
            <p:ph idx="1"/>
          </p:nvPr>
        </p:nvSpPr>
        <p:spPr>
          <a:xfrm>
            <a:off x="609600" y="1295400"/>
            <a:ext cx="8077200" cy="4754563"/>
          </a:xfrm>
        </p:spPr>
        <p:txBody>
          <a:bodyPr/>
          <a:lstStyle/>
          <a:p>
            <a:pPr eaLnBrk="1" hangingPunct="1"/>
            <a:r>
              <a:rPr lang="en-US" altLang="zh-CN" sz="2400" dirty="0">
                <a:solidFill>
                  <a:srgbClr val="000000"/>
                </a:solidFill>
                <a:latin typeface="Century Gothic" pitchFamily="34" charset="0"/>
                <a:ea typeface="SimSun" pitchFamily="2" charset="-122"/>
              </a:rPr>
              <a:t>Once mRNA has </a:t>
            </a:r>
            <a:r>
              <a:rPr lang="en-US" altLang="zh-CN" sz="2400" b="1" dirty="0">
                <a:solidFill>
                  <a:srgbClr val="000000"/>
                </a:solidFill>
                <a:latin typeface="Century Gothic" pitchFamily="34" charset="0"/>
                <a:ea typeface="SimSun" pitchFamily="2" charset="-122"/>
              </a:rPr>
              <a:t>received its cap and tail</a:t>
            </a:r>
            <a:r>
              <a:rPr lang="en-US" altLang="zh-CN" sz="2400" dirty="0">
                <a:solidFill>
                  <a:srgbClr val="000000"/>
                </a:solidFill>
                <a:latin typeface="Century Gothic" pitchFamily="34" charset="0"/>
                <a:ea typeface="SimSun" pitchFamily="2" charset="-122"/>
              </a:rPr>
              <a:t> and had its </a:t>
            </a:r>
            <a:r>
              <a:rPr lang="en-US" altLang="zh-CN" sz="2400" b="1" dirty="0">
                <a:solidFill>
                  <a:srgbClr val="000000"/>
                </a:solidFill>
                <a:latin typeface="Century Gothic" pitchFamily="34" charset="0"/>
                <a:ea typeface="SimSun" pitchFamily="2" charset="-122"/>
              </a:rPr>
              <a:t>introns spliced out</a:t>
            </a:r>
            <a:r>
              <a:rPr lang="en-US" altLang="zh-CN" sz="2400" dirty="0">
                <a:solidFill>
                  <a:srgbClr val="000000"/>
                </a:solidFill>
                <a:latin typeface="Century Gothic" pitchFamily="34" charset="0"/>
                <a:ea typeface="SimSun" pitchFamily="2" charset="-122"/>
              </a:rPr>
              <a:t>, it is free to exit the nucleus.</a:t>
            </a:r>
          </a:p>
          <a:p>
            <a:pPr eaLnBrk="1" hangingPunct="1"/>
            <a:r>
              <a:rPr lang="en-US" altLang="zh-CN" sz="2400" dirty="0">
                <a:solidFill>
                  <a:srgbClr val="000000"/>
                </a:solidFill>
                <a:latin typeface="Century Gothic" pitchFamily="34" charset="0"/>
                <a:ea typeface="SimSun" pitchFamily="2" charset="-122"/>
              </a:rPr>
              <a:t>The splicing factors (the ’</a:t>
            </a:r>
            <a:r>
              <a:rPr lang="en-US" altLang="zh-CN" sz="2400" dirty="0" err="1">
                <a:solidFill>
                  <a:srgbClr val="000000"/>
                </a:solidFill>
                <a:latin typeface="Century Gothic" pitchFamily="34" charset="0"/>
                <a:ea typeface="SimSun" pitchFamily="2" charset="-122"/>
              </a:rPr>
              <a:t>snurps</a:t>
            </a:r>
            <a:r>
              <a:rPr lang="en-US" altLang="zh-CN" sz="2400" dirty="0">
                <a:solidFill>
                  <a:srgbClr val="000000"/>
                </a:solidFill>
                <a:latin typeface="Century Gothic" pitchFamily="34" charset="0"/>
                <a:ea typeface="SimSun" pitchFamily="2" charset="-122"/>
              </a:rPr>
              <a:t>’) that bind to the RNA, prevent it from leaving until splicing is finished.</a:t>
            </a:r>
            <a:endParaRPr lang="en-US" sz="2400" dirty="0">
              <a:solidFill>
                <a:srgbClr val="000000"/>
              </a:solidFill>
              <a:latin typeface="Century Gothic" pitchFamily="34" charset="0"/>
            </a:endParaRPr>
          </a:p>
        </p:txBody>
      </p:sp>
      <p:sp>
        <p:nvSpPr>
          <p:cNvPr id="79875" name="Slide Number Placeholder 5"/>
          <p:cNvSpPr>
            <a:spLocks noGrp="1"/>
          </p:cNvSpPr>
          <p:nvPr>
            <p:ph type="sldNum" sz="quarter" idx="12"/>
          </p:nvPr>
        </p:nvSpPr>
        <p:spPr>
          <a:noFill/>
        </p:spPr>
        <p:txBody>
          <a:bodyPr/>
          <a:lstStyle/>
          <a:p>
            <a:fld id="{D1234EE9-BDAC-4CE5-B0C9-B995B64FAD7C}" type="slidenum">
              <a:rPr lang="en-US" smtClean="0"/>
              <a:pPr/>
              <a:t>60</a:t>
            </a:fld>
            <a:endParaRPr lang="en-US"/>
          </a:p>
        </p:txBody>
      </p:sp>
    </p:spTree>
    <p:extLst>
      <p:ext uri="{BB962C8B-B14F-4D97-AF65-F5344CB8AC3E}">
        <p14:creationId xmlns:p14="http://schemas.microsoft.com/office/powerpoint/2010/main" val="271834745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7" name="Slide Number Placeholder 3"/>
          <p:cNvSpPr>
            <a:spLocks noGrp="1"/>
          </p:cNvSpPr>
          <p:nvPr>
            <p:ph type="sldNum" sz="quarter" idx="12"/>
          </p:nvPr>
        </p:nvSpPr>
        <p:spPr>
          <a:noFill/>
        </p:spPr>
        <p:txBody>
          <a:bodyPr/>
          <a:lstStyle/>
          <a:p>
            <a:fld id="{7FAA6DDC-51CD-4DE5-98A7-D7B12C60B4D9}" type="slidenum">
              <a:rPr lang="en-US" smtClean="0"/>
              <a:pPr/>
              <a:t>61</a:t>
            </a:fld>
            <a:endParaRPr lang="en-US"/>
          </a:p>
        </p:txBody>
      </p:sp>
      <p:pic>
        <p:nvPicPr>
          <p:cNvPr id="110596" name="Picture 4" descr="Fig1913"/>
          <p:cNvPicPr>
            <a:picLocks noChangeAspect="1" noChangeArrowheads="1"/>
          </p:cNvPicPr>
          <p:nvPr/>
        </p:nvPicPr>
        <p:blipFill>
          <a:blip r:embed="rId2" cstate="print">
            <a:lum bright="-6000" contrast="6000"/>
          </a:blip>
          <a:srcRect t="3113"/>
          <a:stretch>
            <a:fillRect/>
          </a:stretch>
        </p:blipFill>
        <p:spPr bwMode="auto">
          <a:xfrm>
            <a:off x="457200" y="914400"/>
            <a:ext cx="8229600" cy="4953000"/>
          </a:xfrm>
          <a:prstGeom prst="rect">
            <a:avLst/>
          </a:prstGeom>
          <a:noFill/>
          <a:ln w="9525">
            <a:noFill/>
            <a:miter lim="800000"/>
            <a:headEnd/>
            <a:tailEnd/>
          </a:ln>
        </p:spPr>
      </p:pic>
      <p:sp>
        <p:nvSpPr>
          <p:cNvPr id="4" name="Text Box 38"/>
          <p:cNvSpPr txBox="1">
            <a:spLocks noChangeArrowheads="1"/>
          </p:cNvSpPr>
          <p:nvPr/>
        </p:nvSpPr>
        <p:spPr bwMode="auto">
          <a:xfrm>
            <a:off x="228600" y="304800"/>
            <a:ext cx="8763000" cy="609600"/>
          </a:xfrm>
          <a:prstGeom prst="rect">
            <a:avLst/>
          </a:prstGeom>
          <a:ln>
            <a:headEnd/>
            <a:tailEnd/>
          </a:ln>
        </p:spPr>
        <p:style>
          <a:lnRef idx="2">
            <a:schemeClr val="accent3"/>
          </a:lnRef>
          <a:fillRef idx="1">
            <a:schemeClr val="lt1"/>
          </a:fillRef>
          <a:effectRef idx="0">
            <a:schemeClr val="accent3"/>
          </a:effectRef>
          <a:fontRef idx="minor">
            <a:schemeClr val="dk1"/>
          </a:fontRef>
        </p:style>
        <p:txBody>
          <a:bodyPr/>
          <a:lstStyle/>
          <a:p>
            <a:pPr algn="ctr">
              <a:spcBef>
                <a:spcPts val="1200"/>
              </a:spcBef>
              <a:spcAft>
                <a:spcPts val="300"/>
              </a:spcAft>
            </a:pPr>
            <a:r>
              <a:rPr lang="en-US" altLang="zh-CN" sz="2400" b="1" dirty="0">
                <a:solidFill>
                  <a:srgbClr val="000000"/>
                </a:solidFill>
                <a:latin typeface="Century Gothic" pitchFamily="34" charset="0"/>
                <a:ea typeface="SimSun" pitchFamily="2" charset="-122"/>
              </a:rPr>
              <a:t>mRNA leaving the nucleus</a:t>
            </a:r>
          </a:p>
          <a:p>
            <a:pPr algn="ctr"/>
            <a:endParaRPr lang="en-US" sz="2400" dirty="0">
              <a:solidFill>
                <a:srgbClr val="000000"/>
              </a:solidFill>
              <a:latin typeface="Century Gothic" pitchFamily="34" charset="0"/>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1" name="Slide Number Placeholder 3"/>
          <p:cNvSpPr>
            <a:spLocks noGrp="1"/>
          </p:cNvSpPr>
          <p:nvPr>
            <p:ph type="sldNum" sz="quarter" idx="12"/>
          </p:nvPr>
        </p:nvSpPr>
        <p:spPr>
          <a:noFill/>
        </p:spPr>
        <p:txBody>
          <a:bodyPr/>
          <a:lstStyle/>
          <a:p>
            <a:fld id="{88D6ADFF-F3EF-4EEF-A1F1-7D86F255D1B2}" type="slidenum">
              <a:rPr lang="en-US" smtClean="0"/>
              <a:pPr/>
              <a:t>62</a:t>
            </a:fld>
            <a:endParaRPr lang="en-US"/>
          </a:p>
        </p:txBody>
      </p:sp>
      <p:sp>
        <p:nvSpPr>
          <p:cNvPr id="83972" name="Text Box 89"/>
          <p:cNvSpPr txBox="1">
            <a:spLocks noChangeArrowheads="1"/>
          </p:cNvSpPr>
          <p:nvPr/>
        </p:nvSpPr>
        <p:spPr bwMode="auto">
          <a:xfrm>
            <a:off x="1588" y="662626"/>
            <a:ext cx="8839200" cy="609600"/>
          </a:xfrm>
          <a:prstGeom prst="rect">
            <a:avLst/>
          </a:prstGeom>
          <a:ln>
            <a:headEnd/>
            <a:tailEnd/>
          </a:ln>
        </p:spPr>
        <p:style>
          <a:lnRef idx="2">
            <a:schemeClr val="accent3"/>
          </a:lnRef>
          <a:fillRef idx="1">
            <a:schemeClr val="lt1"/>
          </a:fillRef>
          <a:effectRef idx="0">
            <a:schemeClr val="accent3"/>
          </a:effectRef>
          <a:fontRef idx="minor">
            <a:schemeClr val="dk1"/>
          </a:fontRef>
        </p:style>
        <p:txBody>
          <a:bodyPr/>
          <a:lstStyle/>
          <a:p>
            <a:pPr algn="ctr"/>
            <a:r>
              <a:rPr lang="en-US" sz="2800" b="1" dirty="0">
                <a:solidFill>
                  <a:srgbClr val="000000"/>
                </a:solidFill>
                <a:latin typeface="Century Gothic" pitchFamily="34" charset="0"/>
              </a:rPr>
              <a:t>Mature Eukaryotic mRNA</a:t>
            </a:r>
            <a:endParaRPr lang="en-US" sz="2800" dirty="0">
              <a:solidFill>
                <a:srgbClr val="000000"/>
              </a:solidFill>
              <a:latin typeface="Century Gothic" pitchFamily="34" charset="0"/>
            </a:endParaRPr>
          </a:p>
          <a:p>
            <a:endParaRPr lang="en-US" sz="2800" dirty="0">
              <a:solidFill>
                <a:srgbClr val="000000"/>
              </a:solidFill>
              <a:latin typeface="Century Gothic" pitchFamily="34" charset="0"/>
            </a:endParaRPr>
          </a:p>
        </p:txBody>
      </p:sp>
      <p:grpSp>
        <p:nvGrpSpPr>
          <p:cNvPr id="83973" name="Group 94"/>
          <p:cNvGrpSpPr>
            <a:grpSpLocks/>
          </p:cNvGrpSpPr>
          <p:nvPr/>
        </p:nvGrpSpPr>
        <p:grpSpPr bwMode="auto">
          <a:xfrm>
            <a:off x="1609725" y="1371601"/>
            <a:ext cx="6173788" cy="2463801"/>
            <a:chOff x="1014" y="864"/>
            <a:chExt cx="3889" cy="1552"/>
          </a:xfrm>
        </p:grpSpPr>
        <p:sp>
          <p:nvSpPr>
            <p:cNvPr id="83974" name="Rectangle 22"/>
            <p:cNvSpPr>
              <a:spLocks noChangeArrowheads="1"/>
            </p:cNvSpPr>
            <p:nvPr/>
          </p:nvSpPr>
          <p:spPr bwMode="auto">
            <a:xfrm>
              <a:off x="3317" y="1535"/>
              <a:ext cx="177" cy="169"/>
            </a:xfrm>
            <a:prstGeom prst="rect">
              <a:avLst/>
            </a:prstGeom>
            <a:gradFill rotWithShape="0">
              <a:gsLst>
                <a:gs pos="0">
                  <a:srgbClr val="767676"/>
                </a:gs>
                <a:gs pos="50000">
                  <a:srgbClr val="FFFFFF"/>
                </a:gs>
                <a:gs pos="100000">
                  <a:srgbClr val="767676"/>
                </a:gs>
              </a:gsLst>
              <a:lin ang="5400000" scaled="1"/>
            </a:gradFill>
            <a:ln w="9525">
              <a:noFill/>
              <a:miter lim="800000"/>
              <a:headEnd/>
              <a:tailEnd/>
            </a:ln>
          </p:spPr>
          <p:txBody>
            <a:bodyPr/>
            <a:lstStyle/>
            <a:p>
              <a:endParaRPr lang="en-US"/>
            </a:p>
          </p:txBody>
        </p:sp>
        <p:sp>
          <p:nvSpPr>
            <p:cNvPr id="83975" name="Line 8"/>
            <p:cNvSpPr>
              <a:spLocks noChangeShapeType="1"/>
            </p:cNvSpPr>
            <p:nvPr/>
          </p:nvSpPr>
          <p:spPr bwMode="auto">
            <a:xfrm flipV="1">
              <a:off x="1280" y="1573"/>
              <a:ext cx="708" cy="0"/>
            </a:xfrm>
            <a:prstGeom prst="line">
              <a:avLst/>
            </a:prstGeom>
            <a:noFill/>
            <a:ln w="19050">
              <a:solidFill>
                <a:srgbClr val="000000"/>
              </a:solidFill>
              <a:round/>
              <a:headEnd/>
              <a:tailEnd/>
            </a:ln>
          </p:spPr>
          <p:txBody>
            <a:bodyPr/>
            <a:lstStyle/>
            <a:p>
              <a:endParaRPr lang="en-US"/>
            </a:p>
          </p:txBody>
        </p:sp>
        <p:sp>
          <p:nvSpPr>
            <p:cNvPr id="83976" name="Oval 5"/>
            <p:cNvSpPr>
              <a:spLocks noChangeArrowheads="1"/>
            </p:cNvSpPr>
            <p:nvPr/>
          </p:nvSpPr>
          <p:spPr bwMode="auto">
            <a:xfrm>
              <a:off x="1426" y="1477"/>
              <a:ext cx="202" cy="222"/>
            </a:xfrm>
            <a:prstGeom prst="ellipse">
              <a:avLst/>
            </a:prstGeom>
            <a:gradFill rotWithShape="0">
              <a:gsLst>
                <a:gs pos="0">
                  <a:srgbClr val="FF00FF"/>
                </a:gs>
                <a:gs pos="100000">
                  <a:srgbClr val="760076"/>
                </a:gs>
              </a:gsLst>
              <a:path path="rect">
                <a:fillToRect t="100000" r="100000"/>
              </a:path>
            </a:gradFill>
            <a:ln w="9525">
              <a:noFill/>
              <a:round/>
              <a:headEnd/>
              <a:tailEnd/>
            </a:ln>
          </p:spPr>
          <p:txBody>
            <a:bodyPr/>
            <a:lstStyle/>
            <a:p>
              <a:endParaRPr lang="en-US"/>
            </a:p>
          </p:txBody>
        </p:sp>
        <p:sp>
          <p:nvSpPr>
            <p:cNvPr id="83977" name="Oval 6"/>
            <p:cNvSpPr>
              <a:spLocks noChangeArrowheads="1"/>
            </p:cNvSpPr>
            <p:nvPr/>
          </p:nvSpPr>
          <p:spPr bwMode="auto">
            <a:xfrm>
              <a:off x="1694" y="1466"/>
              <a:ext cx="202" cy="222"/>
            </a:xfrm>
            <a:prstGeom prst="ellipse">
              <a:avLst/>
            </a:prstGeom>
            <a:gradFill rotWithShape="0">
              <a:gsLst>
                <a:gs pos="0">
                  <a:srgbClr val="FF00FF"/>
                </a:gs>
                <a:gs pos="100000">
                  <a:srgbClr val="760076"/>
                </a:gs>
              </a:gsLst>
              <a:path path="rect">
                <a:fillToRect t="100000" r="100000"/>
              </a:path>
            </a:gradFill>
            <a:ln w="9525">
              <a:noFill/>
              <a:round/>
              <a:headEnd/>
              <a:tailEnd/>
            </a:ln>
          </p:spPr>
          <p:txBody>
            <a:bodyPr/>
            <a:lstStyle/>
            <a:p>
              <a:endParaRPr lang="en-US"/>
            </a:p>
          </p:txBody>
        </p:sp>
        <p:sp>
          <p:nvSpPr>
            <p:cNvPr id="83978" name="Oval 7"/>
            <p:cNvSpPr>
              <a:spLocks noChangeArrowheads="1"/>
            </p:cNvSpPr>
            <p:nvPr/>
          </p:nvSpPr>
          <p:spPr bwMode="auto">
            <a:xfrm>
              <a:off x="1964" y="1466"/>
              <a:ext cx="201" cy="222"/>
            </a:xfrm>
            <a:prstGeom prst="ellipse">
              <a:avLst/>
            </a:prstGeom>
            <a:gradFill rotWithShape="0">
              <a:gsLst>
                <a:gs pos="0">
                  <a:srgbClr val="FF00FF"/>
                </a:gs>
                <a:gs pos="100000">
                  <a:srgbClr val="760076"/>
                </a:gs>
              </a:gsLst>
              <a:path path="rect">
                <a:fillToRect t="100000" r="100000"/>
              </a:path>
            </a:gradFill>
            <a:ln w="9525">
              <a:noFill/>
              <a:round/>
              <a:headEnd/>
              <a:tailEnd/>
            </a:ln>
          </p:spPr>
          <p:txBody>
            <a:bodyPr/>
            <a:lstStyle/>
            <a:p>
              <a:endParaRPr lang="en-US"/>
            </a:p>
          </p:txBody>
        </p:sp>
        <p:sp>
          <p:nvSpPr>
            <p:cNvPr id="83979" name="Line 9"/>
            <p:cNvSpPr>
              <a:spLocks noChangeShapeType="1"/>
            </p:cNvSpPr>
            <p:nvPr/>
          </p:nvSpPr>
          <p:spPr bwMode="auto">
            <a:xfrm flipV="1">
              <a:off x="1191" y="1535"/>
              <a:ext cx="0" cy="169"/>
            </a:xfrm>
            <a:prstGeom prst="line">
              <a:avLst/>
            </a:prstGeom>
            <a:noFill/>
            <a:ln w="19050">
              <a:solidFill>
                <a:srgbClr val="000000"/>
              </a:solidFill>
              <a:round/>
              <a:headEnd/>
              <a:tailEnd type="triangle" w="med" len="med"/>
            </a:ln>
          </p:spPr>
          <p:txBody>
            <a:bodyPr/>
            <a:lstStyle/>
            <a:p>
              <a:endParaRPr lang="en-US"/>
            </a:p>
          </p:txBody>
        </p:sp>
        <p:sp>
          <p:nvSpPr>
            <p:cNvPr id="83980" name="Text Box 10"/>
            <p:cNvSpPr txBox="1">
              <a:spLocks noChangeArrowheads="1"/>
            </p:cNvSpPr>
            <p:nvPr/>
          </p:nvSpPr>
          <p:spPr bwMode="auto">
            <a:xfrm>
              <a:off x="1426" y="1514"/>
              <a:ext cx="201" cy="227"/>
            </a:xfrm>
            <a:prstGeom prst="rect">
              <a:avLst/>
            </a:prstGeom>
            <a:noFill/>
            <a:ln w="9525">
              <a:noFill/>
              <a:miter lim="800000"/>
              <a:headEnd/>
              <a:tailEnd/>
            </a:ln>
          </p:spPr>
          <p:txBody>
            <a:bodyPr/>
            <a:lstStyle/>
            <a:p>
              <a:r>
                <a:rPr lang="en-US" sz="1200" b="1">
                  <a:solidFill>
                    <a:srgbClr val="FFFF00"/>
                  </a:solidFill>
                  <a:latin typeface="Arial Narrow" pitchFamily="34" charset="0"/>
                </a:rPr>
                <a:t>P</a:t>
              </a:r>
              <a:endParaRPr lang="en-US"/>
            </a:p>
          </p:txBody>
        </p:sp>
        <p:sp>
          <p:nvSpPr>
            <p:cNvPr id="83981" name="Text Box 11"/>
            <p:cNvSpPr txBox="1">
              <a:spLocks noChangeArrowheads="1"/>
            </p:cNvSpPr>
            <p:nvPr/>
          </p:nvSpPr>
          <p:spPr bwMode="auto">
            <a:xfrm>
              <a:off x="1694" y="1500"/>
              <a:ext cx="287" cy="241"/>
            </a:xfrm>
            <a:prstGeom prst="rect">
              <a:avLst/>
            </a:prstGeom>
            <a:noFill/>
            <a:ln w="9525">
              <a:noFill/>
              <a:miter lim="800000"/>
              <a:headEnd/>
              <a:tailEnd/>
            </a:ln>
          </p:spPr>
          <p:txBody>
            <a:bodyPr/>
            <a:lstStyle/>
            <a:p>
              <a:r>
                <a:rPr lang="en-US" sz="1200" b="1">
                  <a:solidFill>
                    <a:srgbClr val="FFFF00"/>
                  </a:solidFill>
                  <a:latin typeface="Century Gothic" pitchFamily="34" charset="0"/>
                </a:rPr>
                <a:t>P</a:t>
              </a:r>
              <a:endParaRPr lang="en-US">
                <a:latin typeface="Century Gothic" pitchFamily="34" charset="0"/>
              </a:endParaRPr>
            </a:p>
          </p:txBody>
        </p:sp>
        <p:sp>
          <p:nvSpPr>
            <p:cNvPr id="83982" name="Text Box 12"/>
            <p:cNvSpPr txBox="1">
              <a:spLocks noChangeArrowheads="1"/>
            </p:cNvSpPr>
            <p:nvPr/>
          </p:nvSpPr>
          <p:spPr bwMode="auto">
            <a:xfrm>
              <a:off x="1964" y="1514"/>
              <a:ext cx="194" cy="227"/>
            </a:xfrm>
            <a:prstGeom prst="rect">
              <a:avLst/>
            </a:prstGeom>
            <a:noFill/>
            <a:ln w="9525">
              <a:noFill/>
              <a:miter lim="800000"/>
              <a:headEnd/>
              <a:tailEnd/>
            </a:ln>
          </p:spPr>
          <p:txBody>
            <a:bodyPr/>
            <a:lstStyle/>
            <a:p>
              <a:r>
                <a:rPr lang="en-US" sz="1200" b="1">
                  <a:solidFill>
                    <a:srgbClr val="FFFF00"/>
                  </a:solidFill>
                  <a:latin typeface="Century Gothic" pitchFamily="34" charset="0"/>
                </a:rPr>
                <a:t>P</a:t>
              </a:r>
              <a:endParaRPr lang="en-US">
                <a:latin typeface="Century Gothic" pitchFamily="34" charset="0"/>
              </a:endParaRPr>
            </a:p>
          </p:txBody>
        </p:sp>
        <p:sp>
          <p:nvSpPr>
            <p:cNvPr id="83983" name="AutoShape 13"/>
            <p:cNvSpPr>
              <a:spLocks noChangeArrowheads="1"/>
            </p:cNvSpPr>
            <p:nvPr/>
          </p:nvSpPr>
          <p:spPr bwMode="auto">
            <a:xfrm>
              <a:off x="1014" y="1408"/>
              <a:ext cx="336" cy="370"/>
            </a:xfrm>
            <a:prstGeom prst="pentagon">
              <a:avLst/>
            </a:prstGeom>
            <a:solidFill>
              <a:srgbClr val="0000FF"/>
            </a:solidFill>
            <a:ln w="9525">
              <a:noFill/>
              <a:miter lim="800000"/>
              <a:headEnd/>
              <a:tailEnd/>
            </a:ln>
          </p:spPr>
          <p:txBody>
            <a:bodyPr/>
            <a:lstStyle/>
            <a:p>
              <a:endParaRPr lang="en-US"/>
            </a:p>
          </p:txBody>
        </p:sp>
        <p:sp>
          <p:nvSpPr>
            <p:cNvPr id="83984" name="Text Box 14"/>
            <p:cNvSpPr txBox="1">
              <a:spLocks noChangeArrowheads="1"/>
            </p:cNvSpPr>
            <p:nvPr/>
          </p:nvSpPr>
          <p:spPr bwMode="auto">
            <a:xfrm>
              <a:off x="1104" y="1488"/>
              <a:ext cx="269" cy="222"/>
            </a:xfrm>
            <a:prstGeom prst="rect">
              <a:avLst/>
            </a:prstGeom>
            <a:noFill/>
            <a:ln w="9525">
              <a:noFill/>
              <a:miter lim="800000"/>
              <a:headEnd/>
              <a:tailEnd/>
            </a:ln>
          </p:spPr>
          <p:txBody>
            <a:bodyPr/>
            <a:lstStyle/>
            <a:p>
              <a:r>
                <a:rPr lang="en-US" sz="1100">
                  <a:solidFill>
                    <a:srgbClr val="FFFFFF"/>
                  </a:solidFill>
                  <a:latin typeface="Arial Narrow" pitchFamily="34" charset="0"/>
                </a:rPr>
                <a:t>R</a:t>
              </a:r>
              <a:endParaRPr lang="en-US"/>
            </a:p>
          </p:txBody>
        </p:sp>
        <p:sp>
          <p:nvSpPr>
            <p:cNvPr id="83985" name="Rectangle 15"/>
            <p:cNvSpPr>
              <a:spLocks noChangeArrowheads="1"/>
            </p:cNvSpPr>
            <p:nvPr/>
          </p:nvSpPr>
          <p:spPr bwMode="auto">
            <a:xfrm>
              <a:off x="2254" y="1535"/>
              <a:ext cx="88" cy="169"/>
            </a:xfrm>
            <a:prstGeom prst="rect">
              <a:avLst/>
            </a:prstGeom>
            <a:gradFill rotWithShape="0">
              <a:gsLst>
                <a:gs pos="0">
                  <a:srgbClr val="475E00"/>
                </a:gs>
                <a:gs pos="50000">
                  <a:srgbClr val="99CC00"/>
                </a:gs>
                <a:gs pos="100000">
                  <a:srgbClr val="475E00"/>
                </a:gs>
              </a:gsLst>
              <a:lin ang="5400000" scaled="1"/>
            </a:gradFill>
            <a:ln w="9525">
              <a:noFill/>
              <a:miter lim="800000"/>
              <a:headEnd/>
              <a:tailEnd/>
            </a:ln>
          </p:spPr>
          <p:txBody>
            <a:bodyPr/>
            <a:lstStyle/>
            <a:p>
              <a:endParaRPr lang="en-US"/>
            </a:p>
          </p:txBody>
        </p:sp>
        <p:sp>
          <p:nvSpPr>
            <p:cNvPr id="83986" name="Text Box 16"/>
            <p:cNvSpPr txBox="1">
              <a:spLocks noChangeArrowheads="1"/>
            </p:cNvSpPr>
            <p:nvPr/>
          </p:nvSpPr>
          <p:spPr bwMode="auto">
            <a:xfrm>
              <a:off x="2342" y="1535"/>
              <a:ext cx="355" cy="169"/>
            </a:xfrm>
            <a:prstGeom prst="rect">
              <a:avLst/>
            </a:prstGeom>
            <a:gradFill rotWithShape="0">
              <a:gsLst>
                <a:gs pos="0">
                  <a:srgbClr val="767647"/>
                </a:gs>
                <a:gs pos="50000">
                  <a:srgbClr val="FFFF99"/>
                </a:gs>
                <a:gs pos="100000">
                  <a:srgbClr val="767647"/>
                </a:gs>
              </a:gsLst>
              <a:lin ang="5400000" scaled="1"/>
            </a:gradFill>
            <a:ln w="9525">
              <a:noFill/>
              <a:miter lim="800000"/>
              <a:headEnd/>
              <a:tailEnd/>
            </a:ln>
          </p:spPr>
          <p:txBody>
            <a:bodyPr/>
            <a:lstStyle/>
            <a:p>
              <a:r>
                <a:rPr lang="en-US" sz="1000" b="1">
                  <a:latin typeface="Century Gothic" pitchFamily="34" charset="0"/>
                </a:rPr>
                <a:t>AUG</a:t>
              </a:r>
              <a:endParaRPr lang="en-US">
                <a:latin typeface="Century Gothic" pitchFamily="34" charset="0"/>
              </a:endParaRPr>
            </a:p>
          </p:txBody>
        </p:sp>
        <p:sp>
          <p:nvSpPr>
            <p:cNvPr id="83987" name="Text Box 17"/>
            <p:cNvSpPr txBox="1">
              <a:spLocks noChangeArrowheads="1"/>
            </p:cNvSpPr>
            <p:nvPr/>
          </p:nvSpPr>
          <p:spPr bwMode="auto">
            <a:xfrm>
              <a:off x="2697" y="1535"/>
              <a:ext cx="265" cy="169"/>
            </a:xfrm>
            <a:prstGeom prst="rect">
              <a:avLst/>
            </a:prstGeom>
            <a:gradFill rotWithShape="0">
              <a:gsLst>
                <a:gs pos="0">
                  <a:srgbClr val="762F5E"/>
                </a:gs>
                <a:gs pos="50000">
                  <a:srgbClr val="FF66CC"/>
                </a:gs>
                <a:gs pos="100000">
                  <a:srgbClr val="762F5E"/>
                </a:gs>
              </a:gsLst>
              <a:lin ang="5400000" scaled="1"/>
            </a:gradFill>
            <a:ln w="9525">
              <a:noFill/>
              <a:miter lim="800000"/>
              <a:headEnd/>
              <a:tailEnd/>
            </a:ln>
          </p:spPr>
          <p:txBody>
            <a:bodyPr/>
            <a:lstStyle/>
            <a:p>
              <a:endParaRPr lang="en-US">
                <a:latin typeface="Century Gothic" pitchFamily="34" charset="0"/>
              </a:endParaRPr>
            </a:p>
          </p:txBody>
        </p:sp>
        <p:sp>
          <p:nvSpPr>
            <p:cNvPr id="83988" name="Text Box 18"/>
            <p:cNvSpPr txBox="1">
              <a:spLocks noChangeArrowheads="1"/>
            </p:cNvSpPr>
            <p:nvPr/>
          </p:nvSpPr>
          <p:spPr bwMode="auto">
            <a:xfrm>
              <a:off x="2962" y="1535"/>
              <a:ext cx="178" cy="169"/>
            </a:xfrm>
            <a:prstGeom prst="rect">
              <a:avLst/>
            </a:prstGeom>
            <a:gradFill rotWithShape="0">
              <a:gsLst>
                <a:gs pos="0">
                  <a:srgbClr val="5E4776"/>
                </a:gs>
                <a:gs pos="50000">
                  <a:srgbClr val="CC99FF"/>
                </a:gs>
                <a:gs pos="100000">
                  <a:srgbClr val="5E4776"/>
                </a:gs>
              </a:gsLst>
              <a:lin ang="5400000" scaled="1"/>
            </a:gradFill>
            <a:ln w="9525">
              <a:noFill/>
              <a:miter lim="800000"/>
              <a:headEnd/>
              <a:tailEnd/>
            </a:ln>
          </p:spPr>
          <p:txBody>
            <a:bodyPr/>
            <a:lstStyle/>
            <a:p>
              <a:endParaRPr lang="en-US">
                <a:latin typeface="Century Gothic" pitchFamily="34" charset="0"/>
              </a:endParaRPr>
            </a:p>
          </p:txBody>
        </p:sp>
        <p:sp>
          <p:nvSpPr>
            <p:cNvPr id="83989" name="Text Box 19"/>
            <p:cNvSpPr txBox="1">
              <a:spLocks noChangeArrowheads="1"/>
            </p:cNvSpPr>
            <p:nvPr/>
          </p:nvSpPr>
          <p:spPr bwMode="auto">
            <a:xfrm>
              <a:off x="3140" y="1535"/>
              <a:ext cx="177" cy="169"/>
            </a:xfrm>
            <a:prstGeom prst="rect">
              <a:avLst/>
            </a:prstGeom>
            <a:gradFill rotWithShape="0">
              <a:gsLst>
                <a:gs pos="0">
                  <a:srgbClr val="5E765E"/>
                </a:gs>
                <a:gs pos="50000">
                  <a:srgbClr val="CCFFCC"/>
                </a:gs>
                <a:gs pos="100000">
                  <a:srgbClr val="5E765E"/>
                </a:gs>
              </a:gsLst>
              <a:lin ang="5400000" scaled="1"/>
            </a:gradFill>
            <a:ln w="9525">
              <a:noFill/>
              <a:miter lim="800000"/>
              <a:headEnd/>
              <a:tailEnd/>
            </a:ln>
          </p:spPr>
          <p:txBody>
            <a:bodyPr/>
            <a:lstStyle/>
            <a:p>
              <a:endParaRPr lang="en-US">
                <a:latin typeface="Century Gothic" pitchFamily="34" charset="0"/>
              </a:endParaRPr>
            </a:p>
          </p:txBody>
        </p:sp>
        <p:sp>
          <p:nvSpPr>
            <p:cNvPr id="83990" name="AutoShape 20"/>
            <p:cNvSpPr>
              <a:spLocks noChangeArrowheads="1"/>
            </p:cNvSpPr>
            <p:nvPr/>
          </p:nvSpPr>
          <p:spPr bwMode="auto">
            <a:xfrm>
              <a:off x="3405" y="1535"/>
              <a:ext cx="177" cy="169"/>
            </a:xfrm>
            <a:prstGeom prst="diamond">
              <a:avLst/>
            </a:prstGeom>
            <a:gradFill rotWithShape="0">
              <a:gsLst>
                <a:gs pos="0">
                  <a:srgbClr val="760000"/>
                </a:gs>
                <a:gs pos="50000">
                  <a:srgbClr val="FF0000"/>
                </a:gs>
                <a:gs pos="100000">
                  <a:srgbClr val="760000"/>
                </a:gs>
              </a:gsLst>
              <a:lin ang="5400000" scaled="1"/>
            </a:gradFill>
            <a:ln w="9525">
              <a:noFill/>
              <a:miter lim="800000"/>
              <a:headEnd/>
              <a:tailEnd/>
            </a:ln>
          </p:spPr>
          <p:txBody>
            <a:bodyPr/>
            <a:lstStyle/>
            <a:p>
              <a:endParaRPr lang="en-US"/>
            </a:p>
          </p:txBody>
        </p:sp>
        <p:sp>
          <p:nvSpPr>
            <p:cNvPr id="83991" name="Rectangle 23"/>
            <p:cNvSpPr>
              <a:spLocks noChangeArrowheads="1"/>
            </p:cNvSpPr>
            <p:nvPr/>
          </p:nvSpPr>
          <p:spPr bwMode="auto">
            <a:xfrm>
              <a:off x="2342" y="2205"/>
              <a:ext cx="355" cy="176"/>
            </a:xfrm>
            <a:prstGeom prst="rect">
              <a:avLst/>
            </a:prstGeom>
            <a:gradFill rotWithShape="0">
              <a:gsLst>
                <a:gs pos="0">
                  <a:srgbClr val="767647"/>
                </a:gs>
                <a:gs pos="50000">
                  <a:srgbClr val="FFFF99"/>
                </a:gs>
                <a:gs pos="100000">
                  <a:srgbClr val="767647"/>
                </a:gs>
              </a:gsLst>
              <a:lin ang="5400000" scaled="1"/>
            </a:gradFill>
            <a:ln w="9525">
              <a:noFill/>
              <a:miter lim="800000"/>
              <a:headEnd/>
              <a:tailEnd/>
            </a:ln>
          </p:spPr>
          <p:txBody>
            <a:bodyPr/>
            <a:lstStyle/>
            <a:p>
              <a:endParaRPr lang="en-US"/>
            </a:p>
          </p:txBody>
        </p:sp>
        <p:sp>
          <p:nvSpPr>
            <p:cNvPr id="83992" name="Text Box 24"/>
            <p:cNvSpPr txBox="1">
              <a:spLocks noChangeArrowheads="1"/>
            </p:cNvSpPr>
            <p:nvPr/>
          </p:nvSpPr>
          <p:spPr bwMode="auto">
            <a:xfrm>
              <a:off x="2431" y="2205"/>
              <a:ext cx="354" cy="169"/>
            </a:xfrm>
            <a:prstGeom prst="rect">
              <a:avLst/>
            </a:prstGeom>
            <a:noFill/>
            <a:ln w="9525">
              <a:noFill/>
              <a:miter lim="800000"/>
              <a:headEnd/>
              <a:tailEnd/>
            </a:ln>
          </p:spPr>
          <p:txBody>
            <a:bodyPr/>
            <a:lstStyle/>
            <a:p>
              <a:r>
                <a:rPr lang="en-US" sz="1000" b="1">
                  <a:latin typeface="Century Gothic" pitchFamily="34" charset="0"/>
                </a:rPr>
                <a:t>MET</a:t>
              </a:r>
              <a:endParaRPr lang="en-US">
                <a:latin typeface="Century Gothic" pitchFamily="34" charset="0"/>
              </a:endParaRPr>
            </a:p>
          </p:txBody>
        </p:sp>
        <p:sp>
          <p:nvSpPr>
            <p:cNvPr id="83993" name="Text Box 25"/>
            <p:cNvSpPr txBox="1">
              <a:spLocks noChangeArrowheads="1"/>
            </p:cNvSpPr>
            <p:nvPr/>
          </p:nvSpPr>
          <p:spPr bwMode="auto">
            <a:xfrm>
              <a:off x="2697" y="2205"/>
              <a:ext cx="620" cy="176"/>
            </a:xfrm>
            <a:prstGeom prst="rect">
              <a:avLst/>
            </a:prstGeom>
            <a:gradFill rotWithShape="0">
              <a:gsLst>
                <a:gs pos="0">
                  <a:srgbClr val="76475E"/>
                </a:gs>
                <a:gs pos="50000">
                  <a:srgbClr val="FF99CC"/>
                </a:gs>
                <a:gs pos="100000">
                  <a:srgbClr val="76475E"/>
                </a:gs>
              </a:gsLst>
              <a:lin ang="5400000" scaled="1"/>
            </a:gradFill>
            <a:ln w="9525">
              <a:noFill/>
              <a:miter lim="800000"/>
              <a:headEnd/>
              <a:tailEnd/>
            </a:ln>
          </p:spPr>
          <p:txBody>
            <a:bodyPr/>
            <a:lstStyle/>
            <a:p>
              <a:pPr algn="just"/>
              <a:r>
                <a:rPr lang="en-US" sz="1200" b="1">
                  <a:latin typeface="Century Gothic" pitchFamily="34" charset="0"/>
                </a:rPr>
                <a:t>PROTEIN</a:t>
              </a:r>
            </a:p>
            <a:p>
              <a:pPr algn="just"/>
              <a:endParaRPr lang="en-US" sz="1200">
                <a:latin typeface="Century Gothic" pitchFamily="34" charset="0"/>
              </a:endParaRPr>
            </a:p>
            <a:p>
              <a:endParaRPr lang="en-US">
                <a:latin typeface="Century Gothic" pitchFamily="34" charset="0"/>
              </a:endParaRPr>
            </a:p>
          </p:txBody>
        </p:sp>
        <p:sp>
          <p:nvSpPr>
            <p:cNvPr id="93210" name="AutoShape 26"/>
            <p:cNvSpPr>
              <a:spLocks noChangeArrowheads="1"/>
            </p:cNvSpPr>
            <p:nvPr/>
          </p:nvSpPr>
          <p:spPr bwMode="auto">
            <a:xfrm>
              <a:off x="2785" y="1789"/>
              <a:ext cx="266" cy="254"/>
            </a:xfrm>
            <a:prstGeom prst="downArrow">
              <a:avLst>
                <a:gd name="adj1" fmla="val 50000"/>
                <a:gd name="adj2" fmla="val 25000"/>
              </a:avLst>
            </a:prstGeom>
            <a:solidFill>
              <a:srgbClr val="00CCFF"/>
            </a:solidFill>
            <a:ln w="9525">
              <a:noFill/>
              <a:miter lim="800000"/>
              <a:headEnd/>
              <a:tailEnd/>
            </a:ln>
            <a:effectLst>
              <a:outerShdw dist="35921" dir="2700000" algn="ctr" rotWithShape="0">
                <a:srgbClr val="808080"/>
              </a:outerShdw>
            </a:effectLst>
          </p:spPr>
          <p:txBody>
            <a:bodyPr/>
            <a:lstStyle/>
            <a:p>
              <a:pPr>
                <a:defRPr/>
              </a:pPr>
              <a:endParaRPr lang="en-US"/>
            </a:p>
          </p:txBody>
        </p:sp>
        <p:grpSp>
          <p:nvGrpSpPr>
            <p:cNvPr id="84016" name="Group 64"/>
            <p:cNvGrpSpPr>
              <a:grpSpLocks/>
            </p:cNvGrpSpPr>
            <p:nvPr/>
          </p:nvGrpSpPr>
          <p:grpSpPr bwMode="auto">
            <a:xfrm>
              <a:off x="1014" y="1168"/>
              <a:ext cx="1151" cy="169"/>
              <a:chOff x="1521" y="8284"/>
              <a:chExt cx="2340" cy="360"/>
            </a:xfrm>
          </p:grpSpPr>
          <p:sp>
            <p:nvSpPr>
              <p:cNvPr id="84042" name="Line 65"/>
              <p:cNvSpPr>
                <a:spLocks noChangeShapeType="1"/>
              </p:cNvSpPr>
              <p:nvPr/>
            </p:nvSpPr>
            <p:spPr bwMode="auto">
              <a:xfrm flipV="1">
                <a:off x="1521" y="8284"/>
                <a:ext cx="0" cy="360"/>
              </a:xfrm>
              <a:prstGeom prst="line">
                <a:avLst/>
              </a:prstGeom>
              <a:noFill/>
              <a:ln w="19050">
                <a:solidFill>
                  <a:srgbClr val="000000"/>
                </a:solidFill>
                <a:round/>
                <a:headEnd/>
                <a:tailEnd/>
              </a:ln>
            </p:spPr>
            <p:txBody>
              <a:bodyPr/>
              <a:lstStyle/>
              <a:p>
                <a:endParaRPr lang="en-US"/>
              </a:p>
            </p:txBody>
          </p:sp>
          <p:sp>
            <p:nvSpPr>
              <p:cNvPr id="84043" name="Line 66"/>
              <p:cNvSpPr>
                <a:spLocks noChangeShapeType="1"/>
              </p:cNvSpPr>
              <p:nvPr/>
            </p:nvSpPr>
            <p:spPr bwMode="auto">
              <a:xfrm>
                <a:off x="1521" y="8284"/>
                <a:ext cx="2340" cy="0"/>
              </a:xfrm>
              <a:prstGeom prst="line">
                <a:avLst/>
              </a:prstGeom>
              <a:noFill/>
              <a:ln w="19050">
                <a:solidFill>
                  <a:srgbClr val="000000"/>
                </a:solidFill>
                <a:round/>
                <a:headEnd/>
                <a:tailEnd/>
              </a:ln>
            </p:spPr>
            <p:txBody>
              <a:bodyPr/>
              <a:lstStyle/>
              <a:p>
                <a:endParaRPr lang="en-US"/>
              </a:p>
            </p:txBody>
          </p:sp>
          <p:sp>
            <p:nvSpPr>
              <p:cNvPr id="84044" name="Line 67"/>
              <p:cNvSpPr>
                <a:spLocks noChangeShapeType="1"/>
              </p:cNvSpPr>
              <p:nvPr/>
            </p:nvSpPr>
            <p:spPr bwMode="auto">
              <a:xfrm>
                <a:off x="3861" y="8284"/>
                <a:ext cx="0" cy="360"/>
              </a:xfrm>
              <a:prstGeom prst="line">
                <a:avLst/>
              </a:prstGeom>
              <a:noFill/>
              <a:ln w="19050">
                <a:solidFill>
                  <a:srgbClr val="000000"/>
                </a:solidFill>
                <a:round/>
                <a:headEnd/>
                <a:tailEnd/>
              </a:ln>
            </p:spPr>
            <p:txBody>
              <a:bodyPr/>
              <a:lstStyle/>
              <a:p>
                <a:endParaRPr lang="en-US"/>
              </a:p>
            </p:txBody>
          </p:sp>
        </p:grpSp>
        <p:grpSp>
          <p:nvGrpSpPr>
            <p:cNvPr id="84017" name="Group 68"/>
            <p:cNvGrpSpPr>
              <a:grpSpLocks/>
            </p:cNvGrpSpPr>
            <p:nvPr/>
          </p:nvGrpSpPr>
          <p:grpSpPr bwMode="auto">
            <a:xfrm>
              <a:off x="2254" y="1161"/>
              <a:ext cx="1151" cy="169"/>
              <a:chOff x="1521" y="8284"/>
              <a:chExt cx="2340" cy="360"/>
            </a:xfrm>
          </p:grpSpPr>
          <p:sp>
            <p:nvSpPr>
              <p:cNvPr id="84039" name="Line 69"/>
              <p:cNvSpPr>
                <a:spLocks noChangeShapeType="1"/>
              </p:cNvSpPr>
              <p:nvPr/>
            </p:nvSpPr>
            <p:spPr bwMode="auto">
              <a:xfrm flipV="1">
                <a:off x="1521" y="8284"/>
                <a:ext cx="0" cy="360"/>
              </a:xfrm>
              <a:prstGeom prst="line">
                <a:avLst/>
              </a:prstGeom>
              <a:noFill/>
              <a:ln w="19050">
                <a:solidFill>
                  <a:srgbClr val="000000"/>
                </a:solidFill>
                <a:round/>
                <a:headEnd/>
                <a:tailEnd/>
              </a:ln>
            </p:spPr>
            <p:txBody>
              <a:bodyPr/>
              <a:lstStyle/>
              <a:p>
                <a:endParaRPr lang="en-US"/>
              </a:p>
            </p:txBody>
          </p:sp>
          <p:sp>
            <p:nvSpPr>
              <p:cNvPr id="84040" name="Line 70"/>
              <p:cNvSpPr>
                <a:spLocks noChangeShapeType="1"/>
              </p:cNvSpPr>
              <p:nvPr/>
            </p:nvSpPr>
            <p:spPr bwMode="auto">
              <a:xfrm>
                <a:off x="1521" y="8284"/>
                <a:ext cx="2340" cy="0"/>
              </a:xfrm>
              <a:prstGeom prst="line">
                <a:avLst/>
              </a:prstGeom>
              <a:noFill/>
              <a:ln w="19050">
                <a:solidFill>
                  <a:srgbClr val="000000"/>
                </a:solidFill>
                <a:round/>
                <a:headEnd/>
                <a:tailEnd/>
              </a:ln>
            </p:spPr>
            <p:txBody>
              <a:bodyPr/>
              <a:lstStyle/>
              <a:p>
                <a:endParaRPr lang="en-US"/>
              </a:p>
            </p:txBody>
          </p:sp>
          <p:sp>
            <p:nvSpPr>
              <p:cNvPr id="84041" name="Line 71"/>
              <p:cNvSpPr>
                <a:spLocks noChangeShapeType="1"/>
              </p:cNvSpPr>
              <p:nvPr/>
            </p:nvSpPr>
            <p:spPr bwMode="auto">
              <a:xfrm>
                <a:off x="3861" y="8284"/>
                <a:ext cx="0" cy="360"/>
              </a:xfrm>
              <a:prstGeom prst="line">
                <a:avLst/>
              </a:prstGeom>
              <a:noFill/>
              <a:ln w="19050">
                <a:solidFill>
                  <a:srgbClr val="000000"/>
                </a:solidFill>
                <a:round/>
                <a:headEnd/>
                <a:tailEnd/>
              </a:ln>
            </p:spPr>
            <p:txBody>
              <a:bodyPr/>
              <a:lstStyle/>
              <a:p>
                <a:endParaRPr lang="en-US"/>
              </a:p>
            </p:txBody>
          </p:sp>
        </p:grpSp>
        <p:grpSp>
          <p:nvGrpSpPr>
            <p:cNvPr id="84018" name="Group 72"/>
            <p:cNvGrpSpPr>
              <a:grpSpLocks/>
            </p:cNvGrpSpPr>
            <p:nvPr/>
          </p:nvGrpSpPr>
          <p:grpSpPr bwMode="auto">
            <a:xfrm>
              <a:off x="3494" y="1161"/>
              <a:ext cx="1063" cy="169"/>
              <a:chOff x="1521" y="8284"/>
              <a:chExt cx="2340" cy="360"/>
            </a:xfrm>
          </p:grpSpPr>
          <p:sp>
            <p:nvSpPr>
              <p:cNvPr id="84036" name="Line 73"/>
              <p:cNvSpPr>
                <a:spLocks noChangeShapeType="1"/>
              </p:cNvSpPr>
              <p:nvPr/>
            </p:nvSpPr>
            <p:spPr bwMode="auto">
              <a:xfrm flipV="1">
                <a:off x="1521" y="8284"/>
                <a:ext cx="0" cy="360"/>
              </a:xfrm>
              <a:prstGeom prst="line">
                <a:avLst/>
              </a:prstGeom>
              <a:noFill/>
              <a:ln w="19050">
                <a:solidFill>
                  <a:srgbClr val="000000"/>
                </a:solidFill>
                <a:round/>
                <a:headEnd/>
                <a:tailEnd/>
              </a:ln>
            </p:spPr>
            <p:txBody>
              <a:bodyPr/>
              <a:lstStyle/>
              <a:p>
                <a:endParaRPr lang="en-US"/>
              </a:p>
            </p:txBody>
          </p:sp>
          <p:sp>
            <p:nvSpPr>
              <p:cNvPr id="84037" name="Line 74"/>
              <p:cNvSpPr>
                <a:spLocks noChangeShapeType="1"/>
              </p:cNvSpPr>
              <p:nvPr/>
            </p:nvSpPr>
            <p:spPr bwMode="auto">
              <a:xfrm>
                <a:off x="1521" y="8284"/>
                <a:ext cx="2340" cy="0"/>
              </a:xfrm>
              <a:prstGeom prst="line">
                <a:avLst/>
              </a:prstGeom>
              <a:noFill/>
              <a:ln w="19050">
                <a:solidFill>
                  <a:srgbClr val="000000"/>
                </a:solidFill>
                <a:round/>
                <a:headEnd/>
                <a:tailEnd/>
              </a:ln>
            </p:spPr>
            <p:txBody>
              <a:bodyPr/>
              <a:lstStyle/>
              <a:p>
                <a:endParaRPr lang="en-US"/>
              </a:p>
            </p:txBody>
          </p:sp>
          <p:sp>
            <p:nvSpPr>
              <p:cNvPr id="84038" name="Line 75"/>
              <p:cNvSpPr>
                <a:spLocks noChangeShapeType="1"/>
              </p:cNvSpPr>
              <p:nvPr/>
            </p:nvSpPr>
            <p:spPr bwMode="auto">
              <a:xfrm>
                <a:off x="3861" y="8284"/>
                <a:ext cx="0" cy="360"/>
              </a:xfrm>
              <a:prstGeom prst="line">
                <a:avLst/>
              </a:prstGeom>
              <a:noFill/>
              <a:ln w="19050">
                <a:solidFill>
                  <a:srgbClr val="000000"/>
                </a:solidFill>
                <a:round/>
                <a:headEnd/>
                <a:tailEnd/>
              </a:ln>
            </p:spPr>
            <p:txBody>
              <a:bodyPr/>
              <a:lstStyle/>
              <a:p>
                <a:endParaRPr lang="en-US"/>
              </a:p>
            </p:txBody>
          </p:sp>
        </p:grpSp>
        <p:sp>
          <p:nvSpPr>
            <p:cNvPr id="84019" name="Text Box 76"/>
            <p:cNvSpPr txBox="1">
              <a:spLocks noChangeArrowheads="1"/>
            </p:cNvSpPr>
            <p:nvPr/>
          </p:nvSpPr>
          <p:spPr bwMode="auto">
            <a:xfrm>
              <a:off x="1191" y="864"/>
              <a:ext cx="777" cy="169"/>
            </a:xfrm>
            <a:prstGeom prst="rect">
              <a:avLst/>
            </a:prstGeom>
            <a:noFill/>
            <a:ln w="9525">
              <a:noFill/>
              <a:miter lim="800000"/>
              <a:headEnd/>
              <a:tailEnd/>
            </a:ln>
          </p:spPr>
          <p:txBody>
            <a:bodyPr/>
            <a:lstStyle/>
            <a:p>
              <a:r>
                <a:rPr lang="en-US" sz="2400" b="1" dirty="0">
                  <a:latin typeface="Century Gothic" pitchFamily="34" charset="0"/>
                </a:rPr>
                <a:t>CAP</a:t>
              </a:r>
              <a:endParaRPr lang="en-US" sz="2400" dirty="0">
                <a:latin typeface="Century Gothic" pitchFamily="34" charset="0"/>
              </a:endParaRPr>
            </a:p>
          </p:txBody>
        </p:sp>
        <p:sp>
          <p:nvSpPr>
            <p:cNvPr id="84020" name="Text Box 77"/>
            <p:cNvSpPr txBox="1">
              <a:spLocks noChangeArrowheads="1"/>
            </p:cNvSpPr>
            <p:nvPr/>
          </p:nvSpPr>
          <p:spPr bwMode="auto">
            <a:xfrm>
              <a:off x="2520" y="864"/>
              <a:ext cx="792" cy="240"/>
            </a:xfrm>
            <a:prstGeom prst="rect">
              <a:avLst/>
            </a:prstGeom>
            <a:noFill/>
            <a:ln w="9525">
              <a:noFill/>
              <a:miter lim="800000"/>
              <a:headEnd/>
              <a:tailEnd/>
            </a:ln>
          </p:spPr>
          <p:txBody>
            <a:bodyPr/>
            <a:lstStyle/>
            <a:p>
              <a:r>
                <a:rPr lang="en-US" sz="2400" b="1" dirty="0">
                  <a:latin typeface="Century Gothic" pitchFamily="34" charset="0"/>
                </a:rPr>
                <a:t>EXONS</a:t>
              </a:r>
              <a:endParaRPr lang="en-US" sz="2400" dirty="0">
                <a:latin typeface="Century Gothic" pitchFamily="34" charset="0"/>
              </a:endParaRPr>
            </a:p>
          </p:txBody>
        </p:sp>
        <p:sp>
          <p:nvSpPr>
            <p:cNvPr id="84021" name="Text Box 78"/>
            <p:cNvSpPr txBox="1">
              <a:spLocks noChangeArrowheads="1"/>
            </p:cNvSpPr>
            <p:nvPr/>
          </p:nvSpPr>
          <p:spPr bwMode="auto">
            <a:xfrm>
              <a:off x="3774" y="864"/>
              <a:ext cx="786" cy="240"/>
            </a:xfrm>
            <a:prstGeom prst="rect">
              <a:avLst/>
            </a:prstGeom>
            <a:noFill/>
            <a:ln w="9525">
              <a:noFill/>
              <a:miter lim="800000"/>
              <a:headEnd/>
              <a:tailEnd/>
            </a:ln>
          </p:spPr>
          <p:txBody>
            <a:bodyPr/>
            <a:lstStyle/>
            <a:p>
              <a:r>
                <a:rPr lang="en-US" sz="2400" b="1">
                  <a:latin typeface="Century Gothic" pitchFamily="34" charset="0"/>
                </a:rPr>
                <a:t>TAIL</a:t>
              </a:r>
              <a:endParaRPr lang="en-US" sz="2400">
                <a:latin typeface="Century Gothic" pitchFamily="34" charset="0"/>
              </a:endParaRPr>
            </a:p>
          </p:txBody>
        </p:sp>
        <p:sp>
          <p:nvSpPr>
            <p:cNvPr id="84022" name="Line 79"/>
            <p:cNvSpPr>
              <a:spLocks noChangeShapeType="1"/>
            </p:cNvSpPr>
            <p:nvPr/>
          </p:nvSpPr>
          <p:spPr bwMode="auto">
            <a:xfrm>
              <a:off x="2342" y="1698"/>
              <a:ext cx="0" cy="507"/>
            </a:xfrm>
            <a:prstGeom prst="line">
              <a:avLst/>
            </a:prstGeom>
            <a:noFill/>
            <a:ln w="19050">
              <a:solidFill>
                <a:srgbClr val="000000"/>
              </a:solidFill>
              <a:prstDash val="dashDot"/>
              <a:round/>
              <a:headEnd/>
              <a:tailEnd/>
            </a:ln>
          </p:spPr>
          <p:txBody>
            <a:bodyPr/>
            <a:lstStyle/>
            <a:p>
              <a:endParaRPr lang="en-US"/>
            </a:p>
          </p:txBody>
        </p:sp>
        <p:sp>
          <p:nvSpPr>
            <p:cNvPr id="84023" name="Line 80"/>
            <p:cNvSpPr>
              <a:spLocks noChangeShapeType="1"/>
            </p:cNvSpPr>
            <p:nvPr/>
          </p:nvSpPr>
          <p:spPr bwMode="auto">
            <a:xfrm>
              <a:off x="3317" y="1698"/>
              <a:ext cx="0" cy="507"/>
            </a:xfrm>
            <a:prstGeom prst="line">
              <a:avLst/>
            </a:prstGeom>
            <a:noFill/>
            <a:ln w="19050">
              <a:solidFill>
                <a:srgbClr val="000000"/>
              </a:solidFill>
              <a:prstDash val="dashDot"/>
              <a:round/>
              <a:headEnd/>
              <a:tailEnd/>
            </a:ln>
          </p:spPr>
          <p:txBody>
            <a:bodyPr/>
            <a:lstStyle/>
            <a:p>
              <a:endParaRPr lang="en-US"/>
            </a:p>
          </p:txBody>
        </p:sp>
        <p:sp>
          <p:nvSpPr>
            <p:cNvPr id="84024" name="Text Box 81"/>
            <p:cNvSpPr txBox="1">
              <a:spLocks noChangeArrowheads="1"/>
            </p:cNvSpPr>
            <p:nvPr/>
          </p:nvSpPr>
          <p:spPr bwMode="auto">
            <a:xfrm>
              <a:off x="1361" y="1908"/>
              <a:ext cx="886" cy="508"/>
            </a:xfrm>
            <a:prstGeom prst="rect">
              <a:avLst/>
            </a:prstGeom>
            <a:noFill/>
            <a:ln w="9525">
              <a:noFill/>
              <a:miter lim="800000"/>
              <a:headEnd/>
              <a:tailEnd/>
            </a:ln>
          </p:spPr>
          <p:txBody>
            <a:bodyPr/>
            <a:lstStyle/>
            <a:p>
              <a:r>
                <a:rPr lang="en-US" sz="1200" b="1">
                  <a:latin typeface="Century Gothic" pitchFamily="34" charset="0"/>
                </a:rPr>
                <a:t>5’- untranslated region</a:t>
              </a:r>
              <a:endParaRPr lang="en-US">
                <a:latin typeface="Century Gothic" pitchFamily="34" charset="0"/>
              </a:endParaRPr>
            </a:p>
          </p:txBody>
        </p:sp>
        <p:sp>
          <p:nvSpPr>
            <p:cNvPr id="84025" name="Line 82"/>
            <p:cNvSpPr>
              <a:spLocks noChangeShapeType="1"/>
            </p:cNvSpPr>
            <p:nvPr/>
          </p:nvSpPr>
          <p:spPr bwMode="auto">
            <a:xfrm flipV="1">
              <a:off x="1811" y="1698"/>
              <a:ext cx="443" cy="254"/>
            </a:xfrm>
            <a:prstGeom prst="line">
              <a:avLst/>
            </a:prstGeom>
            <a:noFill/>
            <a:ln w="19050">
              <a:solidFill>
                <a:srgbClr val="000000"/>
              </a:solidFill>
              <a:round/>
              <a:headEnd/>
              <a:tailEnd type="triangle" w="sm" len="med"/>
            </a:ln>
          </p:spPr>
          <p:txBody>
            <a:bodyPr/>
            <a:lstStyle/>
            <a:p>
              <a:endParaRPr lang="en-US"/>
            </a:p>
          </p:txBody>
        </p:sp>
        <p:sp>
          <p:nvSpPr>
            <p:cNvPr id="84026" name="Text Box 83"/>
            <p:cNvSpPr txBox="1">
              <a:spLocks noChangeArrowheads="1"/>
            </p:cNvSpPr>
            <p:nvPr/>
          </p:nvSpPr>
          <p:spPr bwMode="auto">
            <a:xfrm>
              <a:off x="3228" y="1274"/>
              <a:ext cx="620" cy="254"/>
            </a:xfrm>
            <a:prstGeom prst="rect">
              <a:avLst/>
            </a:prstGeom>
            <a:noFill/>
            <a:ln w="9525">
              <a:noFill/>
              <a:miter lim="800000"/>
              <a:headEnd/>
              <a:tailEnd/>
            </a:ln>
          </p:spPr>
          <p:txBody>
            <a:bodyPr/>
            <a:lstStyle/>
            <a:p>
              <a:r>
                <a:rPr lang="en-US" sz="1200" b="1">
                  <a:latin typeface="Century Gothic" pitchFamily="34" charset="0"/>
                </a:rPr>
                <a:t>Tail signal</a:t>
              </a:r>
              <a:endParaRPr lang="en-US">
                <a:latin typeface="Century Gothic" pitchFamily="34" charset="0"/>
              </a:endParaRPr>
            </a:p>
          </p:txBody>
        </p:sp>
        <p:sp>
          <p:nvSpPr>
            <p:cNvPr id="84027" name="Line 84"/>
            <p:cNvSpPr>
              <a:spLocks noChangeShapeType="1"/>
            </p:cNvSpPr>
            <p:nvPr/>
          </p:nvSpPr>
          <p:spPr bwMode="auto">
            <a:xfrm>
              <a:off x="3494" y="1443"/>
              <a:ext cx="0" cy="106"/>
            </a:xfrm>
            <a:prstGeom prst="line">
              <a:avLst/>
            </a:prstGeom>
            <a:noFill/>
            <a:ln w="9525">
              <a:solidFill>
                <a:srgbClr val="000000"/>
              </a:solidFill>
              <a:round/>
              <a:headEnd/>
              <a:tailEnd type="triangle" w="sm" len="med"/>
            </a:ln>
          </p:spPr>
          <p:txBody>
            <a:bodyPr/>
            <a:lstStyle/>
            <a:p>
              <a:endParaRPr lang="en-US"/>
            </a:p>
          </p:txBody>
        </p:sp>
        <p:sp>
          <p:nvSpPr>
            <p:cNvPr id="84028" name="Text Box 85"/>
            <p:cNvSpPr txBox="1">
              <a:spLocks noChangeArrowheads="1"/>
            </p:cNvSpPr>
            <p:nvPr/>
          </p:nvSpPr>
          <p:spPr bwMode="auto">
            <a:xfrm>
              <a:off x="4283" y="1381"/>
              <a:ext cx="620" cy="254"/>
            </a:xfrm>
            <a:prstGeom prst="rect">
              <a:avLst/>
            </a:prstGeom>
            <a:noFill/>
            <a:ln w="9525">
              <a:noFill/>
              <a:miter lim="800000"/>
              <a:headEnd/>
              <a:tailEnd/>
            </a:ln>
          </p:spPr>
          <p:txBody>
            <a:bodyPr/>
            <a:lstStyle/>
            <a:p>
              <a:r>
                <a:rPr lang="en-US" sz="1200" b="1">
                  <a:latin typeface="Century Gothic" pitchFamily="34" charset="0"/>
                </a:rPr>
                <a:t>3’ end</a:t>
              </a:r>
              <a:endParaRPr lang="en-US">
                <a:latin typeface="Century Gothic" pitchFamily="34" charset="0"/>
              </a:endParaRPr>
            </a:p>
          </p:txBody>
        </p:sp>
        <p:sp>
          <p:nvSpPr>
            <p:cNvPr id="84029" name="Text Box 86"/>
            <p:cNvSpPr txBox="1">
              <a:spLocks noChangeArrowheads="1"/>
            </p:cNvSpPr>
            <p:nvPr/>
          </p:nvSpPr>
          <p:spPr bwMode="auto">
            <a:xfrm>
              <a:off x="2342" y="1211"/>
              <a:ext cx="702" cy="276"/>
            </a:xfrm>
            <a:prstGeom prst="rect">
              <a:avLst/>
            </a:prstGeom>
            <a:noFill/>
            <a:ln w="9525">
              <a:noFill/>
              <a:miter lim="800000"/>
              <a:headEnd/>
              <a:tailEnd/>
            </a:ln>
          </p:spPr>
          <p:txBody>
            <a:bodyPr/>
            <a:lstStyle/>
            <a:p>
              <a:r>
                <a:rPr lang="en-US" sz="1200" b="1">
                  <a:latin typeface="Century Gothic" pitchFamily="34" charset="0"/>
                </a:rPr>
                <a:t>Start codon</a:t>
              </a:r>
              <a:endParaRPr lang="en-US">
                <a:latin typeface="Century Gothic" pitchFamily="34" charset="0"/>
              </a:endParaRPr>
            </a:p>
          </p:txBody>
        </p:sp>
        <p:sp>
          <p:nvSpPr>
            <p:cNvPr id="84030" name="Line 87"/>
            <p:cNvSpPr>
              <a:spLocks noChangeShapeType="1"/>
            </p:cNvSpPr>
            <p:nvPr/>
          </p:nvSpPr>
          <p:spPr bwMode="auto">
            <a:xfrm>
              <a:off x="2520" y="1415"/>
              <a:ext cx="0" cy="169"/>
            </a:xfrm>
            <a:prstGeom prst="line">
              <a:avLst/>
            </a:prstGeom>
            <a:noFill/>
            <a:ln w="9525">
              <a:solidFill>
                <a:srgbClr val="000000"/>
              </a:solidFill>
              <a:round/>
              <a:headEnd/>
              <a:tailEnd type="triangle" w="med" len="med"/>
            </a:ln>
          </p:spPr>
          <p:txBody>
            <a:bodyPr/>
            <a:lstStyle/>
            <a:p>
              <a:endParaRPr lang="en-US"/>
            </a:p>
          </p:txBody>
        </p:sp>
        <p:sp>
          <p:nvSpPr>
            <p:cNvPr id="84031" name="Text Box 88"/>
            <p:cNvSpPr txBox="1">
              <a:spLocks noChangeArrowheads="1"/>
            </p:cNvSpPr>
            <p:nvPr/>
          </p:nvSpPr>
          <p:spPr bwMode="auto">
            <a:xfrm>
              <a:off x="2077" y="1359"/>
              <a:ext cx="443" cy="254"/>
            </a:xfrm>
            <a:prstGeom prst="rect">
              <a:avLst/>
            </a:prstGeom>
            <a:noFill/>
            <a:ln w="9525">
              <a:noFill/>
              <a:miter lim="800000"/>
              <a:headEnd/>
              <a:tailEnd/>
            </a:ln>
          </p:spPr>
          <p:txBody>
            <a:bodyPr/>
            <a:lstStyle/>
            <a:p>
              <a:r>
                <a:rPr lang="en-US" sz="1200" b="1">
                  <a:latin typeface="Century Gothic" pitchFamily="34" charset="0"/>
                </a:rPr>
                <a:t>5’ end</a:t>
              </a:r>
              <a:endParaRPr lang="en-US">
                <a:latin typeface="Century Gothic" pitchFamily="34" charset="0"/>
              </a:endParaRPr>
            </a:p>
          </p:txBody>
        </p:sp>
        <p:sp>
          <p:nvSpPr>
            <p:cNvPr id="84032" name="Text Box 90"/>
            <p:cNvSpPr txBox="1">
              <a:spLocks noChangeArrowheads="1"/>
            </p:cNvSpPr>
            <p:nvPr/>
          </p:nvSpPr>
          <p:spPr bwMode="auto">
            <a:xfrm>
              <a:off x="3575" y="1804"/>
              <a:ext cx="886" cy="508"/>
            </a:xfrm>
            <a:prstGeom prst="rect">
              <a:avLst/>
            </a:prstGeom>
            <a:noFill/>
            <a:ln w="9525">
              <a:noFill/>
              <a:miter lim="800000"/>
              <a:headEnd/>
              <a:tailEnd/>
            </a:ln>
          </p:spPr>
          <p:txBody>
            <a:bodyPr/>
            <a:lstStyle/>
            <a:p>
              <a:r>
                <a:rPr lang="en-US" sz="1200" b="1">
                  <a:latin typeface="Century Gothic" pitchFamily="34" charset="0"/>
                </a:rPr>
                <a:t>3’- untranslated region</a:t>
              </a:r>
              <a:endParaRPr lang="en-US">
                <a:latin typeface="Century Gothic" pitchFamily="34" charset="0"/>
              </a:endParaRPr>
            </a:p>
          </p:txBody>
        </p:sp>
        <p:sp>
          <p:nvSpPr>
            <p:cNvPr id="84033" name="Line 91"/>
            <p:cNvSpPr>
              <a:spLocks noChangeShapeType="1"/>
            </p:cNvSpPr>
            <p:nvPr/>
          </p:nvSpPr>
          <p:spPr bwMode="auto">
            <a:xfrm flipH="1" flipV="1">
              <a:off x="3368" y="1698"/>
              <a:ext cx="266" cy="169"/>
            </a:xfrm>
            <a:prstGeom prst="line">
              <a:avLst/>
            </a:prstGeom>
            <a:noFill/>
            <a:ln w="25400">
              <a:solidFill>
                <a:srgbClr val="000000"/>
              </a:solidFill>
              <a:round/>
              <a:headEnd/>
              <a:tailEnd type="triangle" w="med" len="med"/>
            </a:ln>
          </p:spPr>
          <p:txBody>
            <a:bodyPr/>
            <a:lstStyle/>
            <a:p>
              <a:endParaRPr lang="en-US"/>
            </a:p>
          </p:txBody>
        </p:sp>
        <p:sp>
          <p:nvSpPr>
            <p:cNvPr id="84034" name="Line 92"/>
            <p:cNvSpPr>
              <a:spLocks noChangeShapeType="1"/>
            </p:cNvSpPr>
            <p:nvPr/>
          </p:nvSpPr>
          <p:spPr bwMode="auto">
            <a:xfrm>
              <a:off x="2158" y="1564"/>
              <a:ext cx="89" cy="0"/>
            </a:xfrm>
            <a:prstGeom prst="line">
              <a:avLst/>
            </a:prstGeom>
            <a:noFill/>
            <a:ln w="25400">
              <a:solidFill>
                <a:srgbClr val="000000"/>
              </a:solidFill>
              <a:round/>
              <a:headEnd/>
              <a:tailEnd/>
            </a:ln>
          </p:spPr>
          <p:txBody>
            <a:bodyPr/>
            <a:lstStyle/>
            <a:p>
              <a:endParaRPr lang="en-US"/>
            </a:p>
          </p:txBody>
        </p:sp>
        <p:sp>
          <p:nvSpPr>
            <p:cNvPr id="84035" name="Text Box 21"/>
            <p:cNvSpPr txBox="1">
              <a:spLocks noChangeArrowheads="1"/>
            </p:cNvSpPr>
            <p:nvPr/>
          </p:nvSpPr>
          <p:spPr bwMode="auto">
            <a:xfrm>
              <a:off x="3507" y="1528"/>
              <a:ext cx="1239" cy="176"/>
            </a:xfrm>
            <a:prstGeom prst="rect">
              <a:avLst/>
            </a:prstGeom>
            <a:noFill/>
            <a:ln w="9525">
              <a:noFill/>
              <a:miter lim="800000"/>
              <a:headEnd/>
              <a:tailEnd/>
            </a:ln>
          </p:spPr>
          <p:txBody>
            <a:bodyPr/>
            <a:lstStyle/>
            <a:p>
              <a:r>
                <a:rPr lang="en-US" sz="1200" b="1">
                  <a:solidFill>
                    <a:srgbClr val="800080"/>
                  </a:solidFill>
                  <a:latin typeface="Century Gothic" pitchFamily="34" charset="0"/>
                </a:rPr>
                <a:t>AAAAAAAAAAAA</a:t>
              </a:r>
              <a:endParaRPr lang="en-US">
                <a:latin typeface="Century Gothic" pitchFamily="34" charset="0"/>
              </a:endParaRPr>
            </a:p>
          </p:txBody>
        </p:sp>
      </p:gr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AB3C414-0AB9-43C9-B004-69312764965B}"/>
              </a:ext>
            </a:extLst>
          </p:cNvPr>
          <p:cNvSpPr>
            <a:spLocks noGrp="1"/>
          </p:cNvSpPr>
          <p:nvPr>
            <p:ph type="ftr" sz="quarter" idx="11"/>
          </p:nvPr>
        </p:nvSpPr>
        <p:spPr/>
        <p:txBody>
          <a:bodyPr/>
          <a:lstStyle/>
          <a:p>
            <a:pPr>
              <a:defRPr/>
            </a:pPr>
            <a:r>
              <a:rPr lang="en-US"/>
              <a:t>NAR 2009 Translation</a:t>
            </a:r>
          </a:p>
        </p:txBody>
      </p:sp>
      <p:sp>
        <p:nvSpPr>
          <p:cNvPr id="3" name="Slide Number Placeholder 2">
            <a:extLst>
              <a:ext uri="{FF2B5EF4-FFF2-40B4-BE49-F238E27FC236}">
                <a16:creationId xmlns:a16="http://schemas.microsoft.com/office/drawing/2014/main" id="{D5EF8991-F64D-4E6E-A31F-4D34731D38CD}"/>
              </a:ext>
            </a:extLst>
          </p:cNvPr>
          <p:cNvSpPr>
            <a:spLocks noGrp="1"/>
          </p:cNvSpPr>
          <p:nvPr>
            <p:ph type="sldNum" sz="quarter" idx="12"/>
          </p:nvPr>
        </p:nvSpPr>
        <p:spPr/>
        <p:txBody>
          <a:bodyPr/>
          <a:lstStyle/>
          <a:p>
            <a:fld id="{9702B034-F705-1A47-8816-448087CB83EA}" type="slidenum">
              <a:rPr lang="en-US" smtClean="0"/>
              <a:pPr/>
              <a:t>63</a:t>
            </a:fld>
            <a:endParaRPr lang="en-US"/>
          </a:p>
        </p:txBody>
      </p:sp>
      <p:pic>
        <p:nvPicPr>
          <p:cNvPr id="1026" name="Picture 2" descr="a) Diagram of prokaryotic cell with a plasma membrane on the outside. The DNA is in the cytoplasm and the mRNA is being copied at the same time that ribosomes are building proteins of the developing mRNA. B) Diagram of a eukaryotic cell with a plasma membrane an a nucleus. The DNA is in the nucleus and pre-mRNA is made during transcription; this is then process into mature mRNA. The mature mRNA then leaves the nucleus and enters the cytoplasm where translation takes place. This is when ribosomes bind to the mRNA and make proteins.">
            <a:extLst>
              <a:ext uri="{FF2B5EF4-FFF2-40B4-BE49-F238E27FC236}">
                <a16:creationId xmlns:a16="http://schemas.microsoft.com/office/drawing/2014/main" id="{0C7A173A-52FE-454B-88C7-9310B2905EA2}"/>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86774" y="762000"/>
            <a:ext cx="8229600" cy="4170522"/>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BBA28935-64E1-45E5-9CEF-1FC2ECB959F5}"/>
              </a:ext>
            </a:extLst>
          </p:cNvPr>
          <p:cNvSpPr txBox="1"/>
          <p:nvPr/>
        </p:nvSpPr>
        <p:spPr>
          <a:xfrm>
            <a:off x="286774" y="5161122"/>
            <a:ext cx="8628626" cy="1200329"/>
          </a:xfrm>
          <a:prstGeom prst="rect">
            <a:avLst/>
          </a:prstGeom>
          <a:noFill/>
        </p:spPr>
        <p:txBody>
          <a:bodyPr wrap="square">
            <a:spAutoFit/>
          </a:bodyPr>
          <a:lstStyle/>
          <a:p>
            <a:r>
              <a:rPr lang="en-US" b="1" i="0" dirty="0">
                <a:solidFill>
                  <a:srgbClr val="FF0000"/>
                </a:solidFill>
                <a:effectLst/>
                <a:latin typeface="Arial" panose="020B0604020202020204" pitchFamily="34" charset="0"/>
                <a:cs typeface="Arial" panose="020B0604020202020204" pitchFamily="34" charset="0"/>
              </a:rPr>
              <a:t>In prokaryotes, the processes of transcription and translation occur simultaneously in the cytoplasm. </a:t>
            </a:r>
            <a:r>
              <a:rPr lang="en-US" b="1" i="0" dirty="0">
                <a:effectLst/>
                <a:latin typeface="Arial" panose="020B0604020202020204" pitchFamily="34" charset="0"/>
                <a:cs typeface="Arial" panose="020B0604020202020204" pitchFamily="34" charset="0"/>
              </a:rPr>
              <a:t>In eukaryotes, transcription is localized to the nucleus and translation is localized to the cytoplasm, separating these processes and necessitating RNA processing for stability.</a:t>
            </a:r>
            <a:endParaRPr lang="en-US"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5726512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6" name="Rectangle 2"/>
          <p:cNvSpPr>
            <a:spLocks noGrp="1" noChangeArrowheads="1"/>
          </p:cNvSpPr>
          <p:nvPr>
            <p:ph type="title"/>
          </p:nvPr>
        </p:nvSpPr>
        <p:spPr>
          <a:xfrm>
            <a:off x="152400" y="304800"/>
            <a:ext cx="8839200" cy="609600"/>
          </a:xfrm>
          <a:ln/>
        </p:spPr>
        <p:style>
          <a:lnRef idx="2">
            <a:schemeClr val="accent3"/>
          </a:lnRef>
          <a:fillRef idx="1">
            <a:schemeClr val="lt1"/>
          </a:fillRef>
          <a:effectRef idx="0">
            <a:schemeClr val="accent3"/>
          </a:effectRef>
          <a:fontRef idx="minor">
            <a:schemeClr val="dk1"/>
          </a:fontRef>
        </p:style>
        <p:txBody>
          <a:bodyPr/>
          <a:lstStyle/>
          <a:p>
            <a:pPr eaLnBrk="1" hangingPunct="1"/>
            <a:r>
              <a:rPr lang="en-US" altLang="zh-CN" sz="3200" b="1" dirty="0">
                <a:solidFill>
                  <a:srgbClr val="000000"/>
                </a:solidFill>
                <a:latin typeface="Century Gothic" pitchFamily="34" charset="0"/>
                <a:ea typeface="SimSun" pitchFamily="2" charset="-122"/>
              </a:rPr>
              <a:t>5.10 Protein Synthesis in Eukaryotes</a:t>
            </a:r>
            <a:endParaRPr lang="en-US" sz="3200" dirty="0">
              <a:solidFill>
                <a:srgbClr val="000000"/>
              </a:solidFill>
              <a:latin typeface="Century Gothic" pitchFamily="34" charset="0"/>
            </a:endParaRPr>
          </a:p>
        </p:txBody>
      </p:sp>
      <p:sp>
        <p:nvSpPr>
          <p:cNvPr id="84997" name="Rectangle 3"/>
          <p:cNvSpPr>
            <a:spLocks noGrp="1" noChangeArrowheads="1"/>
          </p:cNvSpPr>
          <p:nvPr>
            <p:ph idx="1"/>
          </p:nvPr>
        </p:nvSpPr>
        <p:spPr>
          <a:xfrm>
            <a:off x="457200" y="1143000"/>
            <a:ext cx="8229600" cy="4525963"/>
          </a:xfrm>
        </p:spPr>
        <p:txBody>
          <a:bodyPr/>
          <a:lstStyle/>
          <a:p>
            <a:pPr eaLnBrk="1" hangingPunct="1"/>
            <a:r>
              <a:rPr lang="en-US" altLang="zh-CN" sz="2400" dirty="0">
                <a:solidFill>
                  <a:srgbClr val="000000"/>
                </a:solidFill>
                <a:latin typeface="Century Gothic" pitchFamily="34" charset="0"/>
                <a:ea typeface="SimSun" pitchFamily="2" charset="-122"/>
              </a:rPr>
              <a:t>Protein synthesis in higher organisms is almost similar to in bacteria, with few major differences. </a:t>
            </a:r>
          </a:p>
          <a:p>
            <a:pPr eaLnBrk="1" hangingPunct="1"/>
            <a:r>
              <a:rPr lang="en-US" altLang="zh-CN" sz="2400" dirty="0">
                <a:solidFill>
                  <a:srgbClr val="000000"/>
                </a:solidFill>
                <a:latin typeface="Century Gothic" pitchFamily="34" charset="0"/>
                <a:ea typeface="SimSun" pitchFamily="2" charset="-122"/>
              </a:rPr>
              <a:t>Ribosomes of eukaryotic cells are bigger than those of prokaryotic cells, and contain several more proteins. </a:t>
            </a:r>
          </a:p>
          <a:p>
            <a:pPr eaLnBrk="1" hangingPunct="1"/>
            <a:r>
              <a:rPr lang="en-US" altLang="zh-CN" sz="2400" dirty="0">
                <a:solidFill>
                  <a:srgbClr val="000000"/>
                </a:solidFill>
                <a:latin typeface="Century Gothic" pitchFamily="34" charset="0"/>
                <a:ea typeface="SimSun" pitchFamily="2" charset="-122"/>
              </a:rPr>
              <a:t>Ribosomal subunits of higher organisms: </a:t>
            </a:r>
            <a:r>
              <a:rPr lang="en-US" altLang="zh-CN" sz="2400" b="1" dirty="0">
                <a:solidFill>
                  <a:srgbClr val="000000"/>
                </a:solidFill>
                <a:latin typeface="Century Gothic" pitchFamily="34" charset="0"/>
                <a:ea typeface="SimSun" pitchFamily="2" charset="-122"/>
              </a:rPr>
              <a:t>40S</a:t>
            </a:r>
            <a:r>
              <a:rPr lang="en-US" altLang="zh-CN" sz="2400" dirty="0">
                <a:solidFill>
                  <a:srgbClr val="000000"/>
                </a:solidFill>
                <a:latin typeface="Century Gothic" pitchFamily="34" charset="0"/>
                <a:ea typeface="SimSun" pitchFamily="2" charset="-122"/>
              </a:rPr>
              <a:t> (small) + </a:t>
            </a:r>
            <a:r>
              <a:rPr lang="en-US" altLang="zh-CN" sz="2400" b="1" dirty="0">
                <a:solidFill>
                  <a:srgbClr val="000000"/>
                </a:solidFill>
                <a:latin typeface="Century Gothic" pitchFamily="34" charset="0"/>
                <a:ea typeface="SimSun" pitchFamily="2" charset="-122"/>
              </a:rPr>
              <a:t>60S </a:t>
            </a:r>
            <a:r>
              <a:rPr lang="en-US" altLang="zh-CN" sz="2400" dirty="0">
                <a:solidFill>
                  <a:srgbClr val="000000"/>
                </a:solidFill>
                <a:latin typeface="Century Gothic" pitchFamily="34" charset="0"/>
                <a:ea typeface="SimSun" pitchFamily="2" charset="-122"/>
              </a:rPr>
              <a:t>(large) subunits = </a:t>
            </a:r>
            <a:r>
              <a:rPr lang="en-US" altLang="zh-CN" sz="2400" b="1" dirty="0">
                <a:solidFill>
                  <a:srgbClr val="000000"/>
                </a:solidFill>
                <a:latin typeface="Century Gothic" pitchFamily="34" charset="0"/>
                <a:ea typeface="SimSun" pitchFamily="2" charset="-122"/>
              </a:rPr>
              <a:t>80S</a:t>
            </a:r>
            <a:r>
              <a:rPr lang="en-US" altLang="zh-CN" sz="2400" dirty="0">
                <a:solidFill>
                  <a:srgbClr val="000000"/>
                </a:solidFill>
                <a:latin typeface="Century Gothic" pitchFamily="34" charset="0"/>
                <a:ea typeface="SimSun" pitchFamily="2" charset="-122"/>
              </a:rPr>
              <a:t>. </a:t>
            </a:r>
            <a:endParaRPr lang="en-US" sz="2400" dirty="0">
              <a:solidFill>
                <a:srgbClr val="000000"/>
              </a:solidFill>
              <a:latin typeface="Century Gothic" pitchFamily="34" charset="0"/>
            </a:endParaRPr>
          </a:p>
        </p:txBody>
      </p:sp>
      <p:sp>
        <p:nvSpPr>
          <p:cNvPr id="84995" name="Slide Number Placeholder 5"/>
          <p:cNvSpPr>
            <a:spLocks noGrp="1"/>
          </p:cNvSpPr>
          <p:nvPr>
            <p:ph type="sldNum" sz="quarter" idx="12"/>
          </p:nvPr>
        </p:nvSpPr>
        <p:spPr>
          <a:noFill/>
        </p:spPr>
        <p:txBody>
          <a:bodyPr/>
          <a:lstStyle/>
          <a:p>
            <a:fld id="{9D7791A5-4DF2-494D-ABA7-1DF18E718B7C}" type="slidenum">
              <a:rPr lang="en-US" smtClean="0"/>
              <a:pPr/>
              <a:t>64</a:t>
            </a:fld>
            <a:endParaRPr lang="en-US"/>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2" name="Rectangle 3"/>
          <p:cNvSpPr>
            <a:spLocks noGrp="1" noChangeArrowheads="1"/>
          </p:cNvSpPr>
          <p:nvPr>
            <p:ph idx="1"/>
          </p:nvPr>
        </p:nvSpPr>
        <p:spPr>
          <a:xfrm>
            <a:off x="533400" y="1066800"/>
            <a:ext cx="8077200" cy="4876800"/>
          </a:xfrm>
        </p:spPr>
        <p:txBody>
          <a:bodyPr/>
          <a:lstStyle/>
          <a:p>
            <a:pPr eaLnBrk="1" hangingPunct="1"/>
            <a:r>
              <a:rPr lang="en-US" altLang="zh-CN" sz="2400" b="1" dirty="0">
                <a:solidFill>
                  <a:srgbClr val="000000"/>
                </a:solidFill>
                <a:latin typeface="Century Gothic" pitchFamily="34" charset="0"/>
                <a:ea typeface="SimSun" pitchFamily="2" charset="-122"/>
              </a:rPr>
              <a:t>Initiation factors</a:t>
            </a:r>
            <a:r>
              <a:rPr lang="en-US" altLang="zh-CN" sz="2400" dirty="0">
                <a:solidFill>
                  <a:srgbClr val="000000"/>
                </a:solidFill>
                <a:latin typeface="Century Gothic" pitchFamily="34" charset="0"/>
                <a:ea typeface="SimSun" pitchFamily="2" charset="-122"/>
              </a:rPr>
              <a:t> are needed to get the eukaryotic ribosome ready for translation. </a:t>
            </a:r>
          </a:p>
          <a:p>
            <a:pPr eaLnBrk="1" hangingPunct="1"/>
            <a:r>
              <a:rPr lang="en-US" altLang="zh-CN" sz="2400" dirty="0">
                <a:solidFill>
                  <a:srgbClr val="000000"/>
                </a:solidFill>
                <a:latin typeface="Century Gothic" pitchFamily="34" charset="0"/>
                <a:ea typeface="SimSun" pitchFamily="2" charset="-122"/>
              </a:rPr>
              <a:t>The </a:t>
            </a:r>
            <a:r>
              <a:rPr lang="en-US" altLang="zh-CN" sz="2400" b="1" dirty="0">
                <a:solidFill>
                  <a:srgbClr val="000000"/>
                </a:solidFill>
                <a:latin typeface="Century Gothic" pitchFamily="34" charset="0"/>
                <a:ea typeface="SimSun" pitchFamily="2" charset="-122"/>
              </a:rPr>
              <a:t>first </a:t>
            </a:r>
            <a:r>
              <a:rPr lang="en-US" altLang="zh-CN" sz="2400" b="1" dirty="0" err="1">
                <a:solidFill>
                  <a:srgbClr val="000000"/>
                </a:solidFill>
                <a:latin typeface="Century Gothic" pitchFamily="34" charset="0"/>
                <a:ea typeface="SimSun" pitchFamily="2" charset="-122"/>
              </a:rPr>
              <a:t>tRNA</a:t>
            </a:r>
            <a:r>
              <a:rPr lang="en-US" altLang="zh-CN" sz="2400" dirty="0">
                <a:solidFill>
                  <a:srgbClr val="000000"/>
                </a:solidFill>
                <a:latin typeface="Century Gothic" pitchFamily="34" charset="0"/>
                <a:ea typeface="SimSun" pitchFamily="2" charset="-122"/>
              </a:rPr>
              <a:t>, the </a:t>
            </a:r>
            <a:r>
              <a:rPr lang="en-US" altLang="zh-CN" sz="2400" b="1" dirty="0">
                <a:solidFill>
                  <a:srgbClr val="000000"/>
                </a:solidFill>
                <a:latin typeface="Century Gothic" pitchFamily="34" charset="0"/>
                <a:ea typeface="SimSun" pitchFamily="2" charset="-122"/>
              </a:rPr>
              <a:t>small (40S) ribosomal subunit</a:t>
            </a:r>
            <a:r>
              <a:rPr lang="en-US" altLang="zh-CN" sz="2400" dirty="0">
                <a:solidFill>
                  <a:srgbClr val="000000"/>
                </a:solidFill>
                <a:latin typeface="Century Gothic" pitchFamily="34" charset="0"/>
                <a:ea typeface="SimSun" pitchFamily="2" charset="-122"/>
              </a:rPr>
              <a:t>, the mRNA plus cap </a:t>
            </a:r>
            <a:r>
              <a:rPr lang="en-US" altLang="zh-CN" sz="2400" b="1" dirty="0">
                <a:solidFill>
                  <a:srgbClr val="000000"/>
                </a:solidFill>
                <a:latin typeface="Century Gothic" pitchFamily="34" charset="0"/>
                <a:ea typeface="SimSun" pitchFamily="2" charset="-122"/>
              </a:rPr>
              <a:t>binding protein</a:t>
            </a:r>
            <a:r>
              <a:rPr lang="en-US" altLang="zh-CN" sz="2400" dirty="0">
                <a:solidFill>
                  <a:srgbClr val="000000"/>
                </a:solidFill>
                <a:latin typeface="Century Gothic" pitchFamily="34" charset="0"/>
                <a:ea typeface="SimSun" pitchFamily="2" charset="-122"/>
              </a:rPr>
              <a:t>, and </a:t>
            </a:r>
            <a:r>
              <a:rPr lang="en-US" altLang="zh-CN" sz="2400" b="1" dirty="0">
                <a:solidFill>
                  <a:srgbClr val="000000"/>
                </a:solidFill>
                <a:latin typeface="Century Gothic" pitchFamily="34" charset="0"/>
                <a:ea typeface="SimSun" pitchFamily="2" charset="-122"/>
              </a:rPr>
              <a:t>the large (60S) ribosomal subunit</a:t>
            </a:r>
            <a:r>
              <a:rPr lang="en-US" altLang="zh-CN" sz="2400" dirty="0">
                <a:solidFill>
                  <a:srgbClr val="000000"/>
                </a:solidFill>
                <a:latin typeface="Century Gothic" pitchFamily="34" charset="0"/>
                <a:ea typeface="SimSun" pitchFamily="2" charset="-122"/>
              </a:rPr>
              <a:t> are all bound individually by different initiation factors. </a:t>
            </a:r>
          </a:p>
          <a:p>
            <a:pPr eaLnBrk="1" hangingPunct="1"/>
            <a:r>
              <a:rPr lang="en-US" altLang="zh-CN" sz="2400" dirty="0">
                <a:solidFill>
                  <a:srgbClr val="000000"/>
                </a:solidFill>
                <a:latin typeface="Century Gothic" pitchFamily="34" charset="0"/>
                <a:ea typeface="SimSun" pitchFamily="2" charset="-122"/>
              </a:rPr>
              <a:t>The initiation factors assemble the complete ribosome plus the </a:t>
            </a:r>
            <a:r>
              <a:rPr lang="en-US" altLang="zh-CN" sz="2400" dirty="0" err="1">
                <a:solidFill>
                  <a:srgbClr val="000000"/>
                </a:solidFill>
                <a:latin typeface="Century Gothic" pitchFamily="34" charset="0"/>
                <a:ea typeface="SimSun" pitchFamily="2" charset="-122"/>
              </a:rPr>
              <a:t>tRNAs</a:t>
            </a:r>
            <a:r>
              <a:rPr lang="en-US" altLang="zh-CN" sz="2400" dirty="0">
                <a:solidFill>
                  <a:srgbClr val="000000"/>
                </a:solidFill>
                <a:latin typeface="Century Gothic" pitchFamily="34" charset="0"/>
                <a:ea typeface="SimSun" pitchFamily="2" charset="-122"/>
              </a:rPr>
              <a:t> and mRNA in the correct order. </a:t>
            </a:r>
            <a:endParaRPr lang="en-US" sz="2400" dirty="0">
              <a:solidFill>
                <a:srgbClr val="000000"/>
              </a:solidFill>
              <a:latin typeface="Century Gothic" pitchFamily="34" charset="0"/>
            </a:endParaRPr>
          </a:p>
        </p:txBody>
      </p:sp>
      <p:sp>
        <p:nvSpPr>
          <p:cNvPr id="89091" name="Slide Number Placeholder 5"/>
          <p:cNvSpPr>
            <a:spLocks noGrp="1"/>
          </p:cNvSpPr>
          <p:nvPr>
            <p:ph type="sldNum" sz="quarter" idx="12"/>
          </p:nvPr>
        </p:nvSpPr>
        <p:spPr>
          <a:noFill/>
        </p:spPr>
        <p:txBody>
          <a:bodyPr/>
          <a:lstStyle/>
          <a:p>
            <a:fld id="{3FDF14E4-7BFF-4CD8-B4B5-3E4DDF43A508}" type="slidenum">
              <a:rPr lang="en-US" smtClean="0"/>
              <a:pPr/>
              <a:t>65</a:t>
            </a:fld>
            <a:endParaRPr lang="en-US"/>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6" name="Rectangle 3"/>
          <p:cNvSpPr>
            <a:spLocks noGrp="1" noChangeArrowheads="1"/>
          </p:cNvSpPr>
          <p:nvPr>
            <p:ph idx="1"/>
          </p:nvPr>
        </p:nvSpPr>
        <p:spPr>
          <a:xfrm>
            <a:off x="457200" y="1066800"/>
            <a:ext cx="8229600" cy="5059363"/>
          </a:xfrm>
        </p:spPr>
        <p:txBody>
          <a:bodyPr/>
          <a:lstStyle/>
          <a:p>
            <a:pPr eaLnBrk="1" hangingPunct="1"/>
            <a:r>
              <a:rPr lang="en-US" altLang="zh-CN" sz="2400" dirty="0">
                <a:ln w="1905"/>
                <a:solidFill>
                  <a:srgbClr val="000000"/>
                </a:solidFill>
                <a:effectLst>
                  <a:innerShdw blurRad="69850" dist="43180" dir="5400000">
                    <a:srgbClr val="000000">
                      <a:alpha val="65000"/>
                    </a:srgbClr>
                  </a:innerShdw>
                </a:effectLst>
                <a:latin typeface="Century Gothic" pitchFamily="34" charset="0"/>
                <a:ea typeface="SimSun" pitchFamily="2" charset="-122"/>
              </a:rPr>
              <a:t>Eukaryotic proteins are made starting with the amino acid methionine, just as in prokaryotes. </a:t>
            </a:r>
            <a:endParaRPr lang="en-US" altLang="zh-CN" sz="2400" dirty="0">
              <a:solidFill>
                <a:srgbClr val="000000"/>
              </a:solidFill>
              <a:latin typeface="Century Gothic" pitchFamily="34" charset="0"/>
              <a:ea typeface="SimSun" pitchFamily="2" charset="-122"/>
            </a:endParaRPr>
          </a:p>
          <a:p>
            <a:pPr eaLnBrk="1" hangingPunct="1"/>
            <a:r>
              <a:rPr lang="en-US" altLang="zh-CN" sz="2400" dirty="0">
                <a:solidFill>
                  <a:srgbClr val="000000"/>
                </a:solidFill>
                <a:latin typeface="Century Gothic" pitchFamily="34" charset="0"/>
                <a:ea typeface="SimSun" pitchFamily="2" charset="-122"/>
              </a:rPr>
              <a:t>Unlike prokaryotes, </a:t>
            </a:r>
            <a:r>
              <a:rPr lang="en-US" altLang="zh-CN" sz="2400" b="1" dirty="0">
                <a:solidFill>
                  <a:srgbClr val="000000"/>
                </a:solidFill>
                <a:latin typeface="Century Gothic" pitchFamily="34" charset="0"/>
                <a:ea typeface="SimSun" pitchFamily="2" charset="-122"/>
              </a:rPr>
              <a:t>no </a:t>
            </a:r>
            <a:r>
              <a:rPr lang="en-US" altLang="zh-CN" sz="2400" b="1" dirty="0" err="1">
                <a:solidFill>
                  <a:srgbClr val="000000"/>
                </a:solidFill>
                <a:latin typeface="Century Gothic" pitchFamily="34" charset="0"/>
                <a:ea typeface="SimSun" pitchFamily="2" charset="-122"/>
              </a:rPr>
              <a:t>formyl</a:t>
            </a:r>
            <a:r>
              <a:rPr lang="en-US" altLang="zh-CN" sz="2400" b="1" dirty="0">
                <a:solidFill>
                  <a:srgbClr val="000000"/>
                </a:solidFill>
                <a:latin typeface="Century Gothic" pitchFamily="34" charset="0"/>
                <a:ea typeface="SimSun" pitchFamily="2" charset="-122"/>
              </a:rPr>
              <a:t>-group </a:t>
            </a:r>
            <a:r>
              <a:rPr lang="en-US" altLang="zh-CN" sz="2400" dirty="0">
                <a:solidFill>
                  <a:srgbClr val="000000"/>
                </a:solidFill>
                <a:latin typeface="Century Gothic" pitchFamily="34" charset="0"/>
                <a:ea typeface="SimSun" pitchFamily="2" charset="-122"/>
              </a:rPr>
              <a:t>is used to label the first methionine in the initiator </a:t>
            </a:r>
            <a:r>
              <a:rPr lang="en-US" altLang="zh-CN" sz="2400" dirty="0" err="1">
                <a:solidFill>
                  <a:srgbClr val="000000"/>
                </a:solidFill>
                <a:latin typeface="Century Gothic" pitchFamily="34" charset="0"/>
                <a:ea typeface="SimSun" pitchFamily="2" charset="-122"/>
              </a:rPr>
              <a:t>tRNA</a:t>
            </a:r>
            <a:r>
              <a:rPr lang="en-US" altLang="zh-CN" sz="2400" dirty="0">
                <a:solidFill>
                  <a:srgbClr val="000000"/>
                </a:solidFill>
                <a:latin typeface="Century Gothic" pitchFamily="34" charset="0"/>
                <a:ea typeface="SimSun" pitchFamily="2" charset="-122"/>
              </a:rPr>
              <a:t>.</a:t>
            </a:r>
          </a:p>
        </p:txBody>
      </p:sp>
      <p:sp>
        <p:nvSpPr>
          <p:cNvPr id="90115" name="Slide Number Placeholder 5"/>
          <p:cNvSpPr>
            <a:spLocks noGrp="1"/>
          </p:cNvSpPr>
          <p:nvPr>
            <p:ph type="sldNum" sz="quarter" idx="12"/>
          </p:nvPr>
        </p:nvSpPr>
        <p:spPr>
          <a:noFill/>
        </p:spPr>
        <p:txBody>
          <a:bodyPr/>
          <a:lstStyle/>
          <a:p>
            <a:fld id="{FC91ADF5-7A30-4392-92A6-7946C07B8EC6}" type="slidenum">
              <a:rPr lang="en-US" smtClean="0"/>
              <a:pPr/>
              <a:t>66</a:t>
            </a:fld>
            <a:endParaRPr lang="en-US"/>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40" name="Rectangle 3"/>
          <p:cNvSpPr>
            <a:spLocks noGrp="1" noChangeArrowheads="1"/>
          </p:cNvSpPr>
          <p:nvPr>
            <p:ph idx="1"/>
          </p:nvPr>
        </p:nvSpPr>
        <p:spPr>
          <a:xfrm>
            <a:off x="329469" y="1371600"/>
            <a:ext cx="8077200" cy="4525963"/>
          </a:xfrm>
        </p:spPr>
        <p:txBody>
          <a:bodyPr/>
          <a:lstStyle/>
          <a:p>
            <a:pPr eaLnBrk="1" hangingPunct="1"/>
            <a:r>
              <a:rPr lang="en-US" altLang="zh-CN" sz="2400" dirty="0">
                <a:solidFill>
                  <a:srgbClr val="000000"/>
                </a:solidFill>
                <a:latin typeface="Century Gothic" pitchFamily="34" charset="0"/>
                <a:ea typeface="SimSun" pitchFamily="2" charset="-122"/>
              </a:rPr>
              <a:t>FIRST: small (40S) ribosomal subunit + the initiation </a:t>
            </a:r>
            <a:r>
              <a:rPr lang="en-US" altLang="zh-CN" sz="2400" dirty="0" err="1">
                <a:solidFill>
                  <a:srgbClr val="000000"/>
                </a:solidFill>
                <a:latin typeface="Century Gothic" pitchFamily="34" charset="0"/>
                <a:ea typeface="SimSun" pitchFamily="2" charset="-122"/>
              </a:rPr>
              <a:t>tRNA</a:t>
            </a:r>
            <a:r>
              <a:rPr lang="en-US" altLang="zh-CN" sz="2400" dirty="0">
                <a:solidFill>
                  <a:srgbClr val="000000"/>
                </a:solidFill>
                <a:latin typeface="Century Gothic" pitchFamily="34" charset="0"/>
                <a:ea typeface="SimSun" pitchFamily="2" charset="-122"/>
              </a:rPr>
              <a:t>. </a:t>
            </a:r>
          </a:p>
          <a:p>
            <a:pPr eaLnBrk="1" hangingPunct="1"/>
            <a:r>
              <a:rPr lang="en-US" altLang="zh-CN" sz="2400" dirty="0">
                <a:solidFill>
                  <a:srgbClr val="000000"/>
                </a:solidFill>
                <a:latin typeface="Century Gothic" pitchFamily="34" charset="0"/>
                <a:ea typeface="SimSun" pitchFamily="2" charset="-122"/>
              </a:rPr>
              <a:t>Eukaryotic mRNA is </a:t>
            </a:r>
            <a:r>
              <a:rPr lang="en-US" altLang="zh-CN" sz="2400" dirty="0" err="1">
                <a:solidFill>
                  <a:srgbClr val="000000"/>
                </a:solidFill>
                <a:latin typeface="Century Gothic" pitchFamily="34" charset="0"/>
                <a:ea typeface="SimSun" pitchFamily="2" charset="-122"/>
              </a:rPr>
              <a:t>recognised</a:t>
            </a:r>
            <a:r>
              <a:rPr lang="en-US" altLang="zh-CN" sz="2400" dirty="0">
                <a:solidFill>
                  <a:srgbClr val="000000"/>
                </a:solidFill>
                <a:latin typeface="Century Gothic" pitchFamily="34" charset="0"/>
                <a:ea typeface="SimSun" pitchFamily="2" charset="-122"/>
              </a:rPr>
              <a:t> by a </a:t>
            </a:r>
            <a:r>
              <a:rPr lang="en-US" altLang="zh-CN" sz="2400" b="1" dirty="0">
                <a:solidFill>
                  <a:srgbClr val="000000"/>
                </a:solidFill>
                <a:latin typeface="Century Gothic" pitchFamily="34" charset="0"/>
                <a:ea typeface="SimSun" pitchFamily="2" charset="-122"/>
              </a:rPr>
              <a:t>special cap structure</a:t>
            </a:r>
            <a:r>
              <a:rPr lang="en-US" altLang="zh-CN" sz="2400" dirty="0">
                <a:solidFill>
                  <a:srgbClr val="000000"/>
                </a:solidFill>
                <a:latin typeface="Century Gothic" pitchFamily="34" charset="0"/>
                <a:ea typeface="SimSun" pitchFamily="2" charset="-122"/>
              </a:rPr>
              <a:t> </a:t>
            </a:r>
            <a:r>
              <a:rPr lang="en-US" altLang="zh-CN" sz="2400" b="1" dirty="0">
                <a:solidFill>
                  <a:srgbClr val="000000"/>
                </a:solidFill>
                <a:latin typeface="Century Gothic" pitchFamily="34" charset="0"/>
                <a:ea typeface="SimSun" pitchFamily="2" charset="-122"/>
              </a:rPr>
              <a:t>at the 5' end</a:t>
            </a:r>
            <a:r>
              <a:rPr lang="en-US" altLang="zh-CN" sz="2400" dirty="0">
                <a:solidFill>
                  <a:srgbClr val="000000"/>
                </a:solidFill>
                <a:latin typeface="Century Gothic" pitchFamily="34" charset="0"/>
                <a:ea typeface="SimSun" pitchFamily="2" charset="-122"/>
              </a:rPr>
              <a:t>. </a:t>
            </a:r>
          </a:p>
          <a:p>
            <a:pPr eaLnBrk="1" hangingPunct="1"/>
            <a:r>
              <a:rPr lang="en-US" altLang="zh-CN" sz="2400" b="1" dirty="0">
                <a:solidFill>
                  <a:srgbClr val="000000"/>
                </a:solidFill>
                <a:latin typeface="Century Gothic" pitchFamily="34" charset="0"/>
                <a:ea typeface="SimSun" pitchFamily="2" charset="-122"/>
              </a:rPr>
              <a:t>Cap binding protein binds the cap of mRNA </a:t>
            </a:r>
            <a:r>
              <a:rPr lang="en-US" altLang="zh-CN" sz="2400" dirty="0">
                <a:solidFill>
                  <a:srgbClr val="000000"/>
                </a:solidFill>
                <a:latin typeface="Century Gothic" pitchFamily="34" charset="0"/>
                <a:ea typeface="SimSun" pitchFamily="2" charset="-122"/>
              </a:rPr>
              <a:t>and hands over the mRNA to the small ribosomal subunit.</a:t>
            </a:r>
          </a:p>
          <a:p>
            <a:pPr eaLnBrk="1" hangingPunct="1"/>
            <a:r>
              <a:rPr lang="en-US" altLang="zh-CN" sz="2400" dirty="0">
                <a:solidFill>
                  <a:srgbClr val="000000"/>
                </a:solidFill>
                <a:latin typeface="Century Gothic" pitchFamily="34" charset="0"/>
                <a:ea typeface="SimSun" pitchFamily="2" charset="-122"/>
              </a:rPr>
              <a:t>Because there is </a:t>
            </a:r>
            <a:r>
              <a:rPr lang="en-US" altLang="zh-CN" sz="2400" b="1" dirty="0">
                <a:solidFill>
                  <a:srgbClr val="000000"/>
                </a:solidFill>
                <a:latin typeface="Century Gothic" pitchFamily="34" charset="0"/>
                <a:ea typeface="SimSun" pitchFamily="2" charset="-122"/>
              </a:rPr>
              <a:t>no Shine-</a:t>
            </a:r>
            <a:r>
              <a:rPr lang="en-US" altLang="zh-CN" sz="2400" b="1" dirty="0" err="1">
                <a:solidFill>
                  <a:srgbClr val="000000"/>
                </a:solidFill>
                <a:latin typeface="Century Gothic" pitchFamily="34" charset="0"/>
                <a:ea typeface="SimSun" pitchFamily="2" charset="-122"/>
              </a:rPr>
              <a:t>Dalgarno</a:t>
            </a:r>
            <a:r>
              <a:rPr lang="en-US" altLang="zh-CN" sz="2400" dirty="0">
                <a:solidFill>
                  <a:srgbClr val="000000"/>
                </a:solidFill>
                <a:latin typeface="Century Gothic" pitchFamily="34" charset="0"/>
                <a:ea typeface="SimSun" pitchFamily="2" charset="-122"/>
              </a:rPr>
              <a:t> sequence to align the mRNA, the first </a:t>
            </a:r>
            <a:r>
              <a:rPr lang="en-US" altLang="zh-CN" sz="2400" b="1" dirty="0">
                <a:solidFill>
                  <a:srgbClr val="000000"/>
                </a:solidFill>
                <a:latin typeface="Century Gothic" pitchFamily="34" charset="0"/>
                <a:ea typeface="SimSun" pitchFamily="2" charset="-122"/>
              </a:rPr>
              <a:t>AUG codon</a:t>
            </a:r>
            <a:r>
              <a:rPr lang="en-US" altLang="zh-CN" sz="2400" dirty="0">
                <a:solidFill>
                  <a:srgbClr val="000000"/>
                </a:solidFill>
                <a:latin typeface="Century Gothic" pitchFamily="34" charset="0"/>
                <a:ea typeface="SimSun" pitchFamily="2" charset="-122"/>
              </a:rPr>
              <a:t> of the mRNA is </a:t>
            </a:r>
            <a:r>
              <a:rPr lang="en-US" altLang="zh-CN" sz="2400" b="1" dirty="0" err="1">
                <a:solidFill>
                  <a:srgbClr val="000000"/>
                </a:solidFill>
                <a:latin typeface="Century Gothic" pitchFamily="34" charset="0"/>
                <a:ea typeface="SimSun" pitchFamily="2" charset="-122"/>
              </a:rPr>
              <a:t>recognised</a:t>
            </a:r>
            <a:r>
              <a:rPr lang="en-US" altLang="zh-CN" sz="2400" b="1" dirty="0">
                <a:solidFill>
                  <a:srgbClr val="000000"/>
                </a:solidFill>
                <a:latin typeface="Century Gothic" pitchFamily="34" charset="0"/>
                <a:ea typeface="SimSun" pitchFamily="2" charset="-122"/>
              </a:rPr>
              <a:t> as the start site</a:t>
            </a:r>
            <a:r>
              <a:rPr lang="en-US" altLang="zh-CN" sz="2400" dirty="0">
                <a:solidFill>
                  <a:srgbClr val="000000"/>
                </a:solidFill>
                <a:latin typeface="Century Gothic" pitchFamily="34" charset="0"/>
                <a:ea typeface="SimSun" pitchFamily="2" charset="-122"/>
              </a:rPr>
              <a:t> for protein synthesis.</a:t>
            </a:r>
          </a:p>
          <a:p>
            <a:pPr eaLnBrk="1" hangingPunct="1"/>
            <a:r>
              <a:rPr lang="en-US" altLang="zh-CN" sz="2400" dirty="0">
                <a:solidFill>
                  <a:srgbClr val="000000"/>
                </a:solidFill>
                <a:latin typeface="Century Gothic" pitchFamily="34" charset="0"/>
                <a:ea typeface="SimSun" pitchFamily="2" charset="-122"/>
              </a:rPr>
              <a:t>Once the initiator </a:t>
            </a:r>
            <a:r>
              <a:rPr lang="en-US" altLang="zh-CN" sz="2400" dirty="0" err="1">
                <a:solidFill>
                  <a:srgbClr val="000000"/>
                </a:solidFill>
                <a:latin typeface="Century Gothic" pitchFamily="34" charset="0"/>
                <a:ea typeface="SimSun" pitchFamily="2" charset="-122"/>
              </a:rPr>
              <a:t>tRNA</a:t>
            </a:r>
            <a:r>
              <a:rPr lang="en-US" altLang="zh-CN" sz="2400" dirty="0">
                <a:solidFill>
                  <a:srgbClr val="000000"/>
                </a:solidFill>
                <a:latin typeface="Century Gothic" pitchFamily="34" charset="0"/>
                <a:ea typeface="SimSun" pitchFamily="2" charset="-122"/>
              </a:rPr>
              <a:t> has found the </a:t>
            </a:r>
            <a:r>
              <a:rPr lang="en-US" altLang="zh-CN" sz="2400" b="1" dirty="0">
                <a:solidFill>
                  <a:srgbClr val="000000"/>
                </a:solidFill>
                <a:latin typeface="Century Gothic" pitchFamily="34" charset="0"/>
                <a:ea typeface="SimSun" pitchFamily="2" charset="-122"/>
              </a:rPr>
              <a:t>start</a:t>
            </a:r>
            <a:r>
              <a:rPr lang="en-US" altLang="zh-CN" sz="2400" dirty="0">
                <a:solidFill>
                  <a:srgbClr val="000000"/>
                </a:solidFill>
                <a:latin typeface="Century Gothic" pitchFamily="34" charset="0"/>
                <a:ea typeface="SimSun" pitchFamily="2" charset="-122"/>
              </a:rPr>
              <a:t> </a:t>
            </a:r>
            <a:r>
              <a:rPr lang="en-US" altLang="zh-CN" sz="2400" b="1" dirty="0">
                <a:solidFill>
                  <a:srgbClr val="000000"/>
                </a:solidFill>
                <a:latin typeface="Century Gothic" pitchFamily="34" charset="0"/>
                <a:ea typeface="SimSun" pitchFamily="2" charset="-122"/>
              </a:rPr>
              <a:t>codon</a:t>
            </a:r>
            <a:r>
              <a:rPr lang="en-US" altLang="zh-CN" sz="2400" dirty="0">
                <a:solidFill>
                  <a:srgbClr val="000000"/>
                </a:solidFill>
                <a:latin typeface="Century Gothic" pitchFamily="34" charset="0"/>
                <a:ea typeface="SimSun" pitchFamily="2" charset="-122"/>
              </a:rPr>
              <a:t>, the large (60S) ribosomal subunit binds and protein synthesis starts.</a:t>
            </a:r>
            <a:endParaRPr lang="en-US" sz="2400" dirty="0">
              <a:solidFill>
                <a:srgbClr val="000000"/>
              </a:solidFill>
              <a:latin typeface="Century Gothic" pitchFamily="34" charset="0"/>
            </a:endParaRPr>
          </a:p>
        </p:txBody>
      </p:sp>
      <p:sp>
        <p:nvSpPr>
          <p:cNvPr id="91139" name="Slide Number Placeholder 5"/>
          <p:cNvSpPr>
            <a:spLocks noGrp="1"/>
          </p:cNvSpPr>
          <p:nvPr>
            <p:ph type="sldNum" sz="quarter" idx="12"/>
          </p:nvPr>
        </p:nvSpPr>
        <p:spPr>
          <a:noFill/>
        </p:spPr>
        <p:txBody>
          <a:bodyPr/>
          <a:lstStyle/>
          <a:p>
            <a:fld id="{E0210E9F-4CE6-4DF1-BFB9-A143897B2F41}" type="slidenum">
              <a:rPr lang="en-US" smtClean="0"/>
              <a:pPr/>
              <a:t>67</a:t>
            </a:fld>
            <a:endParaRPr lang="en-US"/>
          </a:p>
        </p:txBody>
      </p:sp>
      <p:sp>
        <p:nvSpPr>
          <p:cNvPr id="2" name="TextBox 1"/>
          <p:cNvSpPr txBox="1"/>
          <p:nvPr/>
        </p:nvSpPr>
        <p:spPr>
          <a:xfrm>
            <a:off x="314668" y="533400"/>
            <a:ext cx="7602988" cy="523220"/>
          </a:xfrm>
          <a:prstGeom prst="rect">
            <a:avLst/>
          </a:prstGeom>
          <a:noFill/>
        </p:spPr>
        <p:txBody>
          <a:bodyPr wrap="none" rtlCol="0">
            <a:spAutoFit/>
          </a:bodyPr>
          <a:lstStyle/>
          <a:p>
            <a:r>
              <a:rPr lang="en-US" sz="2800" b="1" dirty="0">
                <a:latin typeface="Century Gothic"/>
                <a:cs typeface="Century Gothic"/>
              </a:rPr>
              <a:t>How eukaryotic protein synthesis happens.</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7" name="Slide Number Placeholder 3"/>
          <p:cNvSpPr>
            <a:spLocks noGrp="1"/>
          </p:cNvSpPr>
          <p:nvPr>
            <p:ph type="sldNum" sz="quarter" idx="12"/>
          </p:nvPr>
        </p:nvSpPr>
        <p:spPr>
          <a:noFill/>
        </p:spPr>
        <p:txBody>
          <a:bodyPr/>
          <a:lstStyle/>
          <a:p>
            <a:fld id="{3C36D3F4-991E-44F6-8EED-94FD8567D473}" type="slidenum">
              <a:rPr lang="en-US" smtClean="0"/>
              <a:pPr/>
              <a:t>68</a:t>
            </a:fld>
            <a:endParaRPr lang="en-US"/>
          </a:p>
        </p:txBody>
      </p:sp>
      <p:grpSp>
        <p:nvGrpSpPr>
          <p:cNvPr id="2" name="Group 209"/>
          <p:cNvGrpSpPr>
            <a:grpSpLocks/>
          </p:cNvGrpSpPr>
          <p:nvPr/>
        </p:nvGrpSpPr>
        <p:grpSpPr bwMode="auto">
          <a:xfrm>
            <a:off x="1482725" y="3689350"/>
            <a:ext cx="2617788" cy="1835150"/>
            <a:chOff x="980" y="2300"/>
            <a:chExt cx="1649" cy="1156"/>
          </a:xfrm>
        </p:grpSpPr>
        <p:sp>
          <p:nvSpPr>
            <p:cNvPr id="109778" name="Freeform 210"/>
            <p:cNvSpPr>
              <a:spLocks/>
            </p:cNvSpPr>
            <p:nvPr/>
          </p:nvSpPr>
          <p:spPr bwMode="auto">
            <a:xfrm>
              <a:off x="1008" y="2963"/>
              <a:ext cx="1621" cy="493"/>
            </a:xfrm>
            <a:custGeom>
              <a:avLst/>
              <a:gdLst/>
              <a:ahLst/>
              <a:cxnLst>
                <a:cxn ang="0">
                  <a:pos x="465" y="12"/>
                </a:cxn>
                <a:cxn ang="0">
                  <a:pos x="585" y="87"/>
                </a:cxn>
                <a:cxn ang="0">
                  <a:pos x="660" y="207"/>
                </a:cxn>
                <a:cxn ang="0">
                  <a:pos x="765" y="657"/>
                </a:cxn>
                <a:cxn ang="0">
                  <a:pos x="855" y="777"/>
                </a:cxn>
                <a:cxn ang="0">
                  <a:pos x="1035" y="852"/>
                </a:cxn>
                <a:cxn ang="0">
                  <a:pos x="4500" y="957"/>
                </a:cxn>
                <a:cxn ang="0">
                  <a:pos x="4875" y="807"/>
                </a:cxn>
                <a:cxn ang="0">
                  <a:pos x="4980" y="702"/>
                </a:cxn>
                <a:cxn ang="0">
                  <a:pos x="5070" y="582"/>
                </a:cxn>
                <a:cxn ang="0">
                  <a:pos x="5310" y="387"/>
                </a:cxn>
                <a:cxn ang="0">
                  <a:pos x="5445" y="342"/>
                </a:cxn>
                <a:cxn ang="0">
                  <a:pos x="5820" y="417"/>
                </a:cxn>
                <a:cxn ang="0">
                  <a:pos x="6345" y="612"/>
                </a:cxn>
                <a:cxn ang="0">
                  <a:pos x="5850" y="612"/>
                </a:cxn>
                <a:cxn ang="0">
                  <a:pos x="5460" y="642"/>
                </a:cxn>
                <a:cxn ang="0">
                  <a:pos x="5340" y="747"/>
                </a:cxn>
                <a:cxn ang="0">
                  <a:pos x="5235" y="852"/>
                </a:cxn>
                <a:cxn ang="0">
                  <a:pos x="5115" y="987"/>
                </a:cxn>
                <a:cxn ang="0">
                  <a:pos x="5025" y="1107"/>
                </a:cxn>
                <a:cxn ang="0">
                  <a:pos x="4935" y="1152"/>
                </a:cxn>
                <a:cxn ang="0">
                  <a:pos x="4485" y="1227"/>
                </a:cxn>
                <a:cxn ang="0">
                  <a:pos x="3840" y="1347"/>
                </a:cxn>
                <a:cxn ang="0">
                  <a:pos x="1110" y="1182"/>
                </a:cxn>
                <a:cxn ang="0">
                  <a:pos x="930" y="1077"/>
                </a:cxn>
                <a:cxn ang="0">
                  <a:pos x="780" y="957"/>
                </a:cxn>
                <a:cxn ang="0">
                  <a:pos x="675" y="882"/>
                </a:cxn>
                <a:cxn ang="0">
                  <a:pos x="510" y="627"/>
                </a:cxn>
                <a:cxn ang="0">
                  <a:pos x="465" y="537"/>
                </a:cxn>
                <a:cxn ang="0">
                  <a:pos x="405" y="402"/>
                </a:cxn>
                <a:cxn ang="0">
                  <a:pos x="300" y="297"/>
                </a:cxn>
                <a:cxn ang="0">
                  <a:pos x="45" y="222"/>
                </a:cxn>
                <a:cxn ang="0">
                  <a:pos x="45" y="177"/>
                </a:cxn>
                <a:cxn ang="0">
                  <a:pos x="135" y="42"/>
                </a:cxn>
              </a:cxnLst>
              <a:rect l="0" t="0" r="r" b="b"/>
              <a:pathLst>
                <a:path w="6465" h="1347">
                  <a:moveTo>
                    <a:pt x="30" y="27"/>
                  </a:moveTo>
                  <a:cubicBezTo>
                    <a:pt x="190" y="0"/>
                    <a:pt x="294" y="1"/>
                    <a:pt x="465" y="12"/>
                  </a:cubicBezTo>
                  <a:cubicBezTo>
                    <a:pt x="495" y="22"/>
                    <a:pt x="525" y="32"/>
                    <a:pt x="555" y="42"/>
                  </a:cubicBezTo>
                  <a:cubicBezTo>
                    <a:pt x="572" y="48"/>
                    <a:pt x="572" y="74"/>
                    <a:pt x="585" y="87"/>
                  </a:cubicBezTo>
                  <a:cubicBezTo>
                    <a:pt x="598" y="100"/>
                    <a:pt x="615" y="107"/>
                    <a:pt x="630" y="117"/>
                  </a:cubicBezTo>
                  <a:cubicBezTo>
                    <a:pt x="640" y="147"/>
                    <a:pt x="650" y="177"/>
                    <a:pt x="660" y="207"/>
                  </a:cubicBezTo>
                  <a:cubicBezTo>
                    <a:pt x="671" y="241"/>
                    <a:pt x="720" y="297"/>
                    <a:pt x="720" y="297"/>
                  </a:cubicBezTo>
                  <a:cubicBezTo>
                    <a:pt x="729" y="422"/>
                    <a:pt x="731" y="538"/>
                    <a:pt x="765" y="657"/>
                  </a:cubicBezTo>
                  <a:cubicBezTo>
                    <a:pt x="776" y="694"/>
                    <a:pt x="776" y="735"/>
                    <a:pt x="810" y="762"/>
                  </a:cubicBezTo>
                  <a:cubicBezTo>
                    <a:pt x="822" y="772"/>
                    <a:pt x="841" y="770"/>
                    <a:pt x="855" y="777"/>
                  </a:cubicBezTo>
                  <a:cubicBezTo>
                    <a:pt x="871" y="785"/>
                    <a:pt x="884" y="800"/>
                    <a:pt x="900" y="807"/>
                  </a:cubicBezTo>
                  <a:cubicBezTo>
                    <a:pt x="943" y="826"/>
                    <a:pt x="996" y="826"/>
                    <a:pt x="1035" y="852"/>
                  </a:cubicBezTo>
                  <a:cubicBezTo>
                    <a:pt x="1158" y="934"/>
                    <a:pt x="1449" y="956"/>
                    <a:pt x="1590" y="972"/>
                  </a:cubicBezTo>
                  <a:cubicBezTo>
                    <a:pt x="2522" y="1205"/>
                    <a:pt x="3536" y="1003"/>
                    <a:pt x="4500" y="957"/>
                  </a:cubicBezTo>
                  <a:cubicBezTo>
                    <a:pt x="4584" y="929"/>
                    <a:pt x="4671" y="940"/>
                    <a:pt x="4755" y="912"/>
                  </a:cubicBezTo>
                  <a:cubicBezTo>
                    <a:pt x="4805" y="837"/>
                    <a:pt x="4770" y="877"/>
                    <a:pt x="4875" y="807"/>
                  </a:cubicBezTo>
                  <a:cubicBezTo>
                    <a:pt x="4890" y="797"/>
                    <a:pt x="4920" y="777"/>
                    <a:pt x="4920" y="777"/>
                  </a:cubicBezTo>
                  <a:cubicBezTo>
                    <a:pt x="4958" y="664"/>
                    <a:pt x="4902" y="799"/>
                    <a:pt x="4980" y="702"/>
                  </a:cubicBezTo>
                  <a:cubicBezTo>
                    <a:pt x="4990" y="690"/>
                    <a:pt x="4988" y="671"/>
                    <a:pt x="4995" y="657"/>
                  </a:cubicBezTo>
                  <a:cubicBezTo>
                    <a:pt x="5020" y="607"/>
                    <a:pt x="5025" y="612"/>
                    <a:pt x="5070" y="582"/>
                  </a:cubicBezTo>
                  <a:cubicBezTo>
                    <a:pt x="5181" y="415"/>
                    <a:pt x="5077" y="531"/>
                    <a:pt x="5175" y="477"/>
                  </a:cubicBezTo>
                  <a:cubicBezTo>
                    <a:pt x="5222" y="451"/>
                    <a:pt x="5259" y="404"/>
                    <a:pt x="5310" y="387"/>
                  </a:cubicBezTo>
                  <a:cubicBezTo>
                    <a:pt x="5340" y="377"/>
                    <a:pt x="5370" y="367"/>
                    <a:pt x="5400" y="357"/>
                  </a:cubicBezTo>
                  <a:cubicBezTo>
                    <a:pt x="5415" y="352"/>
                    <a:pt x="5445" y="342"/>
                    <a:pt x="5445" y="342"/>
                  </a:cubicBezTo>
                  <a:cubicBezTo>
                    <a:pt x="5525" y="347"/>
                    <a:pt x="5606" y="346"/>
                    <a:pt x="5685" y="357"/>
                  </a:cubicBezTo>
                  <a:cubicBezTo>
                    <a:pt x="5791" y="372"/>
                    <a:pt x="5749" y="382"/>
                    <a:pt x="5820" y="417"/>
                  </a:cubicBezTo>
                  <a:cubicBezTo>
                    <a:pt x="5908" y="461"/>
                    <a:pt x="5996" y="506"/>
                    <a:pt x="6090" y="537"/>
                  </a:cubicBezTo>
                  <a:cubicBezTo>
                    <a:pt x="6173" y="565"/>
                    <a:pt x="6259" y="595"/>
                    <a:pt x="6345" y="612"/>
                  </a:cubicBezTo>
                  <a:cubicBezTo>
                    <a:pt x="6375" y="618"/>
                    <a:pt x="6465" y="627"/>
                    <a:pt x="6435" y="627"/>
                  </a:cubicBezTo>
                  <a:cubicBezTo>
                    <a:pt x="6240" y="627"/>
                    <a:pt x="6045" y="617"/>
                    <a:pt x="5850" y="612"/>
                  </a:cubicBezTo>
                  <a:cubicBezTo>
                    <a:pt x="5734" y="583"/>
                    <a:pt x="5669" y="576"/>
                    <a:pt x="5550" y="612"/>
                  </a:cubicBezTo>
                  <a:cubicBezTo>
                    <a:pt x="5520" y="621"/>
                    <a:pt x="5486" y="624"/>
                    <a:pt x="5460" y="642"/>
                  </a:cubicBezTo>
                  <a:cubicBezTo>
                    <a:pt x="5430" y="662"/>
                    <a:pt x="5370" y="702"/>
                    <a:pt x="5370" y="702"/>
                  </a:cubicBezTo>
                  <a:cubicBezTo>
                    <a:pt x="5360" y="717"/>
                    <a:pt x="5353" y="734"/>
                    <a:pt x="5340" y="747"/>
                  </a:cubicBezTo>
                  <a:cubicBezTo>
                    <a:pt x="5327" y="760"/>
                    <a:pt x="5306" y="763"/>
                    <a:pt x="5295" y="777"/>
                  </a:cubicBezTo>
                  <a:cubicBezTo>
                    <a:pt x="5212" y="881"/>
                    <a:pt x="5364" y="766"/>
                    <a:pt x="5235" y="852"/>
                  </a:cubicBezTo>
                  <a:cubicBezTo>
                    <a:pt x="5197" y="965"/>
                    <a:pt x="5253" y="830"/>
                    <a:pt x="5175" y="927"/>
                  </a:cubicBezTo>
                  <a:cubicBezTo>
                    <a:pt x="5117" y="1000"/>
                    <a:pt x="5213" y="954"/>
                    <a:pt x="5115" y="987"/>
                  </a:cubicBezTo>
                  <a:cubicBezTo>
                    <a:pt x="5086" y="1075"/>
                    <a:pt x="5123" y="994"/>
                    <a:pt x="5055" y="1062"/>
                  </a:cubicBezTo>
                  <a:cubicBezTo>
                    <a:pt x="5042" y="1075"/>
                    <a:pt x="5039" y="1096"/>
                    <a:pt x="5025" y="1107"/>
                  </a:cubicBezTo>
                  <a:cubicBezTo>
                    <a:pt x="5013" y="1117"/>
                    <a:pt x="4994" y="1115"/>
                    <a:pt x="4980" y="1122"/>
                  </a:cubicBezTo>
                  <a:cubicBezTo>
                    <a:pt x="4964" y="1130"/>
                    <a:pt x="4951" y="1144"/>
                    <a:pt x="4935" y="1152"/>
                  </a:cubicBezTo>
                  <a:cubicBezTo>
                    <a:pt x="4902" y="1168"/>
                    <a:pt x="4847" y="1175"/>
                    <a:pt x="4815" y="1182"/>
                  </a:cubicBezTo>
                  <a:cubicBezTo>
                    <a:pt x="4604" y="1231"/>
                    <a:pt x="4775" y="1206"/>
                    <a:pt x="4485" y="1227"/>
                  </a:cubicBezTo>
                  <a:cubicBezTo>
                    <a:pt x="4357" y="1259"/>
                    <a:pt x="4228" y="1319"/>
                    <a:pt x="4095" y="1332"/>
                  </a:cubicBezTo>
                  <a:cubicBezTo>
                    <a:pt x="4010" y="1340"/>
                    <a:pt x="3925" y="1342"/>
                    <a:pt x="3840" y="1347"/>
                  </a:cubicBezTo>
                  <a:cubicBezTo>
                    <a:pt x="3110" y="1342"/>
                    <a:pt x="2380" y="1341"/>
                    <a:pt x="1650" y="1332"/>
                  </a:cubicBezTo>
                  <a:cubicBezTo>
                    <a:pt x="1479" y="1330"/>
                    <a:pt x="1274" y="1237"/>
                    <a:pt x="1110" y="1182"/>
                  </a:cubicBezTo>
                  <a:cubicBezTo>
                    <a:pt x="1078" y="1171"/>
                    <a:pt x="1049" y="1153"/>
                    <a:pt x="1020" y="1137"/>
                  </a:cubicBezTo>
                  <a:cubicBezTo>
                    <a:pt x="988" y="1119"/>
                    <a:pt x="930" y="1077"/>
                    <a:pt x="930" y="1077"/>
                  </a:cubicBezTo>
                  <a:cubicBezTo>
                    <a:pt x="844" y="948"/>
                    <a:pt x="959" y="1100"/>
                    <a:pt x="855" y="1017"/>
                  </a:cubicBezTo>
                  <a:cubicBezTo>
                    <a:pt x="758" y="939"/>
                    <a:pt x="893" y="995"/>
                    <a:pt x="780" y="957"/>
                  </a:cubicBezTo>
                  <a:cubicBezTo>
                    <a:pt x="775" y="942"/>
                    <a:pt x="778" y="921"/>
                    <a:pt x="765" y="912"/>
                  </a:cubicBezTo>
                  <a:cubicBezTo>
                    <a:pt x="739" y="894"/>
                    <a:pt x="675" y="882"/>
                    <a:pt x="675" y="882"/>
                  </a:cubicBezTo>
                  <a:cubicBezTo>
                    <a:pt x="639" y="775"/>
                    <a:pt x="671" y="810"/>
                    <a:pt x="600" y="762"/>
                  </a:cubicBezTo>
                  <a:cubicBezTo>
                    <a:pt x="579" y="698"/>
                    <a:pt x="539" y="684"/>
                    <a:pt x="510" y="627"/>
                  </a:cubicBezTo>
                  <a:cubicBezTo>
                    <a:pt x="503" y="613"/>
                    <a:pt x="502" y="596"/>
                    <a:pt x="495" y="582"/>
                  </a:cubicBezTo>
                  <a:cubicBezTo>
                    <a:pt x="487" y="566"/>
                    <a:pt x="472" y="553"/>
                    <a:pt x="465" y="537"/>
                  </a:cubicBezTo>
                  <a:cubicBezTo>
                    <a:pt x="452" y="508"/>
                    <a:pt x="453" y="473"/>
                    <a:pt x="435" y="447"/>
                  </a:cubicBezTo>
                  <a:cubicBezTo>
                    <a:pt x="425" y="432"/>
                    <a:pt x="413" y="418"/>
                    <a:pt x="405" y="402"/>
                  </a:cubicBezTo>
                  <a:cubicBezTo>
                    <a:pt x="398" y="388"/>
                    <a:pt x="401" y="368"/>
                    <a:pt x="390" y="357"/>
                  </a:cubicBezTo>
                  <a:cubicBezTo>
                    <a:pt x="365" y="332"/>
                    <a:pt x="330" y="317"/>
                    <a:pt x="300" y="297"/>
                  </a:cubicBezTo>
                  <a:cubicBezTo>
                    <a:pt x="253" y="265"/>
                    <a:pt x="190" y="266"/>
                    <a:pt x="135" y="252"/>
                  </a:cubicBezTo>
                  <a:cubicBezTo>
                    <a:pt x="104" y="244"/>
                    <a:pt x="75" y="232"/>
                    <a:pt x="45" y="222"/>
                  </a:cubicBezTo>
                  <a:cubicBezTo>
                    <a:pt x="30" y="217"/>
                    <a:pt x="0" y="207"/>
                    <a:pt x="0" y="207"/>
                  </a:cubicBezTo>
                  <a:cubicBezTo>
                    <a:pt x="15" y="197"/>
                    <a:pt x="29" y="185"/>
                    <a:pt x="45" y="177"/>
                  </a:cubicBezTo>
                  <a:cubicBezTo>
                    <a:pt x="98" y="151"/>
                    <a:pt x="132" y="170"/>
                    <a:pt x="15" y="147"/>
                  </a:cubicBezTo>
                  <a:cubicBezTo>
                    <a:pt x="50" y="95"/>
                    <a:pt x="60" y="67"/>
                    <a:pt x="135" y="42"/>
                  </a:cubicBezTo>
                  <a:cubicBezTo>
                    <a:pt x="150" y="37"/>
                    <a:pt x="180" y="27"/>
                    <a:pt x="180" y="27"/>
                  </a:cubicBezTo>
                </a:path>
              </a:pathLst>
            </a:custGeom>
            <a:solidFill>
              <a:srgbClr val="FFCC99"/>
            </a:solidFill>
            <a:ln w="28575" cmpd="sng">
              <a:noFill/>
              <a:round/>
              <a:headEnd/>
              <a:tailEnd/>
            </a:ln>
            <a:effectLst>
              <a:outerShdw dist="35921" dir="2700000" algn="ctr" rotWithShape="0">
                <a:srgbClr val="808080"/>
              </a:outerShdw>
            </a:effectLst>
          </p:spPr>
          <p:txBody>
            <a:bodyPr/>
            <a:lstStyle/>
            <a:p>
              <a:pPr>
                <a:defRPr/>
              </a:pPr>
              <a:endParaRPr lang="en-US"/>
            </a:p>
          </p:txBody>
        </p:sp>
        <p:sp>
          <p:nvSpPr>
            <p:cNvPr id="93324" name="Text Box 211"/>
            <p:cNvSpPr txBox="1">
              <a:spLocks noChangeArrowheads="1"/>
            </p:cNvSpPr>
            <p:nvPr/>
          </p:nvSpPr>
          <p:spPr bwMode="auto">
            <a:xfrm>
              <a:off x="1046" y="2859"/>
              <a:ext cx="177" cy="104"/>
            </a:xfrm>
            <a:prstGeom prst="rect">
              <a:avLst/>
            </a:prstGeom>
            <a:noFill/>
            <a:ln w="9525">
              <a:noFill/>
              <a:miter lim="800000"/>
              <a:headEnd/>
              <a:tailEnd/>
            </a:ln>
          </p:spPr>
          <p:txBody>
            <a:bodyPr/>
            <a:lstStyle/>
            <a:p>
              <a:endParaRPr lang="en-US"/>
            </a:p>
          </p:txBody>
        </p:sp>
        <p:sp>
          <p:nvSpPr>
            <p:cNvPr id="93325" name="Text Box 212"/>
            <p:cNvSpPr txBox="1">
              <a:spLocks noChangeArrowheads="1"/>
            </p:cNvSpPr>
            <p:nvPr/>
          </p:nvSpPr>
          <p:spPr bwMode="auto">
            <a:xfrm>
              <a:off x="1296" y="3333"/>
              <a:ext cx="384" cy="96"/>
            </a:xfrm>
            <a:prstGeom prst="rect">
              <a:avLst/>
            </a:prstGeom>
            <a:gradFill rotWithShape="0">
              <a:gsLst>
                <a:gs pos="0">
                  <a:srgbClr val="767647"/>
                </a:gs>
                <a:gs pos="50000">
                  <a:srgbClr val="FFFF99"/>
                </a:gs>
                <a:gs pos="100000">
                  <a:srgbClr val="767647"/>
                </a:gs>
              </a:gsLst>
              <a:lin ang="5400000" scaled="1"/>
            </a:gradFill>
            <a:ln w="9525">
              <a:noFill/>
              <a:miter lim="800000"/>
              <a:headEnd/>
              <a:tailEnd/>
            </a:ln>
          </p:spPr>
          <p:txBody>
            <a:bodyPr/>
            <a:lstStyle/>
            <a:p>
              <a:r>
                <a:rPr lang="en-US" sz="800" b="1" dirty="0">
                  <a:latin typeface="Times New Roman" pitchFamily="18" charset="0"/>
                </a:rPr>
                <a:t>AUG</a:t>
              </a:r>
              <a:endParaRPr lang="en-US" sz="800" dirty="0"/>
            </a:p>
          </p:txBody>
        </p:sp>
        <p:sp>
          <p:nvSpPr>
            <p:cNvPr id="93326" name="Rectangle 213"/>
            <p:cNvSpPr>
              <a:spLocks noChangeArrowheads="1"/>
            </p:cNvSpPr>
            <p:nvPr/>
          </p:nvSpPr>
          <p:spPr bwMode="auto">
            <a:xfrm>
              <a:off x="1619" y="3328"/>
              <a:ext cx="88" cy="104"/>
            </a:xfrm>
            <a:prstGeom prst="rect">
              <a:avLst/>
            </a:prstGeom>
            <a:gradFill rotWithShape="0">
              <a:gsLst>
                <a:gs pos="0">
                  <a:srgbClr val="762F5E"/>
                </a:gs>
                <a:gs pos="50000">
                  <a:srgbClr val="FF66CC"/>
                </a:gs>
                <a:gs pos="100000">
                  <a:srgbClr val="762F5E"/>
                </a:gs>
              </a:gsLst>
              <a:lin ang="5400000" scaled="1"/>
            </a:gradFill>
            <a:ln w="9525">
              <a:noFill/>
              <a:miter lim="800000"/>
              <a:headEnd/>
              <a:tailEnd/>
            </a:ln>
          </p:spPr>
          <p:txBody>
            <a:bodyPr/>
            <a:lstStyle/>
            <a:p>
              <a:endParaRPr lang="en-US"/>
            </a:p>
          </p:txBody>
        </p:sp>
        <p:sp>
          <p:nvSpPr>
            <p:cNvPr id="93327" name="Rectangle 214"/>
            <p:cNvSpPr>
              <a:spLocks noChangeArrowheads="1"/>
            </p:cNvSpPr>
            <p:nvPr/>
          </p:nvSpPr>
          <p:spPr bwMode="auto">
            <a:xfrm>
              <a:off x="1707" y="3328"/>
              <a:ext cx="88" cy="104"/>
            </a:xfrm>
            <a:prstGeom prst="rect">
              <a:avLst/>
            </a:prstGeom>
            <a:gradFill rotWithShape="0">
              <a:gsLst>
                <a:gs pos="0">
                  <a:srgbClr val="5E4776"/>
                </a:gs>
                <a:gs pos="50000">
                  <a:srgbClr val="CC99FF"/>
                </a:gs>
                <a:gs pos="100000">
                  <a:srgbClr val="5E4776"/>
                </a:gs>
              </a:gsLst>
              <a:lin ang="5400000" scaled="1"/>
            </a:gradFill>
            <a:ln w="9525">
              <a:noFill/>
              <a:miter lim="800000"/>
              <a:headEnd/>
              <a:tailEnd/>
            </a:ln>
          </p:spPr>
          <p:txBody>
            <a:bodyPr/>
            <a:lstStyle/>
            <a:p>
              <a:endParaRPr lang="en-US"/>
            </a:p>
          </p:txBody>
        </p:sp>
        <p:sp>
          <p:nvSpPr>
            <p:cNvPr id="93328" name="Rectangle 215"/>
            <p:cNvSpPr>
              <a:spLocks noChangeArrowheads="1"/>
            </p:cNvSpPr>
            <p:nvPr/>
          </p:nvSpPr>
          <p:spPr bwMode="auto">
            <a:xfrm>
              <a:off x="1795" y="3327"/>
              <a:ext cx="89" cy="104"/>
            </a:xfrm>
            <a:prstGeom prst="rect">
              <a:avLst/>
            </a:prstGeom>
            <a:gradFill rotWithShape="0">
              <a:gsLst>
                <a:gs pos="0">
                  <a:srgbClr val="5E765E"/>
                </a:gs>
                <a:gs pos="50000">
                  <a:srgbClr val="CCFFCC"/>
                </a:gs>
                <a:gs pos="100000">
                  <a:srgbClr val="5E765E"/>
                </a:gs>
              </a:gsLst>
              <a:lin ang="5400000" scaled="1"/>
            </a:gradFill>
            <a:ln w="9525">
              <a:noFill/>
              <a:miter lim="800000"/>
              <a:headEnd/>
              <a:tailEnd/>
            </a:ln>
          </p:spPr>
          <p:txBody>
            <a:bodyPr/>
            <a:lstStyle/>
            <a:p>
              <a:endParaRPr lang="en-US"/>
            </a:p>
          </p:txBody>
        </p:sp>
        <p:sp>
          <p:nvSpPr>
            <p:cNvPr id="93329" name="Rectangle 216"/>
            <p:cNvSpPr>
              <a:spLocks noChangeArrowheads="1"/>
            </p:cNvSpPr>
            <p:nvPr/>
          </p:nvSpPr>
          <p:spPr bwMode="auto">
            <a:xfrm>
              <a:off x="1880" y="3328"/>
              <a:ext cx="132" cy="104"/>
            </a:xfrm>
            <a:prstGeom prst="rect">
              <a:avLst/>
            </a:prstGeom>
            <a:gradFill rotWithShape="0">
              <a:gsLst>
                <a:gs pos="0">
                  <a:srgbClr val="767676"/>
                </a:gs>
                <a:gs pos="50000">
                  <a:srgbClr val="FFFFFF"/>
                </a:gs>
                <a:gs pos="100000">
                  <a:srgbClr val="767676"/>
                </a:gs>
              </a:gsLst>
              <a:lin ang="5400000" scaled="1"/>
            </a:gradFill>
            <a:ln w="9525">
              <a:noFill/>
              <a:miter lim="800000"/>
              <a:headEnd/>
              <a:tailEnd/>
            </a:ln>
          </p:spPr>
          <p:txBody>
            <a:bodyPr/>
            <a:lstStyle/>
            <a:p>
              <a:endParaRPr lang="en-US"/>
            </a:p>
          </p:txBody>
        </p:sp>
        <p:sp>
          <p:nvSpPr>
            <p:cNvPr id="93330" name="AutoShape 217"/>
            <p:cNvSpPr>
              <a:spLocks noChangeArrowheads="1"/>
            </p:cNvSpPr>
            <p:nvPr/>
          </p:nvSpPr>
          <p:spPr bwMode="auto">
            <a:xfrm>
              <a:off x="1957" y="3319"/>
              <a:ext cx="88" cy="104"/>
            </a:xfrm>
            <a:prstGeom prst="diamond">
              <a:avLst/>
            </a:prstGeom>
            <a:gradFill rotWithShape="0">
              <a:gsLst>
                <a:gs pos="0">
                  <a:srgbClr val="760000"/>
                </a:gs>
                <a:gs pos="50000">
                  <a:srgbClr val="FF0000"/>
                </a:gs>
                <a:gs pos="100000">
                  <a:srgbClr val="760000"/>
                </a:gs>
              </a:gsLst>
              <a:lin ang="5400000" scaled="1"/>
            </a:gradFill>
            <a:ln w="9525">
              <a:noFill/>
              <a:miter lim="800000"/>
              <a:headEnd/>
              <a:tailEnd/>
            </a:ln>
          </p:spPr>
          <p:txBody>
            <a:bodyPr/>
            <a:lstStyle/>
            <a:p>
              <a:endParaRPr lang="en-US"/>
            </a:p>
          </p:txBody>
        </p:sp>
        <p:sp>
          <p:nvSpPr>
            <p:cNvPr id="93331" name="Text Box 218"/>
            <p:cNvSpPr txBox="1">
              <a:spLocks noChangeArrowheads="1"/>
            </p:cNvSpPr>
            <p:nvPr/>
          </p:nvSpPr>
          <p:spPr bwMode="auto">
            <a:xfrm>
              <a:off x="2053" y="3261"/>
              <a:ext cx="132" cy="104"/>
            </a:xfrm>
            <a:prstGeom prst="rect">
              <a:avLst/>
            </a:prstGeom>
            <a:noFill/>
            <a:ln w="9525">
              <a:noFill/>
              <a:miter lim="800000"/>
              <a:headEnd/>
              <a:tailEnd/>
            </a:ln>
          </p:spPr>
          <p:txBody>
            <a:bodyPr/>
            <a:lstStyle/>
            <a:p>
              <a:r>
                <a:rPr lang="en-US" sz="1200">
                  <a:latin typeface="Arial Narrow" pitchFamily="34" charset="0"/>
                </a:rPr>
                <a:t>A</a:t>
              </a:r>
              <a:endParaRPr lang="en-US"/>
            </a:p>
          </p:txBody>
        </p:sp>
        <p:sp>
          <p:nvSpPr>
            <p:cNvPr id="93332" name="Text Box 219"/>
            <p:cNvSpPr txBox="1">
              <a:spLocks noChangeArrowheads="1"/>
            </p:cNvSpPr>
            <p:nvPr/>
          </p:nvSpPr>
          <p:spPr bwMode="auto">
            <a:xfrm>
              <a:off x="2086" y="3248"/>
              <a:ext cx="132" cy="104"/>
            </a:xfrm>
            <a:prstGeom prst="rect">
              <a:avLst/>
            </a:prstGeom>
            <a:noFill/>
            <a:ln w="9525">
              <a:noFill/>
              <a:miter lim="800000"/>
              <a:headEnd/>
              <a:tailEnd/>
            </a:ln>
          </p:spPr>
          <p:txBody>
            <a:bodyPr/>
            <a:lstStyle/>
            <a:p>
              <a:r>
                <a:rPr lang="en-US" sz="1200">
                  <a:latin typeface="Arial Narrow" pitchFamily="34" charset="0"/>
                </a:rPr>
                <a:t>A</a:t>
              </a:r>
              <a:endParaRPr lang="en-US"/>
            </a:p>
          </p:txBody>
        </p:sp>
        <p:sp>
          <p:nvSpPr>
            <p:cNvPr id="93333" name="Text Box 220"/>
            <p:cNvSpPr txBox="1">
              <a:spLocks noChangeArrowheads="1"/>
            </p:cNvSpPr>
            <p:nvPr/>
          </p:nvSpPr>
          <p:spPr bwMode="auto">
            <a:xfrm>
              <a:off x="2122" y="3239"/>
              <a:ext cx="133" cy="104"/>
            </a:xfrm>
            <a:prstGeom prst="rect">
              <a:avLst/>
            </a:prstGeom>
            <a:noFill/>
            <a:ln w="9525">
              <a:noFill/>
              <a:miter lim="800000"/>
              <a:headEnd/>
              <a:tailEnd/>
            </a:ln>
          </p:spPr>
          <p:txBody>
            <a:bodyPr/>
            <a:lstStyle/>
            <a:p>
              <a:r>
                <a:rPr lang="en-US" sz="1200">
                  <a:latin typeface="Arial Narrow" pitchFamily="34" charset="0"/>
                </a:rPr>
                <a:t>A</a:t>
              </a:r>
              <a:endParaRPr lang="en-US"/>
            </a:p>
          </p:txBody>
        </p:sp>
        <p:sp>
          <p:nvSpPr>
            <p:cNvPr id="93334" name="Text Box 221"/>
            <p:cNvSpPr txBox="1">
              <a:spLocks noChangeArrowheads="1"/>
            </p:cNvSpPr>
            <p:nvPr/>
          </p:nvSpPr>
          <p:spPr bwMode="auto">
            <a:xfrm>
              <a:off x="2159" y="3231"/>
              <a:ext cx="133" cy="104"/>
            </a:xfrm>
            <a:prstGeom prst="rect">
              <a:avLst/>
            </a:prstGeom>
            <a:noFill/>
            <a:ln w="9525">
              <a:noFill/>
              <a:miter lim="800000"/>
              <a:headEnd/>
              <a:tailEnd/>
            </a:ln>
          </p:spPr>
          <p:txBody>
            <a:bodyPr/>
            <a:lstStyle/>
            <a:p>
              <a:r>
                <a:rPr lang="en-US" sz="1200">
                  <a:latin typeface="Arial Narrow" pitchFamily="34" charset="0"/>
                </a:rPr>
                <a:t>A</a:t>
              </a:r>
              <a:endParaRPr lang="en-US"/>
            </a:p>
          </p:txBody>
        </p:sp>
        <p:sp>
          <p:nvSpPr>
            <p:cNvPr id="93335" name="Text Box 222"/>
            <p:cNvSpPr txBox="1">
              <a:spLocks noChangeArrowheads="1"/>
            </p:cNvSpPr>
            <p:nvPr/>
          </p:nvSpPr>
          <p:spPr bwMode="auto">
            <a:xfrm>
              <a:off x="2185" y="3200"/>
              <a:ext cx="132" cy="104"/>
            </a:xfrm>
            <a:prstGeom prst="rect">
              <a:avLst/>
            </a:prstGeom>
            <a:noFill/>
            <a:ln w="9525">
              <a:noFill/>
              <a:miter lim="800000"/>
              <a:headEnd/>
              <a:tailEnd/>
            </a:ln>
          </p:spPr>
          <p:txBody>
            <a:bodyPr/>
            <a:lstStyle/>
            <a:p>
              <a:r>
                <a:rPr lang="en-US" sz="1200">
                  <a:latin typeface="Arial Narrow" pitchFamily="34" charset="0"/>
                </a:rPr>
                <a:t>A</a:t>
              </a:r>
              <a:endParaRPr lang="en-US"/>
            </a:p>
          </p:txBody>
        </p:sp>
        <p:sp>
          <p:nvSpPr>
            <p:cNvPr id="93336" name="Text Box 223"/>
            <p:cNvSpPr txBox="1">
              <a:spLocks noChangeArrowheads="1"/>
            </p:cNvSpPr>
            <p:nvPr/>
          </p:nvSpPr>
          <p:spPr bwMode="auto">
            <a:xfrm>
              <a:off x="2207" y="3157"/>
              <a:ext cx="132" cy="104"/>
            </a:xfrm>
            <a:prstGeom prst="rect">
              <a:avLst/>
            </a:prstGeom>
            <a:noFill/>
            <a:ln w="9525">
              <a:noFill/>
              <a:miter lim="800000"/>
              <a:headEnd/>
              <a:tailEnd/>
            </a:ln>
          </p:spPr>
          <p:txBody>
            <a:bodyPr/>
            <a:lstStyle/>
            <a:p>
              <a:r>
                <a:rPr lang="en-US" sz="1200">
                  <a:latin typeface="Arial Narrow" pitchFamily="34" charset="0"/>
                </a:rPr>
                <a:t>A</a:t>
              </a:r>
              <a:endParaRPr lang="en-US"/>
            </a:p>
          </p:txBody>
        </p:sp>
        <p:sp>
          <p:nvSpPr>
            <p:cNvPr id="93337" name="Text Box 224"/>
            <p:cNvSpPr txBox="1">
              <a:spLocks noChangeArrowheads="1"/>
            </p:cNvSpPr>
            <p:nvPr/>
          </p:nvSpPr>
          <p:spPr bwMode="auto">
            <a:xfrm>
              <a:off x="2229" y="3109"/>
              <a:ext cx="132" cy="105"/>
            </a:xfrm>
            <a:prstGeom prst="rect">
              <a:avLst/>
            </a:prstGeom>
            <a:noFill/>
            <a:ln w="9525">
              <a:noFill/>
              <a:miter lim="800000"/>
              <a:headEnd/>
              <a:tailEnd/>
            </a:ln>
          </p:spPr>
          <p:txBody>
            <a:bodyPr/>
            <a:lstStyle/>
            <a:p>
              <a:r>
                <a:rPr lang="en-US" sz="1200">
                  <a:latin typeface="Arial Narrow" pitchFamily="34" charset="0"/>
                </a:rPr>
                <a:t>A</a:t>
              </a:r>
              <a:endParaRPr lang="en-US"/>
            </a:p>
          </p:txBody>
        </p:sp>
        <p:sp>
          <p:nvSpPr>
            <p:cNvPr id="93338" name="Text Box 225"/>
            <p:cNvSpPr txBox="1">
              <a:spLocks noChangeArrowheads="1"/>
            </p:cNvSpPr>
            <p:nvPr/>
          </p:nvSpPr>
          <p:spPr bwMode="auto">
            <a:xfrm>
              <a:off x="2258" y="3070"/>
              <a:ext cx="133" cy="104"/>
            </a:xfrm>
            <a:prstGeom prst="rect">
              <a:avLst/>
            </a:prstGeom>
            <a:noFill/>
            <a:ln w="9525">
              <a:noFill/>
              <a:miter lim="800000"/>
              <a:headEnd/>
              <a:tailEnd/>
            </a:ln>
          </p:spPr>
          <p:txBody>
            <a:bodyPr/>
            <a:lstStyle/>
            <a:p>
              <a:r>
                <a:rPr lang="en-US" sz="1200">
                  <a:latin typeface="Arial Narrow" pitchFamily="34" charset="0"/>
                </a:rPr>
                <a:t>A</a:t>
              </a:r>
              <a:endParaRPr lang="en-US"/>
            </a:p>
          </p:txBody>
        </p:sp>
        <p:sp>
          <p:nvSpPr>
            <p:cNvPr id="93339" name="Text Box 226"/>
            <p:cNvSpPr txBox="1">
              <a:spLocks noChangeArrowheads="1"/>
            </p:cNvSpPr>
            <p:nvPr/>
          </p:nvSpPr>
          <p:spPr bwMode="auto">
            <a:xfrm>
              <a:off x="2284" y="3040"/>
              <a:ext cx="132" cy="121"/>
            </a:xfrm>
            <a:prstGeom prst="rect">
              <a:avLst/>
            </a:prstGeom>
            <a:noFill/>
            <a:ln w="9525">
              <a:noFill/>
              <a:miter lim="800000"/>
              <a:headEnd/>
              <a:tailEnd/>
            </a:ln>
          </p:spPr>
          <p:txBody>
            <a:bodyPr/>
            <a:lstStyle/>
            <a:p>
              <a:r>
                <a:rPr lang="en-US" sz="1200">
                  <a:latin typeface="Arial Narrow" pitchFamily="34" charset="0"/>
                </a:rPr>
                <a:t>A</a:t>
              </a:r>
              <a:endParaRPr lang="en-US"/>
            </a:p>
          </p:txBody>
        </p:sp>
        <p:sp>
          <p:nvSpPr>
            <p:cNvPr id="93340" name="Text Box 227"/>
            <p:cNvSpPr txBox="1">
              <a:spLocks noChangeArrowheads="1"/>
            </p:cNvSpPr>
            <p:nvPr/>
          </p:nvSpPr>
          <p:spPr bwMode="auto">
            <a:xfrm>
              <a:off x="2321" y="3031"/>
              <a:ext cx="132" cy="104"/>
            </a:xfrm>
            <a:prstGeom prst="rect">
              <a:avLst/>
            </a:prstGeom>
            <a:noFill/>
            <a:ln w="9525">
              <a:noFill/>
              <a:miter lim="800000"/>
              <a:headEnd/>
              <a:tailEnd/>
            </a:ln>
          </p:spPr>
          <p:txBody>
            <a:bodyPr/>
            <a:lstStyle/>
            <a:p>
              <a:r>
                <a:rPr lang="en-US" sz="1200">
                  <a:latin typeface="Arial Narrow" pitchFamily="34" charset="0"/>
                </a:rPr>
                <a:t>A</a:t>
              </a:r>
              <a:endParaRPr lang="en-US"/>
            </a:p>
          </p:txBody>
        </p:sp>
        <p:sp>
          <p:nvSpPr>
            <p:cNvPr id="93341" name="Text Box 228"/>
            <p:cNvSpPr txBox="1">
              <a:spLocks noChangeArrowheads="1"/>
            </p:cNvSpPr>
            <p:nvPr/>
          </p:nvSpPr>
          <p:spPr bwMode="auto">
            <a:xfrm>
              <a:off x="2357" y="3031"/>
              <a:ext cx="133" cy="104"/>
            </a:xfrm>
            <a:prstGeom prst="rect">
              <a:avLst/>
            </a:prstGeom>
            <a:noFill/>
            <a:ln w="9525">
              <a:noFill/>
              <a:miter lim="800000"/>
              <a:headEnd/>
              <a:tailEnd/>
            </a:ln>
          </p:spPr>
          <p:txBody>
            <a:bodyPr/>
            <a:lstStyle/>
            <a:p>
              <a:r>
                <a:rPr lang="en-US" sz="1200">
                  <a:latin typeface="Arial Narrow" pitchFamily="34" charset="0"/>
                </a:rPr>
                <a:t>A</a:t>
              </a:r>
              <a:endParaRPr lang="en-US"/>
            </a:p>
          </p:txBody>
        </p:sp>
        <p:sp>
          <p:nvSpPr>
            <p:cNvPr id="93342" name="Text Box 229"/>
            <p:cNvSpPr txBox="1">
              <a:spLocks noChangeArrowheads="1"/>
            </p:cNvSpPr>
            <p:nvPr/>
          </p:nvSpPr>
          <p:spPr bwMode="auto">
            <a:xfrm>
              <a:off x="2405" y="3053"/>
              <a:ext cx="133" cy="104"/>
            </a:xfrm>
            <a:prstGeom prst="rect">
              <a:avLst/>
            </a:prstGeom>
            <a:noFill/>
            <a:ln w="9525">
              <a:noFill/>
              <a:miter lim="800000"/>
              <a:headEnd/>
              <a:tailEnd/>
            </a:ln>
          </p:spPr>
          <p:txBody>
            <a:bodyPr/>
            <a:lstStyle/>
            <a:p>
              <a:r>
                <a:rPr lang="en-US" sz="1200">
                  <a:latin typeface="Arial Narrow" pitchFamily="34" charset="0"/>
                </a:rPr>
                <a:t>A</a:t>
              </a:r>
              <a:endParaRPr lang="en-US"/>
            </a:p>
          </p:txBody>
        </p:sp>
        <p:sp>
          <p:nvSpPr>
            <p:cNvPr id="93344" name="AutoShape 233"/>
            <p:cNvSpPr>
              <a:spLocks noChangeArrowheads="1"/>
            </p:cNvSpPr>
            <p:nvPr/>
          </p:nvSpPr>
          <p:spPr bwMode="auto">
            <a:xfrm>
              <a:off x="1050" y="2863"/>
              <a:ext cx="132" cy="104"/>
            </a:xfrm>
            <a:prstGeom prst="can">
              <a:avLst>
                <a:gd name="adj" fmla="val 25000"/>
              </a:avLst>
            </a:prstGeom>
            <a:gradFill rotWithShape="0">
              <a:gsLst>
                <a:gs pos="0">
                  <a:srgbClr val="595959"/>
                </a:gs>
                <a:gs pos="50000">
                  <a:srgbClr val="C0C0C0"/>
                </a:gs>
                <a:gs pos="100000">
                  <a:srgbClr val="595959"/>
                </a:gs>
              </a:gsLst>
              <a:lin ang="5400000" scaled="1"/>
            </a:gradFill>
            <a:ln w="9525">
              <a:solidFill>
                <a:srgbClr val="000000"/>
              </a:solidFill>
              <a:round/>
              <a:headEnd/>
              <a:tailEnd/>
            </a:ln>
          </p:spPr>
          <p:txBody>
            <a:bodyPr/>
            <a:lstStyle/>
            <a:p>
              <a:endParaRPr lang="en-US"/>
            </a:p>
          </p:txBody>
        </p:sp>
        <p:sp>
          <p:nvSpPr>
            <p:cNvPr id="93345" name="Oval 234"/>
            <p:cNvSpPr>
              <a:spLocks noChangeArrowheads="1"/>
            </p:cNvSpPr>
            <p:nvPr/>
          </p:nvSpPr>
          <p:spPr bwMode="auto">
            <a:xfrm>
              <a:off x="980" y="2833"/>
              <a:ext cx="264" cy="52"/>
            </a:xfrm>
            <a:prstGeom prst="ellipse">
              <a:avLst/>
            </a:prstGeom>
            <a:gradFill rotWithShape="0">
              <a:gsLst>
                <a:gs pos="0">
                  <a:srgbClr val="595959"/>
                </a:gs>
                <a:gs pos="50000">
                  <a:srgbClr val="C0C0C0"/>
                </a:gs>
                <a:gs pos="100000">
                  <a:srgbClr val="595959"/>
                </a:gs>
              </a:gsLst>
              <a:lin ang="5400000" scaled="1"/>
            </a:gradFill>
            <a:ln w="9525">
              <a:noFill/>
              <a:round/>
              <a:headEnd/>
              <a:tailEnd/>
            </a:ln>
          </p:spPr>
          <p:txBody>
            <a:bodyPr/>
            <a:lstStyle/>
            <a:p>
              <a:endParaRPr lang="en-US"/>
            </a:p>
          </p:txBody>
        </p:sp>
        <p:sp>
          <p:nvSpPr>
            <p:cNvPr id="93346" name="Text Box 235"/>
            <p:cNvSpPr txBox="1">
              <a:spLocks noChangeArrowheads="1"/>
            </p:cNvSpPr>
            <p:nvPr/>
          </p:nvSpPr>
          <p:spPr bwMode="auto">
            <a:xfrm>
              <a:off x="984" y="2814"/>
              <a:ext cx="432" cy="139"/>
            </a:xfrm>
            <a:prstGeom prst="rect">
              <a:avLst/>
            </a:prstGeom>
            <a:noFill/>
            <a:ln w="9525">
              <a:noFill/>
              <a:miter lim="800000"/>
              <a:headEnd/>
              <a:tailEnd/>
            </a:ln>
          </p:spPr>
          <p:txBody>
            <a:bodyPr/>
            <a:lstStyle/>
            <a:p>
              <a:r>
                <a:rPr lang="en-US" sz="1200" b="1">
                  <a:latin typeface="Arial Narrow" pitchFamily="34" charset="0"/>
                </a:rPr>
                <a:t>CAP</a:t>
              </a:r>
              <a:endParaRPr lang="en-US"/>
            </a:p>
          </p:txBody>
        </p:sp>
        <p:sp>
          <p:nvSpPr>
            <p:cNvPr id="93354" name="Text Box 243"/>
            <p:cNvSpPr txBox="1">
              <a:spLocks noChangeArrowheads="1"/>
            </p:cNvSpPr>
            <p:nvPr/>
          </p:nvSpPr>
          <p:spPr bwMode="auto">
            <a:xfrm>
              <a:off x="2014" y="3274"/>
              <a:ext cx="133" cy="104"/>
            </a:xfrm>
            <a:prstGeom prst="rect">
              <a:avLst/>
            </a:prstGeom>
            <a:noFill/>
            <a:ln w="9525">
              <a:noFill/>
              <a:miter lim="800000"/>
              <a:headEnd/>
              <a:tailEnd/>
            </a:ln>
          </p:spPr>
          <p:txBody>
            <a:bodyPr/>
            <a:lstStyle/>
            <a:p>
              <a:r>
                <a:rPr lang="en-US" sz="1200">
                  <a:latin typeface="Arial Narrow" pitchFamily="34" charset="0"/>
                </a:rPr>
                <a:t>A</a:t>
              </a:r>
              <a:endParaRPr lang="en-US"/>
            </a:p>
          </p:txBody>
        </p:sp>
        <p:sp>
          <p:nvSpPr>
            <p:cNvPr id="93355" name="Text Box 244"/>
            <p:cNvSpPr txBox="1">
              <a:spLocks noChangeArrowheads="1"/>
            </p:cNvSpPr>
            <p:nvPr/>
          </p:nvSpPr>
          <p:spPr bwMode="auto">
            <a:xfrm>
              <a:off x="1985" y="3269"/>
              <a:ext cx="132" cy="104"/>
            </a:xfrm>
            <a:prstGeom prst="rect">
              <a:avLst/>
            </a:prstGeom>
            <a:noFill/>
            <a:ln w="9525">
              <a:noFill/>
              <a:miter lim="800000"/>
              <a:headEnd/>
              <a:tailEnd/>
            </a:ln>
          </p:spPr>
          <p:txBody>
            <a:bodyPr/>
            <a:lstStyle/>
            <a:p>
              <a:r>
                <a:rPr lang="en-US" sz="1200">
                  <a:latin typeface="Arial Narrow" pitchFamily="34" charset="0"/>
                </a:rPr>
                <a:t>A</a:t>
              </a:r>
              <a:endParaRPr lang="en-US"/>
            </a:p>
          </p:txBody>
        </p:sp>
        <p:sp>
          <p:nvSpPr>
            <p:cNvPr id="109813" name="Freeform 245"/>
            <p:cNvSpPr>
              <a:spLocks/>
            </p:cNvSpPr>
            <p:nvPr/>
          </p:nvSpPr>
          <p:spPr bwMode="auto">
            <a:xfrm>
              <a:off x="1548" y="2300"/>
              <a:ext cx="389" cy="469"/>
            </a:xfrm>
            <a:custGeom>
              <a:avLst/>
              <a:gdLst/>
              <a:ahLst/>
              <a:cxnLst>
                <a:cxn ang="0">
                  <a:pos x="705" y="1380"/>
                </a:cxn>
                <a:cxn ang="0">
                  <a:pos x="255" y="1365"/>
                </a:cxn>
                <a:cxn ang="0">
                  <a:pos x="195" y="1275"/>
                </a:cxn>
                <a:cxn ang="0">
                  <a:pos x="45" y="1005"/>
                </a:cxn>
                <a:cxn ang="0">
                  <a:pos x="15" y="915"/>
                </a:cxn>
                <a:cxn ang="0">
                  <a:pos x="0" y="870"/>
                </a:cxn>
                <a:cxn ang="0">
                  <a:pos x="105" y="135"/>
                </a:cxn>
                <a:cxn ang="0">
                  <a:pos x="330" y="15"/>
                </a:cxn>
                <a:cxn ang="0">
                  <a:pos x="375" y="0"/>
                </a:cxn>
                <a:cxn ang="0">
                  <a:pos x="660" y="15"/>
                </a:cxn>
                <a:cxn ang="0">
                  <a:pos x="750" y="45"/>
                </a:cxn>
                <a:cxn ang="0">
                  <a:pos x="780" y="90"/>
                </a:cxn>
                <a:cxn ang="0">
                  <a:pos x="885" y="195"/>
                </a:cxn>
                <a:cxn ang="0">
                  <a:pos x="915" y="285"/>
                </a:cxn>
                <a:cxn ang="0">
                  <a:pos x="930" y="330"/>
                </a:cxn>
                <a:cxn ang="0">
                  <a:pos x="945" y="375"/>
                </a:cxn>
                <a:cxn ang="0">
                  <a:pos x="825" y="1170"/>
                </a:cxn>
                <a:cxn ang="0">
                  <a:pos x="645" y="1410"/>
                </a:cxn>
                <a:cxn ang="0">
                  <a:pos x="345" y="1365"/>
                </a:cxn>
                <a:cxn ang="0">
                  <a:pos x="225" y="1335"/>
                </a:cxn>
              </a:cxnLst>
              <a:rect l="0" t="0" r="r" b="b"/>
              <a:pathLst>
                <a:path w="950" h="1410">
                  <a:moveTo>
                    <a:pt x="705" y="1380"/>
                  </a:moveTo>
                  <a:cubicBezTo>
                    <a:pt x="555" y="1375"/>
                    <a:pt x="402" y="1395"/>
                    <a:pt x="255" y="1365"/>
                  </a:cubicBezTo>
                  <a:cubicBezTo>
                    <a:pt x="220" y="1358"/>
                    <a:pt x="215" y="1305"/>
                    <a:pt x="195" y="1275"/>
                  </a:cubicBezTo>
                  <a:cubicBezTo>
                    <a:pt x="136" y="1187"/>
                    <a:pt x="88" y="1101"/>
                    <a:pt x="45" y="1005"/>
                  </a:cubicBezTo>
                  <a:cubicBezTo>
                    <a:pt x="32" y="976"/>
                    <a:pt x="25" y="945"/>
                    <a:pt x="15" y="915"/>
                  </a:cubicBezTo>
                  <a:cubicBezTo>
                    <a:pt x="10" y="900"/>
                    <a:pt x="0" y="870"/>
                    <a:pt x="0" y="870"/>
                  </a:cubicBezTo>
                  <a:cubicBezTo>
                    <a:pt x="13" y="554"/>
                    <a:pt x="13" y="410"/>
                    <a:pt x="105" y="135"/>
                  </a:cubicBezTo>
                  <a:cubicBezTo>
                    <a:pt x="120" y="90"/>
                    <a:pt x="285" y="30"/>
                    <a:pt x="330" y="15"/>
                  </a:cubicBezTo>
                  <a:cubicBezTo>
                    <a:pt x="345" y="10"/>
                    <a:pt x="375" y="0"/>
                    <a:pt x="375" y="0"/>
                  </a:cubicBezTo>
                  <a:cubicBezTo>
                    <a:pt x="470" y="5"/>
                    <a:pt x="566" y="4"/>
                    <a:pt x="660" y="15"/>
                  </a:cubicBezTo>
                  <a:cubicBezTo>
                    <a:pt x="691" y="19"/>
                    <a:pt x="750" y="45"/>
                    <a:pt x="750" y="45"/>
                  </a:cubicBezTo>
                  <a:cubicBezTo>
                    <a:pt x="760" y="60"/>
                    <a:pt x="766" y="79"/>
                    <a:pt x="780" y="90"/>
                  </a:cubicBezTo>
                  <a:cubicBezTo>
                    <a:pt x="855" y="150"/>
                    <a:pt x="825" y="14"/>
                    <a:pt x="885" y="195"/>
                  </a:cubicBezTo>
                  <a:cubicBezTo>
                    <a:pt x="895" y="225"/>
                    <a:pt x="905" y="255"/>
                    <a:pt x="915" y="285"/>
                  </a:cubicBezTo>
                  <a:cubicBezTo>
                    <a:pt x="920" y="300"/>
                    <a:pt x="925" y="315"/>
                    <a:pt x="930" y="330"/>
                  </a:cubicBezTo>
                  <a:cubicBezTo>
                    <a:pt x="935" y="345"/>
                    <a:pt x="945" y="375"/>
                    <a:pt x="945" y="375"/>
                  </a:cubicBezTo>
                  <a:cubicBezTo>
                    <a:pt x="936" y="655"/>
                    <a:pt x="950" y="920"/>
                    <a:pt x="825" y="1170"/>
                  </a:cubicBezTo>
                  <a:cubicBezTo>
                    <a:pt x="783" y="1253"/>
                    <a:pt x="740" y="1378"/>
                    <a:pt x="645" y="1410"/>
                  </a:cubicBezTo>
                  <a:cubicBezTo>
                    <a:pt x="444" y="1390"/>
                    <a:pt x="544" y="1405"/>
                    <a:pt x="345" y="1365"/>
                  </a:cubicBezTo>
                  <a:cubicBezTo>
                    <a:pt x="179" y="1332"/>
                    <a:pt x="308" y="1335"/>
                    <a:pt x="225" y="1335"/>
                  </a:cubicBezTo>
                </a:path>
              </a:pathLst>
            </a:custGeom>
            <a:gradFill rotWithShape="0">
              <a:gsLst>
                <a:gs pos="0">
                  <a:srgbClr val="FFFFFF">
                    <a:gamma/>
                    <a:shade val="46275"/>
                    <a:invGamma/>
                  </a:srgbClr>
                </a:gs>
                <a:gs pos="100000">
                  <a:srgbClr val="FFFFFF"/>
                </a:gs>
              </a:gsLst>
              <a:lin ang="5400000" scaled="1"/>
            </a:gradFill>
            <a:ln w="9525">
              <a:noFill/>
              <a:round/>
              <a:headEnd/>
              <a:tailEnd/>
            </a:ln>
            <a:effectLst>
              <a:outerShdw dist="35921" dir="2700000" algn="ctr" rotWithShape="0">
                <a:srgbClr val="808080"/>
              </a:outerShdw>
            </a:effectLst>
          </p:spPr>
          <p:txBody>
            <a:bodyPr/>
            <a:lstStyle/>
            <a:p>
              <a:pPr>
                <a:defRPr/>
              </a:pPr>
              <a:endParaRPr lang="en-US"/>
            </a:p>
          </p:txBody>
        </p:sp>
        <p:sp>
          <p:nvSpPr>
            <p:cNvPr id="93357" name="Freeform 246"/>
            <p:cNvSpPr>
              <a:spLocks/>
            </p:cNvSpPr>
            <p:nvPr/>
          </p:nvSpPr>
          <p:spPr bwMode="auto">
            <a:xfrm>
              <a:off x="1327" y="2779"/>
              <a:ext cx="381" cy="204"/>
            </a:xfrm>
            <a:custGeom>
              <a:avLst/>
              <a:gdLst>
                <a:gd name="T0" fmla="*/ 0 w 930"/>
                <a:gd name="T1" fmla="*/ 0 h 615"/>
                <a:gd name="T2" fmla="*/ 0 w 930"/>
                <a:gd name="T3" fmla="*/ 0 h 615"/>
                <a:gd name="T4" fmla="*/ 0 w 930"/>
                <a:gd name="T5" fmla="*/ 0 h 615"/>
                <a:gd name="T6" fmla="*/ 0 w 930"/>
                <a:gd name="T7" fmla="*/ 0 h 615"/>
                <a:gd name="T8" fmla="*/ 0 w 930"/>
                <a:gd name="T9" fmla="*/ 0 h 615"/>
                <a:gd name="T10" fmla="*/ 0 w 930"/>
                <a:gd name="T11" fmla="*/ 0 h 615"/>
                <a:gd name="T12" fmla="*/ 0 w 930"/>
                <a:gd name="T13" fmla="*/ 0 h 615"/>
                <a:gd name="T14" fmla="*/ 0 w 930"/>
                <a:gd name="T15" fmla="*/ 0 h 615"/>
                <a:gd name="T16" fmla="*/ 0 60000 65536"/>
                <a:gd name="T17" fmla="*/ 0 60000 65536"/>
                <a:gd name="T18" fmla="*/ 0 60000 65536"/>
                <a:gd name="T19" fmla="*/ 0 60000 65536"/>
                <a:gd name="T20" fmla="*/ 0 60000 65536"/>
                <a:gd name="T21" fmla="*/ 0 60000 65536"/>
                <a:gd name="T22" fmla="*/ 0 60000 65536"/>
                <a:gd name="T23" fmla="*/ 0 60000 65536"/>
                <a:gd name="T24" fmla="*/ 0 w 930"/>
                <a:gd name="T25" fmla="*/ 0 h 615"/>
                <a:gd name="T26" fmla="*/ 930 w 930"/>
                <a:gd name="T27" fmla="*/ 615 h 61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30" h="615">
                  <a:moveTo>
                    <a:pt x="930" y="0"/>
                  </a:moveTo>
                  <a:cubicBezTo>
                    <a:pt x="773" y="22"/>
                    <a:pt x="603" y="85"/>
                    <a:pt x="510" y="225"/>
                  </a:cubicBezTo>
                  <a:cubicBezTo>
                    <a:pt x="500" y="240"/>
                    <a:pt x="494" y="258"/>
                    <a:pt x="480" y="270"/>
                  </a:cubicBezTo>
                  <a:cubicBezTo>
                    <a:pt x="453" y="294"/>
                    <a:pt x="390" y="330"/>
                    <a:pt x="390" y="330"/>
                  </a:cubicBezTo>
                  <a:cubicBezTo>
                    <a:pt x="361" y="418"/>
                    <a:pt x="398" y="337"/>
                    <a:pt x="330" y="405"/>
                  </a:cubicBezTo>
                  <a:cubicBezTo>
                    <a:pt x="262" y="473"/>
                    <a:pt x="343" y="436"/>
                    <a:pt x="255" y="465"/>
                  </a:cubicBezTo>
                  <a:cubicBezTo>
                    <a:pt x="200" y="548"/>
                    <a:pt x="257" y="482"/>
                    <a:pt x="180" y="525"/>
                  </a:cubicBezTo>
                  <a:cubicBezTo>
                    <a:pt x="106" y="566"/>
                    <a:pt x="80" y="615"/>
                    <a:pt x="0" y="615"/>
                  </a:cubicBezTo>
                </a:path>
              </a:pathLst>
            </a:custGeom>
            <a:noFill/>
            <a:ln w="76200" cmpd="sng">
              <a:solidFill>
                <a:srgbClr val="000000"/>
              </a:solidFill>
              <a:round/>
              <a:headEnd/>
              <a:tailEnd/>
            </a:ln>
          </p:spPr>
          <p:txBody>
            <a:bodyPr/>
            <a:lstStyle/>
            <a:p>
              <a:endParaRPr lang="en-US"/>
            </a:p>
          </p:txBody>
        </p:sp>
        <p:sp>
          <p:nvSpPr>
            <p:cNvPr id="93358" name="Freeform 247"/>
            <p:cNvSpPr>
              <a:spLocks/>
            </p:cNvSpPr>
            <p:nvPr/>
          </p:nvSpPr>
          <p:spPr bwMode="auto">
            <a:xfrm>
              <a:off x="1622" y="2719"/>
              <a:ext cx="104" cy="399"/>
            </a:xfrm>
            <a:custGeom>
              <a:avLst/>
              <a:gdLst>
                <a:gd name="T0" fmla="*/ 0 w 255"/>
                <a:gd name="T1" fmla="*/ 0 h 1200"/>
                <a:gd name="T2" fmla="*/ 0 w 255"/>
                <a:gd name="T3" fmla="*/ 0 h 1200"/>
                <a:gd name="T4" fmla="*/ 0 w 255"/>
                <a:gd name="T5" fmla="*/ 0 h 1200"/>
                <a:gd name="T6" fmla="*/ 0 w 255"/>
                <a:gd name="T7" fmla="*/ 0 h 1200"/>
                <a:gd name="T8" fmla="*/ 0 w 255"/>
                <a:gd name="T9" fmla="*/ 0 h 1200"/>
                <a:gd name="T10" fmla="*/ 0 w 255"/>
                <a:gd name="T11" fmla="*/ 0 h 1200"/>
                <a:gd name="T12" fmla="*/ 0 w 255"/>
                <a:gd name="T13" fmla="*/ 0 h 1200"/>
                <a:gd name="T14" fmla="*/ 0 w 255"/>
                <a:gd name="T15" fmla="*/ 0 h 1200"/>
                <a:gd name="T16" fmla="*/ 0 60000 65536"/>
                <a:gd name="T17" fmla="*/ 0 60000 65536"/>
                <a:gd name="T18" fmla="*/ 0 60000 65536"/>
                <a:gd name="T19" fmla="*/ 0 60000 65536"/>
                <a:gd name="T20" fmla="*/ 0 60000 65536"/>
                <a:gd name="T21" fmla="*/ 0 60000 65536"/>
                <a:gd name="T22" fmla="*/ 0 60000 65536"/>
                <a:gd name="T23" fmla="*/ 0 60000 65536"/>
                <a:gd name="T24" fmla="*/ 0 w 255"/>
                <a:gd name="T25" fmla="*/ 0 h 1200"/>
                <a:gd name="T26" fmla="*/ 255 w 255"/>
                <a:gd name="T27" fmla="*/ 1200 h 12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55" h="1200">
                  <a:moveTo>
                    <a:pt x="255" y="0"/>
                  </a:moveTo>
                  <a:cubicBezTo>
                    <a:pt x="243" y="36"/>
                    <a:pt x="185" y="120"/>
                    <a:pt x="180" y="135"/>
                  </a:cubicBezTo>
                  <a:cubicBezTo>
                    <a:pt x="170" y="165"/>
                    <a:pt x="168" y="199"/>
                    <a:pt x="150" y="225"/>
                  </a:cubicBezTo>
                  <a:cubicBezTo>
                    <a:pt x="140" y="240"/>
                    <a:pt x="128" y="254"/>
                    <a:pt x="120" y="270"/>
                  </a:cubicBezTo>
                  <a:cubicBezTo>
                    <a:pt x="97" y="316"/>
                    <a:pt x="91" y="372"/>
                    <a:pt x="75" y="420"/>
                  </a:cubicBezTo>
                  <a:cubicBezTo>
                    <a:pt x="70" y="605"/>
                    <a:pt x="68" y="790"/>
                    <a:pt x="60" y="975"/>
                  </a:cubicBezTo>
                  <a:cubicBezTo>
                    <a:pt x="58" y="1020"/>
                    <a:pt x="52" y="1065"/>
                    <a:pt x="45" y="1110"/>
                  </a:cubicBezTo>
                  <a:cubicBezTo>
                    <a:pt x="39" y="1143"/>
                    <a:pt x="0" y="1200"/>
                    <a:pt x="0" y="1200"/>
                  </a:cubicBezTo>
                </a:path>
              </a:pathLst>
            </a:custGeom>
            <a:noFill/>
            <a:ln w="76200" cmpd="sng">
              <a:solidFill>
                <a:srgbClr val="000000"/>
              </a:solidFill>
              <a:round/>
              <a:headEnd/>
              <a:tailEnd/>
            </a:ln>
          </p:spPr>
          <p:txBody>
            <a:bodyPr/>
            <a:lstStyle/>
            <a:p>
              <a:endParaRPr lang="en-US"/>
            </a:p>
          </p:txBody>
        </p:sp>
        <p:sp>
          <p:nvSpPr>
            <p:cNvPr id="93359" name="Freeform 248"/>
            <p:cNvSpPr>
              <a:spLocks/>
            </p:cNvSpPr>
            <p:nvPr/>
          </p:nvSpPr>
          <p:spPr bwMode="auto">
            <a:xfrm>
              <a:off x="1843" y="2779"/>
              <a:ext cx="503" cy="250"/>
            </a:xfrm>
            <a:custGeom>
              <a:avLst/>
              <a:gdLst>
                <a:gd name="T0" fmla="*/ 0 w 1230"/>
                <a:gd name="T1" fmla="*/ 0 h 754"/>
                <a:gd name="T2" fmla="*/ 0 w 1230"/>
                <a:gd name="T3" fmla="*/ 0 h 754"/>
                <a:gd name="T4" fmla="*/ 0 w 1230"/>
                <a:gd name="T5" fmla="*/ 0 h 754"/>
                <a:gd name="T6" fmla="*/ 0 w 1230"/>
                <a:gd name="T7" fmla="*/ 0 h 754"/>
                <a:gd name="T8" fmla="*/ 0 w 1230"/>
                <a:gd name="T9" fmla="*/ 0 h 754"/>
                <a:gd name="T10" fmla="*/ 0 w 1230"/>
                <a:gd name="T11" fmla="*/ 0 h 754"/>
                <a:gd name="T12" fmla="*/ 0 w 1230"/>
                <a:gd name="T13" fmla="*/ 0 h 754"/>
                <a:gd name="T14" fmla="*/ 0 w 1230"/>
                <a:gd name="T15" fmla="*/ 0 h 754"/>
                <a:gd name="T16" fmla="*/ 0 w 1230"/>
                <a:gd name="T17" fmla="*/ 0 h 754"/>
                <a:gd name="T18" fmla="*/ 0 w 1230"/>
                <a:gd name="T19" fmla="*/ 0 h 7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230"/>
                <a:gd name="T31" fmla="*/ 0 h 754"/>
                <a:gd name="T32" fmla="*/ 1230 w 1230"/>
                <a:gd name="T33" fmla="*/ 754 h 75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230" h="754">
                  <a:moveTo>
                    <a:pt x="0" y="0"/>
                  </a:moveTo>
                  <a:cubicBezTo>
                    <a:pt x="40" y="5"/>
                    <a:pt x="82" y="1"/>
                    <a:pt x="120" y="15"/>
                  </a:cubicBezTo>
                  <a:cubicBezTo>
                    <a:pt x="154" y="27"/>
                    <a:pt x="210" y="75"/>
                    <a:pt x="210" y="75"/>
                  </a:cubicBezTo>
                  <a:cubicBezTo>
                    <a:pt x="279" y="178"/>
                    <a:pt x="236" y="154"/>
                    <a:pt x="315" y="180"/>
                  </a:cubicBezTo>
                  <a:cubicBezTo>
                    <a:pt x="331" y="211"/>
                    <a:pt x="351" y="258"/>
                    <a:pt x="375" y="285"/>
                  </a:cubicBezTo>
                  <a:cubicBezTo>
                    <a:pt x="403" y="317"/>
                    <a:pt x="441" y="340"/>
                    <a:pt x="465" y="375"/>
                  </a:cubicBezTo>
                  <a:cubicBezTo>
                    <a:pt x="505" y="435"/>
                    <a:pt x="480" y="410"/>
                    <a:pt x="540" y="450"/>
                  </a:cubicBezTo>
                  <a:cubicBezTo>
                    <a:pt x="613" y="559"/>
                    <a:pt x="727" y="618"/>
                    <a:pt x="840" y="675"/>
                  </a:cubicBezTo>
                  <a:cubicBezTo>
                    <a:pt x="907" y="708"/>
                    <a:pt x="972" y="745"/>
                    <a:pt x="1050" y="750"/>
                  </a:cubicBezTo>
                  <a:cubicBezTo>
                    <a:pt x="1110" y="754"/>
                    <a:pt x="1170" y="750"/>
                    <a:pt x="1230" y="750"/>
                  </a:cubicBezTo>
                </a:path>
              </a:pathLst>
            </a:custGeom>
            <a:noFill/>
            <a:ln w="76200" cmpd="sng">
              <a:solidFill>
                <a:srgbClr val="000000"/>
              </a:solidFill>
              <a:round/>
              <a:headEnd/>
              <a:tailEnd/>
            </a:ln>
          </p:spPr>
          <p:txBody>
            <a:bodyPr/>
            <a:lstStyle/>
            <a:p>
              <a:endParaRPr lang="en-US"/>
            </a:p>
          </p:txBody>
        </p:sp>
        <p:sp>
          <p:nvSpPr>
            <p:cNvPr id="93360" name="Freeform 249"/>
            <p:cNvSpPr>
              <a:spLocks/>
            </p:cNvSpPr>
            <p:nvPr/>
          </p:nvSpPr>
          <p:spPr bwMode="auto">
            <a:xfrm>
              <a:off x="1769" y="2719"/>
              <a:ext cx="190" cy="433"/>
            </a:xfrm>
            <a:custGeom>
              <a:avLst/>
              <a:gdLst>
                <a:gd name="T0" fmla="*/ 0 w 465"/>
                <a:gd name="T1" fmla="*/ 0 h 1305"/>
                <a:gd name="T2" fmla="*/ 0 w 465"/>
                <a:gd name="T3" fmla="*/ 0 h 1305"/>
                <a:gd name="T4" fmla="*/ 0 w 465"/>
                <a:gd name="T5" fmla="*/ 0 h 1305"/>
                <a:gd name="T6" fmla="*/ 0 w 465"/>
                <a:gd name="T7" fmla="*/ 0 h 1305"/>
                <a:gd name="T8" fmla="*/ 0 w 465"/>
                <a:gd name="T9" fmla="*/ 0 h 1305"/>
                <a:gd name="T10" fmla="*/ 0 w 465"/>
                <a:gd name="T11" fmla="*/ 0 h 1305"/>
                <a:gd name="T12" fmla="*/ 0 60000 65536"/>
                <a:gd name="T13" fmla="*/ 0 60000 65536"/>
                <a:gd name="T14" fmla="*/ 0 60000 65536"/>
                <a:gd name="T15" fmla="*/ 0 60000 65536"/>
                <a:gd name="T16" fmla="*/ 0 60000 65536"/>
                <a:gd name="T17" fmla="*/ 0 60000 65536"/>
                <a:gd name="T18" fmla="*/ 0 w 465"/>
                <a:gd name="T19" fmla="*/ 0 h 1305"/>
                <a:gd name="T20" fmla="*/ 465 w 465"/>
                <a:gd name="T21" fmla="*/ 1305 h 1305"/>
              </a:gdLst>
              <a:ahLst/>
              <a:cxnLst>
                <a:cxn ang="T12">
                  <a:pos x="T0" y="T1"/>
                </a:cxn>
                <a:cxn ang="T13">
                  <a:pos x="T2" y="T3"/>
                </a:cxn>
                <a:cxn ang="T14">
                  <a:pos x="T4" y="T5"/>
                </a:cxn>
                <a:cxn ang="T15">
                  <a:pos x="T6" y="T7"/>
                </a:cxn>
                <a:cxn ang="T16">
                  <a:pos x="T8" y="T9"/>
                </a:cxn>
                <a:cxn ang="T17">
                  <a:pos x="T10" y="T11"/>
                </a:cxn>
              </a:cxnLst>
              <a:rect l="T18" t="T19" r="T20" b="T21"/>
              <a:pathLst>
                <a:path w="465" h="1305">
                  <a:moveTo>
                    <a:pt x="0" y="0"/>
                  </a:moveTo>
                  <a:cubicBezTo>
                    <a:pt x="31" y="46"/>
                    <a:pt x="78" y="127"/>
                    <a:pt x="90" y="180"/>
                  </a:cubicBezTo>
                  <a:cubicBezTo>
                    <a:pt x="140" y="403"/>
                    <a:pt x="112" y="697"/>
                    <a:pt x="285" y="870"/>
                  </a:cubicBezTo>
                  <a:cubicBezTo>
                    <a:pt x="323" y="983"/>
                    <a:pt x="267" y="848"/>
                    <a:pt x="345" y="945"/>
                  </a:cubicBezTo>
                  <a:cubicBezTo>
                    <a:pt x="428" y="1049"/>
                    <a:pt x="276" y="934"/>
                    <a:pt x="405" y="1020"/>
                  </a:cubicBezTo>
                  <a:cubicBezTo>
                    <a:pt x="448" y="1148"/>
                    <a:pt x="465" y="1172"/>
                    <a:pt x="465" y="1305"/>
                  </a:cubicBezTo>
                </a:path>
              </a:pathLst>
            </a:custGeom>
            <a:noFill/>
            <a:ln w="76200" cmpd="sng">
              <a:solidFill>
                <a:srgbClr val="000000"/>
              </a:solidFill>
              <a:round/>
              <a:headEnd/>
              <a:tailEnd/>
            </a:ln>
          </p:spPr>
          <p:txBody>
            <a:bodyPr/>
            <a:lstStyle/>
            <a:p>
              <a:endParaRPr lang="en-US"/>
            </a:p>
          </p:txBody>
        </p:sp>
        <p:sp>
          <p:nvSpPr>
            <p:cNvPr id="93361" name="Freeform 250"/>
            <p:cNvSpPr>
              <a:spLocks/>
            </p:cNvSpPr>
            <p:nvPr/>
          </p:nvSpPr>
          <p:spPr bwMode="auto">
            <a:xfrm>
              <a:off x="1032" y="2719"/>
              <a:ext cx="653" cy="139"/>
            </a:xfrm>
            <a:custGeom>
              <a:avLst/>
              <a:gdLst>
                <a:gd name="T0" fmla="*/ 0 w 1594"/>
                <a:gd name="T1" fmla="*/ 0 h 420"/>
                <a:gd name="T2" fmla="*/ 0 w 1594"/>
                <a:gd name="T3" fmla="*/ 0 h 420"/>
                <a:gd name="T4" fmla="*/ 0 w 1594"/>
                <a:gd name="T5" fmla="*/ 0 h 420"/>
                <a:gd name="T6" fmla="*/ 0 w 1594"/>
                <a:gd name="T7" fmla="*/ 0 h 420"/>
                <a:gd name="T8" fmla="*/ 0 w 1594"/>
                <a:gd name="T9" fmla="*/ 0 h 420"/>
                <a:gd name="T10" fmla="*/ 0 w 1594"/>
                <a:gd name="T11" fmla="*/ 0 h 420"/>
                <a:gd name="T12" fmla="*/ 0 w 1594"/>
                <a:gd name="T13" fmla="*/ 0 h 420"/>
                <a:gd name="T14" fmla="*/ 0 w 1594"/>
                <a:gd name="T15" fmla="*/ 0 h 420"/>
                <a:gd name="T16" fmla="*/ 0 w 1594"/>
                <a:gd name="T17" fmla="*/ 0 h 420"/>
                <a:gd name="T18" fmla="*/ 0 w 1594"/>
                <a:gd name="T19" fmla="*/ 0 h 420"/>
                <a:gd name="T20" fmla="*/ 0 w 1594"/>
                <a:gd name="T21" fmla="*/ 0 h 420"/>
                <a:gd name="T22" fmla="*/ 0 w 1594"/>
                <a:gd name="T23" fmla="*/ 0 h 42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594"/>
                <a:gd name="T37" fmla="*/ 0 h 420"/>
                <a:gd name="T38" fmla="*/ 1594 w 1594"/>
                <a:gd name="T39" fmla="*/ 420 h 420"/>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594" h="420">
                  <a:moveTo>
                    <a:pt x="1590" y="120"/>
                  </a:moveTo>
                  <a:cubicBezTo>
                    <a:pt x="1566" y="48"/>
                    <a:pt x="1594" y="92"/>
                    <a:pt x="1530" y="60"/>
                  </a:cubicBezTo>
                  <a:cubicBezTo>
                    <a:pt x="1514" y="52"/>
                    <a:pt x="1501" y="37"/>
                    <a:pt x="1485" y="30"/>
                  </a:cubicBezTo>
                  <a:cubicBezTo>
                    <a:pt x="1456" y="17"/>
                    <a:pt x="1395" y="0"/>
                    <a:pt x="1395" y="0"/>
                  </a:cubicBezTo>
                  <a:cubicBezTo>
                    <a:pt x="1329" y="5"/>
                    <a:pt x="1190" y="10"/>
                    <a:pt x="1110" y="30"/>
                  </a:cubicBezTo>
                  <a:cubicBezTo>
                    <a:pt x="1079" y="38"/>
                    <a:pt x="1046" y="42"/>
                    <a:pt x="1020" y="60"/>
                  </a:cubicBezTo>
                  <a:cubicBezTo>
                    <a:pt x="990" y="80"/>
                    <a:pt x="930" y="120"/>
                    <a:pt x="930" y="120"/>
                  </a:cubicBezTo>
                  <a:cubicBezTo>
                    <a:pt x="920" y="135"/>
                    <a:pt x="913" y="152"/>
                    <a:pt x="900" y="165"/>
                  </a:cubicBezTo>
                  <a:cubicBezTo>
                    <a:pt x="887" y="178"/>
                    <a:pt x="866" y="181"/>
                    <a:pt x="855" y="195"/>
                  </a:cubicBezTo>
                  <a:cubicBezTo>
                    <a:pt x="845" y="207"/>
                    <a:pt x="851" y="229"/>
                    <a:pt x="840" y="240"/>
                  </a:cubicBezTo>
                  <a:cubicBezTo>
                    <a:pt x="815" y="265"/>
                    <a:pt x="750" y="300"/>
                    <a:pt x="750" y="300"/>
                  </a:cubicBezTo>
                  <a:cubicBezTo>
                    <a:pt x="538" y="247"/>
                    <a:pt x="177" y="243"/>
                    <a:pt x="0" y="420"/>
                  </a:cubicBezTo>
                </a:path>
              </a:pathLst>
            </a:custGeom>
            <a:noFill/>
            <a:ln w="76200" cmpd="sng">
              <a:solidFill>
                <a:srgbClr val="000000"/>
              </a:solidFill>
              <a:round/>
              <a:headEnd/>
              <a:tailEnd/>
            </a:ln>
          </p:spPr>
          <p:txBody>
            <a:bodyPr/>
            <a:lstStyle/>
            <a:p>
              <a:endParaRPr lang="en-US"/>
            </a:p>
          </p:txBody>
        </p:sp>
        <p:sp>
          <p:nvSpPr>
            <p:cNvPr id="93362" name="Freeform 251"/>
            <p:cNvSpPr>
              <a:spLocks/>
            </p:cNvSpPr>
            <p:nvPr/>
          </p:nvSpPr>
          <p:spPr bwMode="auto">
            <a:xfrm>
              <a:off x="1843" y="2719"/>
              <a:ext cx="276" cy="374"/>
            </a:xfrm>
            <a:custGeom>
              <a:avLst/>
              <a:gdLst>
                <a:gd name="T0" fmla="*/ 0 w 675"/>
                <a:gd name="T1" fmla="*/ 0 h 1125"/>
                <a:gd name="T2" fmla="*/ 0 w 675"/>
                <a:gd name="T3" fmla="*/ 0 h 1125"/>
                <a:gd name="T4" fmla="*/ 0 w 675"/>
                <a:gd name="T5" fmla="*/ 0 h 1125"/>
                <a:gd name="T6" fmla="*/ 0 w 675"/>
                <a:gd name="T7" fmla="*/ 0 h 1125"/>
                <a:gd name="T8" fmla="*/ 0 w 675"/>
                <a:gd name="T9" fmla="*/ 0 h 1125"/>
                <a:gd name="T10" fmla="*/ 0 w 675"/>
                <a:gd name="T11" fmla="*/ 0 h 1125"/>
                <a:gd name="T12" fmla="*/ 0 w 675"/>
                <a:gd name="T13" fmla="*/ 0 h 1125"/>
                <a:gd name="T14" fmla="*/ 0 w 675"/>
                <a:gd name="T15" fmla="*/ 0 h 1125"/>
                <a:gd name="T16" fmla="*/ 0 w 675"/>
                <a:gd name="T17" fmla="*/ 0 h 1125"/>
                <a:gd name="T18" fmla="*/ 0 w 675"/>
                <a:gd name="T19" fmla="*/ 0 h 1125"/>
                <a:gd name="T20" fmla="*/ 0 w 675"/>
                <a:gd name="T21" fmla="*/ 0 h 112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675"/>
                <a:gd name="T34" fmla="*/ 0 h 1125"/>
                <a:gd name="T35" fmla="*/ 675 w 675"/>
                <a:gd name="T36" fmla="*/ 1125 h 112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675" h="1125">
                  <a:moveTo>
                    <a:pt x="0" y="45"/>
                  </a:moveTo>
                  <a:cubicBezTo>
                    <a:pt x="30" y="35"/>
                    <a:pt x="60" y="25"/>
                    <a:pt x="90" y="15"/>
                  </a:cubicBezTo>
                  <a:cubicBezTo>
                    <a:pt x="105" y="10"/>
                    <a:pt x="135" y="0"/>
                    <a:pt x="135" y="0"/>
                  </a:cubicBezTo>
                  <a:cubicBezTo>
                    <a:pt x="231" y="12"/>
                    <a:pt x="270" y="10"/>
                    <a:pt x="345" y="60"/>
                  </a:cubicBezTo>
                  <a:cubicBezTo>
                    <a:pt x="355" y="75"/>
                    <a:pt x="362" y="92"/>
                    <a:pt x="375" y="105"/>
                  </a:cubicBezTo>
                  <a:cubicBezTo>
                    <a:pt x="388" y="118"/>
                    <a:pt x="409" y="121"/>
                    <a:pt x="420" y="135"/>
                  </a:cubicBezTo>
                  <a:cubicBezTo>
                    <a:pt x="430" y="147"/>
                    <a:pt x="426" y="167"/>
                    <a:pt x="435" y="180"/>
                  </a:cubicBezTo>
                  <a:cubicBezTo>
                    <a:pt x="447" y="198"/>
                    <a:pt x="465" y="210"/>
                    <a:pt x="480" y="225"/>
                  </a:cubicBezTo>
                  <a:cubicBezTo>
                    <a:pt x="540" y="404"/>
                    <a:pt x="510" y="619"/>
                    <a:pt x="525" y="795"/>
                  </a:cubicBezTo>
                  <a:cubicBezTo>
                    <a:pt x="531" y="863"/>
                    <a:pt x="578" y="953"/>
                    <a:pt x="600" y="1020"/>
                  </a:cubicBezTo>
                  <a:cubicBezTo>
                    <a:pt x="619" y="1077"/>
                    <a:pt x="675" y="1067"/>
                    <a:pt x="675" y="1125"/>
                  </a:cubicBezTo>
                </a:path>
              </a:pathLst>
            </a:custGeom>
            <a:noFill/>
            <a:ln w="76200" cmpd="sng">
              <a:solidFill>
                <a:srgbClr val="000000"/>
              </a:solidFill>
              <a:round/>
              <a:headEnd/>
              <a:tailEnd/>
            </a:ln>
          </p:spPr>
          <p:txBody>
            <a:bodyPr/>
            <a:lstStyle/>
            <a:p>
              <a:endParaRPr lang="en-US"/>
            </a:p>
          </p:txBody>
        </p:sp>
      </p:grpSp>
      <p:grpSp>
        <p:nvGrpSpPr>
          <p:cNvPr id="6" name="Group 260"/>
          <p:cNvGrpSpPr>
            <a:grpSpLocks/>
          </p:cNvGrpSpPr>
          <p:nvPr/>
        </p:nvGrpSpPr>
        <p:grpSpPr bwMode="auto">
          <a:xfrm>
            <a:off x="6400800" y="76200"/>
            <a:ext cx="800100" cy="1625600"/>
            <a:chOff x="4032" y="48"/>
            <a:chExt cx="504" cy="1024"/>
          </a:xfrm>
        </p:grpSpPr>
        <p:grpSp>
          <p:nvGrpSpPr>
            <p:cNvPr id="93313" name="Group 205"/>
            <p:cNvGrpSpPr>
              <a:grpSpLocks/>
            </p:cNvGrpSpPr>
            <p:nvPr/>
          </p:nvGrpSpPr>
          <p:grpSpPr bwMode="auto">
            <a:xfrm>
              <a:off x="4032" y="48"/>
              <a:ext cx="504" cy="504"/>
              <a:chOff x="3552" y="48"/>
              <a:chExt cx="504" cy="504"/>
            </a:xfrm>
          </p:grpSpPr>
          <p:sp>
            <p:nvSpPr>
              <p:cNvPr id="93321" name="Oval 6"/>
              <p:cNvSpPr>
                <a:spLocks noChangeArrowheads="1"/>
              </p:cNvSpPr>
              <p:nvPr/>
            </p:nvSpPr>
            <p:spPr bwMode="auto">
              <a:xfrm>
                <a:off x="3552" y="48"/>
                <a:ext cx="504" cy="504"/>
              </a:xfrm>
              <a:prstGeom prst="ellipse">
                <a:avLst/>
              </a:prstGeom>
              <a:gradFill rotWithShape="0">
                <a:gsLst>
                  <a:gs pos="0">
                    <a:srgbClr val="FFCC99"/>
                  </a:gs>
                  <a:gs pos="100000">
                    <a:srgbClr val="765E47"/>
                  </a:gs>
                </a:gsLst>
                <a:path path="rect">
                  <a:fillToRect t="100000" r="100000"/>
                </a:path>
              </a:gradFill>
              <a:ln w="9525">
                <a:noFill/>
                <a:round/>
                <a:headEnd/>
                <a:tailEnd/>
              </a:ln>
            </p:spPr>
            <p:txBody>
              <a:bodyPr/>
              <a:lstStyle/>
              <a:p>
                <a:endParaRPr lang="en-US"/>
              </a:p>
            </p:txBody>
          </p:sp>
          <p:sp>
            <p:nvSpPr>
              <p:cNvPr id="93322" name="Text Box 78"/>
              <p:cNvSpPr txBox="1">
                <a:spLocks noChangeArrowheads="1"/>
              </p:cNvSpPr>
              <p:nvPr/>
            </p:nvSpPr>
            <p:spPr bwMode="auto">
              <a:xfrm>
                <a:off x="3696" y="192"/>
                <a:ext cx="288" cy="144"/>
              </a:xfrm>
              <a:prstGeom prst="rect">
                <a:avLst/>
              </a:prstGeom>
              <a:noFill/>
              <a:ln w="9525">
                <a:noFill/>
                <a:miter lim="800000"/>
                <a:headEnd/>
                <a:tailEnd/>
              </a:ln>
            </p:spPr>
            <p:txBody>
              <a:bodyPr/>
              <a:lstStyle/>
              <a:p>
                <a:r>
                  <a:rPr lang="en-US" altLang="zh-CN" sz="1200" b="1">
                    <a:latin typeface="Arial Narrow" pitchFamily="34" charset="0"/>
                    <a:ea typeface="SimSun" pitchFamily="2" charset="-122"/>
                  </a:rPr>
                  <a:t>40S</a:t>
                </a:r>
                <a:endParaRPr lang="en-US"/>
              </a:p>
            </p:txBody>
          </p:sp>
        </p:grpSp>
        <p:grpSp>
          <p:nvGrpSpPr>
            <p:cNvPr id="93314" name="Group 203"/>
            <p:cNvGrpSpPr>
              <a:grpSpLocks/>
            </p:cNvGrpSpPr>
            <p:nvPr/>
          </p:nvGrpSpPr>
          <p:grpSpPr bwMode="auto">
            <a:xfrm>
              <a:off x="4128" y="336"/>
              <a:ext cx="285" cy="736"/>
              <a:chOff x="4128" y="624"/>
              <a:chExt cx="285" cy="736"/>
            </a:xfrm>
          </p:grpSpPr>
          <p:sp>
            <p:nvSpPr>
              <p:cNvPr id="93315" name="Rectangle 8"/>
              <p:cNvSpPr>
                <a:spLocks noChangeArrowheads="1"/>
              </p:cNvSpPr>
              <p:nvPr/>
            </p:nvSpPr>
            <p:spPr bwMode="auto">
              <a:xfrm>
                <a:off x="4224" y="672"/>
                <a:ext cx="72" cy="432"/>
              </a:xfrm>
              <a:prstGeom prst="rect">
                <a:avLst/>
              </a:prstGeom>
              <a:gradFill rotWithShape="0">
                <a:gsLst>
                  <a:gs pos="0">
                    <a:srgbClr val="2F2F47"/>
                  </a:gs>
                  <a:gs pos="50000">
                    <a:srgbClr val="666699"/>
                  </a:gs>
                  <a:gs pos="100000">
                    <a:srgbClr val="2F2F47"/>
                  </a:gs>
                </a:gsLst>
                <a:lin ang="0" scaled="1"/>
              </a:gradFill>
              <a:ln w="9525">
                <a:noFill/>
                <a:miter lim="800000"/>
                <a:headEnd/>
                <a:tailEnd/>
              </a:ln>
            </p:spPr>
            <p:txBody>
              <a:bodyPr/>
              <a:lstStyle/>
              <a:p>
                <a:endParaRPr lang="en-US"/>
              </a:p>
            </p:txBody>
          </p:sp>
          <p:grpSp>
            <p:nvGrpSpPr>
              <p:cNvPr id="93316" name="Group 198"/>
              <p:cNvGrpSpPr>
                <a:grpSpLocks/>
              </p:cNvGrpSpPr>
              <p:nvPr/>
            </p:nvGrpSpPr>
            <p:grpSpPr bwMode="auto">
              <a:xfrm>
                <a:off x="4156" y="1072"/>
                <a:ext cx="216" cy="288"/>
                <a:chOff x="4156" y="1072"/>
                <a:chExt cx="216" cy="288"/>
              </a:xfrm>
            </p:grpSpPr>
            <p:sp>
              <p:nvSpPr>
                <p:cNvPr id="93319" name="Line 9"/>
                <p:cNvSpPr>
                  <a:spLocks noChangeShapeType="1"/>
                </p:cNvSpPr>
                <p:nvPr/>
              </p:nvSpPr>
              <p:spPr bwMode="auto">
                <a:xfrm>
                  <a:off x="4264" y="1072"/>
                  <a:ext cx="0" cy="72"/>
                </a:xfrm>
                <a:prstGeom prst="line">
                  <a:avLst/>
                </a:prstGeom>
                <a:noFill/>
                <a:ln w="9525">
                  <a:solidFill>
                    <a:srgbClr val="000000"/>
                  </a:solidFill>
                  <a:round/>
                  <a:headEnd/>
                  <a:tailEnd/>
                </a:ln>
              </p:spPr>
              <p:txBody>
                <a:bodyPr/>
                <a:lstStyle/>
                <a:p>
                  <a:endParaRPr lang="en-US"/>
                </a:p>
              </p:txBody>
            </p:sp>
            <p:sp>
              <p:nvSpPr>
                <p:cNvPr id="93320" name="Oval 10"/>
                <p:cNvSpPr>
                  <a:spLocks noChangeArrowheads="1"/>
                </p:cNvSpPr>
                <p:nvPr/>
              </p:nvSpPr>
              <p:spPr bwMode="auto">
                <a:xfrm>
                  <a:off x="4156" y="1144"/>
                  <a:ext cx="216" cy="216"/>
                </a:xfrm>
                <a:prstGeom prst="ellipse">
                  <a:avLst/>
                </a:prstGeom>
                <a:gradFill rotWithShape="0">
                  <a:gsLst>
                    <a:gs pos="0">
                      <a:srgbClr val="FFFF99"/>
                    </a:gs>
                    <a:gs pos="100000">
                      <a:srgbClr val="767647"/>
                    </a:gs>
                  </a:gsLst>
                  <a:path path="rect">
                    <a:fillToRect t="100000" r="100000"/>
                  </a:path>
                </a:gradFill>
                <a:ln w="9525">
                  <a:noFill/>
                  <a:round/>
                  <a:headEnd/>
                  <a:tailEnd/>
                </a:ln>
              </p:spPr>
              <p:txBody>
                <a:bodyPr/>
                <a:lstStyle/>
                <a:p>
                  <a:endParaRPr lang="en-US"/>
                </a:p>
              </p:txBody>
            </p:sp>
          </p:grpSp>
          <p:sp>
            <p:nvSpPr>
              <p:cNvPr id="93317" name="Rectangle 7"/>
              <p:cNvSpPr>
                <a:spLocks noChangeArrowheads="1"/>
              </p:cNvSpPr>
              <p:nvPr/>
            </p:nvSpPr>
            <p:spPr bwMode="auto">
              <a:xfrm>
                <a:off x="4224" y="624"/>
                <a:ext cx="144" cy="72"/>
              </a:xfrm>
              <a:prstGeom prst="rect">
                <a:avLst/>
              </a:prstGeom>
              <a:gradFill rotWithShape="0">
                <a:gsLst>
                  <a:gs pos="0">
                    <a:srgbClr val="762F00"/>
                  </a:gs>
                  <a:gs pos="50000">
                    <a:srgbClr val="FF6600"/>
                  </a:gs>
                  <a:gs pos="100000">
                    <a:srgbClr val="762F00"/>
                  </a:gs>
                </a:gsLst>
                <a:lin ang="5400000" scaled="1"/>
              </a:gradFill>
              <a:ln w="9525">
                <a:noFill/>
                <a:miter lim="800000"/>
                <a:headEnd/>
                <a:tailEnd/>
              </a:ln>
            </p:spPr>
            <p:txBody>
              <a:bodyPr/>
              <a:lstStyle/>
              <a:p>
                <a:endParaRPr lang="en-US"/>
              </a:p>
            </p:txBody>
          </p:sp>
          <p:sp>
            <p:nvSpPr>
              <p:cNvPr id="93318" name="Text Box 133"/>
              <p:cNvSpPr txBox="1">
                <a:spLocks noChangeArrowheads="1"/>
              </p:cNvSpPr>
              <p:nvPr/>
            </p:nvSpPr>
            <p:spPr bwMode="auto">
              <a:xfrm>
                <a:off x="4128" y="1152"/>
                <a:ext cx="285" cy="133"/>
              </a:xfrm>
              <a:prstGeom prst="rect">
                <a:avLst/>
              </a:prstGeom>
              <a:noFill/>
              <a:ln w="9525">
                <a:noFill/>
                <a:miter lim="800000"/>
                <a:headEnd/>
                <a:tailEnd/>
              </a:ln>
            </p:spPr>
            <p:txBody>
              <a:bodyPr/>
              <a:lstStyle/>
              <a:p>
                <a:r>
                  <a:rPr lang="en-US" altLang="zh-CN" sz="1000" b="1">
                    <a:latin typeface="Arial Narrow" pitchFamily="34" charset="0"/>
                    <a:ea typeface="SimSun" pitchFamily="2" charset="-122"/>
                  </a:rPr>
                  <a:t>Met</a:t>
                </a:r>
                <a:endParaRPr lang="en-US"/>
              </a:p>
            </p:txBody>
          </p:sp>
        </p:grpSp>
      </p:grpSp>
      <p:sp>
        <p:nvSpPr>
          <p:cNvPr id="109579" name="AutoShape 11"/>
          <p:cNvSpPr>
            <a:spLocks noChangeArrowheads="1"/>
          </p:cNvSpPr>
          <p:nvPr/>
        </p:nvSpPr>
        <p:spPr bwMode="auto">
          <a:xfrm>
            <a:off x="6705600" y="2438400"/>
            <a:ext cx="381000" cy="1219200"/>
          </a:xfrm>
          <a:prstGeom prst="downArrow">
            <a:avLst>
              <a:gd name="adj1" fmla="val 50000"/>
              <a:gd name="adj2" fmla="val 80000"/>
            </a:avLst>
          </a:prstGeom>
          <a:solidFill>
            <a:srgbClr val="0099FF"/>
          </a:solidFill>
          <a:ln w="9525">
            <a:noFill/>
            <a:miter lim="800000"/>
            <a:headEnd/>
            <a:tailEnd/>
          </a:ln>
          <a:effectLst>
            <a:outerShdw dist="35921" dir="2700000" algn="ctr" rotWithShape="0">
              <a:srgbClr val="808080"/>
            </a:outerShdw>
          </a:effectLst>
        </p:spPr>
        <p:txBody>
          <a:bodyPr/>
          <a:lstStyle/>
          <a:p>
            <a:pPr>
              <a:defRPr/>
            </a:pPr>
            <a:endParaRPr lang="en-US"/>
          </a:p>
        </p:txBody>
      </p:sp>
      <p:sp>
        <p:nvSpPr>
          <p:cNvPr id="109630" name="AutoShape 62"/>
          <p:cNvSpPr>
            <a:spLocks noChangeArrowheads="1"/>
          </p:cNvSpPr>
          <p:nvPr/>
        </p:nvSpPr>
        <p:spPr bwMode="auto">
          <a:xfrm>
            <a:off x="4114800" y="4572000"/>
            <a:ext cx="2514600" cy="381000"/>
          </a:xfrm>
          <a:prstGeom prst="curvedDownArrow">
            <a:avLst>
              <a:gd name="adj1" fmla="val 84000"/>
              <a:gd name="adj2" fmla="val 168000"/>
              <a:gd name="adj3" fmla="val 33333"/>
            </a:avLst>
          </a:prstGeom>
          <a:solidFill>
            <a:srgbClr val="0099FF"/>
          </a:solidFill>
          <a:ln w="9525">
            <a:noFill/>
            <a:miter lim="800000"/>
            <a:headEnd/>
            <a:tailEnd/>
          </a:ln>
          <a:effectLst>
            <a:outerShdw dist="35921" dir="2700000" algn="ctr" rotWithShape="0">
              <a:srgbClr val="808080"/>
            </a:outerShdw>
          </a:effectLst>
        </p:spPr>
        <p:txBody>
          <a:bodyPr/>
          <a:lstStyle/>
          <a:p>
            <a:pPr>
              <a:defRPr/>
            </a:pPr>
            <a:endParaRPr lang="en-US"/>
          </a:p>
        </p:txBody>
      </p:sp>
      <p:sp>
        <p:nvSpPr>
          <p:cNvPr id="109632" name="Text Box 64"/>
          <p:cNvSpPr txBox="1">
            <a:spLocks noChangeArrowheads="1"/>
          </p:cNvSpPr>
          <p:nvPr/>
        </p:nvSpPr>
        <p:spPr bwMode="auto">
          <a:xfrm>
            <a:off x="5943600" y="3886200"/>
            <a:ext cx="1085850" cy="600075"/>
          </a:xfrm>
          <a:prstGeom prst="rect">
            <a:avLst/>
          </a:prstGeom>
          <a:noFill/>
          <a:ln w="9525">
            <a:noFill/>
            <a:miter lim="800000"/>
            <a:headEnd/>
            <a:tailEnd/>
          </a:ln>
        </p:spPr>
        <p:txBody>
          <a:bodyPr/>
          <a:lstStyle/>
          <a:p>
            <a:r>
              <a:rPr lang="en-US" altLang="zh-CN" sz="1200" b="1" dirty="0">
                <a:latin typeface="Arial Narrow" pitchFamily="34" charset="0"/>
                <a:ea typeface="SimSun" pitchFamily="2" charset="-122"/>
              </a:rPr>
              <a:t>The two complexes together</a:t>
            </a:r>
            <a:endParaRPr lang="en-US" dirty="0"/>
          </a:p>
        </p:txBody>
      </p:sp>
      <p:grpSp>
        <p:nvGrpSpPr>
          <p:cNvPr id="10" name="Group 65"/>
          <p:cNvGrpSpPr>
            <a:grpSpLocks/>
          </p:cNvGrpSpPr>
          <p:nvPr/>
        </p:nvGrpSpPr>
        <p:grpSpPr bwMode="auto">
          <a:xfrm>
            <a:off x="1600200" y="114300"/>
            <a:ext cx="2667000" cy="1714500"/>
            <a:chOff x="612" y="496"/>
            <a:chExt cx="1482" cy="1080"/>
          </a:xfrm>
        </p:grpSpPr>
        <p:sp>
          <p:nvSpPr>
            <p:cNvPr id="93301" name="Rectangle 66"/>
            <p:cNvSpPr>
              <a:spLocks noChangeArrowheads="1"/>
            </p:cNvSpPr>
            <p:nvPr/>
          </p:nvSpPr>
          <p:spPr bwMode="auto">
            <a:xfrm>
              <a:off x="756" y="784"/>
              <a:ext cx="144" cy="72"/>
            </a:xfrm>
            <a:prstGeom prst="rect">
              <a:avLst/>
            </a:prstGeom>
            <a:gradFill rotWithShape="0">
              <a:gsLst>
                <a:gs pos="0">
                  <a:srgbClr val="762F00"/>
                </a:gs>
                <a:gs pos="50000">
                  <a:srgbClr val="FF6600"/>
                </a:gs>
                <a:gs pos="100000">
                  <a:srgbClr val="762F00"/>
                </a:gs>
              </a:gsLst>
              <a:lin ang="5400000" scaled="1"/>
            </a:gradFill>
            <a:ln w="9525">
              <a:noFill/>
              <a:miter lim="800000"/>
              <a:headEnd/>
              <a:tailEnd/>
            </a:ln>
          </p:spPr>
          <p:txBody>
            <a:bodyPr/>
            <a:lstStyle/>
            <a:p>
              <a:endParaRPr lang="en-US"/>
            </a:p>
          </p:txBody>
        </p:sp>
        <p:sp>
          <p:nvSpPr>
            <p:cNvPr id="93302" name="Rectangle 67"/>
            <p:cNvSpPr>
              <a:spLocks noChangeArrowheads="1"/>
            </p:cNvSpPr>
            <p:nvPr/>
          </p:nvSpPr>
          <p:spPr bwMode="auto">
            <a:xfrm>
              <a:off x="828" y="856"/>
              <a:ext cx="72" cy="432"/>
            </a:xfrm>
            <a:prstGeom prst="rect">
              <a:avLst/>
            </a:prstGeom>
            <a:gradFill rotWithShape="0">
              <a:gsLst>
                <a:gs pos="0">
                  <a:srgbClr val="2F2F47"/>
                </a:gs>
                <a:gs pos="50000">
                  <a:srgbClr val="666699"/>
                </a:gs>
                <a:gs pos="100000">
                  <a:srgbClr val="2F2F47"/>
                </a:gs>
              </a:gsLst>
              <a:lin ang="0" scaled="1"/>
            </a:gradFill>
            <a:ln w="9525">
              <a:noFill/>
              <a:miter lim="800000"/>
              <a:headEnd/>
              <a:tailEnd/>
            </a:ln>
          </p:spPr>
          <p:txBody>
            <a:bodyPr/>
            <a:lstStyle/>
            <a:p>
              <a:endParaRPr lang="en-US"/>
            </a:p>
          </p:txBody>
        </p:sp>
        <p:sp>
          <p:nvSpPr>
            <p:cNvPr id="93303" name="Line 68"/>
            <p:cNvSpPr>
              <a:spLocks noChangeShapeType="1"/>
            </p:cNvSpPr>
            <p:nvPr/>
          </p:nvSpPr>
          <p:spPr bwMode="auto">
            <a:xfrm>
              <a:off x="864" y="1288"/>
              <a:ext cx="0" cy="72"/>
            </a:xfrm>
            <a:prstGeom prst="line">
              <a:avLst/>
            </a:prstGeom>
            <a:noFill/>
            <a:ln w="9525">
              <a:solidFill>
                <a:srgbClr val="000000"/>
              </a:solidFill>
              <a:round/>
              <a:headEnd/>
              <a:tailEnd/>
            </a:ln>
          </p:spPr>
          <p:txBody>
            <a:bodyPr/>
            <a:lstStyle/>
            <a:p>
              <a:endParaRPr lang="en-US"/>
            </a:p>
          </p:txBody>
        </p:sp>
        <p:sp>
          <p:nvSpPr>
            <p:cNvPr id="93304" name="Oval 69"/>
            <p:cNvSpPr>
              <a:spLocks noChangeArrowheads="1"/>
            </p:cNvSpPr>
            <p:nvPr/>
          </p:nvSpPr>
          <p:spPr bwMode="auto">
            <a:xfrm>
              <a:off x="756" y="1360"/>
              <a:ext cx="216" cy="216"/>
            </a:xfrm>
            <a:prstGeom prst="ellipse">
              <a:avLst/>
            </a:prstGeom>
            <a:gradFill rotWithShape="0">
              <a:gsLst>
                <a:gs pos="0">
                  <a:srgbClr val="FFFF99"/>
                </a:gs>
                <a:gs pos="100000">
                  <a:srgbClr val="767647"/>
                </a:gs>
              </a:gsLst>
              <a:path path="rect">
                <a:fillToRect t="100000" r="100000"/>
              </a:path>
            </a:gradFill>
            <a:ln w="9525">
              <a:noFill/>
              <a:round/>
              <a:headEnd/>
              <a:tailEnd/>
            </a:ln>
          </p:spPr>
          <p:txBody>
            <a:bodyPr/>
            <a:lstStyle/>
            <a:p>
              <a:endParaRPr lang="en-US"/>
            </a:p>
          </p:txBody>
        </p:sp>
        <p:sp>
          <p:nvSpPr>
            <p:cNvPr id="93306" name="Oval 71"/>
            <p:cNvSpPr>
              <a:spLocks noChangeArrowheads="1"/>
            </p:cNvSpPr>
            <p:nvPr/>
          </p:nvSpPr>
          <p:spPr bwMode="auto">
            <a:xfrm>
              <a:off x="1500" y="796"/>
              <a:ext cx="504" cy="504"/>
            </a:xfrm>
            <a:prstGeom prst="ellipse">
              <a:avLst/>
            </a:prstGeom>
            <a:gradFill rotWithShape="0">
              <a:gsLst>
                <a:gs pos="0">
                  <a:srgbClr val="FFCC99"/>
                </a:gs>
                <a:gs pos="100000">
                  <a:srgbClr val="765E47"/>
                </a:gs>
              </a:gsLst>
              <a:path path="rect">
                <a:fillToRect t="100000" r="100000"/>
              </a:path>
            </a:gradFill>
            <a:ln w="9525">
              <a:noFill/>
              <a:round/>
              <a:headEnd/>
              <a:tailEnd/>
            </a:ln>
          </p:spPr>
          <p:txBody>
            <a:bodyPr/>
            <a:lstStyle/>
            <a:p>
              <a:endParaRPr lang="en-US"/>
            </a:p>
          </p:txBody>
        </p:sp>
        <p:sp>
          <p:nvSpPr>
            <p:cNvPr id="93307" name="Text Box 72"/>
            <p:cNvSpPr txBox="1">
              <a:spLocks noChangeArrowheads="1"/>
            </p:cNvSpPr>
            <p:nvPr/>
          </p:nvSpPr>
          <p:spPr bwMode="auto">
            <a:xfrm>
              <a:off x="1590" y="862"/>
              <a:ext cx="504" cy="360"/>
            </a:xfrm>
            <a:prstGeom prst="rect">
              <a:avLst/>
            </a:prstGeom>
            <a:noFill/>
            <a:ln w="9525">
              <a:noFill/>
              <a:miter lim="800000"/>
              <a:headEnd/>
              <a:tailEnd/>
            </a:ln>
          </p:spPr>
          <p:txBody>
            <a:bodyPr/>
            <a:lstStyle/>
            <a:p>
              <a:r>
                <a:rPr lang="en-US" altLang="zh-CN" sz="1200" b="1">
                  <a:latin typeface="Arial Narrow" pitchFamily="34" charset="0"/>
                  <a:ea typeface="SimSun" pitchFamily="2" charset="-122"/>
                </a:rPr>
                <a:t>Small subunit (40S)</a:t>
              </a:r>
              <a:endParaRPr lang="en-US"/>
            </a:p>
          </p:txBody>
        </p:sp>
        <p:sp>
          <p:nvSpPr>
            <p:cNvPr id="93308" name="Text Box 73"/>
            <p:cNvSpPr txBox="1">
              <a:spLocks noChangeArrowheads="1"/>
            </p:cNvSpPr>
            <p:nvPr/>
          </p:nvSpPr>
          <p:spPr bwMode="auto">
            <a:xfrm>
              <a:off x="612" y="496"/>
              <a:ext cx="516" cy="144"/>
            </a:xfrm>
            <a:prstGeom prst="rect">
              <a:avLst/>
            </a:prstGeom>
            <a:noFill/>
            <a:ln w="9525">
              <a:noFill/>
              <a:miter lim="800000"/>
              <a:headEnd/>
              <a:tailEnd/>
            </a:ln>
          </p:spPr>
          <p:txBody>
            <a:bodyPr/>
            <a:lstStyle/>
            <a:p>
              <a:r>
                <a:rPr lang="en-US" altLang="zh-CN" sz="1000" b="1">
                  <a:latin typeface="Century Gothic" pitchFamily="34" charset="0"/>
                  <a:ea typeface="SimSun" pitchFamily="2" charset="-122"/>
                </a:rPr>
                <a:t>Anticodon</a:t>
              </a:r>
              <a:endParaRPr lang="en-US" sz="1000">
                <a:latin typeface="Century Gothic" pitchFamily="34" charset="0"/>
              </a:endParaRPr>
            </a:p>
          </p:txBody>
        </p:sp>
        <p:sp>
          <p:nvSpPr>
            <p:cNvPr id="93309" name="Text Box 74"/>
            <p:cNvSpPr txBox="1">
              <a:spLocks noChangeArrowheads="1"/>
            </p:cNvSpPr>
            <p:nvPr/>
          </p:nvSpPr>
          <p:spPr bwMode="auto">
            <a:xfrm>
              <a:off x="948" y="576"/>
              <a:ext cx="576" cy="216"/>
            </a:xfrm>
            <a:prstGeom prst="rect">
              <a:avLst/>
            </a:prstGeom>
            <a:noFill/>
            <a:ln w="9525">
              <a:noFill/>
              <a:miter lim="800000"/>
              <a:headEnd/>
              <a:tailEnd/>
            </a:ln>
          </p:spPr>
          <p:txBody>
            <a:bodyPr/>
            <a:lstStyle/>
            <a:p>
              <a:r>
                <a:rPr lang="en-US" sz="1000" b="1">
                  <a:latin typeface="Century Gothic" pitchFamily="34" charset="0"/>
                  <a:ea typeface="SimSun" pitchFamily="2" charset="-122"/>
                </a:rPr>
                <a:t>Initiator tRNA</a:t>
              </a:r>
              <a:endParaRPr lang="en-US" sz="1000">
                <a:latin typeface="Century Gothic" pitchFamily="34" charset="0"/>
              </a:endParaRPr>
            </a:p>
          </p:txBody>
        </p:sp>
        <p:sp>
          <p:nvSpPr>
            <p:cNvPr id="93310" name="Line 75"/>
            <p:cNvSpPr>
              <a:spLocks noChangeShapeType="1"/>
            </p:cNvSpPr>
            <p:nvPr/>
          </p:nvSpPr>
          <p:spPr bwMode="auto">
            <a:xfrm>
              <a:off x="828" y="640"/>
              <a:ext cx="0" cy="144"/>
            </a:xfrm>
            <a:prstGeom prst="line">
              <a:avLst/>
            </a:prstGeom>
            <a:noFill/>
            <a:ln w="15875">
              <a:solidFill>
                <a:srgbClr val="000000"/>
              </a:solidFill>
              <a:round/>
              <a:headEnd/>
              <a:tailEnd type="triangle" w="med" len="med"/>
            </a:ln>
          </p:spPr>
          <p:txBody>
            <a:bodyPr/>
            <a:lstStyle/>
            <a:p>
              <a:endParaRPr lang="en-US"/>
            </a:p>
          </p:txBody>
        </p:sp>
        <p:sp>
          <p:nvSpPr>
            <p:cNvPr id="93311" name="Line 76"/>
            <p:cNvSpPr>
              <a:spLocks noChangeShapeType="1"/>
            </p:cNvSpPr>
            <p:nvPr/>
          </p:nvSpPr>
          <p:spPr bwMode="auto">
            <a:xfrm flipH="1">
              <a:off x="900" y="784"/>
              <a:ext cx="144" cy="216"/>
            </a:xfrm>
            <a:prstGeom prst="line">
              <a:avLst/>
            </a:prstGeom>
            <a:noFill/>
            <a:ln w="15875">
              <a:solidFill>
                <a:srgbClr val="000000"/>
              </a:solidFill>
              <a:round/>
              <a:headEnd/>
              <a:tailEnd type="triangle" w="med" len="med"/>
            </a:ln>
          </p:spPr>
          <p:txBody>
            <a:bodyPr/>
            <a:lstStyle/>
            <a:p>
              <a:endParaRPr lang="en-US"/>
            </a:p>
          </p:txBody>
        </p:sp>
        <p:sp>
          <p:nvSpPr>
            <p:cNvPr id="93312" name="Text Box 77"/>
            <p:cNvSpPr txBox="1">
              <a:spLocks noChangeArrowheads="1"/>
            </p:cNvSpPr>
            <p:nvPr/>
          </p:nvSpPr>
          <p:spPr bwMode="auto">
            <a:xfrm>
              <a:off x="744" y="1402"/>
              <a:ext cx="288" cy="144"/>
            </a:xfrm>
            <a:prstGeom prst="rect">
              <a:avLst/>
            </a:prstGeom>
            <a:noFill/>
            <a:ln w="9525">
              <a:noFill/>
              <a:miter lim="800000"/>
              <a:headEnd/>
              <a:tailEnd/>
            </a:ln>
          </p:spPr>
          <p:txBody>
            <a:bodyPr/>
            <a:lstStyle/>
            <a:p>
              <a:r>
                <a:rPr lang="en-US" altLang="zh-CN" sz="1000">
                  <a:latin typeface="Arial Narrow" pitchFamily="34" charset="0"/>
                  <a:ea typeface="SimSun" pitchFamily="2" charset="-122"/>
                </a:rPr>
                <a:t>Met</a:t>
              </a:r>
              <a:endParaRPr lang="en-US"/>
            </a:p>
          </p:txBody>
        </p:sp>
      </p:grpSp>
      <p:grpSp>
        <p:nvGrpSpPr>
          <p:cNvPr id="11" name="Group 207"/>
          <p:cNvGrpSpPr>
            <a:grpSpLocks/>
          </p:cNvGrpSpPr>
          <p:nvPr/>
        </p:nvGrpSpPr>
        <p:grpSpPr bwMode="auto">
          <a:xfrm>
            <a:off x="1711325" y="1828800"/>
            <a:ext cx="4706938" cy="1914525"/>
            <a:chOff x="1078" y="1152"/>
            <a:chExt cx="2965" cy="1206"/>
          </a:xfrm>
        </p:grpSpPr>
        <p:grpSp>
          <p:nvGrpSpPr>
            <p:cNvPr id="93246" name="Group 204"/>
            <p:cNvGrpSpPr>
              <a:grpSpLocks/>
            </p:cNvGrpSpPr>
            <p:nvPr/>
          </p:nvGrpSpPr>
          <p:grpSpPr bwMode="auto">
            <a:xfrm>
              <a:off x="2615" y="1408"/>
              <a:ext cx="1273" cy="950"/>
              <a:chOff x="2615" y="1408"/>
              <a:chExt cx="1273" cy="950"/>
            </a:xfrm>
          </p:grpSpPr>
          <p:sp>
            <p:nvSpPr>
              <p:cNvPr id="109649" name="Freeform 81"/>
              <p:cNvSpPr>
                <a:spLocks/>
              </p:cNvSpPr>
              <p:nvPr/>
            </p:nvSpPr>
            <p:spPr bwMode="auto">
              <a:xfrm>
                <a:off x="3115" y="1408"/>
                <a:ext cx="377" cy="522"/>
              </a:xfrm>
              <a:custGeom>
                <a:avLst/>
                <a:gdLst/>
                <a:ahLst/>
                <a:cxnLst>
                  <a:cxn ang="0">
                    <a:pos x="705" y="1380"/>
                  </a:cxn>
                  <a:cxn ang="0">
                    <a:pos x="255" y="1365"/>
                  </a:cxn>
                  <a:cxn ang="0">
                    <a:pos x="195" y="1275"/>
                  </a:cxn>
                  <a:cxn ang="0">
                    <a:pos x="45" y="1005"/>
                  </a:cxn>
                  <a:cxn ang="0">
                    <a:pos x="15" y="915"/>
                  </a:cxn>
                  <a:cxn ang="0">
                    <a:pos x="0" y="870"/>
                  </a:cxn>
                  <a:cxn ang="0">
                    <a:pos x="105" y="135"/>
                  </a:cxn>
                  <a:cxn ang="0">
                    <a:pos x="330" y="15"/>
                  </a:cxn>
                  <a:cxn ang="0">
                    <a:pos x="375" y="0"/>
                  </a:cxn>
                  <a:cxn ang="0">
                    <a:pos x="660" y="15"/>
                  </a:cxn>
                  <a:cxn ang="0">
                    <a:pos x="750" y="45"/>
                  </a:cxn>
                  <a:cxn ang="0">
                    <a:pos x="780" y="90"/>
                  </a:cxn>
                  <a:cxn ang="0">
                    <a:pos x="885" y="195"/>
                  </a:cxn>
                  <a:cxn ang="0">
                    <a:pos x="915" y="285"/>
                  </a:cxn>
                  <a:cxn ang="0">
                    <a:pos x="930" y="330"/>
                  </a:cxn>
                  <a:cxn ang="0">
                    <a:pos x="945" y="375"/>
                  </a:cxn>
                  <a:cxn ang="0">
                    <a:pos x="825" y="1170"/>
                  </a:cxn>
                  <a:cxn ang="0">
                    <a:pos x="645" y="1410"/>
                  </a:cxn>
                  <a:cxn ang="0">
                    <a:pos x="345" y="1365"/>
                  </a:cxn>
                  <a:cxn ang="0">
                    <a:pos x="225" y="1335"/>
                  </a:cxn>
                </a:cxnLst>
                <a:rect l="0" t="0" r="r" b="b"/>
                <a:pathLst>
                  <a:path w="950" h="1410">
                    <a:moveTo>
                      <a:pt x="705" y="1380"/>
                    </a:moveTo>
                    <a:cubicBezTo>
                      <a:pt x="555" y="1375"/>
                      <a:pt x="402" y="1395"/>
                      <a:pt x="255" y="1365"/>
                    </a:cubicBezTo>
                    <a:cubicBezTo>
                      <a:pt x="220" y="1358"/>
                      <a:pt x="215" y="1305"/>
                      <a:pt x="195" y="1275"/>
                    </a:cubicBezTo>
                    <a:cubicBezTo>
                      <a:pt x="136" y="1187"/>
                      <a:pt x="88" y="1101"/>
                      <a:pt x="45" y="1005"/>
                    </a:cubicBezTo>
                    <a:cubicBezTo>
                      <a:pt x="32" y="976"/>
                      <a:pt x="25" y="945"/>
                      <a:pt x="15" y="915"/>
                    </a:cubicBezTo>
                    <a:cubicBezTo>
                      <a:pt x="10" y="900"/>
                      <a:pt x="0" y="870"/>
                      <a:pt x="0" y="870"/>
                    </a:cubicBezTo>
                    <a:cubicBezTo>
                      <a:pt x="13" y="554"/>
                      <a:pt x="13" y="410"/>
                      <a:pt x="105" y="135"/>
                    </a:cubicBezTo>
                    <a:cubicBezTo>
                      <a:pt x="120" y="90"/>
                      <a:pt x="285" y="30"/>
                      <a:pt x="330" y="15"/>
                    </a:cubicBezTo>
                    <a:cubicBezTo>
                      <a:pt x="345" y="10"/>
                      <a:pt x="375" y="0"/>
                      <a:pt x="375" y="0"/>
                    </a:cubicBezTo>
                    <a:cubicBezTo>
                      <a:pt x="470" y="5"/>
                      <a:pt x="566" y="4"/>
                      <a:pt x="660" y="15"/>
                    </a:cubicBezTo>
                    <a:cubicBezTo>
                      <a:pt x="691" y="19"/>
                      <a:pt x="750" y="45"/>
                      <a:pt x="750" y="45"/>
                    </a:cubicBezTo>
                    <a:cubicBezTo>
                      <a:pt x="760" y="60"/>
                      <a:pt x="766" y="79"/>
                      <a:pt x="780" y="90"/>
                    </a:cubicBezTo>
                    <a:cubicBezTo>
                      <a:pt x="855" y="150"/>
                      <a:pt x="825" y="14"/>
                      <a:pt x="885" y="195"/>
                    </a:cubicBezTo>
                    <a:cubicBezTo>
                      <a:pt x="895" y="225"/>
                      <a:pt x="905" y="255"/>
                      <a:pt x="915" y="285"/>
                    </a:cubicBezTo>
                    <a:cubicBezTo>
                      <a:pt x="920" y="300"/>
                      <a:pt x="925" y="315"/>
                      <a:pt x="930" y="330"/>
                    </a:cubicBezTo>
                    <a:cubicBezTo>
                      <a:pt x="935" y="345"/>
                      <a:pt x="945" y="375"/>
                      <a:pt x="945" y="375"/>
                    </a:cubicBezTo>
                    <a:cubicBezTo>
                      <a:pt x="936" y="655"/>
                      <a:pt x="950" y="920"/>
                      <a:pt x="825" y="1170"/>
                    </a:cubicBezTo>
                    <a:cubicBezTo>
                      <a:pt x="783" y="1253"/>
                      <a:pt x="740" y="1378"/>
                      <a:pt x="645" y="1410"/>
                    </a:cubicBezTo>
                    <a:cubicBezTo>
                      <a:pt x="444" y="1390"/>
                      <a:pt x="544" y="1405"/>
                      <a:pt x="345" y="1365"/>
                    </a:cubicBezTo>
                    <a:cubicBezTo>
                      <a:pt x="179" y="1332"/>
                      <a:pt x="308" y="1335"/>
                      <a:pt x="225" y="1335"/>
                    </a:cubicBezTo>
                  </a:path>
                </a:pathLst>
              </a:custGeom>
              <a:gradFill rotWithShape="0">
                <a:gsLst>
                  <a:gs pos="0">
                    <a:srgbClr val="FFFFFF">
                      <a:gamma/>
                      <a:shade val="46275"/>
                      <a:invGamma/>
                    </a:srgbClr>
                  </a:gs>
                  <a:gs pos="100000">
                    <a:srgbClr val="FFFFFF"/>
                  </a:gs>
                </a:gsLst>
                <a:lin ang="5400000" scaled="1"/>
              </a:gradFill>
              <a:ln w="9525">
                <a:noFill/>
                <a:round/>
                <a:headEnd/>
                <a:tailEnd/>
              </a:ln>
              <a:effectLst>
                <a:outerShdw dist="35921" dir="2700000" algn="ctr" rotWithShape="0">
                  <a:srgbClr val="808080"/>
                </a:outerShdw>
              </a:effectLst>
            </p:spPr>
            <p:txBody>
              <a:bodyPr/>
              <a:lstStyle/>
              <a:p>
                <a:pPr>
                  <a:defRPr/>
                </a:pPr>
                <a:endParaRPr lang="en-US"/>
              </a:p>
            </p:txBody>
          </p:sp>
          <p:sp>
            <p:nvSpPr>
              <p:cNvPr id="93288" name="Freeform 82"/>
              <p:cNvSpPr>
                <a:spLocks/>
              </p:cNvSpPr>
              <p:nvPr/>
            </p:nvSpPr>
            <p:spPr bwMode="auto">
              <a:xfrm>
                <a:off x="2901" y="1941"/>
                <a:ext cx="369" cy="228"/>
              </a:xfrm>
              <a:custGeom>
                <a:avLst/>
                <a:gdLst>
                  <a:gd name="T0" fmla="*/ 0 w 930"/>
                  <a:gd name="T1" fmla="*/ 0 h 615"/>
                  <a:gd name="T2" fmla="*/ 0 w 930"/>
                  <a:gd name="T3" fmla="*/ 0 h 615"/>
                  <a:gd name="T4" fmla="*/ 0 w 930"/>
                  <a:gd name="T5" fmla="*/ 0 h 615"/>
                  <a:gd name="T6" fmla="*/ 0 w 930"/>
                  <a:gd name="T7" fmla="*/ 0 h 615"/>
                  <a:gd name="T8" fmla="*/ 0 w 930"/>
                  <a:gd name="T9" fmla="*/ 0 h 615"/>
                  <a:gd name="T10" fmla="*/ 0 w 930"/>
                  <a:gd name="T11" fmla="*/ 0 h 615"/>
                  <a:gd name="T12" fmla="*/ 0 w 930"/>
                  <a:gd name="T13" fmla="*/ 0 h 615"/>
                  <a:gd name="T14" fmla="*/ 0 w 930"/>
                  <a:gd name="T15" fmla="*/ 0 h 615"/>
                  <a:gd name="T16" fmla="*/ 0 60000 65536"/>
                  <a:gd name="T17" fmla="*/ 0 60000 65536"/>
                  <a:gd name="T18" fmla="*/ 0 60000 65536"/>
                  <a:gd name="T19" fmla="*/ 0 60000 65536"/>
                  <a:gd name="T20" fmla="*/ 0 60000 65536"/>
                  <a:gd name="T21" fmla="*/ 0 60000 65536"/>
                  <a:gd name="T22" fmla="*/ 0 60000 65536"/>
                  <a:gd name="T23" fmla="*/ 0 60000 65536"/>
                  <a:gd name="T24" fmla="*/ 0 w 930"/>
                  <a:gd name="T25" fmla="*/ 0 h 615"/>
                  <a:gd name="T26" fmla="*/ 930 w 930"/>
                  <a:gd name="T27" fmla="*/ 615 h 61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30" h="615">
                    <a:moveTo>
                      <a:pt x="930" y="0"/>
                    </a:moveTo>
                    <a:cubicBezTo>
                      <a:pt x="773" y="22"/>
                      <a:pt x="603" y="85"/>
                      <a:pt x="510" y="225"/>
                    </a:cubicBezTo>
                    <a:cubicBezTo>
                      <a:pt x="500" y="240"/>
                      <a:pt x="494" y="258"/>
                      <a:pt x="480" y="270"/>
                    </a:cubicBezTo>
                    <a:cubicBezTo>
                      <a:pt x="453" y="294"/>
                      <a:pt x="390" y="330"/>
                      <a:pt x="390" y="330"/>
                    </a:cubicBezTo>
                    <a:cubicBezTo>
                      <a:pt x="361" y="418"/>
                      <a:pt x="398" y="337"/>
                      <a:pt x="330" y="405"/>
                    </a:cubicBezTo>
                    <a:cubicBezTo>
                      <a:pt x="262" y="473"/>
                      <a:pt x="343" y="436"/>
                      <a:pt x="255" y="465"/>
                    </a:cubicBezTo>
                    <a:cubicBezTo>
                      <a:pt x="200" y="548"/>
                      <a:pt x="257" y="482"/>
                      <a:pt x="180" y="525"/>
                    </a:cubicBezTo>
                    <a:cubicBezTo>
                      <a:pt x="106" y="566"/>
                      <a:pt x="80" y="615"/>
                      <a:pt x="0" y="615"/>
                    </a:cubicBezTo>
                  </a:path>
                </a:pathLst>
              </a:custGeom>
              <a:noFill/>
              <a:ln w="76200" cmpd="sng">
                <a:solidFill>
                  <a:srgbClr val="000000"/>
                </a:solidFill>
                <a:round/>
                <a:headEnd/>
                <a:tailEnd/>
              </a:ln>
            </p:spPr>
            <p:txBody>
              <a:bodyPr/>
              <a:lstStyle/>
              <a:p>
                <a:endParaRPr lang="en-US"/>
              </a:p>
            </p:txBody>
          </p:sp>
          <p:sp>
            <p:nvSpPr>
              <p:cNvPr id="93289" name="Freeform 83"/>
              <p:cNvSpPr>
                <a:spLocks/>
              </p:cNvSpPr>
              <p:nvPr/>
            </p:nvSpPr>
            <p:spPr bwMode="auto">
              <a:xfrm>
                <a:off x="3186" y="1874"/>
                <a:ext cx="102" cy="445"/>
              </a:xfrm>
              <a:custGeom>
                <a:avLst/>
                <a:gdLst>
                  <a:gd name="T0" fmla="*/ 0 w 255"/>
                  <a:gd name="T1" fmla="*/ 0 h 1200"/>
                  <a:gd name="T2" fmla="*/ 0 w 255"/>
                  <a:gd name="T3" fmla="*/ 0 h 1200"/>
                  <a:gd name="T4" fmla="*/ 0 w 255"/>
                  <a:gd name="T5" fmla="*/ 0 h 1200"/>
                  <a:gd name="T6" fmla="*/ 0 w 255"/>
                  <a:gd name="T7" fmla="*/ 0 h 1200"/>
                  <a:gd name="T8" fmla="*/ 0 w 255"/>
                  <a:gd name="T9" fmla="*/ 0 h 1200"/>
                  <a:gd name="T10" fmla="*/ 0 w 255"/>
                  <a:gd name="T11" fmla="*/ 0 h 1200"/>
                  <a:gd name="T12" fmla="*/ 0 w 255"/>
                  <a:gd name="T13" fmla="*/ 0 h 1200"/>
                  <a:gd name="T14" fmla="*/ 0 w 255"/>
                  <a:gd name="T15" fmla="*/ 0 h 1200"/>
                  <a:gd name="T16" fmla="*/ 0 60000 65536"/>
                  <a:gd name="T17" fmla="*/ 0 60000 65536"/>
                  <a:gd name="T18" fmla="*/ 0 60000 65536"/>
                  <a:gd name="T19" fmla="*/ 0 60000 65536"/>
                  <a:gd name="T20" fmla="*/ 0 60000 65536"/>
                  <a:gd name="T21" fmla="*/ 0 60000 65536"/>
                  <a:gd name="T22" fmla="*/ 0 60000 65536"/>
                  <a:gd name="T23" fmla="*/ 0 60000 65536"/>
                  <a:gd name="T24" fmla="*/ 0 w 255"/>
                  <a:gd name="T25" fmla="*/ 0 h 1200"/>
                  <a:gd name="T26" fmla="*/ 255 w 255"/>
                  <a:gd name="T27" fmla="*/ 1200 h 12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55" h="1200">
                    <a:moveTo>
                      <a:pt x="255" y="0"/>
                    </a:moveTo>
                    <a:cubicBezTo>
                      <a:pt x="243" y="36"/>
                      <a:pt x="185" y="120"/>
                      <a:pt x="180" y="135"/>
                    </a:cubicBezTo>
                    <a:cubicBezTo>
                      <a:pt x="170" y="165"/>
                      <a:pt x="168" y="199"/>
                      <a:pt x="150" y="225"/>
                    </a:cubicBezTo>
                    <a:cubicBezTo>
                      <a:pt x="140" y="240"/>
                      <a:pt x="128" y="254"/>
                      <a:pt x="120" y="270"/>
                    </a:cubicBezTo>
                    <a:cubicBezTo>
                      <a:pt x="97" y="316"/>
                      <a:pt x="91" y="372"/>
                      <a:pt x="75" y="420"/>
                    </a:cubicBezTo>
                    <a:cubicBezTo>
                      <a:pt x="70" y="605"/>
                      <a:pt x="68" y="790"/>
                      <a:pt x="60" y="975"/>
                    </a:cubicBezTo>
                    <a:cubicBezTo>
                      <a:pt x="58" y="1020"/>
                      <a:pt x="52" y="1065"/>
                      <a:pt x="45" y="1110"/>
                    </a:cubicBezTo>
                    <a:cubicBezTo>
                      <a:pt x="39" y="1143"/>
                      <a:pt x="0" y="1200"/>
                      <a:pt x="0" y="1200"/>
                    </a:cubicBezTo>
                  </a:path>
                </a:pathLst>
              </a:custGeom>
              <a:noFill/>
              <a:ln w="76200" cmpd="sng">
                <a:solidFill>
                  <a:srgbClr val="000000"/>
                </a:solidFill>
                <a:round/>
                <a:headEnd/>
                <a:tailEnd/>
              </a:ln>
            </p:spPr>
            <p:txBody>
              <a:bodyPr/>
              <a:lstStyle/>
              <a:p>
                <a:endParaRPr lang="en-US"/>
              </a:p>
            </p:txBody>
          </p:sp>
          <p:sp>
            <p:nvSpPr>
              <p:cNvPr id="93290" name="Freeform 84"/>
              <p:cNvSpPr>
                <a:spLocks/>
              </p:cNvSpPr>
              <p:nvPr/>
            </p:nvSpPr>
            <p:spPr bwMode="auto">
              <a:xfrm>
                <a:off x="3401" y="1941"/>
                <a:ext cx="487" cy="279"/>
              </a:xfrm>
              <a:custGeom>
                <a:avLst/>
                <a:gdLst>
                  <a:gd name="T0" fmla="*/ 0 w 1230"/>
                  <a:gd name="T1" fmla="*/ 0 h 754"/>
                  <a:gd name="T2" fmla="*/ 0 w 1230"/>
                  <a:gd name="T3" fmla="*/ 0 h 754"/>
                  <a:gd name="T4" fmla="*/ 0 w 1230"/>
                  <a:gd name="T5" fmla="*/ 0 h 754"/>
                  <a:gd name="T6" fmla="*/ 0 w 1230"/>
                  <a:gd name="T7" fmla="*/ 0 h 754"/>
                  <a:gd name="T8" fmla="*/ 0 w 1230"/>
                  <a:gd name="T9" fmla="*/ 0 h 754"/>
                  <a:gd name="T10" fmla="*/ 0 w 1230"/>
                  <a:gd name="T11" fmla="*/ 0 h 754"/>
                  <a:gd name="T12" fmla="*/ 0 w 1230"/>
                  <a:gd name="T13" fmla="*/ 0 h 754"/>
                  <a:gd name="T14" fmla="*/ 0 w 1230"/>
                  <a:gd name="T15" fmla="*/ 0 h 754"/>
                  <a:gd name="T16" fmla="*/ 0 w 1230"/>
                  <a:gd name="T17" fmla="*/ 0 h 754"/>
                  <a:gd name="T18" fmla="*/ 0 w 1230"/>
                  <a:gd name="T19" fmla="*/ 0 h 7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230"/>
                  <a:gd name="T31" fmla="*/ 0 h 754"/>
                  <a:gd name="T32" fmla="*/ 1230 w 1230"/>
                  <a:gd name="T33" fmla="*/ 754 h 75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230" h="754">
                    <a:moveTo>
                      <a:pt x="0" y="0"/>
                    </a:moveTo>
                    <a:cubicBezTo>
                      <a:pt x="40" y="5"/>
                      <a:pt x="82" y="1"/>
                      <a:pt x="120" y="15"/>
                    </a:cubicBezTo>
                    <a:cubicBezTo>
                      <a:pt x="154" y="27"/>
                      <a:pt x="210" y="75"/>
                      <a:pt x="210" y="75"/>
                    </a:cubicBezTo>
                    <a:cubicBezTo>
                      <a:pt x="279" y="178"/>
                      <a:pt x="236" y="154"/>
                      <a:pt x="315" y="180"/>
                    </a:cubicBezTo>
                    <a:cubicBezTo>
                      <a:pt x="331" y="211"/>
                      <a:pt x="351" y="258"/>
                      <a:pt x="375" y="285"/>
                    </a:cubicBezTo>
                    <a:cubicBezTo>
                      <a:pt x="403" y="317"/>
                      <a:pt x="441" y="340"/>
                      <a:pt x="465" y="375"/>
                    </a:cubicBezTo>
                    <a:cubicBezTo>
                      <a:pt x="505" y="435"/>
                      <a:pt x="480" y="410"/>
                      <a:pt x="540" y="450"/>
                    </a:cubicBezTo>
                    <a:cubicBezTo>
                      <a:pt x="613" y="559"/>
                      <a:pt x="727" y="618"/>
                      <a:pt x="840" y="675"/>
                    </a:cubicBezTo>
                    <a:cubicBezTo>
                      <a:pt x="907" y="708"/>
                      <a:pt x="972" y="745"/>
                      <a:pt x="1050" y="750"/>
                    </a:cubicBezTo>
                    <a:cubicBezTo>
                      <a:pt x="1110" y="754"/>
                      <a:pt x="1170" y="750"/>
                      <a:pt x="1230" y="750"/>
                    </a:cubicBezTo>
                  </a:path>
                </a:pathLst>
              </a:custGeom>
              <a:noFill/>
              <a:ln w="76200" cmpd="sng">
                <a:solidFill>
                  <a:srgbClr val="000000"/>
                </a:solidFill>
                <a:round/>
                <a:headEnd/>
                <a:tailEnd/>
              </a:ln>
            </p:spPr>
            <p:txBody>
              <a:bodyPr/>
              <a:lstStyle/>
              <a:p>
                <a:endParaRPr lang="en-US"/>
              </a:p>
            </p:txBody>
          </p:sp>
          <p:sp>
            <p:nvSpPr>
              <p:cNvPr id="93291" name="Freeform 85"/>
              <p:cNvSpPr>
                <a:spLocks/>
              </p:cNvSpPr>
              <p:nvPr/>
            </p:nvSpPr>
            <p:spPr bwMode="auto">
              <a:xfrm>
                <a:off x="3329" y="1874"/>
                <a:ext cx="185" cy="484"/>
              </a:xfrm>
              <a:custGeom>
                <a:avLst/>
                <a:gdLst>
                  <a:gd name="T0" fmla="*/ 0 w 465"/>
                  <a:gd name="T1" fmla="*/ 0 h 1305"/>
                  <a:gd name="T2" fmla="*/ 0 w 465"/>
                  <a:gd name="T3" fmla="*/ 0 h 1305"/>
                  <a:gd name="T4" fmla="*/ 0 w 465"/>
                  <a:gd name="T5" fmla="*/ 0 h 1305"/>
                  <a:gd name="T6" fmla="*/ 0 w 465"/>
                  <a:gd name="T7" fmla="*/ 0 h 1305"/>
                  <a:gd name="T8" fmla="*/ 0 w 465"/>
                  <a:gd name="T9" fmla="*/ 0 h 1305"/>
                  <a:gd name="T10" fmla="*/ 0 w 465"/>
                  <a:gd name="T11" fmla="*/ 0 h 1305"/>
                  <a:gd name="T12" fmla="*/ 0 60000 65536"/>
                  <a:gd name="T13" fmla="*/ 0 60000 65536"/>
                  <a:gd name="T14" fmla="*/ 0 60000 65536"/>
                  <a:gd name="T15" fmla="*/ 0 60000 65536"/>
                  <a:gd name="T16" fmla="*/ 0 60000 65536"/>
                  <a:gd name="T17" fmla="*/ 0 60000 65536"/>
                  <a:gd name="T18" fmla="*/ 0 w 465"/>
                  <a:gd name="T19" fmla="*/ 0 h 1305"/>
                  <a:gd name="T20" fmla="*/ 465 w 465"/>
                  <a:gd name="T21" fmla="*/ 1305 h 1305"/>
                </a:gdLst>
                <a:ahLst/>
                <a:cxnLst>
                  <a:cxn ang="T12">
                    <a:pos x="T0" y="T1"/>
                  </a:cxn>
                  <a:cxn ang="T13">
                    <a:pos x="T2" y="T3"/>
                  </a:cxn>
                  <a:cxn ang="T14">
                    <a:pos x="T4" y="T5"/>
                  </a:cxn>
                  <a:cxn ang="T15">
                    <a:pos x="T6" y="T7"/>
                  </a:cxn>
                  <a:cxn ang="T16">
                    <a:pos x="T8" y="T9"/>
                  </a:cxn>
                  <a:cxn ang="T17">
                    <a:pos x="T10" y="T11"/>
                  </a:cxn>
                </a:cxnLst>
                <a:rect l="T18" t="T19" r="T20" b="T21"/>
                <a:pathLst>
                  <a:path w="465" h="1305">
                    <a:moveTo>
                      <a:pt x="0" y="0"/>
                    </a:moveTo>
                    <a:cubicBezTo>
                      <a:pt x="31" y="46"/>
                      <a:pt x="78" y="127"/>
                      <a:pt x="90" y="180"/>
                    </a:cubicBezTo>
                    <a:cubicBezTo>
                      <a:pt x="140" y="403"/>
                      <a:pt x="112" y="697"/>
                      <a:pt x="285" y="870"/>
                    </a:cubicBezTo>
                    <a:cubicBezTo>
                      <a:pt x="323" y="983"/>
                      <a:pt x="267" y="848"/>
                      <a:pt x="345" y="945"/>
                    </a:cubicBezTo>
                    <a:cubicBezTo>
                      <a:pt x="428" y="1049"/>
                      <a:pt x="276" y="934"/>
                      <a:pt x="405" y="1020"/>
                    </a:cubicBezTo>
                    <a:cubicBezTo>
                      <a:pt x="448" y="1148"/>
                      <a:pt x="465" y="1172"/>
                      <a:pt x="465" y="1305"/>
                    </a:cubicBezTo>
                  </a:path>
                </a:pathLst>
              </a:custGeom>
              <a:noFill/>
              <a:ln w="76200" cmpd="sng">
                <a:solidFill>
                  <a:srgbClr val="000000"/>
                </a:solidFill>
                <a:round/>
                <a:headEnd/>
                <a:tailEnd/>
              </a:ln>
            </p:spPr>
            <p:txBody>
              <a:bodyPr/>
              <a:lstStyle/>
              <a:p>
                <a:endParaRPr lang="en-US"/>
              </a:p>
            </p:txBody>
          </p:sp>
          <p:sp>
            <p:nvSpPr>
              <p:cNvPr id="93292" name="Freeform 86"/>
              <p:cNvSpPr>
                <a:spLocks/>
              </p:cNvSpPr>
              <p:nvPr/>
            </p:nvSpPr>
            <p:spPr bwMode="auto">
              <a:xfrm>
                <a:off x="2615" y="1874"/>
                <a:ext cx="633" cy="156"/>
              </a:xfrm>
              <a:custGeom>
                <a:avLst/>
                <a:gdLst>
                  <a:gd name="T0" fmla="*/ 0 w 1594"/>
                  <a:gd name="T1" fmla="*/ 0 h 420"/>
                  <a:gd name="T2" fmla="*/ 0 w 1594"/>
                  <a:gd name="T3" fmla="*/ 0 h 420"/>
                  <a:gd name="T4" fmla="*/ 0 w 1594"/>
                  <a:gd name="T5" fmla="*/ 0 h 420"/>
                  <a:gd name="T6" fmla="*/ 0 w 1594"/>
                  <a:gd name="T7" fmla="*/ 0 h 420"/>
                  <a:gd name="T8" fmla="*/ 0 w 1594"/>
                  <a:gd name="T9" fmla="*/ 0 h 420"/>
                  <a:gd name="T10" fmla="*/ 0 w 1594"/>
                  <a:gd name="T11" fmla="*/ 0 h 420"/>
                  <a:gd name="T12" fmla="*/ 0 w 1594"/>
                  <a:gd name="T13" fmla="*/ 0 h 420"/>
                  <a:gd name="T14" fmla="*/ 0 w 1594"/>
                  <a:gd name="T15" fmla="*/ 0 h 420"/>
                  <a:gd name="T16" fmla="*/ 0 w 1594"/>
                  <a:gd name="T17" fmla="*/ 0 h 420"/>
                  <a:gd name="T18" fmla="*/ 0 w 1594"/>
                  <a:gd name="T19" fmla="*/ 0 h 420"/>
                  <a:gd name="T20" fmla="*/ 0 w 1594"/>
                  <a:gd name="T21" fmla="*/ 0 h 420"/>
                  <a:gd name="T22" fmla="*/ 0 w 1594"/>
                  <a:gd name="T23" fmla="*/ 0 h 42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594"/>
                  <a:gd name="T37" fmla="*/ 0 h 420"/>
                  <a:gd name="T38" fmla="*/ 1594 w 1594"/>
                  <a:gd name="T39" fmla="*/ 420 h 420"/>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594" h="420">
                    <a:moveTo>
                      <a:pt x="1590" y="120"/>
                    </a:moveTo>
                    <a:cubicBezTo>
                      <a:pt x="1566" y="48"/>
                      <a:pt x="1594" y="92"/>
                      <a:pt x="1530" y="60"/>
                    </a:cubicBezTo>
                    <a:cubicBezTo>
                      <a:pt x="1514" y="52"/>
                      <a:pt x="1501" y="37"/>
                      <a:pt x="1485" y="30"/>
                    </a:cubicBezTo>
                    <a:cubicBezTo>
                      <a:pt x="1456" y="17"/>
                      <a:pt x="1395" y="0"/>
                      <a:pt x="1395" y="0"/>
                    </a:cubicBezTo>
                    <a:cubicBezTo>
                      <a:pt x="1329" y="5"/>
                      <a:pt x="1190" y="10"/>
                      <a:pt x="1110" y="30"/>
                    </a:cubicBezTo>
                    <a:cubicBezTo>
                      <a:pt x="1079" y="38"/>
                      <a:pt x="1046" y="42"/>
                      <a:pt x="1020" y="60"/>
                    </a:cubicBezTo>
                    <a:cubicBezTo>
                      <a:pt x="990" y="80"/>
                      <a:pt x="930" y="120"/>
                      <a:pt x="930" y="120"/>
                    </a:cubicBezTo>
                    <a:cubicBezTo>
                      <a:pt x="920" y="135"/>
                      <a:pt x="913" y="152"/>
                      <a:pt x="900" y="165"/>
                    </a:cubicBezTo>
                    <a:cubicBezTo>
                      <a:pt x="887" y="178"/>
                      <a:pt x="866" y="181"/>
                      <a:pt x="855" y="195"/>
                    </a:cubicBezTo>
                    <a:cubicBezTo>
                      <a:pt x="845" y="207"/>
                      <a:pt x="851" y="229"/>
                      <a:pt x="840" y="240"/>
                    </a:cubicBezTo>
                    <a:cubicBezTo>
                      <a:pt x="815" y="265"/>
                      <a:pt x="750" y="300"/>
                      <a:pt x="750" y="300"/>
                    </a:cubicBezTo>
                    <a:cubicBezTo>
                      <a:pt x="538" y="247"/>
                      <a:pt x="177" y="243"/>
                      <a:pt x="0" y="420"/>
                    </a:cubicBezTo>
                  </a:path>
                </a:pathLst>
              </a:custGeom>
              <a:noFill/>
              <a:ln w="57150" cmpd="sng">
                <a:solidFill>
                  <a:srgbClr val="000000"/>
                </a:solidFill>
                <a:round/>
                <a:headEnd/>
                <a:tailEnd/>
              </a:ln>
            </p:spPr>
            <p:txBody>
              <a:bodyPr/>
              <a:lstStyle/>
              <a:p>
                <a:endParaRPr lang="en-US"/>
              </a:p>
            </p:txBody>
          </p:sp>
          <p:sp>
            <p:nvSpPr>
              <p:cNvPr id="93293" name="Freeform 87"/>
              <p:cNvSpPr>
                <a:spLocks/>
              </p:cNvSpPr>
              <p:nvPr/>
            </p:nvSpPr>
            <p:spPr bwMode="auto">
              <a:xfrm>
                <a:off x="3401" y="1874"/>
                <a:ext cx="267" cy="417"/>
              </a:xfrm>
              <a:custGeom>
                <a:avLst/>
                <a:gdLst>
                  <a:gd name="T0" fmla="*/ 0 w 675"/>
                  <a:gd name="T1" fmla="*/ 0 h 1125"/>
                  <a:gd name="T2" fmla="*/ 0 w 675"/>
                  <a:gd name="T3" fmla="*/ 0 h 1125"/>
                  <a:gd name="T4" fmla="*/ 0 w 675"/>
                  <a:gd name="T5" fmla="*/ 0 h 1125"/>
                  <a:gd name="T6" fmla="*/ 0 w 675"/>
                  <a:gd name="T7" fmla="*/ 0 h 1125"/>
                  <a:gd name="T8" fmla="*/ 0 w 675"/>
                  <a:gd name="T9" fmla="*/ 0 h 1125"/>
                  <a:gd name="T10" fmla="*/ 0 w 675"/>
                  <a:gd name="T11" fmla="*/ 0 h 1125"/>
                  <a:gd name="T12" fmla="*/ 0 w 675"/>
                  <a:gd name="T13" fmla="*/ 0 h 1125"/>
                  <a:gd name="T14" fmla="*/ 0 w 675"/>
                  <a:gd name="T15" fmla="*/ 0 h 1125"/>
                  <a:gd name="T16" fmla="*/ 0 w 675"/>
                  <a:gd name="T17" fmla="*/ 0 h 1125"/>
                  <a:gd name="T18" fmla="*/ 0 w 675"/>
                  <a:gd name="T19" fmla="*/ 0 h 1125"/>
                  <a:gd name="T20" fmla="*/ 0 w 675"/>
                  <a:gd name="T21" fmla="*/ 0 h 112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675"/>
                  <a:gd name="T34" fmla="*/ 0 h 1125"/>
                  <a:gd name="T35" fmla="*/ 675 w 675"/>
                  <a:gd name="T36" fmla="*/ 1125 h 112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675" h="1125">
                    <a:moveTo>
                      <a:pt x="0" y="45"/>
                    </a:moveTo>
                    <a:cubicBezTo>
                      <a:pt x="30" y="35"/>
                      <a:pt x="60" y="25"/>
                      <a:pt x="90" y="15"/>
                    </a:cubicBezTo>
                    <a:cubicBezTo>
                      <a:pt x="105" y="10"/>
                      <a:pt x="135" y="0"/>
                      <a:pt x="135" y="0"/>
                    </a:cubicBezTo>
                    <a:cubicBezTo>
                      <a:pt x="231" y="12"/>
                      <a:pt x="270" y="10"/>
                      <a:pt x="345" y="60"/>
                    </a:cubicBezTo>
                    <a:cubicBezTo>
                      <a:pt x="355" y="75"/>
                      <a:pt x="362" y="92"/>
                      <a:pt x="375" y="105"/>
                    </a:cubicBezTo>
                    <a:cubicBezTo>
                      <a:pt x="388" y="118"/>
                      <a:pt x="409" y="121"/>
                      <a:pt x="420" y="135"/>
                    </a:cubicBezTo>
                    <a:cubicBezTo>
                      <a:pt x="430" y="147"/>
                      <a:pt x="426" y="167"/>
                      <a:pt x="435" y="180"/>
                    </a:cubicBezTo>
                    <a:cubicBezTo>
                      <a:pt x="447" y="198"/>
                      <a:pt x="465" y="210"/>
                      <a:pt x="480" y="225"/>
                    </a:cubicBezTo>
                    <a:cubicBezTo>
                      <a:pt x="540" y="404"/>
                      <a:pt x="510" y="619"/>
                      <a:pt x="525" y="795"/>
                    </a:cubicBezTo>
                    <a:cubicBezTo>
                      <a:pt x="531" y="863"/>
                      <a:pt x="578" y="953"/>
                      <a:pt x="600" y="1020"/>
                    </a:cubicBezTo>
                    <a:cubicBezTo>
                      <a:pt x="619" y="1077"/>
                      <a:pt x="675" y="1067"/>
                      <a:pt x="675" y="1125"/>
                    </a:cubicBezTo>
                  </a:path>
                </a:pathLst>
              </a:custGeom>
              <a:noFill/>
              <a:ln w="76200" cmpd="sng">
                <a:solidFill>
                  <a:srgbClr val="000000"/>
                </a:solidFill>
                <a:round/>
                <a:headEnd/>
                <a:tailEnd/>
              </a:ln>
            </p:spPr>
            <p:txBody>
              <a:bodyPr/>
              <a:lstStyle/>
              <a:p>
                <a:endParaRPr lang="en-US"/>
              </a:p>
            </p:txBody>
          </p:sp>
        </p:grpSp>
        <p:sp>
          <p:nvSpPr>
            <p:cNvPr id="93247" name="Text Box 130"/>
            <p:cNvSpPr txBox="1">
              <a:spLocks noChangeArrowheads="1"/>
            </p:cNvSpPr>
            <p:nvPr/>
          </p:nvSpPr>
          <p:spPr bwMode="auto">
            <a:xfrm>
              <a:off x="3472" y="1541"/>
              <a:ext cx="571" cy="333"/>
            </a:xfrm>
            <a:prstGeom prst="rect">
              <a:avLst/>
            </a:prstGeom>
            <a:noFill/>
            <a:ln w="9525">
              <a:noFill/>
              <a:miter lim="800000"/>
              <a:headEnd/>
              <a:tailEnd/>
            </a:ln>
          </p:spPr>
          <p:txBody>
            <a:bodyPr/>
            <a:lstStyle/>
            <a:p>
              <a:r>
                <a:rPr lang="en-US" altLang="zh-CN" sz="1200" b="1">
                  <a:latin typeface="Arial Narrow" pitchFamily="34" charset="0"/>
                  <a:ea typeface="SimSun" pitchFamily="2" charset="-122"/>
                </a:rPr>
                <a:t>CAP Binding Protein</a:t>
              </a:r>
              <a:endParaRPr lang="en-US"/>
            </a:p>
          </p:txBody>
        </p:sp>
        <p:grpSp>
          <p:nvGrpSpPr>
            <p:cNvPr id="93248" name="Group 200"/>
            <p:cNvGrpSpPr>
              <a:grpSpLocks/>
            </p:cNvGrpSpPr>
            <p:nvPr/>
          </p:nvGrpSpPr>
          <p:grpSpPr bwMode="auto">
            <a:xfrm>
              <a:off x="1078" y="1152"/>
              <a:ext cx="1596" cy="839"/>
              <a:chOff x="1222" y="1104"/>
              <a:chExt cx="1596" cy="839"/>
            </a:xfrm>
          </p:grpSpPr>
          <p:sp>
            <p:nvSpPr>
              <p:cNvPr id="93249" name="Text Box 63"/>
              <p:cNvSpPr txBox="1">
                <a:spLocks noChangeArrowheads="1"/>
              </p:cNvSpPr>
              <p:nvPr/>
            </p:nvSpPr>
            <p:spPr bwMode="auto">
              <a:xfrm>
                <a:off x="1536" y="1104"/>
                <a:ext cx="960" cy="288"/>
              </a:xfrm>
              <a:prstGeom prst="rect">
                <a:avLst/>
              </a:prstGeom>
              <a:noFill/>
              <a:ln w="9525">
                <a:noFill/>
                <a:miter lim="800000"/>
                <a:headEnd/>
                <a:tailEnd/>
              </a:ln>
            </p:spPr>
            <p:txBody>
              <a:bodyPr/>
              <a:lstStyle/>
              <a:p>
                <a:r>
                  <a:rPr lang="en-US" altLang="zh-CN" sz="1200" b="1">
                    <a:latin typeface="Arial Narrow" pitchFamily="34" charset="0"/>
                    <a:ea typeface="SimSun" pitchFamily="2" charset="-122"/>
                  </a:rPr>
                  <a:t>CAP Binding Protein binds mRNA</a:t>
                </a:r>
                <a:endParaRPr lang="en-US"/>
              </a:p>
            </p:txBody>
          </p:sp>
          <p:sp>
            <p:nvSpPr>
              <p:cNvPr id="109657" name="Freeform 89"/>
              <p:cNvSpPr>
                <a:spLocks/>
              </p:cNvSpPr>
              <p:nvPr/>
            </p:nvSpPr>
            <p:spPr bwMode="auto">
              <a:xfrm>
                <a:off x="1285" y="1421"/>
                <a:ext cx="1533" cy="521"/>
              </a:xfrm>
              <a:custGeom>
                <a:avLst/>
                <a:gdLst/>
                <a:ahLst/>
                <a:cxnLst>
                  <a:cxn ang="0">
                    <a:pos x="465" y="12"/>
                  </a:cxn>
                  <a:cxn ang="0">
                    <a:pos x="585" y="87"/>
                  </a:cxn>
                  <a:cxn ang="0">
                    <a:pos x="660" y="207"/>
                  </a:cxn>
                  <a:cxn ang="0">
                    <a:pos x="765" y="657"/>
                  </a:cxn>
                  <a:cxn ang="0">
                    <a:pos x="855" y="777"/>
                  </a:cxn>
                  <a:cxn ang="0">
                    <a:pos x="1035" y="852"/>
                  </a:cxn>
                  <a:cxn ang="0">
                    <a:pos x="4500" y="957"/>
                  </a:cxn>
                  <a:cxn ang="0">
                    <a:pos x="4875" y="807"/>
                  </a:cxn>
                  <a:cxn ang="0">
                    <a:pos x="4980" y="702"/>
                  </a:cxn>
                  <a:cxn ang="0">
                    <a:pos x="5070" y="582"/>
                  </a:cxn>
                  <a:cxn ang="0">
                    <a:pos x="5310" y="387"/>
                  </a:cxn>
                  <a:cxn ang="0">
                    <a:pos x="5445" y="342"/>
                  </a:cxn>
                  <a:cxn ang="0">
                    <a:pos x="5820" y="417"/>
                  </a:cxn>
                  <a:cxn ang="0">
                    <a:pos x="6345" y="612"/>
                  </a:cxn>
                  <a:cxn ang="0">
                    <a:pos x="5850" y="612"/>
                  </a:cxn>
                  <a:cxn ang="0">
                    <a:pos x="5460" y="642"/>
                  </a:cxn>
                  <a:cxn ang="0">
                    <a:pos x="5340" y="747"/>
                  </a:cxn>
                  <a:cxn ang="0">
                    <a:pos x="5235" y="852"/>
                  </a:cxn>
                  <a:cxn ang="0">
                    <a:pos x="5115" y="987"/>
                  </a:cxn>
                  <a:cxn ang="0">
                    <a:pos x="5025" y="1107"/>
                  </a:cxn>
                  <a:cxn ang="0">
                    <a:pos x="4935" y="1152"/>
                  </a:cxn>
                  <a:cxn ang="0">
                    <a:pos x="4485" y="1227"/>
                  </a:cxn>
                  <a:cxn ang="0">
                    <a:pos x="3840" y="1347"/>
                  </a:cxn>
                  <a:cxn ang="0">
                    <a:pos x="1110" y="1182"/>
                  </a:cxn>
                  <a:cxn ang="0">
                    <a:pos x="930" y="1077"/>
                  </a:cxn>
                  <a:cxn ang="0">
                    <a:pos x="780" y="957"/>
                  </a:cxn>
                  <a:cxn ang="0">
                    <a:pos x="675" y="882"/>
                  </a:cxn>
                  <a:cxn ang="0">
                    <a:pos x="510" y="627"/>
                  </a:cxn>
                  <a:cxn ang="0">
                    <a:pos x="465" y="537"/>
                  </a:cxn>
                  <a:cxn ang="0">
                    <a:pos x="405" y="402"/>
                  </a:cxn>
                  <a:cxn ang="0">
                    <a:pos x="300" y="297"/>
                  </a:cxn>
                  <a:cxn ang="0">
                    <a:pos x="45" y="222"/>
                  </a:cxn>
                  <a:cxn ang="0">
                    <a:pos x="45" y="177"/>
                  </a:cxn>
                  <a:cxn ang="0">
                    <a:pos x="135" y="42"/>
                  </a:cxn>
                </a:cxnLst>
                <a:rect l="0" t="0" r="r" b="b"/>
                <a:pathLst>
                  <a:path w="6465" h="1347">
                    <a:moveTo>
                      <a:pt x="30" y="27"/>
                    </a:moveTo>
                    <a:cubicBezTo>
                      <a:pt x="190" y="0"/>
                      <a:pt x="294" y="1"/>
                      <a:pt x="465" y="12"/>
                    </a:cubicBezTo>
                    <a:cubicBezTo>
                      <a:pt x="495" y="22"/>
                      <a:pt x="525" y="32"/>
                      <a:pt x="555" y="42"/>
                    </a:cubicBezTo>
                    <a:cubicBezTo>
                      <a:pt x="572" y="48"/>
                      <a:pt x="572" y="74"/>
                      <a:pt x="585" y="87"/>
                    </a:cubicBezTo>
                    <a:cubicBezTo>
                      <a:pt x="598" y="100"/>
                      <a:pt x="615" y="107"/>
                      <a:pt x="630" y="117"/>
                    </a:cubicBezTo>
                    <a:cubicBezTo>
                      <a:pt x="640" y="147"/>
                      <a:pt x="650" y="177"/>
                      <a:pt x="660" y="207"/>
                    </a:cubicBezTo>
                    <a:cubicBezTo>
                      <a:pt x="671" y="241"/>
                      <a:pt x="720" y="297"/>
                      <a:pt x="720" y="297"/>
                    </a:cubicBezTo>
                    <a:cubicBezTo>
                      <a:pt x="729" y="422"/>
                      <a:pt x="731" y="538"/>
                      <a:pt x="765" y="657"/>
                    </a:cubicBezTo>
                    <a:cubicBezTo>
                      <a:pt x="776" y="694"/>
                      <a:pt x="776" y="735"/>
                      <a:pt x="810" y="762"/>
                    </a:cubicBezTo>
                    <a:cubicBezTo>
                      <a:pt x="822" y="772"/>
                      <a:pt x="841" y="770"/>
                      <a:pt x="855" y="777"/>
                    </a:cubicBezTo>
                    <a:cubicBezTo>
                      <a:pt x="871" y="785"/>
                      <a:pt x="884" y="800"/>
                      <a:pt x="900" y="807"/>
                    </a:cubicBezTo>
                    <a:cubicBezTo>
                      <a:pt x="943" y="826"/>
                      <a:pt x="996" y="826"/>
                      <a:pt x="1035" y="852"/>
                    </a:cubicBezTo>
                    <a:cubicBezTo>
                      <a:pt x="1158" y="934"/>
                      <a:pt x="1449" y="956"/>
                      <a:pt x="1590" y="972"/>
                    </a:cubicBezTo>
                    <a:cubicBezTo>
                      <a:pt x="2522" y="1205"/>
                      <a:pt x="3536" y="1003"/>
                      <a:pt x="4500" y="957"/>
                    </a:cubicBezTo>
                    <a:cubicBezTo>
                      <a:pt x="4584" y="929"/>
                      <a:pt x="4671" y="940"/>
                      <a:pt x="4755" y="912"/>
                    </a:cubicBezTo>
                    <a:cubicBezTo>
                      <a:pt x="4805" y="837"/>
                      <a:pt x="4770" y="877"/>
                      <a:pt x="4875" y="807"/>
                    </a:cubicBezTo>
                    <a:cubicBezTo>
                      <a:pt x="4890" y="797"/>
                      <a:pt x="4920" y="777"/>
                      <a:pt x="4920" y="777"/>
                    </a:cubicBezTo>
                    <a:cubicBezTo>
                      <a:pt x="4958" y="664"/>
                      <a:pt x="4902" y="799"/>
                      <a:pt x="4980" y="702"/>
                    </a:cubicBezTo>
                    <a:cubicBezTo>
                      <a:pt x="4990" y="690"/>
                      <a:pt x="4988" y="671"/>
                      <a:pt x="4995" y="657"/>
                    </a:cubicBezTo>
                    <a:cubicBezTo>
                      <a:pt x="5020" y="607"/>
                      <a:pt x="5025" y="612"/>
                      <a:pt x="5070" y="582"/>
                    </a:cubicBezTo>
                    <a:cubicBezTo>
                      <a:pt x="5181" y="415"/>
                      <a:pt x="5077" y="531"/>
                      <a:pt x="5175" y="477"/>
                    </a:cubicBezTo>
                    <a:cubicBezTo>
                      <a:pt x="5222" y="451"/>
                      <a:pt x="5259" y="404"/>
                      <a:pt x="5310" y="387"/>
                    </a:cubicBezTo>
                    <a:cubicBezTo>
                      <a:pt x="5340" y="377"/>
                      <a:pt x="5370" y="367"/>
                      <a:pt x="5400" y="357"/>
                    </a:cubicBezTo>
                    <a:cubicBezTo>
                      <a:pt x="5415" y="352"/>
                      <a:pt x="5445" y="342"/>
                      <a:pt x="5445" y="342"/>
                    </a:cubicBezTo>
                    <a:cubicBezTo>
                      <a:pt x="5525" y="347"/>
                      <a:pt x="5606" y="346"/>
                      <a:pt x="5685" y="357"/>
                    </a:cubicBezTo>
                    <a:cubicBezTo>
                      <a:pt x="5791" y="372"/>
                      <a:pt x="5749" y="382"/>
                      <a:pt x="5820" y="417"/>
                    </a:cubicBezTo>
                    <a:cubicBezTo>
                      <a:pt x="5908" y="461"/>
                      <a:pt x="5996" y="506"/>
                      <a:pt x="6090" y="537"/>
                    </a:cubicBezTo>
                    <a:cubicBezTo>
                      <a:pt x="6173" y="565"/>
                      <a:pt x="6259" y="595"/>
                      <a:pt x="6345" y="612"/>
                    </a:cubicBezTo>
                    <a:cubicBezTo>
                      <a:pt x="6375" y="618"/>
                      <a:pt x="6465" y="627"/>
                      <a:pt x="6435" y="627"/>
                    </a:cubicBezTo>
                    <a:cubicBezTo>
                      <a:pt x="6240" y="627"/>
                      <a:pt x="6045" y="617"/>
                      <a:pt x="5850" y="612"/>
                    </a:cubicBezTo>
                    <a:cubicBezTo>
                      <a:pt x="5734" y="583"/>
                      <a:pt x="5669" y="576"/>
                      <a:pt x="5550" y="612"/>
                    </a:cubicBezTo>
                    <a:cubicBezTo>
                      <a:pt x="5520" y="621"/>
                      <a:pt x="5486" y="624"/>
                      <a:pt x="5460" y="642"/>
                    </a:cubicBezTo>
                    <a:cubicBezTo>
                      <a:pt x="5430" y="662"/>
                      <a:pt x="5370" y="702"/>
                      <a:pt x="5370" y="702"/>
                    </a:cubicBezTo>
                    <a:cubicBezTo>
                      <a:pt x="5360" y="717"/>
                      <a:pt x="5353" y="734"/>
                      <a:pt x="5340" y="747"/>
                    </a:cubicBezTo>
                    <a:cubicBezTo>
                      <a:pt x="5327" y="760"/>
                      <a:pt x="5306" y="763"/>
                      <a:pt x="5295" y="777"/>
                    </a:cubicBezTo>
                    <a:cubicBezTo>
                      <a:pt x="5212" y="881"/>
                      <a:pt x="5364" y="766"/>
                      <a:pt x="5235" y="852"/>
                    </a:cubicBezTo>
                    <a:cubicBezTo>
                      <a:pt x="5197" y="965"/>
                      <a:pt x="5253" y="830"/>
                      <a:pt x="5175" y="927"/>
                    </a:cubicBezTo>
                    <a:cubicBezTo>
                      <a:pt x="5117" y="1000"/>
                      <a:pt x="5213" y="954"/>
                      <a:pt x="5115" y="987"/>
                    </a:cubicBezTo>
                    <a:cubicBezTo>
                      <a:pt x="5086" y="1075"/>
                      <a:pt x="5123" y="994"/>
                      <a:pt x="5055" y="1062"/>
                    </a:cubicBezTo>
                    <a:cubicBezTo>
                      <a:pt x="5042" y="1075"/>
                      <a:pt x="5039" y="1096"/>
                      <a:pt x="5025" y="1107"/>
                    </a:cubicBezTo>
                    <a:cubicBezTo>
                      <a:pt x="5013" y="1117"/>
                      <a:pt x="4994" y="1115"/>
                      <a:pt x="4980" y="1122"/>
                    </a:cubicBezTo>
                    <a:cubicBezTo>
                      <a:pt x="4964" y="1130"/>
                      <a:pt x="4951" y="1144"/>
                      <a:pt x="4935" y="1152"/>
                    </a:cubicBezTo>
                    <a:cubicBezTo>
                      <a:pt x="4902" y="1168"/>
                      <a:pt x="4847" y="1175"/>
                      <a:pt x="4815" y="1182"/>
                    </a:cubicBezTo>
                    <a:cubicBezTo>
                      <a:pt x="4604" y="1231"/>
                      <a:pt x="4775" y="1206"/>
                      <a:pt x="4485" y="1227"/>
                    </a:cubicBezTo>
                    <a:cubicBezTo>
                      <a:pt x="4357" y="1259"/>
                      <a:pt x="4228" y="1319"/>
                      <a:pt x="4095" y="1332"/>
                    </a:cubicBezTo>
                    <a:cubicBezTo>
                      <a:pt x="4010" y="1340"/>
                      <a:pt x="3925" y="1342"/>
                      <a:pt x="3840" y="1347"/>
                    </a:cubicBezTo>
                    <a:cubicBezTo>
                      <a:pt x="3110" y="1342"/>
                      <a:pt x="2380" y="1341"/>
                      <a:pt x="1650" y="1332"/>
                    </a:cubicBezTo>
                    <a:cubicBezTo>
                      <a:pt x="1479" y="1330"/>
                      <a:pt x="1274" y="1237"/>
                      <a:pt x="1110" y="1182"/>
                    </a:cubicBezTo>
                    <a:cubicBezTo>
                      <a:pt x="1078" y="1171"/>
                      <a:pt x="1049" y="1153"/>
                      <a:pt x="1020" y="1137"/>
                    </a:cubicBezTo>
                    <a:cubicBezTo>
                      <a:pt x="988" y="1119"/>
                      <a:pt x="930" y="1077"/>
                      <a:pt x="930" y="1077"/>
                    </a:cubicBezTo>
                    <a:cubicBezTo>
                      <a:pt x="844" y="948"/>
                      <a:pt x="959" y="1100"/>
                      <a:pt x="855" y="1017"/>
                    </a:cubicBezTo>
                    <a:cubicBezTo>
                      <a:pt x="758" y="939"/>
                      <a:pt x="893" y="995"/>
                      <a:pt x="780" y="957"/>
                    </a:cubicBezTo>
                    <a:cubicBezTo>
                      <a:pt x="775" y="942"/>
                      <a:pt x="778" y="921"/>
                      <a:pt x="765" y="912"/>
                    </a:cubicBezTo>
                    <a:cubicBezTo>
                      <a:pt x="739" y="894"/>
                      <a:pt x="675" y="882"/>
                      <a:pt x="675" y="882"/>
                    </a:cubicBezTo>
                    <a:cubicBezTo>
                      <a:pt x="639" y="775"/>
                      <a:pt x="671" y="810"/>
                      <a:pt x="600" y="762"/>
                    </a:cubicBezTo>
                    <a:cubicBezTo>
                      <a:pt x="579" y="698"/>
                      <a:pt x="539" y="684"/>
                      <a:pt x="510" y="627"/>
                    </a:cubicBezTo>
                    <a:cubicBezTo>
                      <a:pt x="503" y="613"/>
                      <a:pt x="502" y="596"/>
                      <a:pt x="495" y="582"/>
                    </a:cubicBezTo>
                    <a:cubicBezTo>
                      <a:pt x="487" y="566"/>
                      <a:pt x="472" y="553"/>
                      <a:pt x="465" y="537"/>
                    </a:cubicBezTo>
                    <a:cubicBezTo>
                      <a:pt x="452" y="508"/>
                      <a:pt x="453" y="473"/>
                      <a:pt x="435" y="447"/>
                    </a:cubicBezTo>
                    <a:cubicBezTo>
                      <a:pt x="425" y="432"/>
                      <a:pt x="413" y="418"/>
                      <a:pt x="405" y="402"/>
                    </a:cubicBezTo>
                    <a:cubicBezTo>
                      <a:pt x="398" y="388"/>
                      <a:pt x="401" y="368"/>
                      <a:pt x="390" y="357"/>
                    </a:cubicBezTo>
                    <a:cubicBezTo>
                      <a:pt x="365" y="332"/>
                      <a:pt x="330" y="317"/>
                      <a:pt x="300" y="297"/>
                    </a:cubicBezTo>
                    <a:cubicBezTo>
                      <a:pt x="253" y="265"/>
                      <a:pt x="190" y="266"/>
                      <a:pt x="135" y="252"/>
                    </a:cubicBezTo>
                    <a:cubicBezTo>
                      <a:pt x="104" y="244"/>
                      <a:pt x="75" y="232"/>
                      <a:pt x="45" y="222"/>
                    </a:cubicBezTo>
                    <a:cubicBezTo>
                      <a:pt x="30" y="217"/>
                      <a:pt x="0" y="207"/>
                      <a:pt x="0" y="207"/>
                    </a:cubicBezTo>
                    <a:cubicBezTo>
                      <a:pt x="15" y="197"/>
                      <a:pt x="29" y="185"/>
                      <a:pt x="45" y="177"/>
                    </a:cubicBezTo>
                    <a:cubicBezTo>
                      <a:pt x="98" y="151"/>
                      <a:pt x="132" y="170"/>
                      <a:pt x="15" y="147"/>
                    </a:cubicBezTo>
                    <a:cubicBezTo>
                      <a:pt x="50" y="95"/>
                      <a:pt x="60" y="67"/>
                      <a:pt x="135" y="42"/>
                    </a:cubicBezTo>
                    <a:cubicBezTo>
                      <a:pt x="150" y="37"/>
                      <a:pt x="180" y="27"/>
                      <a:pt x="180" y="27"/>
                    </a:cubicBezTo>
                  </a:path>
                </a:pathLst>
              </a:custGeom>
              <a:solidFill>
                <a:srgbClr val="FFCC99"/>
              </a:solidFill>
              <a:ln w="28575" cmpd="sng">
                <a:noFill/>
                <a:round/>
                <a:headEnd/>
                <a:tailEnd/>
              </a:ln>
              <a:effectLst>
                <a:outerShdw dist="35921" dir="2700000" algn="ctr" rotWithShape="0">
                  <a:srgbClr val="808080"/>
                </a:outerShdw>
              </a:effectLst>
            </p:spPr>
            <p:txBody>
              <a:bodyPr/>
              <a:lstStyle/>
              <a:p>
                <a:pPr>
                  <a:defRPr/>
                </a:pPr>
                <a:endParaRPr lang="en-US"/>
              </a:p>
            </p:txBody>
          </p:sp>
          <p:sp>
            <p:nvSpPr>
              <p:cNvPr id="93251" name="Text Box 90"/>
              <p:cNvSpPr txBox="1">
                <a:spLocks noChangeArrowheads="1"/>
              </p:cNvSpPr>
              <p:nvPr/>
            </p:nvSpPr>
            <p:spPr bwMode="auto">
              <a:xfrm>
                <a:off x="1285" y="1305"/>
                <a:ext cx="172" cy="116"/>
              </a:xfrm>
              <a:prstGeom prst="rect">
                <a:avLst/>
              </a:prstGeom>
              <a:noFill/>
              <a:ln w="9525">
                <a:noFill/>
                <a:miter lim="800000"/>
                <a:headEnd/>
                <a:tailEnd/>
              </a:ln>
            </p:spPr>
            <p:txBody>
              <a:bodyPr/>
              <a:lstStyle/>
              <a:p>
                <a:endParaRPr lang="en-US"/>
              </a:p>
            </p:txBody>
          </p:sp>
          <p:sp>
            <p:nvSpPr>
              <p:cNvPr id="93252" name="Text Box 91"/>
              <p:cNvSpPr txBox="1">
                <a:spLocks noChangeArrowheads="1"/>
              </p:cNvSpPr>
              <p:nvPr/>
            </p:nvSpPr>
            <p:spPr bwMode="auto">
              <a:xfrm>
                <a:off x="1581" y="1815"/>
                <a:ext cx="302" cy="128"/>
              </a:xfrm>
              <a:prstGeom prst="rect">
                <a:avLst/>
              </a:prstGeom>
              <a:gradFill rotWithShape="0">
                <a:gsLst>
                  <a:gs pos="0">
                    <a:srgbClr val="767647"/>
                  </a:gs>
                  <a:gs pos="50000">
                    <a:srgbClr val="FFFF99"/>
                  </a:gs>
                  <a:gs pos="100000">
                    <a:srgbClr val="767647"/>
                  </a:gs>
                </a:gsLst>
                <a:lin ang="5400000" scaled="1"/>
              </a:gradFill>
              <a:ln w="9525">
                <a:noFill/>
                <a:miter lim="800000"/>
                <a:headEnd/>
                <a:tailEnd/>
              </a:ln>
            </p:spPr>
            <p:txBody>
              <a:bodyPr/>
              <a:lstStyle/>
              <a:p>
                <a:r>
                  <a:rPr lang="en-US" sz="1000" b="1">
                    <a:latin typeface="Times New Roman" pitchFamily="18" charset="0"/>
                    <a:ea typeface="SimSun" pitchFamily="2" charset="-122"/>
                  </a:rPr>
                  <a:t>AUG</a:t>
                </a:r>
                <a:endParaRPr lang="en-US"/>
              </a:p>
            </p:txBody>
          </p:sp>
          <p:sp>
            <p:nvSpPr>
              <p:cNvPr id="93253" name="Rectangle 92"/>
              <p:cNvSpPr>
                <a:spLocks noChangeArrowheads="1"/>
              </p:cNvSpPr>
              <p:nvPr/>
            </p:nvSpPr>
            <p:spPr bwMode="auto">
              <a:xfrm>
                <a:off x="1840" y="1827"/>
                <a:ext cx="86" cy="116"/>
              </a:xfrm>
              <a:prstGeom prst="rect">
                <a:avLst/>
              </a:prstGeom>
              <a:gradFill rotWithShape="0">
                <a:gsLst>
                  <a:gs pos="0">
                    <a:srgbClr val="762F5E"/>
                  </a:gs>
                  <a:gs pos="50000">
                    <a:srgbClr val="FF66CC"/>
                  </a:gs>
                  <a:gs pos="100000">
                    <a:srgbClr val="762F5E"/>
                  </a:gs>
                </a:gsLst>
                <a:lin ang="5400000" scaled="1"/>
              </a:gradFill>
              <a:ln w="9525">
                <a:noFill/>
                <a:miter lim="800000"/>
                <a:headEnd/>
                <a:tailEnd/>
              </a:ln>
            </p:spPr>
            <p:txBody>
              <a:bodyPr/>
              <a:lstStyle/>
              <a:p>
                <a:endParaRPr lang="en-US"/>
              </a:p>
            </p:txBody>
          </p:sp>
          <p:sp>
            <p:nvSpPr>
              <p:cNvPr id="93254" name="Rectangle 93"/>
              <p:cNvSpPr>
                <a:spLocks noChangeArrowheads="1"/>
              </p:cNvSpPr>
              <p:nvPr/>
            </p:nvSpPr>
            <p:spPr bwMode="auto">
              <a:xfrm>
                <a:off x="1926" y="1827"/>
                <a:ext cx="85" cy="116"/>
              </a:xfrm>
              <a:prstGeom prst="rect">
                <a:avLst/>
              </a:prstGeom>
              <a:gradFill rotWithShape="0">
                <a:gsLst>
                  <a:gs pos="0">
                    <a:srgbClr val="5E4776"/>
                  </a:gs>
                  <a:gs pos="50000">
                    <a:srgbClr val="CC99FF"/>
                  </a:gs>
                  <a:gs pos="100000">
                    <a:srgbClr val="5E4776"/>
                  </a:gs>
                </a:gsLst>
                <a:lin ang="5400000" scaled="1"/>
              </a:gradFill>
              <a:ln w="9525">
                <a:noFill/>
                <a:miter lim="800000"/>
                <a:headEnd/>
                <a:tailEnd/>
              </a:ln>
            </p:spPr>
            <p:txBody>
              <a:bodyPr/>
              <a:lstStyle/>
              <a:p>
                <a:endParaRPr lang="en-US"/>
              </a:p>
            </p:txBody>
          </p:sp>
          <p:sp>
            <p:nvSpPr>
              <p:cNvPr id="93255" name="Rectangle 94"/>
              <p:cNvSpPr>
                <a:spLocks noChangeArrowheads="1"/>
              </p:cNvSpPr>
              <p:nvPr/>
            </p:nvSpPr>
            <p:spPr bwMode="auto">
              <a:xfrm>
                <a:off x="2011" y="1826"/>
                <a:ext cx="85" cy="116"/>
              </a:xfrm>
              <a:prstGeom prst="rect">
                <a:avLst/>
              </a:prstGeom>
              <a:gradFill rotWithShape="0">
                <a:gsLst>
                  <a:gs pos="0">
                    <a:srgbClr val="5E765E"/>
                  </a:gs>
                  <a:gs pos="50000">
                    <a:srgbClr val="CCFFCC"/>
                  </a:gs>
                  <a:gs pos="100000">
                    <a:srgbClr val="5E765E"/>
                  </a:gs>
                </a:gsLst>
                <a:lin ang="5400000" scaled="1"/>
              </a:gradFill>
              <a:ln w="9525">
                <a:noFill/>
                <a:miter lim="800000"/>
                <a:headEnd/>
                <a:tailEnd/>
              </a:ln>
            </p:spPr>
            <p:txBody>
              <a:bodyPr/>
              <a:lstStyle/>
              <a:p>
                <a:endParaRPr lang="en-US"/>
              </a:p>
            </p:txBody>
          </p:sp>
          <p:sp>
            <p:nvSpPr>
              <p:cNvPr id="93256" name="Rectangle 95"/>
              <p:cNvSpPr>
                <a:spLocks noChangeArrowheads="1"/>
              </p:cNvSpPr>
              <p:nvPr/>
            </p:nvSpPr>
            <p:spPr bwMode="auto">
              <a:xfrm>
                <a:off x="2093" y="1827"/>
                <a:ext cx="128" cy="116"/>
              </a:xfrm>
              <a:prstGeom prst="rect">
                <a:avLst/>
              </a:prstGeom>
              <a:gradFill rotWithShape="0">
                <a:gsLst>
                  <a:gs pos="0">
                    <a:srgbClr val="767676"/>
                  </a:gs>
                  <a:gs pos="50000">
                    <a:srgbClr val="FFFFFF"/>
                  </a:gs>
                  <a:gs pos="100000">
                    <a:srgbClr val="767676"/>
                  </a:gs>
                </a:gsLst>
                <a:lin ang="5400000" scaled="1"/>
              </a:gradFill>
              <a:ln w="9525">
                <a:noFill/>
                <a:miter lim="800000"/>
                <a:headEnd/>
                <a:tailEnd/>
              </a:ln>
            </p:spPr>
            <p:txBody>
              <a:bodyPr/>
              <a:lstStyle/>
              <a:p>
                <a:endParaRPr lang="en-US"/>
              </a:p>
            </p:txBody>
          </p:sp>
          <p:sp>
            <p:nvSpPr>
              <p:cNvPr id="93257" name="AutoShape 96"/>
              <p:cNvSpPr>
                <a:spLocks noChangeArrowheads="1"/>
              </p:cNvSpPr>
              <p:nvPr/>
            </p:nvSpPr>
            <p:spPr bwMode="auto">
              <a:xfrm>
                <a:off x="2167" y="1817"/>
                <a:ext cx="86" cy="117"/>
              </a:xfrm>
              <a:prstGeom prst="diamond">
                <a:avLst/>
              </a:prstGeom>
              <a:gradFill rotWithShape="0">
                <a:gsLst>
                  <a:gs pos="0">
                    <a:srgbClr val="760000"/>
                  </a:gs>
                  <a:gs pos="50000">
                    <a:srgbClr val="FF0000"/>
                  </a:gs>
                  <a:gs pos="100000">
                    <a:srgbClr val="760000"/>
                  </a:gs>
                </a:gsLst>
                <a:lin ang="5400000" scaled="1"/>
              </a:gradFill>
              <a:ln w="9525">
                <a:noFill/>
                <a:miter lim="800000"/>
                <a:headEnd/>
                <a:tailEnd/>
              </a:ln>
            </p:spPr>
            <p:txBody>
              <a:bodyPr/>
              <a:lstStyle/>
              <a:p>
                <a:endParaRPr lang="en-US"/>
              </a:p>
            </p:txBody>
          </p:sp>
          <p:sp>
            <p:nvSpPr>
              <p:cNvPr id="93258" name="Text Box 97"/>
              <p:cNvSpPr txBox="1">
                <a:spLocks noChangeArrowheads="1"/>
              </p:cNvSpPr>
              <p:nvPr/>
            </p:nvSpPr>
            <p:spPr bwMode="auto">
              <a:xfrm>
                <a:off x="2277" y="1791"/>
                <a:ext cx="128" cy="117"/>
              </a:xfrm>
              <a:prstGeom prst="rect">
                <a:avLst/>
              </a:prstGeom>
              <a:noFill/>
              <a:ln w="9525">
                <a:noFill/>
                <a:miter lim="800000"/>
                <a:headEnd/>
                <a:tailEnd/>
              </a:ln>
            </p:spPr>
            <p:txBody>
              <a:bodyPr/>
              <a:lstStyle/>
              <a:p>
                <a:r>
                  <a:rPr lang="en-US" altLang="zh-CN" sz="1200">
                    <a:latin typeface="Arial Narrow" pitchFamily="34" charset="0"/>
                    <a:ea typeface="SimSun" pitchFamily="2" charset="-122"/>
                  </a:rPr>
                  <a:t>A</a:t>
                </a:r>
                <a:endParaRPr lang="en-US"/>
              </a:p>
            </p:txBody>
          </p:sp>
          <p:sp>
            <p:nvSpPr>
              <p:cNvPr id="93259" name="Text Box 98"/>
              <p:cNvSpPr txBox="1">
                <a:spLocks noChangeArrowheads="1"/>
              </p:cNvSpPr>
              <p:nvPr/>
            </p:nvSpPr>
            <p:spPr bwMode="auto">
              <a:xfrm>
                <a:off x="2310" y="1777"/>
                <a:ext cx="128" cy="116"/>
              </a:xfrm>
              <a:prstGeom prst="rect">
                <a:avLst/>
              </a:prstGeom>
              <a:noFill/>
              <a:ln w="9525">
                <a:noFill/>
                <a:miter lim="800000"/>
                <a:headEnd/>
                <a:tailEnd/>
              </a:ln>
            </p:spPr>
            <p:txBody>
              <a:bodyPr/>
              <a:lstStyle/>
              <a:p>
                <a:r>
                  <a:rPr lang="en-US" altLang="zh-CN" sz="1200">
                    <a:latin typeface="Arial Narrow" pitchFamily="34" charset="0"/>
                    <a:ea typeface="SimSun" pitchFamily="2" charset="-122"/>
                  </a:rPr>
                  <a:t>A</a:t>
                </a:r>
                <a:endParaRPr lang="en-US"/>
              </a:p>
            </p:txBody>
          </p:sp>
          <p:sp>
            <p:nvSpPr>
              <p:cNvPr id="93260" name="Text Box 99"/>
              <p:cNvSpPr txBox="1">
                <a:spLocks noChangeArrowheads="1"/>
              </p:cNvSpPr>
              <p:nvPr/>
            </p:nvSpPr>
            <p:spPr bwMode="auto">
              <a:xfrm>
                <a:off x="2345" y="1767"/>
                <a:ext cx="128" cy="117"/>
              </a:xfrm>
              <a:prstGeom prst="rect">
                <a:avLst/>
              </a:prstGeom>
              <a:noFill/>
              <a:ln w="9525">
                <a:noFill/>
                <a:miter lim="800000"/>
                <a:headEnd/>
                <a:tailEnd/>
              </a:ln>
            </p:spPr>
            <p:txBody>
              <a:bodyPr/>
              <a:lstStyle/>
              <a:p>
                <a:r>
                  <a:rPr lang="en-US" altLang="zh-CN" sz="1200">
                    <a:latin typeface="Arial Narrow" pitchFamily="34" charset="0"/>
                    <a:ea typeface="SimSun" pitchFamily="2" charset="-122"/>
                  </a:rPr>
                  <a:t>A</a:t>
                </a:r>
                <a:endParaRPr lang="en-US"/>
              </a:p>
            </p:txBody>
          </p:sp>
          <p:sp>
            <p:nvSpPr>
              <p:cNvPr id="93261" name="Text Box 100"/>
              <p:cNvSpPr txBox="1">
                <a:spLocks noChangeArrowheads="1"/>
              </p:cNvSpPr>
              <p:nvPr/>
            </p:nvSpPr>
            <p:spPr bwMode="auto">
              <a:xfrm>
                <a:off x="2381" y="1758"/>
                <a:ext cx="127" cy="116"/>
              </a:xfrm>
              <a:prstGeom prst="rect">
                <a:avLst/>
              </a:prstGeom>
              <a:noFill/>
              <a:ln w="9525">
                <a:noFill/>
                <a:miter lim="800000"/>
                <a:headEnd/>
                <a:tailEnd/>
              </a:ln>
            </p:spPr>
            <p:txBody>
              <a:bodyPr/>
              <a:lstStyle/>
              <a:p>
                <a:r>
                  <a:rPr lang="en-US" altLang="zh-CN" sz="1200">
                    <a:latin typeface="Arial Narrow" pitchFamily="34" charset="0"/>
                    <a:ea typeface="SimSun" pitchFamily="2" charset="-122"/>
                  </a:rPr>
                  <a:t>A</a:t>
                </a:r>
                <a:endParaRPr lang="en-US"/>
              </a:p>
            </p:txBody>
          </p:sp>
          <p:sp>
            <p:nvSpPr>
              <p:cNvPr id="93262" name="Text Box 101"/>
              <p:cNvSpPr txBox="1">
                <a:spLocks noChangeArrowheads="1"/>
              </p:cNvSpPr>
              <p:nvPr/>
            </p:nvSpPr>
            <p:spPr bwMode="auto">
              <a:xfrm>
                <a:off x="2405" y="1724"/>
                <a:ext cx="129" cy="116"/>
              </a:xfrm>
              <a:prstGeom prst="rect">
                <a:avLst/>
              </a:prstGeom>
              <a:noFill/>
              <a:ln w="9525">
                <a:noFill/>
                <a:miter lim="800000"/>
                <a:headEnd/>
                <a:tailEnd/>
              </a:ln>
            </p:spPr>
            <p:txBody>
              <a:bodyPr/>
              <a:lstStyle/>
              <a:p>
                <a:r>
                  <a:rPr lang="en-US" altLang="zh-CN" sz="1200">
                    <a:latin typeface="Arial Narrow" pitchFamily="34" charset="0"/>
                    <a:ea typeface="SimSun" pitchFamily="2" charset="-122"/>
                  </a:rPr>
                  <a:t>A</a:t>
                </a:r>
                <a:endParaRPr lang="en-US"/>
              </a:p>
            </p:txBody>
          </p:sp>
          <p:sp>
            <p:nvSpPr>
              <p:cNvPr id="93263" name="Text Box 102"/>
              <p:cNvSpPr txBox="1">
                <a:spLocks noChangeArrowheads="1"/>
              </p:cNvSpPr>
              <p:nvPr/>
            </p:nvSpPr>
            <p:spPr bwMode="auto">
              <a:xfrm>
                <a:off x="2427" y="1676"/>
                <a:ext cx="128" cy="116"/>
              </a:xfrm>
              <a:prstGeom prst="rect">
                <a:avLst/>
              </a:prstGeom>
              <a:noFill/>
              <a:ln w="9525">
                <a:noFill/>
                <a:miter lim="800000"/>
                <a:headEnd/>
                <a:tailEnd/>
              </a:ln>
            </p:spPr>
            <p:txBody>
              <a:bodyPr/>
              <a:lstStyle/>
              <a:p>
                <a:r>
                  <a:rPr lang="en-US" altLang="zh-CN" sz="1200">
                    <a:latin typeface="Arial Narrow" pitchFamily="34" charset="0"/>
                    <a:ea typeface="SimSun" pitchFamily="2" charset="-122"/>
                  </a:rPr>
                  <a:t>A</a:t>
                </a:r>
                <a:endParaRPr lang="en-US"/>
              </a:p>
            </p:txBody>
          </p:sp>
          <p:sp>
            <p:nvSpPr>
              <p:cNvPr id="93264" name="Text Box 103"/>
              <p:cNvSpPr txBox="1">
                <a:spLocks noChangeArrowheads="1"/>
              </p:cNvSpPr>
              <p:nvPr/>
            </p:nvSpPr>
            <p:spPr bwMode="auto">
              <a:xfrm>
                <a:off x="2448" y="1623"/>
                <a:ext cx="128" cy="116"/>
              </a:xfrm>
              <a:prstGeom prst="rect">
                <a:avLst/>
              </a:prstGeom>
              <a:noFill/>
              <a:ln w="9525">
                <a:noFill/>
                <a:miter lim="800000"/>
                <a:headEnd/>
                <a:tailEnd/>
              </a:ln>
            </p:spPr>
            <p:txBody>
              <a:bodyPr/>
              <a:lstStyle/>
              <a:p>
                <a:r>
                  <a:rPr lang="en-US" altLang="zh-CN" sz="1200">
                    <a:latin typeface="Arial Narrow" pitchFamily="34" charset="0"/>
                    <a:ea typeface="SimSun" pitchFamily="2" charset="-122"/>
                  </a:rPr>
                  <a:t>A</a:t>
                </a:r>
                <a:endParaRPr lang="en-US"/>
              </a:p>
            </p:txBody>
          </p:sp>
          <p:sp>
            <p:nvSpPr>
              <p:cNvPr id="93265" name="Text Box 104"/>
              <p:cNvSpPr txBox="1">
                <a:spLocks noChangeArrowheads="1"/>
              </p:cNvSpPr>
              <p:nvPr/>
            </p:nvSpPr>
            <p:spPr bwMode="auto">
              <a:xfrm>
                <a:off x="2477" y="1579"/>
                <a:ext cx="128" cy="116"/>
              </a:xfrm>
              <a:prstGeom prst="rect">
                <a:avLst/>
              </a:prstGeom>
              <a:noFill/>
              <a:ln w="9525">
                <a:noFill/>
                <a:miter lim="800000"/>
                <a:headEnd/>
                <a:tailEnd/>
              </a:ln>
            </p:spPr>
            <p:txBody>
              <a:bodyPr/>
              <a:lstStyle/>
              <a:p>
                <a:r>
                  <a:rPr lang="en-US" altLang="zh-CN" sz="1200">
                    <a:latin typeface="Arial Narrow" pitchFamily="34" charset="0"/>
                    <a:ea typeface="SimSun" pitchFamily="2" charset="-122"/>
                  </a:rPr>
                  <a:t>A</a:t>
                </a:r>
                <a:endParaRPr lang="en-US"/>
              </a:p>
            </p:txBody>
          </p:sp>
          <p:sp>
            <p:nvSpPr>
              <p:cNvPr id="93266" name="Text Box 105"/>
              <p:cNvSpPr txBox="1">
                <a:spLocks noChangeArrowheads="1"/>
              </p:cNvSpPr>
              <p:nvPr/>
            </p:nvSpPr>
            <p:spPr bwMode="auto">
              <a:xfrm>
                <a:off x="2501" y="1545"/>
                <a:ext cx="128" cy="136"/>
              </a:xfrm>
              <a:prstGeom prst="rect">
                <a:avLst/>
              </a:prstGeom>
              <a:noFill/>
              <a:ln w="9525">
                <a:noFill/>
                <a:miter lim="800000"/>
                <a:headEnd/>
                <a:tailEnd/>
              </a:ln>
            </p:spPr>
            <p:txBody>
              <a:bodyPr/>
              <a:lstStyle/>
              <a:p>
                <a:r>
                  <a:rPr lang="en-US" altLang="zh-CN" sz="1200">
                    <a:latin typeface="Arial Narrow" pitchFamily="34" charset="0"/>
                    <a:ea typeface="SimSun" pitchFamily="2" charset="-122"/>
                  </a:rPr>
                  <a:t>A</a:t>
                </a:r>
                <a:endParaRPr lang="en-US"/>
              </a:p>
            </p:txBody>
          </p:sp>
          <p:sp>
            <p:nvSpPr>
              <p:cNvPr id="93267" name="Text Box 106"/>
              <p:cNvSpPr txBox="1">
                <a:spLocks noChangeArrowheads="1"/>
              </p:cNvSpPr>
              <p:nvPr/>
            </p:nvSpPr>
            <p:spPr bwMode="auto">
              <a:xfrm>
                <a:off x="2537" y="1535"/>
                <a:ext cx="128" cy="117"/>
              </a:xfrm>
              <a:prstGeom prst="rect">
                <a:avLst/>
              </a:prstGeom>
              <a:noFill/>
              <a:ln w="9525">
                <a:noFill/>
                <a:miter lim="800000"/>
                <a:headEnd/>
                <a:tailEnd/>
              </a:ln>
            </p:spPr>
            <p:txBody>
              <a:bodyPr/>
              <a:lstStyle/>
              <a:p>
                <a:r>
                  <a:rPr lang="en-US" altLang="zh-CN" sz="1200">
                    <a:latin typeface="Arial Narrow" pitchFamily="34" charset="0"/>
                    <a:ea typeface="SimSun" pitchFamily="2" charset="-122"/>
                  </a:rPr>
                  <a:t>A</a:t>
                </a:r>
                <a:endParaRPr lang="en-US"/>
              </a:p>
            </p:txBody>
          </p:sp>
          <p:sp>
            <p:nvSpPr>
              <p:cNvPr id="93268" name="Text Box 107"/>
              <p:cNvSpPr txBox="1">
                <a:spLocks noChangeArrowheads="1"/>
              </p:cNvSpPr>
              <p:nvPr/>
            </p:nvSpPr>
            <p:spPr bwMode="auto">
              <a:xfrm>
                <a:off x="2573" y="1535"/>
                <a:ext cx="128" cy="117"/>
              </a:xfrm>
              <a:prstGeom prst="rect">
                <a:avLst/>
              </a:prstGeom>
              <a:noFill/>
              <a:ln w="9525">
                <a:noFill/>
                <a:miter lim="800000"/>
                <a:headEnd/>
                <a:tailEnd/>
              </a:ln>
            </p:spPr>
            <p:txBody>
              <a:bodyPr/>
              <a:lstStyle/>
              <a:p>
                <a:r>
                  <a:rPr lang="en-US" altLang="zh-CN" sz="1200">
                    <a:latin typeface="Arial Narrow" pitchFamily="34" charset="0"/>
                    <a:ea typeface="SimSun" pitchFamily="2" charset="-122"/>
                  </a:rPr>
                  <a:t>A</a:t>
                </a:r>
                <a:endParaRPr lang="en-US"/>
              </a:p>
            </p:txBody>
          </p:sp>
          <p:sp>
            <p:nvSpPr>
              <p:cNvPr id="93269" name="Text Box 108"/>
              <p:cNvSpPr txBox="1">
                <a:spLocks noChangeArrowheads="1"/>
              </p:cNvSpPr>
              <p:nvPr/>
            </p:nvSpPr>
            <p:spPr bwMode="auto">
              <a:xfrm>
                <a:off x="2619" y="1560"/>
                <a:ext cx="128" cy="116"/>
              </a:xfrm>
              <a:prstGeom prst="rect">
                <a:avLst/>
              </a:prstGeom>
              <a:noFill/>
              <a:ln w="9525">
                <a:noFill/>
                <a:miter lim="800000"/>
                <a:headEnd/>
                <a:tailEnd/>
              </a:ln>
            </p:spPr>
            <p:txBody>
              <a:bodyPr/>
              <a:lstStyle/>
              <a:p>
                <a:r>
                  <a:rPr lang="en-US" altLang="zh-CN" sz="1200">
                    <a:latin typeface="Arial Narrow" pitchFamily="34" charset="0"/>
                    <a:ea typeface="SimSun" pitchFamily="2" charset="-122"/>
                  </a:rPr>
                  <a:t>A</a:t>
                </a:r>
                <a:endParaRPr lang="en-US"/>
              </a:p>
            </p:txBody>
          </p:sp>
          <p:sp>
            <p:nvSpPr>
              <p:cNvPr id="93271" name="AutoShape 112"/>
              <p:cNvSpPr>
                <a:spLocks noChangeArrowheads="1"/>
              </p:cNvSpPr>
              <p:nvPr/>
            </p:nvSpPr>
            <p:spPr bwMode="auto">
              <a:xfrm>
                <a:off x="1289" y="1309"/>
                <a:ext cx="128" cy="116"/>
              </a:xfrm>
              <a:prstGeom prst="can">
                <a:avLst>
                  <a:gd name="adj" fmla="val 25000"/>
                </a:avLst>
              </a:prstGeom>
              <a:gradFill rotWithShape="0">
                <a:gsLst>
                  <a:gs pos="0">
                    <a:srgbClr val="595959"/>
                  </a:gs>
                  <a:gs pos="50000">
                    <a:srgbClr val="C0C0C0"/>
                  </a:gs>
                  <a:gs pos="100000">
                    <a:srgbClr val="595959"/>
                  </a:gs>
                </a:gsLst>
                <a:lin ang="5400000" scaled="1"/>
              </a:gradFill>
              <a:ln w="9525">
                <a:solidFill>
                  <a:srgbClr val="000000"/>
                </a:solidFill>
                <a:round/>
                <a:headEnd/>
                <a:tailEnd/>
              </a:ln>
            </p:spPr>
            <p:txBody>
              <a:bodyPr/>
              <a:lstStyle/>
              <a:p>
                <a:endParaRPr lang="en-US"/>
              </a:p>
            </p:txBody>
          </p:sp>
          <p:sp>
            <p:nvSpPr>
              <p:cNvPr id="93272" name="Oval 113"/>
              <p:cNvSpPr>
                <a:spLocks noChangeArrowheads="1"/>
              </p:cNvSpPr>
              <p:nvPr/>
            </p:nvSpPr>
            <p:spPr bwMode="auto">
              <a:xfrm>
                <a:off x="1222" y="1276"/>
                <a:ext cx="256" cy="58"/>
              </a:xfrm>
              <a:prstGeom prst="ellipse">
                <a:avLst/>
              </a:prstGeom>
              <a:gradFill rotWithShape="0">
                <a:gsLst>
                  <a:gs pos="0">
                    <a:srgbClr val="595959"/>
                  </a:gs>
                  <a:gs pos="50000">
                    <a:srgbClr val="C0C0C0"/>
                  </a:gs>
                  <a:gs pos="100000">
                    <a:srgbClr val="595959"/>
                  </a:gs>
                </a:gsLst>
                <a:lin ang="5400000" scaled="1"/>
              </a:gradFill>
              <a:ln w="9525">
                <a:noFill/>
                <a:round/>
                <a:headEnd/>
                <a:tailEnd/>
              </a:ln>
            </p:spPr>
            <p:txBody>
              <a:bodyPr/>
              <a:lstStyle/>
              <a:p>
                <a:endParaRPr lang="en-US"/>
              </a:p>
            </p:txBody>
          </p:sp>
          <p:sp>
            <p:nvSpPr>
              <p:cNvPr id="93273" name="Text Box 114"/>
              <p:cNvSpPr txBox="1">
                <a:spLocks noChangeArrowheads="1"/>
              </p:cNvSpPr>
              <p:nvPr/>
            </p:nvSpPr>
            <p:spPr bwMode="auto">
              <a:xfrm>
                <a:off x="1285" y="1314"/>
                <a:ext cx="172" cy="116"/>
              </a:xfrm>
              <a:prstGeom prst="rect">
                <a:avLst/>
              </a:prstGeom>
              <a:noFill/>
              <a:ln w="9525">
                <a:noFill/>
                <a:miter lim="800000"/>
                <a:headEnd/>
                <a:tailEnd/>
              </a:ln>
            </p:spPr>
            <p:txBody>
              <a:bodyPr/>
              <a:lstStyle/>
              <a:p>
                <a:endParaRPr lang="en-US"/>
              </a:p>
            </p:txBody>
          </p:sp>
          <p:sp>
            <p:nvSpPr>
              <p:cNvPr id="93281" name="Text Box 122"/>
              <p:cNvSpPr txBox="1">
                <a:spLocks noChangeArrowheads="1"/>
              </p:cNvSpPr>
              <p:nvPr/>
            </p:nvSpPr>
            <p:spPr bwMode="auto">
              <a:xfrm>
                <a:off x="2249" y="1796"/>
                <a:ext cx="129" cy="116"/>
              </a:xfrm>
              <a:prstGeom prst="rect">
                <a:avLst/>
              </a:prstGeom>
              <a:noFill/>
              <a:ln w="9525">
                <a:noFill/>
                <a:miter lim="800000"/>
                <a:headEnd/>
                <a:tailEnd/>
              </a:ln>
            </p:spPr>
            <p:txBody>
              <a:bodyPr/>
              <a:lstStyle/>
              <a:p>
                <a:r>
                  <a:rPr lang="en-US" altLang="zh-CN" sz="1200">
                    <a:latin typeface="Arial Narrow" pitchFamily="34" charset="0"/>
                    <a:ea typeface="SimSun" pitchFamily="2" charset="-122"/>
                  </a:rPr>
                  <a:t>A</a:t>
                </a:r>
                <a:endParaRPr lang="en-US"/>
              </a:p>
            </p:txBody>
          </p:sp>
          <p:sp>
            <p:nvSpPr>
              <p:cNvPr id="93282" name="Text Box 123"/>
              <p:cNvSpPr txBox="1">
                <a:spLocks noChangeArrowheads="1"/>
              </p:cNvSpPr>
              <p:nvPr/>
            </p:nvSpPr>
            <p:spPr bwMode="auto">
              <a:xfrm>
                <a:off x="2221" y="1800"/>
                <a:ext cx="128" cy="116"/>
              </a:xfrm>
              <a:prstGeom prst="rect">
                <a:avLst/>
              </a:prstGeom>
              <a:noFill/>
              <a:ln w="9525">
                <a:noFill/>
                <a:miter lim="800000"/>
                <a:headEnd/>
                <a:tailEnd/>
              </a:ln>
            </p:spPr>
            <p:txBody>
              <a:bodyPr/>
              <a:lstStyle/>
              <a:p>
                <a:r>
                  <a:rPr lang="en-US" altLang="zh-CN" sz="1200">
                    <a:latin typeface="Arial Narrow" pitchFamily="34" charset="0"/>
                    <a:ea typeface="SimSun" pitchFamily="2" charset="-122"/>
                  </a:rPr>
                  <a:t>A</a:t>
                </a:r>
                <a:endParaRPr lang="en-US"/>
              </a:p>
            </p:txBody>
          </p:sp>
          <p:sp>
            <p:nvSpPr>
              <p:cNvPr id="93283" name="Text Box 131"/>
              <p:cNvSpPr txBox="1">
                <a:spLocks noChangeArrowheads="1"/>
              </p:cNvSpPr>
              <p:nvPr/>
            </p:nvSpPr>
            <p:spPr bwMode="auto">
              <a:xfrm>
                <a:off x="1759" y="1676"/>
                <a:ext cx="369" cy="132"/>
              </a:xfrm>
              <a:prstGeom prst="rect">
                <a:avLst/>
              </a:prstGeom>
              <a:noFill/>
              <a:ln w="9525">
                <a:noFill/>
                <a:miter lim="800000"/>
                <a:headEnd/>
                <a:tailEnd/>
              </a:ln>
            </p:spPr>
            <p:txBody>
              <a:bodyPr/>
              <a:lstStyle/>
              <a:p>
                <a:r>
                  <a:rPr lang="en-US" altLang="zh-CN" sz="1200" b="1">
                    <a:latin typeface="Arial Narrow" pitchFamily="34" charset="0"/>
                    <a:ea typeface="SimSun" pitchFamily="2" charset="-122"/>
                  </a:rPr>
                  <a:t>mRNA</a:t>
                </a:r>
                <a:endParaRPr lang="en-US"/>
              </a:p>
            </p:txBody>
          </p:sp>
        </p:grpSp>
      </p:grpSp>
      <p:grpSp>
        <p:nvGrpSpPr>
          <p:cNvPr id="17" name="Group 262"/>
          <p:cNvGrpSpPr>
            <a:grpSpLocks/>
          </p:cNvGrpSpPr>
          <p:nvPr/>
        </p:nvGrpSpPr>
        <p:grpSpPr bwMode="auto">
          <a:xfrm>
            <a:off x="6248400" y="3765550"/>
            <a:ext cx="1809750" cy="2482850"/>
            <a:chOff x="3936" y="2372"/>
            <a:chExt cx="1140" cy="1564"/>
          </a:xfrm>
        </p:grpSpPr>
        <p:sp>
          <p:nvSpPr>
            <p:cNvPr id="93202" name="Text Box 135"/>
            <p:cNvSpPr txBox="1">
              <a:spLocks noChangeArrowheads="1"/>
            </p:cNvSpPr>
            <p:nvPr/>
          </p:nvSpPr>
          <p:spPr bwMode="auto">
            <a:xfrm>
              <a:off x="3936" y="3186"/>
              <a:ext cx="448" cy="264"/>
            </a:xfrm>
            <a:prstGeom prst="rect">
              <a:avLst/>
            </a:prstGeom>
            <a:noFill/>
            <a:ln w="9525">
              <a:noFill/>
              <a:miter lim="800000"/>
              <a:headEnd/>
              <a:tailEnd/>
            </a:ln>
          </p:spPr>
          <p:txBody>
            <a:bodyPr/>
            <a:lstStyle/>
            <a:p>
              <a:r>
                <a:rPr lang="en-US" altLang="zh-CN" sz="1200" b="1">
                  <a:latin typeface="Arial Narrow" pitchFamily="34" charset="0"/>
                  <a:ea typeface="SimSun" pitchFamily="2" charset="-122"/>
                </a:rPr>
                <a:t>Start codon</a:t>
              </a:r>
              <a:endParaRPr lang="en-US"/>
            </a:p>
          </p:txBody>
        </p:sp>
        <p:sp>
          <p:nvSpPr>
            <p:cNvPr id="109704" name="Freeform 136"/>
            <p:cNvSpPr>
              <a:spLocks/>
            </p:cNvSpPr>
            <p:nvPr/>
          </p:nvSpPr>
          <p:spPr bwMode="auto">
            <a:xfrm>
              <a:off x="4539" y="2372"/>
              <a:ext cx="355" cy="452"/>
            </a:xfrm>
            <a:custGeom>
              <a:avLst/>
              <a:gdLst/>
              <a:ahLst/>
              <a:cxnLst>
                <a:cxn ang="0">
                  <a:pos x="705" y="1380"/>
                </a:cxn>
                <a:cxn ang="0">
                  <a:pos x="255" y="1365"/>
                </a:cxn>
                <a:cxn ang="0">
                  <a:pos x="195" y="1275"/>
                </a:cxn>
                <a:cxn ang="0">
                  <a:pos x="45" y="1005"/>
                </a:cxn>
                <a:cxn ang="0">
                  <a:pos x="15" y="915"/>
                </a:cxn>
                <a:cxn ang="0">
                  <a:pos x="0" y="870"/>
                </a:cxn>
                <a:cxn ang="0">
                  <a:pos x="105" y="135"/>
                </a:cxn>
                <a:cxn ang="0">
                  <a:pos x="330" y="15"/>
                </a:cxn>
                <a:cxn ang="0">
                  <a:pos x="375" y="0"/>
                </a:cxn>
                <a:cxn ang="0">
                  <a:pos x="660" y="15"/>
                </a:cxn>
                <a:cxn ang="0">
                  <a:pos x="750" y="45"/>
                </a:cxn>
                <a:cxn ang="0">
                  <a:pos x="780" y="90"/>
                </a:cxn>
                <a:cxn ang="0">
                  <a:pos x="885" y="195"/>
                </a:cxn>
                <a:cxn ang="0">
                  <a:pos x="915" y="285"/>
                </a:cxn>
                <a:cxn ang="0">
                  <a:pos x="930" y="330"/>
                </a:cxn>
                <a:cxn ang="0">
                  <a:pos x="945" y="375"/>
                </a:cxn>
                <a:cxn ang="0">
                  <a:pos x="825" y="1170"/>
                </a:cxn>
                <a:cxn ang="0">
                  <a:pos x="645" y="1410"/>
                </a:cxn>
                <a:cxn ang="0">
                  <a:pos x="345" y="1365"/>
                </a:cxn>
                <a:cxn ang="0">
                  <a:pos x="225" y="1335"/>
                </a:cxn>
              </a:cxnLst>
              <a:rect l="0" t="0" r="r" b="b"/>
              <a:pathLst>
                <a:path w="950" h="1410">
                  <a:moveTo>
                    <a:pt x="705" y="1380"/>
                  </a:moveTo>
                  <a:cubicBezTo>
                    <a:pt x="555" y="1375"/>
                    <a:pt x="402" y="1395"/>
                    <a:pt x="255" y="1365"/>
                  </a:cubicBezTo>
                  <a:cubicBezTo>
                    <a:pt x="220" y="1358"/>
                    <a:pt x="215" y="1305"/>
                    <a:pt x="195" y="1275"/>
                  </a:cubicBezTo>
                  <a:cubicBezTo>
                    <a:pt x="136" y="1187"/>
                    <a:pt x="88" y="1101"/>
                    <a:pt x="45" y="1005"/>
                  </a:cubicBezTo>
                  <a:cubicBezTo>
                    <a:pt x="32" y="976"/>
                    <a:pt x="25" y="945"/>
                    <a:pt x="15" y="915"/>
                  </a:cubicBezTo>
                  <a:cubicBezTo>
                    <a:pt x="10" y="900"/>
                    <a:pt x="0" y="870"/>
                    <a:pt x="0" y="870"/>
                  </a:cubicBezTo>
                  <a:cubicBezTo>
                    <a:pt x="13" y="554"/>
                    <a:pt x="13" y="410"/>
                    <a:pt x="105" y="135"/>
                  </a:cubicBezTo>
                  <a:cubicBezTo>
                    <a:pt x="120" y="90"/>
                    <a:pt x="285" y="30"/>
                    <a:pt x="330" y="15"/>
                  </a:cubicBezTo>
                  <a:cubicBezTo>
                    <a:pt x="345" y="10"/>
                    <a:pt x="375" y="0"/>
                    <a:pt x="375" y="0"/>
                  </a:cubicBezTo>
                  <a:cubicBezTo>
                    <a:pt x="470" y="5"/>
                    <a:pt x="566" y="4"/>
                    <a:pt x="660" y="15"/>
                  </a:cubicBezTo>
                  <a:cubicBezTo>
                    <a:pt x="691" y="19"/>
                    <a:pt x="750" y="45"/>
                    <a:pt x="750" y="45"/>
                  </a:cubicBezTo>
                  <a:cubicBezTo>
                    <a:pt x="760" y="60"/>
                    <a:pt x="766" y="79"/>
                    <a:pt x="780" y="90"/>
                  </a:cubicBezTo>
                  <a:cubicBezTo>
                    <a:pt x="855" y="150"/>
                    <a:pt x="825" y="14"/>
                    <a:pt x="885" y="195"/>
                  </a:cubicBezTo>
                  <a:cubicBezTo>
                    <a:pt x="895" y="225"/>
                    <a:pt x="905" y="255"/>
                    <a:pt x="915" y="285"/>
                  </a:cubicBezTo>
                  <a:cubicBezTo>
                    <a:pt x="920" y="300"/>
                    <a:pt x="925" y="315"/>
                    <a:pt x="930" y="330"/>
                  </a:cubicBezTo>
                  <a:cubicBezTo>
                    <a:pt x="935" y="345"/>
                    <a:pt x="945" y="375"/>
                    <a:pt x="945" y="375"/>
                  </a:cubicBezTo>
                  <a:cubicBezTo>
                    <a:pt x="936" y="655"/>
                    <a:pt x="950" y="920"/>
                    <a:pt x="825" y="1170"/>
                  </a:cubicBezTo>
                  <a:cubicBezTo>
                    <a:pt x="783" y="1253"/>
                    <a:pt x="740" y="1378"/>
                    <a:pt x="645" y="1410"/>
                  </a:cubicBezTo>
                  <a:cubicBezTo>
                    <a:pt x="444" y="1390"/>
                    <a:pt x="544" y="1405"/>
                    <a:pt x="345" y="1365"/>
                  </a:cubicBezTo>
                  <a:cubicBezTo>
                    <a:pt x="179" y="1332"/>
                    <a:pt x="308" y="1335"/>
                    <a:pt x="225" y="1335"/>
                  </a:cubicBezTo>
                </a:path>
              </a:pathLst>
            </a:custGeom>
            <a:gradFill rotWithShape="0">
              <a:gsLst>
                <a:gs pos="0">
                  <a:srgbClr val="FFFFFF">
                    <a:gamma/>
                    <a:shade val="46275"/>
                    <a:invGamma/>
                  </a:srgbClr>
                </a:gs>
                <a:gs pos="100000">
                  <a:srgbClr val="FFFFFF"/>
                </a:gs>
              </a:gsLst>
              <a:lin ang="5400000" scaled="1"/>
            </a:gradFill>
            <a:ln w="9525">
              <a:noFill/>
              <a:round/>
              <a:headEnd/>
              <a:tailEnd/>
            </a:ln>
            <a:effectLst>
              <a:outerShdw dist="35921" dir="2700000" algn="ctr" rotWithShape="0">
                <a:srgbClr val="808080"/>
              </a:outerShdw>
            </a:effectLst>
          </p:spPr>
          <p:txBody>
            <a:bodyPr/>
            <a:lstStyle/>
            <a:p>
              <a:pPr>
                <a:defRPr/>
              </a:pPr>
              <a:endParaRPr lang="en-US"/>
            </a:p>
          </p:txBody>
        </p:sp>
        <p:sp>
          <p:nvSpPr>
            <p:cNvPr id="93204" name="Freeform 137"/>
            <p:cNvSpPr>
              <a:spLocks/>
            </p:cNvSpPr>
            <p:nvPr/>
          </p:nvSpPr>
          <p:spPr bwMode="auto">
            <a:xfrm>
              <a:off x="4371" y="2777"/>
              <a:ext cx="347" cy="197"/>
            </a:xfrm>
            <a:custGeom>
              <a:avLst/>
              <a:gdLst>
                <a:gd name="T0" fmla="*/ 0 w 930"/>
                <a:gd name="T1" fmla="*/ 0 h 615"/>
                <a:gd name="T2" fmla="*/ 0 w 930"/>
                <a:gd name="T3" fmla="*/ 0 h 615"/>
                <a:gd name="T4" fmla="*/ 0 w 930"/>
                <a:gd name="T5" fmla="*/ 0 h 615"/>
                <a:gd name="T6" fmla="*/ 0 w 930"/>
                <a:gd name="T7" fmla="*/ 0 h 615"/>
                <a:gd name="T8" fmla="*/ 0 w 930"/>
                <a:gd name="T9" fmla="*/ 0 h 615"/>
                <a:gd name="T10" fmla="*/ 0 w 930"/>
                <a:gd name="T11" fmla="*/ 0 h 615"/>
                <a:gd name="T12" fmla="*/ 0 w 930"/>
                <a:gd name="T13" fmla="*/ 0 h 615"/>
                <a:gd name="T14" fmla="*/ 0 w 930"/>
                <a:gd name="T15" fmla="*/ 0 h 615"/>
                <a:gd name="T16" fmla="*/ 0 60000 65536"/>
                <a:gd name="T17" fmla="*/ 0 60000 65536"/>
                <a:gd name="T18" fmla="*/ 0 60000 65536"/>
                <a:gd name="T19" fmla="*/ 0 60000 65536"/>
                <a:gd name="T20" fmla="*/ 0 60000 65536"/>
                <a:gd name="T21" fmla="*/ 0 60000 65536"/>
                <a:gd name="T22" fmla="*/ 0 60000 65536"/>
                <a:gd name="T23" fmla="*/ 0 60000 65536"/>
                <a:gd name="T24" fmla="*/ 0 w 930"/>
                <a:gd name="T25" fmla="*/ 0 h 615"/>
                <a:gd name="T26" fmla="*/ 930 w 930"/>
                <a:gd name="T27" fmla="*/ 615 h 61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30" h="615">
                  <a:moveTo>
                    <a:pt x="930" y="0"/>
                  </a:moveTo>
                  <a:cubicBezTo>
                    <a:pt x="773" y="22"/>
                    <a:pt x="603" y="85"/>
                    <a:pt x="510" y="225"/>
                  </a:cubicBezTo>
                  <a:cubicBezTo>
                    <a:pt x="500" y="240"/>
                    <a:pt x="494" y="258"/>
                    <a:pt x="480" y="270"/>
                  </a:cubicBezTo>
                  <a:cubicBezTo>
                    <a:pt x="453" y="294"/>
                    <a:pt x="390" y="330"/>
                    <a:pt x="390" y="330"/>
                  </a:cubicBezTo>
                  <a:cubicBezTo>
                    <a:pt x="361" y="418"/>
                    <a:pt x="398" y="337"/>
                    <a:pt x="330" y="405"/>
                  </a:cubicBezTo>
                  <a:cubicBezTo>
                    <a:pt x="262" y="473"/>
                    <a:pt x="343" y="436"/>
                    <a:pt x="255" y="465"/>
                  </a:cubicBezTo>
                  <a:cubicBezTo>
                    <a:pt x="200" y="548"/>
                    <a:pt x="257" y="482"/>
                    <a:pt x="180" y="525"/>
                  </a:cubicBezTo>
                  <a:cubicBezTo>
                    <a:pt x="106" y="566"/>
                    <a:pt x="80" y="615"/>
                    <a:pt x="0" y="615"/>
                  </a:cubicBezTo>
                </a:path>
              </a:pathLst>
            </a:custGeom>
            <a:noFill/>
            <a:ln w="57150" cmpd="sng">
              <a:solidFill>
                <a:srgbClr val="000000"/>
              </a:solidFill>
              <a:round/>
              <a:headEnd/>
              <a:tailEnd/>
            </a:ln>
          </p:spPr>
          <p:txBody>
            <a:bodyPr/>
            <a:lstStyle/>
            <a:p>
              <a:endParaRPr lang="en-US"/>
            </a:p>
          </p:txBody>
        </p:sp>
        <p:sp>
          <p:nvSpPr>
            <p:cNvPr id="93205" name="Freeform 138"/>
            <p:cNvSpPr>
              <a:spLocks/>
            </p:cNvSpPr>
            <p:nvPr/>
          </p:nvSpPr>
          <p:spPr bwMode="auto">
            <a:xfrm>
              <a:off x="4606" y="2775"/>
              <a:ext cx="95" cy="385"/>
            </a:xfrm>
            <a:custGeom>
              <a:avLst/>
              <a:gdLst>
                <a:gd name="T0" fmla="*/ 0 w 255"/>
                <a:gd name="T1" fmla="*/ 0 h 1200"/>
                <a:gd name="T2" fmla="*/ 0 w 255"/>
                <a:gd name="T3" fmla="*/ 0 h 1200"/>
                <a:gd name="T4" fmla="*/ 0 w 255"/>
                <a:gd name="T5" fmla="*/ 0 h 1200"/>
                <a:gd name="T6" fmla="*/ 0 w 255"/>
                <a:gd name="T7" fmla="*/ 0 h 1200"/>
                <a:gd name="T8" fmla="*/ 0 w 255"/>
                <a:gd name="T9" fmla="*/ 0 h 1200"/>
                <a:gd name="T10" fmla="*/ 0 w 255"/>
                <a:gd name="T11" fmla="*/ 0 h 1200"/>
                <a:gd name="T12" fmla="*/ 0 w 255"/>
                <a:gd name="T13" fmla="*/ 0 h 1200"/>
                <a:gd name="T14" fmla="*/ 0 w 255"/>
                <a:gd name="T15" fmla="*/ 0 h 1200"/>
                <a:gd name="T16" fmla="*/ 0 60000 65536"/>
                <a:gd name="T17" fmla="*/ 0 60000 65536"/>
                <a:gd name="T18" fmla="*/ 0 60000 65536"/>
                <a:gd name="T19" fmla="*/ 0 60000 65536"/>
                <a:gd name="T20" fmla="*/ 0 60000 65536"/>
                <a:gd name="T21" fmla="*/ 0 60000 65536"/>
                <a:gd name="T22" fmla="*/ 0 60000 65536"/>
                <a:gd name="T23" fmla="*/ 0 60000 65536"/>
                <a:gd name="T24" fmla="*/ 0 w 255"/>
                <a:gd name="T25" fmla="*/ 0 h 1200"/>
                <a:gd name="T26" fmla="*/ 255 w 255"/>
                <a:gd name="T27" fmla="*/ 1200 h 12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55" h="1200">
                  <a:moveTo>
                    <a:pt x="255" y="0"/>
                  </a:moveTo>
                  <a:cubicBezTo>
                    <a:pt x="243" y="36"/>
                    <a:pt x="185" y="120"/>
                    <a:pt x="180" y="135"/>
                  </a:cubicBezTo>
                  <a:cubicBezTo>
                    <a:pt x="170" y="165"/>
                    <a:pt x="168" y="199"/>
                    <a:pt x="150" y="225"/>
                  </a:cubicBezTo>
                  <a:cubicBezTo>
                    <a:pt x="140" y="240"/>
                    <a:pt x="128" y="254"/>
                    <a:pt x="120" y="270"/>
                  </a:cubicBezTo>
                  <a:cubicBezTo>
                    <a:pt x="97" y="316"/>
                    <a:pt x="91" y="372"/>
                    <a:pt x="75" y="420"/>
                  </a:cubicBezTo>
                  <a:cubicBezTo>
                    <a:pt x="70" y="605"/>
                    <a:pt x="68" y="790"/>
                    <a:pt x="60" y="975"/>
                  </a:cubicBezTo>
                  <a:cubicBezTo>
                    <a:pt x="58" y="1020"/>
                    <a:pt x="52" y="1065"/>
                    <a:pt x="45" y="1110"/>
                  </a:cubicBezTo>
                  <a:cubicBezTo>
                    <a:pt x="39" y="1143"/>
                    <a:pt x="0" y="1200"/>
                    <a:pt x="0" y="1200"/>
                  </a:cubicBezTo>
                </a:path>
              </a:pathLst>
            </a:custGeom>
            <a:noFill/>
            <a:ln w="57150" cmpd="sng">
              <a:solidFill>
                <a:srgbClr val="000000"/>
              </a:solidFill>
              <a:round/>
              <a:headEnd/>
              <a:tailEnd/>
            </a:ln>
          </p:spPr>
          <p:txBody>
            <a:bodyPr/>
            <a:lstStyle/>
            <a:p>
              <a:endParaRPr lang="en-US"/>
            </a:p>
          </p:txBody>
        </p:sp>
        <p:sp>
          <p:nvSpPr>
            <p:cNvPr id="93206" name="Freeform 139"/>
            <p:cNvSpPr>
              <a:spLocks/>
            </p:cNvSpPr>
            <p:nvPr/>
          </p:nvSpPr>
          <p:spPr bwMode="auto">
            <a:xfrm>
              <a:off x="4740" y="2775"/>
              <a:ext cx="174" cy="419"/>
            </a:xfrm>
            <a:custGeom>
              <a:avLst/>
              <a:gdLst>
                <a:gd name="T0" fmla="*/ 0 w 465"/>
                <a:gd name="T1" fmla="*/ 0 h 1305"/>
                <a:gd name="T2" fmla="*/ 0 w 465"/>
                <a:gd name="T3" fmla="*/ 0 h 1305"/>
                <a:gd name="T4" fmla="*/ 0 w 465"/>
                <a:gd name="T5" fmla="*/ 0 h 1305"/>
                <a:gd name="T6" fmla="*/ 0 w 465"/>
                <a:gd name="T7" fmla="*/ 0 h 1305"/>
                <a:gd name="T8" fmla="*/ 0 w 465"/>
                <a:gd name="T9" fmla="*/ 0 h 1305"/>
                <a:gd name="T10" fmla="*/ 0 w 465"/>
                <a:gd name="T11" fmla="*/ 0 h 1305"/>
                <a:gd name="T12" fmla="*/ 0 60000 65536"/>
                <a:gd name="T13" fmla="*/ 0 60000 65536"/>
                <a:gd name="T14" fmla="*/ 0 60000 65536"/>
                <a:gd name="T15" fmla="*/ 0 60000 65536"/>
                <a:gd name="T16" fmla="*/ 0 60000 65536"/>
                <a:gd name="T17" fmla="*/ 0 60000 65536"/>
                <a:gd name="T18" fmla="*/ 0 w 465"/>
                <a:gd name="T19" fmla="*/ 0 h 1305"/>
                <a:gd name="T20" fmla="*/ 465 w 465"/>
                <a:gd name="T21" fmla="*/ 1305 h 1305"/>
              </a:gdLst>
              <a:ahLst/>
              <a:cxnLst>
                <a:cxn ang="T12">
                  <a:pos x="T0" y="T1"/>
                </a:cxn>
                <a:cxn ang="T13">
                  <a:pos x="T2" y="T3"/>
                </a:cxn>
                <a:cxn ang="T14">
                  <a:pos x="T4" y="T5"/>
                </a:cxn>
                <a:cxn ang="T15">
                  <a:pos x="T6" y="T7"/>
                </a:cxn>
                <a:cxn ang="T16">
                  <a:pos x="T8" y="T9"/>
                </a:cxn>
                <a:cxn ang="T17">
                  <a:pos x="T10" y="T11"/>
                </a:cxn>
              </a:cxnLst>
              <a:rect l="T18" t="T19" r="T20" b="T21"/>
              <a:pathLst>
                <a:path w="465" h="1305">
                  <a:moveTo>
                    <a:pt x="0" y="0"/>
                  </a:moveTo>
                  <a:cubicBezTo>
                    <a:pt x="31" y="46"/>
                    <a:pt x="78" y="127"/>
                    <a:pt x="90" y="180"/>
                  </a:cubicBezTo>
                  <a:cubicBezTo>
                    <a:pt x="140" y="403"/>
                    <a:pt x="112" y="697"/>
                    <a:pt x="285" y="870"/>
                  </a:cubicBezTo>
                  <a:cubicBezTo>
                    <a:pt x="323" y="983"/>
                    <a:pt x="267" y="848"/>
                    <a:pt x="345" y="945"/>
                  </a:cubicBezTo>
                  <a:cubicBezTo>
                    <a:pt x="428" y="1049"/>
                    <a:pt x="276" y="934"/>
                    <a:pt x="405" y="1020"/>
                  </a:cubicBezTo>
                  <a:cubicBezTo>
                    <a:pt x="448" y="1148"/>
                    <a:pt x="465" y="1172"/>
                    <a:pt x="465" y="1305"/>
                  </a:cubicBezTo>
                </a:path>
              </a:pathLst>
            </a:custGeom>
            <a:noFill/>
            <a:ln w="57150" cmpd="sng">
              <a:solidFill>
                <a:srgbClr val="000000"/>
              </a:solidFill>
              <a:round/>
              <a:headEnd/>
              <a:tailEnd/>
            </a:ln>
          </p:spPr>
          <p:txBody>
            <a:bodyPr/>
            <a:lstStyle/>
            <a:p>
              <a:endParaRPr lang="en-US"/>
            </a:p>
          </p:txBody>
        </p:sp>
        <p:sp>
          <p:nvSpPr>
            <p:cNvPr id="93207" name="Freeform 140"/>
            <p:cNvSpPr>
              <a:spLocks/>
            </p:cNvSpPr>
            <p:nvPr/>
          </p:nvSpPr>
          <p:spPr bwMode="auto">
            <a:xfrm>
              <a:off x="4224" y="2756"/>
              <a:ext cx="596" cy="135"/>
            </a:xfrm>
            <a:custGeom>
              <a:avLst/>
              <a:gdLst>
                <a:gd name="T0" fmla="*/ 0 w 1594"/>
                <a:gd name="T1" fmla="*/ 0 h 420"/>
                <a:gd name="T2" fmla="*/ 0 w 1594"/>
                <a:gd name="T3" fmla="*/ 0 h 420"/>
                <a:gd name="T4" fmla="*/ 0 w 1594"/>
                <a:gd name="T5" fmla="*/ 0 h 420"/>
                <a:gd name="T6" fmla="*/ 0 w 1594"/>
                <a:gd name="T7" fmla="*/ 0 h 420"/>
                <a:gd name="T8" fmla="*/ 0 w 1594"/>
                <a:gd name="T9" fmla="*/ 0 h 420"/>
                <a:gd name="T10" fmla="*/ 0 w 1594"/>
                <a:gd name="T11" fmla="*/ 0 h 420"/>
                <a:gd name="T12" fmla="*/ 0 w 1594"/>
                <a:gd name="T13" fmla="*/ 0 h 420"/>
                <a:gd name="T14" fmla="*/ 0 w 1594"/>
                <a:gd name="T15" fmla="*/ 0 h 420"/>
                <a:gd name="T16" fmla="*/ 0 w 1594"/>
                <a:gd name="T17" fmla="*/ 0 h 420"/>
                <a:gd name="T18" fmla="*/ 0 w 1594"/>
                <a:gd name="T19" fmla="*/ 0 h 420"/>
                <a:gd name="T20" fmla="*/ 0 w 1594"/>
                <a:gd name="T21" fmla="*/ 0 h 420"/>
                <a:gd name="T22" fmla="*/ 0 w 1594"/>
                <a:gd name="T23" fmla="*/ 0 h 42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594"/>
                <a:gd name="T37" fmla="*/ 0 h 420"/>
                <a:gd name="T38" fmla="*/ 1594 w 1594"/>
                <a:gd name="T39" fmla="*/ 420 h 420"/>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594" h="420">
                  <a:moveTo>
                    <a:pt x="1590" y="120"/>
                  </a:moveTo>
                  <a:cubicBezTo>
                    <a:pt x="1566" y="48"/>
                    <a:pt x="1594" y="92"/>
                    <a:pt x="1530" y="60"/>
                  </a:cubicBezTo>
                  <a:cubicBezTo>
                    <a:pt x="1514" y="52"/>
                    <a:pt x="1501" y="37"/>
                    <a:pt x="1485" y="30"/>
                  </a:cubicBezTo>
                  <a:cubicBezTo>
                    <a:pt x="1456" y="17"/>
                    <a:pt x="1395" y="0"/>
                    <a:pt x="1395" y="0"/>
                  </a:cubicBezTo>
                  <a:cubicBezTo>
                    <a:pt x="1329" y="5"/>
                    <a:pt x="1190" y="10"/>
                    <a:pt x="1110" y="30"/>
                  </a:cubicBezTo>
                  <a:cubicBezTo>
                    <a:pt x="1079" y="38"/>
                    <a:pt x="1046" y="42"/>
                    <a:pt x="1020" y="60"/>
                  </a:cubicBezTo>
                  <a:cubicBezTo>
                    <a:pt x="990" y="80"/>
                    <a:pt x="930" y="120"/>
                    <a:pt x="930" y="120"/>
                  </a:cubicBezTo>
                  <a:cubicBezTo>
                    <a:pt x="920" y="135"/>
                    <a:pt x="913" y="152"/>
                    <a:pt x="900" y="165"/>
                  </a:cubicBezTo>
                  <a:cubicBezTo>
                    <a:pt x="887" y="178"/>
                    <a:pt x="866" y="181"/>
                    <a:pt x="855" y="195"/>
                  </a:cubicBezTo>
                  <a:cubicBezTo>
                    <a:pt x="845" y="207"/>
                    <a:pt x="851" y="229"/>
                    <a:pt x="840" y="240"/>
                  </a:cubicBezTo>
                  <a:cubicBezTo>
                    <a:pt x="815" y="265"/>
                    <a:pt x="750" y="300"/>
                    <a:pt x="750" y="300"/>
                  </a:cubicBezTo>
                  <a:cubicBezTo>
                    <a:pt x="538" y="247"/>
                    <a:pt x="177" y="243"/>
                    <a:pt x="0" y="420"/>
                  </a:cubicBezTo>
                </a:path>
              </a:pathLst>
            </a:custGeom>
            <a:noFill/>
            <a:ln w="57150" cmpd="sng">
              <a:solidFill>
                <a:srgbClr val="000000"/>
              </a:solidFill>
              <a:round/>
              <a:headEnd/>
              <a:tailEnd/>
            </a:ln>
          </p:spPr>
          <p:txBody>
            <a:bodyPr/>
            <a:lstStyle/>
            <a:p>
              <a:endParaRPr lang="en-US"/>
            </a:p>
          </p:txBody>
        </p:sp>
        <p:sp>
          <p:nvSpPr>
            <p:cNvPr id="93208" name="Freeform 141"/>
            <p:cNvSpPr>
              <a:spLocks/>
            </p:cNvSpPr>
            <p:nvPr/>
          </p:nvSpPr>
          <p:spPr bwMode="auto">
            <a:xfrm>
              <a:off x="4808" y="2775"/>
              <a:ext cx="252" cy="361"/>
            </a:xfrm>
            <a:custGeom>
              <a:avLst/>
              <a:gdLst>
                <a:gd name="T0" fmla="*/ 0 w 675"/>
                <a:gd name="T1" fmla="*/ 0 h 1125"/>
                <a:gd name="T2" fmla="*/ 0 w 675"/>
                <a:gd name="T3" fmla="*/ 0 h 1125"/>
                <a:gd name="T4" fmla="*/ 0 w 675"/>
                <a:gd name="T5" fmla="*/ 0 h 1125"/>
                <a:gd name="T6" fmla="*/ 0 w 675"/>
                <a:gd name="T7" fmla="*/ 0 h 1125"/>
                <a:gd name="T8" fmla="*/ 0 w 675"/>
                <a:gd name="T9" fmla="*/ 0 h 1125"/>
                <a:gd name="T10" fmla="*/ 0 w 675"/>
                <a:gd name="T11" fmla="*/ 0 h 1125"/>
                <a:gd name="T12" fmla="*/ 0 w 675"/>
                <a:gd name="T13" fmla="*/ 0 h 1125"/>
                <a:gd name="T14" fmla="*/ 0 w 675"/>
                <a:gd name="T15" fmla="*/ 0 h 1125"/>
                <a:gd name="T16" fmla="*/ 0 w 675"/>
                <a:gd name="T17" fmla="*/ 0 h 1125"/>
                <a:gd name="T18" fmla="*/ 0 w 675"/>
                <a:gd name="T19" fmla="*/ 0 h 1125"/>
                <a:gd name="T20" fmla="*/ 0 w 675"/>
                <a:gd name="T21" fmla="*/ 0 h 112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675"/>
                <a:gd name="T34" fmla="*/ 0 h 1125"/>
                <a:gd name="T35" fmla="*/ 675 w 675"/>
                <a:gd name="T36" fmla="*/ 1125 h 112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675" h="1125">
                  <a:moveTo>
                    <a:pt x="0" y="45"/>
                  </a:moveTo>
                  <a:cubicBezTo>
                    <a:pt x="30" y="35"/>
                    <a:pt x="60" y="25"/>
                    <a:pt x="90" y="15"/>
                  </a:cubicBezTo>
                  <a:cubicBezTo>
                    <a:pt x="105" y="10"/>
                    <a:pt x="135" y="0"/>
                    <a:pt x="135" y="0"/>
                  </a:cubicBezTo>
                  <a:cubicBezTo>
                    <a:pt x="231" y="12"/>
                    <a:pt x="270" y="10"/>
                    <a:pt x="345" y="60"/>
                  </a:cubicBezTo>
                  <a:cubicBezTo>
                    <a:pt x="355" y="75"/>
                    <a:pt x="362" y="92"/>
                    <a:pt x="375" y="105"/>
                  </a:cubicBezTo>
                  <a:cubicBezTo>
                    <a:pt x="388" y="118"/>
                    <a:pt x="409" y="121"/>
                    <a:pt x="420" y="135"/>
                  </a:cubicBezTo>
                  <a:cubicBezTo>
                    <a:pt x="430" y="147"/>
                    <a:pt x="426" y="167"/>
                    <a:pt x="435" y="180"/>
                  </a:cubicBezTo>
                  <a:cubicBezTo>
                    <a:pt x="447" y="198"/>
                    <a:pt x="465" y="210"/>
                    <a:pt x="480" y="225"/>
                  </a:cubicBezTo>
                  <a:cubicBezTo>
                    <a:pt x="540" y="404"/>
                    <a:pt x="510" y="619"/>
                    <a:pt x="525" y="795"/>
                  </a:cubicBezTo>
                  <a:cubicBezTo>
                    <a:pt x="531" y="863"/>
                    <a:pt x="578" y="953"/>
                    <a:pt x="600" y="1020"/>
                  </a:cubicBezTo>
                  <a:cubicBezTo>
                    <a:pt x="619" y="1077"/>
                    <a:pt x="675" y="1067"/>
                    <a:pt x="675" y="1125"/>
                  </a:cubicBezTo>
                </a:path>
              </a:pathLst>
            </a:custGeom>
            <a:noFill/>
            <a:ln w="57150" cmpd="sng">
              <a:solidFill>
                <a:srgbClr val="000000"/>
              </a:solidFill>
              <a:round/>
              <a:headEnd/>
              <a:tailEnd/>
            </a:ln>
          </p:spPr>
          <p:txBody>
            <a:bodyPr/>
            <a:lstStyle/>
            <a:p>
              <a:endParaRPr lang="en-US"/>
            </a:p>
          </p:txBody>
        </p:sp>
        <p:grpSp>
          <p:nvGrpSpPr>
            <p:cNvPr id="93212" name="Group 149"/>
            <p:cNvGrpSpPr>
              <a:grpSpLocks/>
            </p:cNvGrpSpPr>
            <p:nvPr/>
          </p:nvGrpSpPr>
          <p:grpSpPr bwMode="auto">
            <a:xfrm>
              <a:off x="4301" y="3000"/>
              <a:ext cx="432" cy="936"/>
              <a:chOff x="8091" y="1264"/>
              <a:chExt cx="1260" cy="2520"/>
            </a:xfrm>
          </p:grpSpPr>
          <p:sp>
            <p:nvSpPr>
              <p:cNvPr id="93237" name="Oval 150"/>
              <p:cNvSpPr>
                <a:spLocks noChangeArrowheads="1"/>
              </p:cNvSpPr>
              <p:nvPr/>
            </p:nvSpPr>
            <p:spPr bwMode="auto">
              <a:xfrm>
                <a:off x="8091" y="1264"/>
                <a:ext cx="1260" cy="1260"/>
              </a:xfrm>
              <a:prstGeom prst="ellipse">
                <a:avLst/>
              </a:prstGeom>
              <a:gradFill rotWithShape="0">
                <a:gsLst>
                  <a:gs pos="0">
                    <a:srgbClr val="FFCC99"/>
                  </a:gs>
                  <a:gs pos="100000">
                    <a:srgbClr val="765E47"/>
                  </a:gs>
                </a:gsLst>
                <a:path path="rect">
                  <a:fillToRect t="100000" r="100000"/>
                </a:path>
              </a:gradFill>
              <a:ln w="9525">
                <a:noFill/>
                <a:round/>
                <a:headEnd/>
                <a:tailEnd/>
              </a:ln>
            </p:spPr>
            <p:txBody>
              <a:bodyPr/>
              <a:lstStyle/>
              <a:p>
                <a:endParaRPr lang="en-US"/>
              </a:p>
            </p:txBody>
          </p:sp>
          <p:sp>
            <p:nvSpPr>
              <p:cNvPr id="93238" name="Rectangle 151"/>
              <p:cNvSpPr>
                <a:spLocks noChangeArrowheads="1"/>
              </p:cNvSpPr>
              <p:nvPr/>
            </p:nvSpPr>
            <p:spPr bwMode="auto">
              <a:xfrm>
                <a:off x="8541" y="1804"/>
                <a:ext cx="360" cy="180"/>
              </a:xfrm>
              <a:prstGeom prst="rect">
                <a:avLst/>
              </a:prstGeom>
              <a:gradFill rotWithShape="0">
                <a:gsLst>
                  <a:gs pos="0">
                    <a:srgbClr val="762F00"/>
                  </a:gs>
                  <a:gs pos="50000">
                    <a:srgbClr val="FF6600"/>
                  </a:gs>
                  <a:gs pos="100000">
                    <a:srgbClr val="762F00"/>
                  </a:gs>
                </a:gsLst>
                <a:lin ang="5400000" scaled="1"/>
              </a:gradFill>
              <a:ln w="9525">
                <a:noFill/>
                <a:miter lim="800000"/>
                <a:headEnd/>
                <a:tailEnd/>
              </a:ln>
            </p:spPr>
            <p:txBody>
              <a:bodyPr/>
              <a:lstStyle/>
              <a:p>
                <a:endParaRPr lang="en-US"/>
              </a:p>
            </p:txBody>
          </p:sp>
          <p:sp>
            <p:nvSpPr>
              <p:cNvPr id="93239" name="Rectangle 152"/>
              <p:cNvSpPr>
                <a:spLocks noChangeArrowheads="1"/>
              </p:cNvSpPr>
              <p:nvPr/>
            </p:nvSpPr>
            <p:spPr bwMode="auto">
              <a:xfrm>
                <a:off x="8721" y="1984"/>
                <a:ext cx="180" cy="1080"/>
              </a:xfrm>
              <a:prstGeom prst="rect">
                <a:avLst/>
              </a:prstGeom>
              <a:gradFill rotWithShape="0">
                <a:gsLst>
                  <a:gs pos="0">
                    <a:srgbClr val="2F2F47"/>
                  </a:gs>
                  <a:gs pos="50000">
                    <a:srgbClr val="666699"/>
                  </a:gs>
                  <a:gs pos="100000">
                    <a:srgbClr val="2F2F47"/>
                  </a:gs>
                </a:gsLst>
                <a:lin ang="0" scaled="1"/>
              </a:gradFill>
              <a:ln w="9525">
                <a:noFill/>
                <a:miter lim="800000"/>
                <a:headEnd/>
                <a:tailEnd/>
              </a:ln>
            </p:spPr>
            <p:txBody>
              <a:bodyPr/>
              <a:lstStyle/>
              <a:p>
                <a:endParaRPr lang="en-US"/>
              </a:p>
            </p:txBody>
          </p:sp>
          <p:sp>
            <p:nvSpPr>
              <p:cNvPr id="93240" name="Line 153"/>
              <p:cNvSpPr>
                <a:spLocks noChangeShapeType="1"/>
              </p:cNvSpPr>
              <p:nvPr/>
            </p:nvSpPr>
            <p:spPr bwMode="auto">
              <a:xfrm>
                <a:off x="8811" y="3064"/>
                <a:ext cx="0" cy="180"/>
              </a:xfrm>
              <a:prstGeom prst="line">
                <a:avLst/>
              </a:prstGeom>
              <a:noFill/>
              <a:ln w="9525">
                <a:solidFill>
                  <a:srgbClr val="000000"/>
                </a:solidFill>
                <a:round/>
                <a:headEnd/>
                <a:tailEnd/>
              </a:ln>
            </p:spPr>
            <p:txBody>
              <a:bodyPr/>
              <a:lstStyle/>
              <a:p>
                <a:endParaRPr lang="en-US"/>
              </a:p>
            </p:txBody>
          </p:sp>
          <p:sp>
            <p:nvSpPr>
              <p:cNvPr id="93241" name="Oval 154"/>
              <p:cNvSpPr>
                <a:spLocks noChangeArrowheads="1"/>
              </p:cNvSpPr>
              <p:nvPr/>
            </p:nvSpPr>
            <p:spPr bwMode="auto">
              <a:xfrm>
                <a:off x="8541" y="3244"/>
                <a:ext cx="540" cy="540"/>
              </a:xfrm>
              <a:prstGeom prst="ellipse">
                <a:avLst/>
              </a:prstGeom>
              <a:gradFill rotWithShape="0">
                <a:gsLst>
                  <a:gs pos="0">
                    <a:srgbClr val="FFFF99"/>
                  </a:gs>
                  <a:gs pos="100000">
                    <a:srgbClr val="767647"/>
                  </a:gs>
                </a:gsLst>
                <a:path path="rect">
                  <a:fillToRect t="100000" r="100000"/>
                </a:path>
              </a:gradFill>
              <a:ln w="9525">
                <a:noFill/>
                <a:round/>
                <a:headEnd/>
                <a:tailEnd/>
              </a:ln>
            </p:spPr>
            <p:txBody>
              <a:bodyPr/>
              <a:lstStyle/>
              <a:p>
                <a:endParaRPr lang="en-US"/>
              </a:p>
            </p:txBody>
          </p:sp>
        </p:grpSp>
        <p:sp>
          <p:nvSpPr>
            <p:cNvPr id="93213" name="Text Box 155"/>
            <p:cNvSpPr txBox="1">
              <a:spLocks noChangeArrowheads="1"/>
            </p:cNvSpPr>
            <p:nvPr/>
          </p:nvSpPr>
          <p:spPr bwMode="auto">
            <a:xfrm>
              <a:off x="4422" y="3762"/>
              <a:ext cx="288" cy="144"/>
            </a:xfrm>
            <a:prstGeom prst="rect">
              <a:avLst/>
            </a:prstGeom>
            <a:noFill/>
            <a:ln w="9525">
              <a:noFill/>
              <a:miter lim="800000"/>
              <a:headEnd/>
              <a:tailEnd/>
            </a:ln>
          </p:spPr>
          <p:txBody>
            <a:bodyPr/>
            <a:lstStyle/>
            <a:p>
              <a:r>
                <a:rPr lang="en-US" altLang="zh-CN" sz="1000" b="1">
                  <a:latin typeface="Arial Narrow" pitchFamily="34" charset="0"/>
                  <a:ea typeface="SimSun" pitchFamily="2" charset="-122"/>
                </a:rPr>
                <a:t>Met</a:t>
              </a:r>
              <a:endParaRPr lang="en-US"/>
            </a:p>
          </p:txBody>
        </p:sp>
        <p:sp>
          <p:nvSpPr>
            <p:cNvPr id="93214" name="Text Box 156"/>
            <p:cNvSpPr txBox="1">
              <a:spLocks noChangeArrowheads="1"/>
            </p:cNvSpPr>
            <p:nvPr/>
          </p:nvSpPr>
          <p:spPr bwMode="auto">
            <a:xfrm>
              <a:off x="4012" y="3450"/>
              <a:ext cx="376" cy="168"/>
            </a:xfrm>
            <a:prstGeom prst="rect">
              <a:avLst/>
            </a:prstGeom>
            <a:noFill/>
            <a:ln w="9525">
              <a:noFill/>
              <a:miter lim="800000"/>
              <a:headEnd/>
              <a:tailEnd/>
            </a:ln>
          </p:spPr>
          <p:txBody>
            <a:bodyPr/>
            <a:lstStyle/>
            <a:p>
              <a:r>
                <a:rPr lang="en-US" altLang="zh-CN" sz="1200" b="1">
                  <a:latin typeface="Arial Narrow" pitchFamily="34" charset="0"/>
                  <a:ea typeface="SimSun" pitchFamily="2" charset="-122"/>
                </a:rPr>
                <a:t>tRNA</a:t>
              </a:r>
              <a:endParaRPr lang="en-US"/>
            </a:p>
          </p:txBody>
        </p:sp>
        <p:sp>
          <p:nvSpPr>
            <p:cNvPr id="93215" name="Line 157"/>
            <p:cNvSpPr>
              <a:spLocks noChangeShapeType="1"/>
            </p:cNvSpPr>
            <p:nvPr/>
          </p:nvSpPr>
          <p:spPr bwMode="auto">
            <a:xfrm flipV="1">
              <a:off x="4152" y="3186"/>
              <a:ext cx="360" cy="72"/>
            </a:xfrm>
            <a:prstGeom prst="line">
              <a:avLst/>
            </a:prstGeom>
            <a:noFill/>
            <a:ln w="9525">
              <a:solidFill>
                <a:srgbClr val="000000"/>
              </a:solidFill>
              <a:round/>
              <a:headEnd/>
              <a:tailEnd type="triangle" w="sm" len="sm"/>
            </a:ln>
          </p:spPr>
          <p:txBody>
            <a:bodyPr/>
            <a:lstStyle/>
            <a:p>
              <a:endParaRPr lang="en-US"/>
            </a:p>
          </p:txBody>
        </p:sp>
        <p:sp>
          <p:nvSpPr>
            <p:cNvPr id="93216" name="Line 158"/>
            <p:cNvSpPr>
              <a:spLocks noChangeShapeType="1"/>
            </p:cNvSpPr>
            <p:nvPr/>
          </p:nvSpPr>
          <p:spPr bwMode="auto">
            <a:xfrm>
              <a:off x="4308" y="3546"/>
              <a:ext cx="216" cy="0"/>
            </a:xfrm>
            <a:prstGeom prst="line">
              <a:avLst/>
            </a:prstGeom>
            <a:noFill/>
            <a:ln w="9525">
              <a:solidFill>
                <a:srgbClr val="000000"/>
              </a:solidFill>
              <a:round/>
              <a:headEnd/>
              <a:tailEnd type="triangle" w="med" len="med"/>
            </a:ln>
          </p:spPr>
          <p:txBody>
            <a:bodyPr/>
            <a:lstStyle/>
            <a:p>
              <a:endParaRPr lang="en-US"/>
            </a:p>
          </p:txBody>
        </p:sp>
        <p:sp>
          <p:nvSpPr>
            <p:cNvPr id="109729" name="Freeform 161"/>
            <p:cNvSpPr>
              <a:spLocks/>
            </p:cNvSpPr>
            <p:nvPr/>
          </p:nvSpPr>
          <p:spPr bwMode="auto">
            <a:xfrm>
              <a:off x="4249" y="2940"/>
              <a:ext cx="827" cy="281"/>
            </a:xfrm>
            <a:custGeom>
              <a:avLst/>
              <a:gdLst/>
              <a:ahLst/>
              <a:cxnLst>
                <a:cxn ang="0">
                  <a:pos x="465" y="12"/>
                </a:cxn>
                <a:cxn ang="0">
                  <a:pos x="585" y="87"/>
                </a:cxn>
                <a:cxn ang="0">
                  <a:pos x="660" y="207"/>
                </a:cxn>
                <a:cxn ang="0">
                  <a:pos x="765" y="657"/>
                </a:cxn>
                <a:cxn ang="0">
                  <a:pos x="855" y="777"/>
                </a:cxn>
                <a:cxn ang="0">
                  <a:pos x="1035" y="852"/>
                </a:cxn>
                <a:cxn ang="0">
                  <a:pos x="4500" y="957"/>
                </a:cxn>
                <a:cxn ang="0">
                  <a:pos x="4875" y="807"/>
                </a:cxn>
                <a:cxn ang="0">
                  <a:pos x="4980" y="702"/>
                </a:cxn>
                <a:cxn ang="0">
                  <a:pos x="5070" y="582"/>
                </a:cxn>
                <a:cxn ang="0">
                  <a:pos x="5310" y="387"/>
                </a:cxn>
                <a:cxn ang="0">
                  <a:pos x="5445" y="342"/>
                </a:cxn>
                <a:cxn ang="0">
                  <a:pos x="5820" y="417"/>
                </a:cxn>
                <a:cxn ang="0">
                  <a:pos x="6345" y="612"/>
                </a:cxn>
                <a:cxn ang="0">
                  <a:pos x="5850" y="612"/>
                </a:cxn>
                <a:cxn ang="0">
                  <a:pos x="5460" y="642"/>
                </a:cxn>
                <a:cxn ang="0">
                  <a:pos x="5340" y="747"/>
                </a:cxn>
                <a:cxn ang="0">
                  <a:pos x="5235" y="852"/>
                </a:cxn>
                <a:cxn ang="0">
                  <a:pos x="5115" y="987"/>
                </a:cxn>
                <a:cxn ang="0">
                  <a:pos x="5025" y="1107"/>
                </a:cxn>
                <a:cxn ang="0">
                  <a:pos x="4935" y="1152"/>
                </a:cxn>
                <a:cxn ang="0">
                  <a:pos x="4485" y="1227"/>
                </a:cxn>
                <a:cxn ang="0">
                  <a:pos x="3840" y="1347"/>
                </a:cxn>
                <a:cxn ang="0">
                  <a:pos x="1110" y="1182"/>
                </a:cxn>
                <a:cxn ang="0">
                  <a:pos x="930" y="1077"/>
                </a:cxn>
                <a:cxn ang="0">
                  <a:pos x="780" y="957"/>
                </a:cxn>
                <a:cxn ang="0">
                  <a:pos x="675" y="882"/>
                </a:cxn>
                <a:cxn ang="0">
                  <a:pos x="510" y="627"/>
                </a:cxn>
                <a:cxn ang="0">
                  <a:pos x="465" y="537"/>
                </a:cxn>
                <a:cxn ang="0">
                  <a:pos x="405" y="402"/>
                </a:cxn>
                <a:cxn ang="0">
                  <a:pos x="300" y="297"/>
                </a:cxn>
                <a:cxn ang="0">
                  <a:pos x="45" y="222"/>
                </a:cxn>
                <a:cxn ang="0">
                  <a:pos x="45" y="177"/>
                </a:cxn>
                <a:cxn ang="0">
                  <a:pos x="135" y="42"/>
                </a:cxn>
              </a:cxnLst>
              <a:rect l="0" t="0" r="r" b="b"/>
              <a:pathLst>
                <a:path w="6465" h="1347">
                  <a:moveTo>
                    <a:pt x="30" y="27"/>
                  </a:moveTo>
                  <a:cubicBezTo>
                    <a:pt x="190" y="0"/>
                    <a:pt x="294" y="1"/>
                    <a:pt x="465" y="12"/>
                  </a:cubicBezTo>
                  <a:cubicBezTo>
                    <a:pt x="495" y="22"/>
                    <a:pt x="525" y="32"/>
                    <a:pt x="555" y="42"/>
                  </a:cubicBezTo>
                  <a:cubicBezTo>
                    <a:pt x="572" y="48"/>
                    <a:pt x="572" y="74"/>
                    <a:pt x="585" y="87"/>
                  </a:cubicBezTo>
                  <a:cubicBezTo>
                    <a:pt x="598" y="100"/>
                    <a:pt x="615" y="107"/>
                    <a:pt x="630" y="117"/>
                  </a:cubicBezTo>
                  <a:cubicBezTo>
                    <a:pt x="640" y="147"/>
                    <a:pt x="650" y="177"/>
                    <a:pt x="660" y="207"/>
                  </a:cubicBezTo>
                  <a:cubicBezTo>
                    <a:pt x="671" y="241"/>
                    <a:pt x="720" y="297"/>
                    <a:pt x="720" y="297"/>
                  </a:cubicBezTo>
                  <a:cubicBezTo>
                    <a:pt x="729" y="422"/>
                    <a:pt x="731" y="538"/>
                    <a:pt x="765" y="657"/>
                  </a:cubicBezTo>
                  <a:cubicBezTo>
                    <a:pt x="776" y="694"/>
                    <a:pt x="776" y="735"/>
                    <a:pt x="810" y="762"/>
                  </a:cubicBezTo>
                  <a:cubicBezTo>
                    <a:pt x="822" y="772"/>
                    <a:pt x="841" y="770"/>
                    <a:pt x="855" y="777"/>
                  </a:cubicBezTo>
                  <a:cubicBezTo>
                    <a:pt x="871" y="785"/>
                    <a:pt x="884" y="800"/>
                    <a:pt x="900" y="807"/>
                  </a:cubicBezTo>
                  <a:cubicBezTo>
                    <a:pt x="943" y="826"/>
                    <a:pt x="996" y="826"/>
                    <a:pt x="1035" y="852"/>
                  </a:cubicBezTo>
                  <a:cubicBezTo>
                    <a:pt x="1158" y="934"/>
                    <a:pt x="1449" y="956"/>
                    <a:pt x="1590" y="972"/>
                  </a:cubicBezTo>
                  <a:cubicBezTo>
                    <a:pt x="2522" y="1205"/>
                    <a:pt x="3536" y="1003"/>
                    <a:pt x="4500" y="957"/>
                  </a:cubicBezTo>
                  <a:cubicBezTo>
                    <a:pt x="4584" y="929"/>
                    <a:pt x="4671" y="940"/>
                    <a:pt x="4755" y="912"/>
                  </a:cubicBezTo>
                  <a:cubicBezTo>
                    <a:pt x="4805" y="837"/>
                    <a:pt x="4770" y="877"/>
                    <a:pt x="4875" y="807"/>
                  </a:cubicBezTo>
                  <a:cubicBezTo>
                    <a:pt x="4890" y="797"/>
                    <a:pt x="4920" y="777"/>
                    <a:pt x="4920" y="777"/>
                  </a:cubicBezTo>
                  <a:cubicBezTo>
                    <a:pt x="4958" y="664"/>
                    <a:pt x="4902" y="799"/>
                    <a:pt x="4980" y="702"/>
                  </a:cubicBezTo>
                  <a:cubicBezTo>
                    <a:pt x="4990" y="690"/>
                    <a:pt x="4988" y="671"/>
                    <a:pt x="4995" y="657"/>
                  </a:cubicBezTo>
                  <a:cubicBezTo>
                    <a:pt x="5020" y="607"/>
                    <a:pt x="5025" y="612"/>
                    <a:pt x="5070" y="582"/>
                  </a:cubicBezTo>
                  <a:cubicBezTo>
                    <a:pt x="5181" y="415"/>
                    <a:pt x="5077" y="531"/>
                    <a:pt x="5175" y="477"/>
                  </a:cubicBezTo>
                  <a:cubicBezTo>
                    <a:pt x="5222" y="451"/>
                    <a:pt x="5259" y="404"/>
                    <a:pt x="5310" y="387"/>
                  </a:cubicBezTo>
                  <a:cubicBezTo>
                    <a:pt x="5340" y="377"/>
                    <a:pt x="5370" y="367"/>
                    <a:pt x="5400" y="357"/>
                  </a:cubicBezTo>
                  <a:cubicBezTo>
                    <a:pt x="5415" y="352"/>
                    <a:pt x="5445" y="342"/>
                    <a:pt x="5445" y="342"/>
                  </a:cubicBezTo>
                  <a:cubicBezTo>
                    <a:pt x="5525" y="347"/>
                    <a:pt x="5606" y="346"/>
                    <a:pt x="5685" y="357"/>
                  </a:cubicBezTo>
                  <a:cubicBezTo>
                    <a:pt x="5791" y="372"/>
                    <a:pt x="5749" y="382"/>
                    <a:pt x="5820" y="417"/>
                  </a:cubicBezTo>
                  <a:cubicBezTo>
                    <a:pt x="5908" y="461"/>
                    <a:pt x="5996" y="506"/>
                    <a:pt x="6090" y="537"/>
                  </a:cubicBezTo>
                  <a:cubicBezTo>
                    <a:pt x="6173" y="565"/>
                    <a:pt x="6259" y="595"/>
                    <a:pt x="6345" y="612"/>
                  </a:cubicBezTo>
                  <a:cubicBezTo>
                    <a:pt x="6375" y="618"/>
                    <a:pt x="6465" y="627"/>
                    <a:pt x="6435" y="627"/>
                  </a:cubicBezTo>
                  <a:cubicBezTo>
                    <a:pt x="6240" y="627"/>
                    <a:pt x="6045" y="617"/>
                    <a:pt x="5850" y="612"/>
                  </a:cubicBezTo>
                  <a:cubicBezTo>
                    <a:pt x="5734" y="583"/>
                    <a:pt x="5669" y="576"/>
                    <a:pt x="5550" y="612"/>
                  </a:cubicBezTo>
                  <a:cubicBezTo>
                    <a:pt x="5520" y="621"/>
                    <a:pt x="5486" y="624"/>
                    <a:pt x="5460" y="642"/>
                  </a:cubicBezTo>
                  <a:cubicBezTo>
                    <a:pt x="5430" y="662"/>
                    <a:pt x="5370" y="702"/>
                    <a:pt x="5370" y="702"/>
                  </a:cubicBezTo>
                  <a:cubicBezTo>
                    <a:pt x="5360" y="717"/>
                    <a:pt x="5353" y="734"/>
                    <a:pt x="5340" y="747"/>
                  </a:cubicBezTo>
                  <a:cubicBezTo>
                    <a:pt x="5327" y="760"/>
                    <a:pt x="5306" y="763"/>
                    <a:pt x="5295" y="777"/>
                  </a:cubicBezTo>
                  <a:cubicBezTo>
                    <a:pt x="5212" y="881"/>
                    <a:pt x="5364" y="766"/>
                    <a:pt x="5235" y="852"/>
                  </a:cubicBezTo>
                  <a:cubicBezTo>
                    <a:pt x="5197" y="965"/>
                    <a:pt x="5253" y="830"/>
                    <a:pt x="5175" y="927"/>
                  </a:cubicBezTo>
                  <a:cubicBezTo>
                    <a:pt x="5117" y="1000"/>
                    <a:pt x="5213" y="954"/>
                    <a:pt x="5115" y="987"/>
                  </a:cubicBezTo>
                  <a:cubicBezTo>
                    <a:pt x="5086" y="1075"/>
                    <a:pt x="5123" y="994"/>
                    <a:pt x="5055" y="1062"/>
                  </a:cubicBezTo>
                  <a:cubicBezTo>
                    <a:pt x="5042" y="1075"/>
                    <a:pt x="5039" y="1096"/>
                    <a:pt x="5025" y="1107"/>
                  </a:cubicBezTo>
                  <a:cubicBezTo>
                    <a:pt x="5013" y="1117"/>
                    <a:pt x="4994" y="1115"/>
                    <a:pt x="4980" y="1122"/>
                  </a:cubicBezTo>
                  <a:cubicBezTo>
                    <a:pt x="4964" y="1130"/>
                    <a:pt x="4951" y="1144"/>
                    <a:pt x="4935" y="1152"/>
                  </a:cubicBezTo>
                  <a:cubicBezTo>
                    <a:pt x="4902" y="1168"/>
                    <a:pt x="4847" y="1175"/>
                    <a:pt x="4815" y="1182"/>
                  </a:cubicBezTo>
                  <a:cubicBezTo>
                    <a:pt x="4604" y="1231"/>
                    <a:pt x="4775" y="1206"/>
                    <a:pt x="4485" y="1227"/>
                  </a:cubicBezTo>
                  <a:cubicBezTo>
                    <a:pt x="4357" y="1259"/>
                    <a:pt x="4228" y="1319"/>
                    <a:pt x="4095" y="1332"/>
                  </a:cubicBezTo>
                  <a:cubicBezTo>
                    <a:pt x="4010" y="1340"/>
                    <a:pt x="3925" y="1342"/>
                    <a:pt x="3840" y="1347"/>
                  </a:cubicBezTo>
                  <a:cubicBezTo>
                    <a:pt x="3110" y="1342"/>
                    <a:pt x="2380" y="1341"/>
                    <a:pt x="1650" y="1332"/>
                  </a:cubicBezTo>
                  <a:cubicBezTo>
                    <a:pt x="1479" y="1330"/>
                    <a:pt x="1274" y="1237"/>
                    <a:pt x="1110" y="1182"/>
                  </a:cubicBezTo>
                  <a:cubicBezTo>
                    <a:pt x="1078" y="1171"/>
                    <a:pt x="1049" y="1153"/>
                    <a:pt x="1020" y="1137"/>
                  </a:cubicBezTo>
                  <a:cubicBezTo>
                    <a:pt x="988" y="1119"/>
                    <a:pt x="930" y="1077"/>
                    <a:pt x="930" y="1077"/>
                  </a:cubicBezTo>
                  <a:cubicBezTo>
                    <a:pt x="844" y="948"/>
                    <a:pt x="959" y="1100"/>
                    <a:pt x="855" y="1017"/>
                  </a:cubicBezTo>
                  <a:cubicBezTo>
                    <a:pt x="758" y="939"/>
                    <a:pt x="893" y="995"/>
                    <a:pt x="780" y="957"/>
                  </a:cubicBezTo>
                  <a:cubicBezTo>
                    <a:pt x="775" y="942"/>
                    <a:pt x="778" y="921"/>
                    <a:pt x="765" y="912"/>
                  </a:cubicBezTo>
                  <a:cubicBezTo>
                    <a:pt x="739" y="894"/>
                    <a:pt x="675" y="882"/>
                    <a:pt x="675" y="882"/>
                  </a:cubicBezTo>
                  <a:cubicBezTo>
                    <a:pt x="639" y="775"/>
                    <a:pt x="671" y="810"/>
                    <a:pt x="600" y="762"/>
                  </a:cubicBezTo>
                  <a:cubicBezTo>
                    <a:pt x="579" y="698"/>
                    <a:pt x="539" y="684"/>
                    <a:pt x="510" y="627"/>
                  </a:cubicBezTo>
                  <a:cubicBezTo>
                    <a:pt x="503" y="613"/>
                    <a:pt x="502" y="596"/>
                    <a:pt x="495" y="582"/>
                  </a:cubicBezTo>
                  <a:cubicBezTo>
                    <a:pt x="487" y="566"/>
                    <a:pt x="472" y="553"/>
                    <a:pt x="465" y="537"/>
                  </a:cubicBezTo>
                  <a:cubicBezTo>
                    <a:pt x="452" y="508"/>
                    <a:pt x="453" y="473"/>
                    <a:pt x="435" y="447"/>
                  </a:cubicBezTo>
                  <a:cubicBezTo>
                    <a:pt x="425" y="432"/>
                    <a:pt x="413" y="418"/>
                    <a:pt x="405" y="402"/>
                  </a:cubicBezTo>
                  <a:cubicBezTo>
                    <a:pt x="398" y="388"/>
                    <a:pt x="401" y="368"/>
                    <a:pt x="390" y="357"/>
                  </a:cubicBezTo>
                  <a:cubicBezTo>
                    <a:pt x="365" y="332"/>
                    <a:pt x="330" y="317"/>
                    <a:pt x="300" y="297"/>
                  </a:cubicBezTo>
                  <a:cubicBezTo>
                    <a:pt x="253" y="265"/>
                    <a:pt x="190" y="266"/>
                    <a:pt x="135" y="252"/>
                  </a:cubicBezTo>
                  <a:cubicBezTo>
                    <a:pt x="104" y="244"/>
                    <a:pt x="75" y="232"/>
                    <a:pt x="45" y="222"/>
                  </a:cubicBezTo>
                  <a:cubicBezTo>
                    <a:pt x="30" y="217"/>
                    <a:pt x="0" y="207"/>
                    <a:pt x="0" y="207"/>
                  </a:cubicBezTo>
                  <a:cubicBezTo>
                    <a:pt x="15" y="197"/>
                    <a:pt x="29" y="185"/>
                    <a:pt x="45" y="177"/>
                  </a:cubicBezTo>
                  <a:cubicBezTo>
                    <a:pt x="98" y="151"/>
                    <a:pt x="132" y="170"/>
                    <a:pt x="15" y="147"/>
                  </a:cubicBezTo>
                  <a:cubicBezTo>
                    <a:pt x="50" y="95"/>
                    <a:pt x="60" y="67"/>
                    <a:pt x="135" y="42"/>
                  </a:cubicBezTo>
                  <a:cubicBezTo>
                    <a:pt x="150" y="37"/>
                    <a:pt x="180" y="27"/>
                    <a:pt x="180" y="27"/>
                  </a:cubicBezTo>
                </a:path>
              </a:pathLst>
            </a:custGeom>
            <a:solidFill>
              <a:srgbClr val="FFCC99"/>
            </a:solidFill>
            <a:ln w="28575" cmpd="sng">
              <a:noFill/>
              <a:round/>
              <a:headEnd/>
              <a:tailEnd/>
            </a:ln>
            <a:effectLst>
              <a:outerShdw dist="35921" dir="2700000" algn="ctr" rotWithShape="0">
                <a:srgbClr val="808080"/>
              </a:outerShdw>
            </a:effectLst>
          </p:spPr>
          <p:txBody>
            <a:bodyPr/>
            <a:lstStyle/>
            <a:p>
              <a:pPr>
                <a:defRPr/>
              </a:pPr>
              <a:endParaRPr lang="en-US"/>
            </a:p>
          </p:txBody>
        </p:sp>
        <p:sp>
          <p:nvSpPr>
            <p:cNvPr id="93218" name="Text Box 162"/>
            <p:cNvSpPr txBox="1">
              <a:spLocks noChangeArrowheads="1"/>
            </p:cNvSpPr>
            <p:nvPr/>
          </p:nvSpPr>
          <p:spPr bwMode="auto">
            <a:xfrm>
              <a:off x="4249" y="2877"/>
              <a:ext cx="92" cy="63"/>
            </a:xfrm>
            <a:prstGeom prst="rect">
              <a:avLst/>
            </a:prstGeom>
            <a:noFill/>
            <a:ln w="9525">
              <a:noFill/>
              <a:miter lim="800000"/>
              <a:headEnd/>
              <a:tailEnd/>
            </a:ln>
          </p:spPr>
          <p:txBody>
            <a:bodyPr/>
            <a:lstStyle/>
            <a:p>
              <a:endParaRPr lang="en-US"/>
            </a:p>
          </p:txBody>
        </p:sp>
        <p:sp>
          <p:nvSpPr>
            <p:cNvPr id="93219" name="Text Box 163"/>
            <p:cNvSpPr txBox="1">
              <a:spLocks noChangeArrowheads="1"/>
            </p:cNvSpPr>
            <p:nvPr/>
          </p:nvSpPr>
          <p:spPr bwMode="auto">
            <a:xfrm>
              <a:off x="4464" y="3159"/>
              <a:ext cx="107" cy="63"/>
            </a:xfrm>
            <a:prstGeom prst="rect">
              <a:avLst/>
            </a:prstGeom>
            <a:gradFill rotWithShape="0">
              <a:gsLst>
                <a:gs pos="0">
                  <a:srgbClr val="767647"/>
                </a:gs>
                <a:gs pos="50000">
                  <a:srgbClr val="FFFF99"/>
                </a:gs>
                <a:gs pos="100000">
                  <a:srgbClr val="767647"/>
                </a:gs>
              </a:gsLst>
              <a:lin ang="5400000" scaled="1"/>
            </a:gradFill>
            <a:ln w="9525">
              <a:noFill/>
              <a:miter lim="800000"/>
              <a:headEnd/>
              <a:tailEnd/>
            </a:ln>
          </p:spPr>
          <p:txBody>
            <a:bodyPr/>
            <a:lstStyle/>
            <a:p>
              <a:endParaRPr lang="en-US"/>
            </a:p>
          </p:txBody>
        </p:sp>
        <p:sp>
          <p:nvSpPr>
            <p:cNvPr id="93220" name="Rectangle 164"/>
            <p:cNvSpPr>
              <a:spLocks noChangeArrowheads="1"/>
            </p:cNvSpPr>
            <p:nvPr/>
          </p:nvSpPr>
          <p:spPr bwMode="auto">
            <a:xfrm>
              <a:off x="4548" y="3159"/>
              <a:ext cx="46" cy="63"/>
            </a:xfrm>
            <a:prstGeom prst="rect">
              <a:avLst/>
            </a:prstGeom>
            <a:gradFill rotWithShape="0">
              <a:gsLst>
                <a:gs pos="0">
                  <a:srgbClr val="762F5E"/>
                </a:gs>
                <a:gs pos="50000">
                  <a:srgbClr val="FF66CC"/>
                </a:gs>
                <a:gs pos="100000">
                  <a:srgbClr val="762F5E"/>
                </a:gs>
              </a:gsLst>
              <a:lin ang="5400000" scaled="1"/>
            </a:gradFill>
            <a:ln w="9525">
              <a:noFill/>
              <a:miter lim="800000"/>
              <a:headEnd/>
              <a:tailEnd/>
            </a:ln>
          </p:spPr>
          <p:txBody>
            <a:bodyPr/>
            <a:lstStyle/>
            <a:p>
              <a:endParaRPr lang="en-US"/>
            </a:p>
          </p:txBody>
        </p:sp>
        <p:sp>
          <p:nvSpPr>
            <p:cNvPr id="93221" name="Rectangle 165"/>
            <p:cNvSpPr>
              <a:spLocks noChangeArrowheads="1"/>
            </p:cNvSpPr>
            <p:nvPr/>
          </p:nvSpPr>
          <p:spPr bwMode="auto">
            <a:xfrm>
              <a:off x="4594" y="3159"/>
              <a:ext cx="46" cy="63"/>
            </a:xfrm>
            <a:prstGeom prst="rect">
              <a:avLst/>
            </a:prstGeom>
            <a:gradFill rotWithShape="0">
              <a:gsLst>
                <a:gs pos="0">
                  <a:srgbClr val="5E4776"/>
                </a:gs>
                <a:gs pos="50000">
                  <a:srgbClr val="CC99FF"/>
                </a:gs>
                <a:gs pos="100000">
                  <a:srgbClr val="5E4776"/>
                </a:gs>
              </a:gsLst>
              <a:lin ang="5400000" scaled="1"/>
            </a:gradFill>
            <a:ln w="9525">
              <a:noFill/>
              <a:miter lim="800000"/>
              <a:headEnd/>
              <a:tailEnd/>
            </a:ln>
          </p:spPr>
          <p:txBody>
            <a:bodyPr/>
            <a:lstStyle/>
            <a:p>
              <a:endParaRPr lang="en-US"/>
            </a:p>
          </p:txBody>
        </p:sp>
        <p:sp>
          <p:nvSpPr>
            <p:cNvPr id="93222" name="Rectangle 166"/>
            <p:cNvSpPr>
              <a:spLocks noChangeArrowheads="1"/>
            </p:cNvSpPr>
            <p:nvPr/>
          </p:nvSpPr>
          <p:spPr bwMode="auto">
            <a:xfrm>
              <a:off x="4640" y="3159"/>
              <a:ext cx="47" cy="62"/>
            </a:xfrm>
            <a:prstGeom prst="rect">
              <a:avLst/>
            </a:prstGeom>
            <a:gradFill rotWithShape="0">
              <a:gsLst>
                <a:gs pos="0">
                  <a:srgbClr val="5E765E"/>
                </a:gs>
                <a:gs pos="50000">
                  <a:srgbClr val="CCFFCC"/>
                </a:gs>
                <a:gs pos="100000">
                  <a:srgbClr val="5E765E"/>
                </a:gs>
              </a:gsLst>
              <a:lin ang="5400000" scaled="1"/>
            </a:gradFill>
            <a:ln w="9525">
              <a:noFill/>
              <a:miter lim="800000"/>
              <a:headEnd/>
              <a:tailEnd/>
            </a:ln>
          </p:spPr>
          <p:txBody>
            <a:bodyPr/>
            <a:lstStyle/>
            <a:p>
              <a:endParaRPr lang="en-US"/>
            </a:p>
          </p:txBody>
        </p:sp>
        <p:sp>
          <p:nvSpPr>
            <p:cNvPr id="93223" name="Rectangle 167"/>
            <p:cNvSpPr>
              <a:spLocks noChangeArrowheads="1"/>
            </p:cNvSpPr>
            <p:nvPr/>
          </p:nvSpPr>
          <p:spPr bwMode="auto">
            <a:xfrm>
              <a:off x="4685" y="3159"/>
              <a:ext cx="69" cy="63"/>
            </a:xfrm>
            <a:prstGeom prst="rect">
              <a:avLst/>
            </a:prstGeom>
            <a:gradFill rotWithShape="0">
              <a:gsLst>
                <a:gs pos="0">
                  <a:srgbClr val="767676"/>
                </a:gs>
                <a:gs pos="50000">
                  <a:srgbClr val="FFFFFF"/>
                </a:gs>
                <a:gs pos="100000">
                  <a:srgbClr val="767676"/>
                </a:gs>
              </a:gsLst>
              <a:lin ang="5400000" scaled="1"/>
            </a:gradFill>
            <a:ln w="9525">
              <a:noFill/>
              <a:miter lim="800000"/>
              <a:headEnd/>
              <a:tailEnd/>
            </a:ln>
          </p:spPr>
          <p:txBody>
            <a:bodyPr/>
            <a:lstStyle/>
            <a:p>
              <a:endParaRPr lang="en-US"/>
            </a:p>
          </p:txBody>
        </p:sp>
        <p:sp>
          <p:nvSpPr>
            <p:cNvPr id="93225" name="AutoShape 184"/>
            <p:cNvSpPr>
              <a:spLocks noChangeArrowheads="1"/>
            </p:cNvSpPr>
            <p:nvPr/>
          </p:nvSpPr>
          <p:spPr bwMode="auto">
            <a:xfrm>
              <a:off x="4251" y="2880"/>
              <a:ext cx="69" cy="63"/>
            </a:xfrm>
            <a:prstGeom prst="can">
              <a:avLst>
                <a:gd name="adj" fmla="val 25000"/>
              </a:avLst>
            </a:prstGeom>
            <a:gradFill rotWithShape="0">
              <a:gsLst>
                <a:gs pos="0">
                  <a:srgbClr val="595959"/>
                </a:gs>
                <a:gs pos="50000">
                  <a:srgbClr val="C0C0C0"/>
                </a:gs>
                <a:gs pos="100000">
                  <a:srgbClr val="595959"/>
                </a:gs>
              </a:gsLst>
              <a:lin ang="5400000" scaled="1"/>
            </a:gradFill>
            <a:ln w="9525">
              <a:solidFill>
                <a:srgbClr val="000000"/>
              </a:solidFill>
              <a:round/>
              <a:headEnd/>
              <a:tailEnd/>
            </a:ln>
          </p:spPr>
          <p:txBody>
            <a:bodyPr/>
            <a:lstStyle/>
            <a:p>
              <a:endParaRPr lang="en-US"/>
            </a:p>
          </p:txBody>
        </p:sp>
        <p:sp>
          <p:nvSpPr>
            <p:cNvPr id="93226" name="Oval 185"/>
            <p:cNvSpPr>
              <a:spLocks noChangeArrowheads="1"/>
            </p:cNvSpPr>
            <p:nvPr/>
          </p:nvSpPr>
          <p:spPr bwMode="auto">
            <a:xfrm>
              <a:off x="4215" y="2862"/>
              <a:ext cx="138" cy="31"/>
            </a:xfrm>
            <a:prstGeom prst="ellipse">
              <a:avLst/>
            </a:prstGeom>
            <a:gradFill rotWithShape="0">
              <a:gsLst>
                <a:gs pos="0">
                  <a:srgbClr val="595959"/>
                </a:gs>
                <a:gs pos="50000">
                  <a:srgbClr val="C0C0C0"/>
                </a:gs>
                <a:gs pos="100000">
                  <a:srgbClr val="595959"/>
                </a:gs>
              </a:gsLst>
              <a:lin ang="5400000" scaled="1"/>
            </a:gradFill>
            <a:ln w="9525">
              <a:noFill/>
              <a:round/>
              <a:headEnd/>
              <a:tailEnd/>
            </a:ln>
          </p:spPr>
          <p:txBody>
            <a:bodyPr/>
            <a:lstStyle/>
            <a:p>
              <a:endParaRPr lang="en-US"/>
            </a:p>
          </p:txBody>
        </p:sp>
        <p:sp>
          <p:nvSpPr>
            <p:cNvPr id="93227" name="Text Box 186"/>
            <p:cNvSpPr txBox="1">
              <a:spLocks noChangeArrowheads="1"/>
            </p:cNvSpPr>
            <p:nvPr/>
          </p:nvSpPr>
          <p:spPr bwMode="auto">
            <a:xfrm>
              <a:off x="4249" y="2883"/>
              <a:ext cx="92" cy="62"/>
            </a:xfrm>
            <a:prstGeom prst="rect">
              <a:avLst/>
            </a:prstGeom>
            <a:noFill/>
            <a:ln w="9525">
              <a:noFill/>
              <a:miter lim="800000"/>
              <a:headEnd/>
              <a:tailEnd/>
            </a:ln>
          </p:spPr>
          <p:txBody>
            <a:bodyPr/>
            <a:lstStyle/>
            <a:p>
              <a:endParaRPr lang="en-US"/>
            </a:p>
          </p:txBody>
        </p:sp>
      </p:grpSp>
      <p:sp>
        <p:nvSpPr>
          <p:cNvPr id="93197" name="Text Box 206"/>
          <p:cNvSpPr txBox="1">
            <a:spLocks noChangeArrowheads="1"/>
          </p:cNvSpPr>
          <p:nvPr/>
        </p:nvSpPr>
        <p:spPr bwMode="auto">
          <a:xfrm>
            <a:off x="7239000" y="1219200"/>
            <a:ext cx="1828800" cy="1143000"/>
          </a:xfrm>
          <a:prstGeom prst="rect">
            <a:avLst/>
          </a:prstGeom>
          <a:ln>
            <a:headEnd/>
            <a:tailEnd/>
          </a:ln>
        </p:spPr>
        <p:style>
          <a:lnRef idx="2">
            <a:schemeClr val="accent3"/>
          </a:lnRef>
          <a:fillRef idx="1">
            <a:schemeClr val="lt1"/>
          </a:fillRef>
          <a:effectRef idx="0">
            <a:schemeClr val="accent3"/>
          </a:effectRef>
          <a:fontRef idx="minor">
            <a:schemeClr val="dk1"/>
          </a:fontRef>
        </p:style>
        <p:txBody>
          <a:bodyPr/>
          <a:lstStyle/>
          <a:p>
            <a:pPr algn="ctr"/>
            <a:r>
              <a:rPr lang="en-US" b="1" dirty="0">
                <a:solidFill>
                  <a:srgbClr val="000000"/>
                </a:solidFill>
                <a:latin typeface="Century Gothic" pitchFamily="34" charset="0"/>
              </a:rPr>
              <a:t>Formation Of The 40s Eukaryotic Pre-initiation Complex</a:t>
            </a:r>
            <a:endParaRPr lang="en-US" dirty="0">
              <a:solidFill>
                <a:srgbClr val="000000"/>
              </a:solidFill>
              <a:latin typeface="Century Gothic" pitchFamily="34" charset="0"/>
            </a:endParaRPr>
          </a:p>
        </p:txBody>
      </p:sp>
      <p:sp>
        <p:nvSpPr>
          <p:cNvPr id="109829" name="AutoShape 261"/>
          <p:cNvSpPr>
            <a:spLocks noChangeArrowheads="1"/>
          </p:cNvSpPr>
          <p:nvPr/>
        </p:nvSpPr>
        <p:spPr bwMode="auto">
          <a:xfrm rot="2661025">
            <a:off x="3733800" y="3276600"/>
            <a:ext cx="381000" cy="914400"/>
          </a:xfrm>
          <a:prstGeom prst="downArrow">
            <a:avLst>
              <a:gd name="adj1" fmla="val 50000"/>
              <a:gd name="adj2" fmla="val 60000"/>
            </a:avLst>
          </a:prstGeom>
          <a:solidFill>
            <a:srgbClr val="0099FF"/>
          </a:solidFill>
          <a:ln w="9525">
            <a:noFill/>
            <a:miter lim="800000"/>
            <a:headEnd/>
            <a:tailEnd/>
          </a:ln>
        </p:spPr>
        <p:txBody>
          <a:bodyPr vert="eaVert" wrap="none" anchor="ctr"/>
          <a:lstStyle/>
          <a:p>
            <a:endParaRPr lang="en-US"/>
          </a:p>
        </p:txBody>
      </p:sp>
      <p:grpSp>
        <p:nvGrpSpPr>
          <p:cNvPr id="22" name="Group 264"/>
          <p:cNvGrpSpPr>
            <a:grpSpLocks/>
          </p:cNvGrpSpPr>
          <p:nvPr/>
        </p:nvGrpSpPr>
        <p:grpSpPr bwMode="auto">
          <a:xfrm>
            <a:off x="4495800" y="457200"/>
            <a:ext cx="1524000" cy="647700"/>
            <a:chOff x="2832" y="336"/>
            <a:chExt cx="864" cy="360"/>
          </a:xfrm>
        </p:grpSpPr>
        <p:sp>
          <p:nvSpPr>
            <p:cNvPr id="93200" name="AutoShape 263"/>
            <p:cNvSpPr>
              <a:spLocks noChangeArrowheads="1"/>
            </p:cNvSpPr>
            <p:nvPr/>
          </p:nvSpPr>
          <p:spPr bwMode="auto">
            <a:xfrm>
              <a:off x="2832" y="336"/>
              <a:ext cx="864" cy="336"/>
            </a:xfrm>
            <a:prstGeom prst="rightArrow">
              <a:avLst>
                <a:gd name="adj1" fmla="val 50000"/>
                <a:gd name="adj2" fmla="val 64286"/>
              </a:avLst>
            </a:prstGeom>
            <a:solidFill>
              <a:srgbClr val="0099FF"/>
            </a:solidFill>
            <a:ln w="9525">
              <a:noFill/>
              <a:miter lim="800000"/>
              <a:headEnd/>
              <a:tailEnd/>
            </a:ln>
          </p:spPr>
          <p:txBody>
            <a:bodyPr wrap="none" anchor="ctr"/>
            <a:lstStyle/>
            <a:p>
              <a:endParaRPr lang="en-US"/>
            </a:p>
          </p:txBody>
        </p:sp>
        <p:sp>
          <p:nvSpPr>
            <p:cNvPr id="93201" name="Text Box 5"/>
            <p:cNvSpPr txBox="1">
              <a:spLocks noChangeArrowheads="1"/>
            </p:cNvSpPr>
            <p:nvPr/>
          </p:nvSpPr>
          <p:spPr bwMode="auto">
            <a:xfrm>
              <a:off x="2976" y="336"/>
              <a:ext cx="576" cy="360"/>
            </a:xfrm>
            <a:prstGeom prst="rect">
              <a:avLst/>
            </a:prstGeom>
            <a:noFill/>
            <a:ln w="9525">
              <a:noFill/>
              <a:miter lim="800000"/>
              <a:headEnd/>
              <a:tailEnd/>
            </a:ln>
          </p:spPr>
          <p:txBody>
            <a:bodyPr/>
            <a:lstStyle/>
            <a:p>
              <a:r>
                <a:rPr lang="en-US" altLang="zh-CN" sz="1200" b="1">
                  <a:latin typeface="Arial Narrow" pitchFamily="34" charset="0"/>
                  <a:ea typeface="SimSun" pitchFamily="2" charset="-122"/>
                </a:rPr>
                <a:t>tRNA binds to small subunit</a:t>
              </a:r>
              <a:endParaRPr lang="en-US"/>
            </a:p>
          </p:txBody>
        </p:sp>
      </p:grpSp>
      <p:sp>
        <p:nvSpPr>
          <p:cNvPr id="3" name="TextBox 2"/>
          <p:cNvSpPr txBox="1"/>
          <p:nvPr/>
        </p:nvSpPr>
        <p:spPr>
          <a:xfrm>
            <a:off x="2514600" y="609600"/>
            <a:ext cx="484227" cy="707886"/>
          </a:xfrm>
          <a:prstGeom prst="rect">
            <a:avLst/>
          </a:prstGeom>
          <a:noFill/>
        </p:spPr>
        <p:txBody>
          <a:bodyPr wrap="none" rtlCol="0">
            <a:spAutoFit/>
          </a:bodyPr>
          <a:lstStyle/>
          <a:p>
            <a:r>
              <a:rPr lang="en-US" sz="4000" dirty="0"/>
              <a:t>+</a:t>
            </a:r>
          </a:p>
        </p:txBody>
      </p:sp>
      <p:sp>
        <p:nvSpPr>
          <p:cNvPr id="187" name="TextBox 186"/>
          <p:cNvSpPr txBox="1"/>
          <p:nvPr/>
        </p:nvSpPr>
        <p:spPr>
          <a:xfrm>
            <a:off x="4343400" y="2209800"/>
            <a:ext cx="484227" cy="707886"/>
          </a:xfrm>
          <a:prstGeom prst="rect">
            <a:avLst/>
          </a:prstGeom>
          <a:noFill/>
        </p:spPr>
        <p:txBody>
          <a:bodyPr wrap="none" rtlCol="0">
            <a:spAutoFit/>
          </a:bodyPr>
          <a:lstStyle/>
          <a:p>
            <a:r>
              <a:rPr lang="en-US" sz="4000" dirty="0"/>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ox(in)">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dissolve">
                                      <p:cBhvr>
                                        <p:cTn id="12" dur="500"/>
                                        <p:tgtEl>
                                          <p:spTgt spid="22"/>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dissolv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dissolve">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109829"/>
                                        </p:tgtEl>
                                        <p:attrNameLst>
                                          <p:attrName>style.visibility</p:attrName>
                                        </p:attrNameLst>
                                      </p:cBhvr>
                                      <p:to>
                                        <p:strVal val="visible"/>
                                      </p:to>
                                    </p:set>
                                    <p:animEffect transition="in" filter="dissolve">
                                      <p:cBhvr>
                                        <p:cTn id="27" dur="500"/>
                                        <p:tgtEl>
                                          <p:spTgt spid="109829"/>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2"/>
                                        </p:tgtEl>
                                        <p:attrNameLst>
                                          <p:attrName>style.visibility</p:attrName>
                                        </p:attrNameLst>
                                      </p:cBhvr>
                                      <p:to>
                                        <p:strVal val="visible"/>
                                      </p:to>
                                    </p:set>
                                    <p:animEffect transition="in" filter="dissolve">
                                      <p:cBhvr>
                                        <p:cTn id="32" dur="500"/>
                                        <p:tgtEl>
                                          <p:spTgt spid="2"/>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16" fill="hold" grpId="0" nodeType="clickEffect">
                                  <p:stCondLst>
                                    <p:cond delay="0"/>
                                  </p:stCondLst>
                                  <p:childTnLst>
                                    <p:set>
                                      <p:cBhvr>
                                        <p:cTn id="36" dur="1" fill="hold">
                                          <p:stCondLst>
                                            <p:cond delay="0"/>
                                          </p:stCondLst>
                                        </p:cTn>
                                        <p:tgtEl>
                                          <p:spTgt spid="109630"/>
                                        </p:tgtEl>
                                        <p:attrNameLst>
                                          <p:attrName>style.visibility</p:attrName>
                                        </p:attrNameLst>
                                      </p:cBhvr>
                                      <p:to>
                                        <p:strVal val="visible"/>
                                      </p:to>
                                    </p:set>
                                    <p:animEffect transition="in" filter="box(in)">
                                      <p:cBhvr>
                                        <p:cTn id="37" dur="500"/>
                                        <p:tgtEl>
                                          <p:spTgt spid="109630"/>
                                        </p:tgtEl>
                                      </p:cBhvr>
                                    </p:animEffect>
                                  </p:childTnLst>
                                </p:cTn>
                              </p:par>
                              <p:par>
                                <p:cTn id="38" presetID="4" presetClass="entr" presetSubtype="16" fill="hold" grpId="0" nodeType="withEffect">
                                  <p:stCondLst>
                                    <p:cond delay="0"/>
                                  </p:stCondLst>
                                  <p:childTnLst>
                                    <p:set>
                                      <p:cBhvr>
                                        <p:cTn id="39" dur="1" fill="hold">
                                          <p:stCondLst>
                                            <p:cond delay="0"/>
                                          </p:stCondLst>
                                        </p:cTn>
                                        <p:tgtEl>
                                          <p:spTgt spid="109632"/>
                                        </p:tgtEl>
                                        <p:attrNameLst>
                                          <p:attrName>style.visibility</p:attrName>
                                        </p:attrNameLst>
                                      </p:cBhvr>
                                      <p:to>
                                        <p:strVal val="visible"/>
                                      </p:to>
                                    </p:set>
                                    <p:animEffect transition="in" filter="box(in)">
                                      <p:cBhvr>
                                        <p:cTn id="40" dur="500"/>
                                        <p:tgtEl>
                                          <p:spTgt spid="109632"/>
                                        </p:tgtEl>
                                      </p:cBhvr>
                                    </p:animEffect>
                                  </p:childTnLst>
                                </p:cTn>
                              </p:par>
                            </p:childTnLst>
                          </p:cTn>
                        </p:par>
                      </p:childTnLst>
                    </p:cTn>
                  </p:par>
                  <p:par>
                    <p:cTn id="41" fill="hold">
                      <p:stCondLst>
                        <p:cond delay="indefinite"/>
                      </p:stCondLst>
                      <p:childTnLst>
                        <p:par>
                          <p:cTn id="42" fill="hold">
                            <p:stCondLst>
                              <p:cond delay="0"/>
                            </p:stCondLst>
                            <p:childTnLst>
                              <p:par>
                                <p:cTn id="43" presetID="4" presetClass="entr" presetSubtype="16" fill="hold" grpId="0" nodeType="clickEffect">
                                  <p:stCondLst>
                                    <p:cond delay="0"/>
                                  </p:stCondLst>
                                  <p:childTnLst>
                                    <p:set>
                                      <p:cBhvr>
                                        <p:cTn id="44" dur="1" fill="hold">
                                          <p:stCondLst>
                                            <p:cond delay="0"/>
                                          </p:stCondLst>
                                        </p:cTn>
                                        <p:tgtEl>
                                          <p:spTgt spid="109579"/>
                                        </p:tgtEl>
                                        <p:attrNameLst>
                                          <p:attrName>style.visibility</p:attrName>
                                        </p:attrNameLst>
                                      </p:cBhvr>
                                      <p:to>
                                        <p:strVal val="visible"/>
                                      </p:to>
                                    </p:set>
                                    <p:animEffect transition="in" filter="box(in)">
                                      <p:cBhvr>
                                        <p:cTn id="45" dur="500"/>
                                        <p:tgtEl>
                                          <p:spTgt spid="109579"/>
                                        </p:tgtEl>
                                      </p:cBhvr>
                                    </p:animEffect>
                                  </p:childTnLst>
                                </p:cTn>
                              </p:par>
                            </p:childTnLst>
                          </p:cTn>
                        </p:par>
                      </p:childTnLst>
                    </p:cTn>
                  </p:par>
                  <p:par>
                    <p:cTn id="46" fill="hold">
                      <p:stCondLst>
                        <p:cond delay="indefinite"/>
                      </p:stCondLst>
                      <p:childTnLst>
                        <p:par>
                          <p:cTn id="47" fill="hold">
                            <p:stCondLst>
                              <p:cond delay="0"/>
                            </p:stCondLst>
                            <p:childTnLst>
                              <p:par>
                                <p:cTn id="48" presetID="9" presetClass="entr" presetSubtype="0" fill="hold" nodeType="clickEffect">
                                  <p:stCondLst>
                                    <p:cond delay="0"/>
                                  </p:stCondLst>
                                  <p:childTnLst>
                                    <p:set>
                                      <p:cBhvr>
                                        <p:cTn id="49" dur="1" fill="hold">
                                          <p:stCondLst>
                                            <p:cond delay="0"/>
                                          </p:stCondLst>
                                        </p:cTn>
                                        <p:tgtEl>
                                          <p:spTgt spid="17"/>
                                        </p:tgtEl>
                                        <p:attrNameLst>
                                          <p:attrName>style.visibility</p:attrName>
                                        </p:attrNameLst>
                                      </p:cBhvr>
                                      <p:to>
                                        <p:strVal val="visible"/>
                                      </p:to>
                                    </p:set>
                                    <p:animEffect transition="in" filter="dissolve">
                                      <p:cBhvr>
                                        <p:cTn id="50"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579" grpId="0" animBg="1"/>
      <p:bldP spid="109630" grpId="0" animBg="1"/>
      <p:bldP spid="109632" grpId="0"/>
      <p:bldP spid="109829"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1" name="Slide Number Placeholder 3"/>
          <p:cNvSpPr>
            <a:spLocks noGrp="1"/>
          </p:cNvSpPr>
          <p:nvPr>
            <p:ph type="sldNum" sz="quarter" idx="12"/>
          </p:nvPr>
        </p:nvSpPr>
        <p:spPr>
          <a:noFill/>
        </p:spPr>
        <p:txBody>
          <a:bodyPr/>
          <a:lstStyle/>
          <a:p>
            <a:fld id="{C8C8EBC4-36D4-4AC6-BFC2-FB6C25CC522A}" type="slidenum">
              <a:rPr lang="en-US" smtClean="0"/>
              <a:pPr/>
              <a:t>69</a:t>
            </a:fld>
            <a:endParaRPr lang="en-US"/>
          </a:p>
        </p:txBody>
      </p:sp>
      <p:sp>
        <p:nvSpPr>
          <p:cNvPr id="94212" name="Text Box 144"/>
          <p:cNvSpPr txBox="1">
            <a:spLocks noChangeArrowheads="1"/>
          </p:cNvSpPr>
          <p:nvPr/>
        </p:nvSpPr>
        <p:spPr bwMode="auto">
          <a:xfrm>
            <a:off x="5943600" y="2438400"/>
            <a:ext cx="2971800" cy="1447800"/>
          </a:xfrm>
          <a:prstGeom prst="rect">
            <a:avLst/>
          </a:prstGeom>
          <a:ln>
            <a:headEnd/>
            <a:tailEnd/>
          </a:ln>
        </p:spPr>
        <p:style>
          <a:lnRef idx="2">
            <a:schemeClr val="accent3"/>
          </a:lnRef>
          <a:fillRef idx="1">
            <a:schemeClr val="lt1"/>
          </a:fillRef>
          <a:effectRef idx="0">
            <a:schemeClr val="accent3"/>
          </a:effectRef>
          <a:fontRef idx="minor">
            <a:schemeClr val="dk1"/>
          </a:fontRef>
        </p:style>
        <p:txBody>
          <a:bodyPr/>
          <a:lstStyle/>
          <a:p>
            <a:pPr algn="ctr"/>
            <a:r>
              <a:rPr lang="en-US" sz="2800" b="1">
                <a:solidFill>
                  <a:srgbClr val="000000"/>
                </a:solidFill>
                <a:latin typeface="Century Gothic" pitchFamily="34" charset="0"/>
              </a:rPr>
              <a:t>Formation of 80S Initiation Complex</a:t>
            </a:r>
            <a:endParaRPr lang="en-US" sz="2800">
              <a:solidFill>
                <a:srgbClr val="000000"/>
              </a:solidFill>
              <a:latin typeface="Century Gothic" pitchFamily="34" charset="0"/>
            </a:endParaRPr>
          </a:p>
        </p:txBody>
      </p:sp>
      <p:grpSp>
        <p:nvGrpSpPr>
          <p:cNvPr id="94213" name="Group 164"/>
          <p:cNvGrpSpPr>
            <a:grpSpLocks/>
          </p:cNvGrpSpPr>
          <p:nvPr/>
        </p:nvGrpSpPr>
        <p:grpSpPr bwMode="auto">
          <a:xfrm>
            <a:off x="685800" y="990600"/>
            <a:ext cx="5372100" cy="4656138"/>
            <a:chOff x="432" y="624"/>
            <a:chExt cx="3384" cy="2933"/>
          </a:xfrm>
        </p:grpSpPr>
        <p:sp>
          <p:nvSpPr>
            <p:cNvPr id="95299" name="Oval 67"/>
            <p:cNvSpPr>
              <a:spLocks noChangeArrowheads="1"/>
            </p:cNvSpPr>
            <p:nvPr/>
          </p:nvSpPr>
          <p:spPr bwMode="auto">
            <a:xfrm>
              <a:off x="3096" y="624"/>
              <a:ext cx="720" cy="720"/>
            </a:xfrm>
            <a:prstGeom prst="ellipse">
              <a:avLst/>
            </a:prstGeom>
            <a:gradFill rotWithShape="0">
              <a:gsLst>
                <a:gs pos="0">
                  <a:srgbClr val="CC99FF"/>
                </a:gs>
                <a:gs pos="100000">
                  <a:srgbClr val="CC99FF">
                    <a:gamma/>
                    <a:shade val="46275"/>
                    <a:invGamma/>
                  </a:srgbClr>
                </a:gs>
              </a:gsLst>
              <a:path path="shape">
                <a:fillToRect l="50000" t="50000" r="50000" b="50000"/>
              </a:path>
            </a:gradFill>
            <a:ln w="9525">
              <a:noFill/>
              <a:round/>
              <a:headEnd/>
              <a:tailEnd/>
            </a:ln>
            <a:effectLst>
              <a:outerShdw dist="35921" dir="2700000" algn="ctr" rotWithShape="0">
                <a:srgbClr val="808080"/>
              </a:outerShdw>
            </a:effectLst>
          </p:spPr>
          <p:txBody>
            <a:bodyPr/>
            <a:lstStyle/>
            <a:p>
              <a:pPr>
                <a:defRPr/>
              </a:pPr>
              <a:endParaRPr lang="en-US"/>
            </a:p>
          </p:txBody>
        </p:sp>
        <p:sp>
          <p:nvSpPr>
            <p:cNvPr id="95307" name="AutoShape 75"/>
            <p:cNvSpPr>
              <a:spLocks noChangeArrowheads="1"/>
            </p:cNvSpPr>
            <p:nvPr/>
          </p:nvSpPr>
          <p:spPr bwMode="auto">
            <a:xfrm rot="1845602">
              <a:off x="1851" y="1356"/>
              <a:ext cx="622" cy="191"/>
            </a:xfrm>
            <a:prstGeom prst="curvedDownArrow">
              <a:avLst>
                <a:gd name="adj1" fmla="val 65131"/>
                <a:gd name="adj2" fmla="val 130262"/>
                <a:gd name="adj3" fmla="val 33333"/>
              </a:avLst>
            </a:prstGeom>
            <a:solidFill>
              <a:srgbClr val="00CCFF"/>
            </a:solidFill>
            <a:ln w="9525">
              <a:noFill/>
              <a:miter lim="800000"/>
              <a:headEnd/>
              <a:tailEnd/>
            </a:ln>
            <a:effectLst>
              <a:outerShdw dist="35921" dir="2700000" algn="ctr" rotWithShape="0">
                <a:srgbClr val="808080"/>
              </a:outerShdw>
            </a:effectLst>
          </p:spPr>
          <p:txBody>
            <a:bodyPr/>
            <a:lstStyle/>
            <a:p>
              <a:pPr>
                <a:defRPr/>
              </a:pPr>
              <a:endParaRPr lang="en-US"/>
            </a:p>
          </p:txBody>
        </p:sp>
        <p:sp>
          <p:nvSpPr>
            <p:cNvPr id="95308" name="AutoShape 76"/>
            <p:cNvSpPr>
              <a:spLocks noChangeArrowheads="1"/>
            </p:cNvSpPr>
            <p:nvPr/>
          </p:nvSpPr>
          <p:spPr bwMode="auto">
            <a:xfrm rot="3835085">
              <a:off x="2700" y="1091"/>
              <a:ext cx="217" cy="719"/>
            </a:xfrm>
            <a:prstGeom prst="curvedRightArrow">
              <a:avLst>
                <a:gd name="adj1" fmla="val 49363"/>
                <a:gd name="adj2" fmla="val 132535"/>
                <a:gd name="adj3" fmla="val 33333"/>
              </a:avLst>
            </a:prstGeom>
            <a:solidFill>
              <a:srgbClr val="00CCFF"/>
            </a:solidFill>
            <a:ln w="9525">
              <a:noFill/>
              <a:miter lim="800000"/>
              <a:headEnd/>
              <a:tailEnd/>
            </a:ln>
            <a:effectLst>
              <a:outerShdw dist="35921" dir="2700000" algn="ctr" rotWithShape="0">
                <a:srgbClr val="808080"/>
              </a:outerShdw>
            </a:effectLst>
          </p:spPr>
          <p:txBody>
            <a:bodyPr/>
            <a:lstStyle/>
            <a:p>
              <a:pPr>
                <a:defRPr/>
              </a:pPr>
              <a:endParaRPr lang="en-US"/>
            </a:p>
          </p:txBody>
        </p:sp>
        <p:sp>
          <p:nvSpPr>
            <p:cNvPr id="95309" name="AutoShape 77"/>
            <p:cNvSpPr>
              <a:spLocks noChangeArrowheads="1"/>
            </p:cNvSpPr>
            <p:nvPr/>
          </p:nvSpPr>
          <p:spPr bwMode="auto">
            <a:xfrm>
              <a:off x="2016" y="1704"/>
              <a:ext cx="456" cy="792"/>
            </a:xfrm>
            <a:prstGeom prst="curvedLeftArrow">
              <a:avLst>
                <a:gd name="adj1" fmla="val 34737"/>
                <a:gd name="adj2" fmla="val 69474"/>
                <a:gd name="adj3" fmla="val 33333"/>
              </a:avLst>
            </a:prstGeom>
            <a:solidFill>
              <a:srgbClr val="00CCFF"/>
            </a:solidFill>
            <a:ln w="9525">
              <a:noFill/>
              <a:miter lim="800000"/>
              <a:headEnd/>
              <a:tailEnd/>
            </a:ln>
            <a:effectLst>
              <a:outerShdw dist="35921" dir="2700000" algn="ctr" rotWithShape="0">
                <a:srgbClr val="808080"/>
              </a:outerShdw>
            </a:effectLst>
          </p:spPr>
          <p:txBody>
            <a:bodyPr/>
            <a:lstStyle/>
            <a:p>
              <a:pPr>
                <a:defRPr/>
              </a:pPr>
              <a:endParaRPr lang="en-US"/>
            </a:p>
          </p:txBody>
        </p:sp>
        <p:sp>
          <p:nvSpPr>
            <p:cNvPr id="95310" name="AutoShape 78"/>
            <p:cNvSpPr>
              <a:spLocks noChangeArrowheads="1"/>
            </p:cNvSpPr>
            <p:nvPr/>
          </p:nvSpPr>
          <p:spPr bwMode="auto">
            <a:xfrm>
              <a:off x="2520" y="1704"/>
              <a:ext cx="264" cy="696"/>
            </a:xfrm>
            <a:prstGeom prst="curvedRightArrow">
              <a:avLst>
                <a:gd name="adj1" fmla="val 52727"/>
                <a:gd name="adj2" fmla="val 105455"/>
                <a:gd name="adj3" fmla="val 33333"/>
              </a:avLst>
            </a:prstGeom>
            <a:solidFill>
              <a:srgbClr val="00CCFF"/>
            </a:solidFill>
            <a:ln w="9525">
              <a:noFill/>
              <a:miter lim="800000"/>
              <a:headEnd/>
              <a:tailEnd/>
            </a:ln>
            <a:effectLst>
              <a:outerShdw dist="35921" dir="2700000" algn="ctr" rotWithShape="0">
                <a:srgbClr val="808080"/>
              </a:outerShdw>
            </a:effectLst>
          </p:spPr>
          <p:txBody>
            <a:bodyPr/>
            <a:lstStyle/>
            <a:p>
              <a:pPr>
                <a:defRPr/>
              </a:pPr>
              <a:endParaRPr lang="en-US"/>
            </a:p>
          </p:txBody>
        </p:sp>
        <p:sp>
          <p:nvSpPr>
            <p:cNvPr id="94222" name="Text Box 79"/>
            <p:cNvSpPr txBox="1">
              <a:spLocks noChangeArrowheads="1"/>
            </p:cNvSpPr>
            <p:nvPr/>
          </p:nvSpPr>
          <p:spPr bwMode="auto">
            <a:xfrm>
              <a:off x="3264" y="912"/>
              <a:ext cx="432" cy="240"/>
            </a:xfrm>
            <a:prstGeom prst="rect">
              <a:avLst/>
            </a:prstGeom>
            <a:noFill/>
            <a:ln w="9525">
              <a:noFill/>
              <a:miter lim="800000"/>
              <a:headEnd/>
              <a:tailEnd/>
            </a:ln>
          </p:spPr>
          <p:txBody>
            <a:bodyPr/>
            <a:lstStyle/>
            <a:p>
              <a:r>
                <a:rPr lang="en-US" sz="2000">
                  <a:latin typeface="Arial Narrow" pitchFamily="34" charset="0"/>
                </a:rPr>
                <a:t>60S</a:t>
              </a:r>
              <a:endParaRPr lang="en-US" sz="2000"/>
            </a:p>
          </p:txBody>
        </p:sp>
        <p:grpSp>
          <p:nvGrpSpPr>
            <p:cNvPr id="94308" name="Group 129"/>
            <p:cNvGrpSpPr>
              <a:grpSpLocks/>
            </p:cNvGrpSpPr>
            <p:nvPr/>
          </p:nvGrpSpPr>
          <p:grpSpPr bwMode="auto">
            <a:xfrm>
              <a:off x="864" y="2324"/>
              <a:ext cx="1080" cy="940"/>
              <a:chOff x="3321" y="7358"/>
              <a:chExt cx="2700" cy="2351"/>
            </a:xfrm>
          </p:grpSpPr>
          <p:sp>
            <p:nvSpPr>
              <p:cNvPr id="95362" name="Freeform 130"/>
              <p:cNvSpPr>
                <a:spLocks/>
              </p:cNvSpPr>
              <p:nvPr/>
            </p:nvSpPr>
            <p:spPr bwMode="auto">
              <a:xfrm>
                <a:off x="4401" y="7358"/>
                <a:ext cx="888" cy="1131"/>
              </a:xfrm>
              <a:custGeom>
                <a:avLst/>
                <a:gdLst/>
                <a:ahLst/>
                <a:cxnLst>
                  <a:cxn ang="0">
                    <a:pos x="705" y="1380"/>
                  </a:cxn>
                  <a:cxn ang="0">
                    <a:pos x="255" y="1365"/>
                  </a:cxn>
                  <a:cxn ang="0">
                    <a:pos x="195" y="1275"/>
                  </a:cxn>
                  <a:cxn ang="0">
                    <a:pos x="45" y="1005"/>
                  </a:cxn>
                  <a:cxn ang="0">
                    <a:pos x="15" y="915"/>
                  </a:cxn>
                  <a:cxn ang="0">
                    <a:pos x="0" y="870"/>
                  </a:cxn>
                  <a:cxn ang="0">
                    <a:pos x="105" y="135"/>
                  </a:cxn>
                  <a:cxn ang="0">
                    <a:pos x="330" y="15"/>
                  </a:cxn>
                  <a:cxn ang="0">
                    <a:pos x="375" y="0"/>
                  </a:cxn>
                  <a:cxn ang="0">
                    <a:pos x="660" y="15"/>
                  </a:cxn>
                  <a:cxn ang="0">
                    <a:pos x="750" y="45"/>
                  </a:cxn>
                  <a:cxn ang="0">
                    <a:pos x="780" y="90"/>
                  </a:cxn>
                  <a:cxn ang="0">
                    <a:pos x="885" y="195"/>
                  </a:cxn>
                  <a:cxn ang="0">
                    <a:pos x="915" y="285"/>
                  </a:cxn>
                  <a:cxn ang="0">
                    <a:pos x="930" y="330"/>
                  </a:cxn>
                  <a:cxn ang="0">
                    <a:pos x="945" y="375"/>
                  </a:cxn>
                  <a:cxn ang="0">
                    <a:pos x="825" y="1170"/>
                  </a:cxn>
                  <a:cxn ang="0">
                    <a:pos x="645" y="1410"/>
                  </a:cxn>
                  <a:cxn ang="0">
                    <a:pos x="345" y="1365"/>
                  </a:cxn>
                  <a:cxn ang="0">
                    <a:pos x="225" y="1335"/>
                  </a:cxn>
                </a:cxnLst>
                <a:rect l="0" t="0" r="r" b="b"/>
                <a:pathLst>
                  <a:path w="950" h="1410">
                    <a:moveTo>
                      <a:pt x="705" y="1380"/>
                    </a:moveTo>
                    <a:cubicBezTo>
                      <a:pt x="555" y="1375"/>
                      <a:pt x="402" y="1395"/>
                      <a:pt x="255" y="1365"/>
                    </a:cubicBezTo>
                    <a:cubicBezTo>
                      <a:pt x="220" y="1358"/>
                      <a:pt x="215" y="1305"/>
                      <a:pt x="195" y="1275"/>
                    </a:cubicBezTo>
                    <a:cubicBezTo>
                      <a:pt x="136" y="1187"/>
                      <a:pt x="88" y="1101"/>
                      <a:pt x="45" y="1005"/>
                    </a:cubicBezTo>
                    <a:cubicBezTo>
                      <a:pt x="32" y="976"/>
                      <a:pt x="25" y="945"/>
                      <a:pt x="15" y="915"/>
                    </a:cubicBezTo>
                    <a:cubicBezTo>
                      <a:pt x="10" y="900"/>
                      <a:pt x="0" y="870"/>
                      <a:pt x="0" y="870"/>
                    </a:cubicBezTo>
                    <a:cubicBezTo>
                      <a:pt x="13" y="554"/>
                      <a:pt x="13" y="410"/>
                      <a:pt x="105" y="135"/>
                    </a:cubicBezTo>
                    <a:cubicBezTo>
                      <a:pt x="120" y="90"/>
                      <a:pt x="285" y="30"/>
                      <a:pt x="330" y="15"/>
                    </a:cubicBezTo>
                    <a:cubicBezTo>
                      <a:pt x="345" y="10"/>
                      <a:pt x="375" y="0"/>
                      <a:pt x="375" y="0"/>
                    </a:cubicBezTo>
                    <a:cubicBezTo>
                      <a:pt x="470" y="5"/>
                      <a:pt x="566" y="4"/>
                      <a:pt x="660" y="15"/>
                    </a:cubicBezTo>
                    <a:cubicBezTo>
                      <a:pt x="691" y="19"/>
                      <a:pt x="750" y="45"/>
                      <a:pt x="750" y="45"/>
                    </a:cubicBezTo>
                    <a:cubicBezTo>
                      <a:pt x="760" y="60"/>
                      <a:pt x="766" y="79"/>
                      <a:pt x="780" y="90"/>
                    </a:cubicBezTo>
                    <a:cubicBezTo>
                      <a:pt x="855" y="150"/>
                      <a:pt x="825" y="14"/>
                      <a:pt x="885" y="195"/>
                    </a:cubicBezTo>
                    <a:cubicBezTo>
                      <a:pt x="895" y="225"/>
                      <a:pt x="905" y="255"/>
                      <a:pt x="915" y="285"/>
                    </a:cubicBezTo>
                    <a:cubicBezTo>
                      <a:pt x="920" y="300"/>
                      <a:pt x="925" y="315"/>
                      <a:pt x="930" y="330"/>
                    </a:cubicBezTo>
                    <a:cubicBezTo>
                      <a:pt x="935" y="345"/>
                      <a:pt x="945" y="375"/>
                      <a:pt x="945" y="375"/>
                    </a:cubicBezTo>
                    <a:cubicBezTo>
                      <a:pt x="936" y="655"/>
                      <a:pt x="950" y="920"/>
                      <a:pt x="825" y="1170"/>
                    </a:cubicBezTo>
                    <a:cubicBezTo>
                      <a:pt x="783" y="1253"/>
                      <a:pt x="740" y="1378"/>
                      <a:pt x="645" y="1410"/>
                    </a:cubicBezTo>
                    <a:cubicBezTo>
                      <a:pt x="444" y="1390"/>
                      <a:pt x="544" y="1405"/>
                      <a:pt x="345" y="1365"/>
                    </a:cubicBezTo>
                    <a:cubicBezTo>
                      <a:pt x="179" y="1332"/>
                      <a:pt x="308" y="1335"/>
                      <a:pt x="225" y="1335"/>
                    </a:cubicBezTo>
                  </a:path>
                </a:pathLst>
              </a:custGeom>
              <a:gradFill rotWithShape="0">
                <a:gsLst>
                  <a:gs pos="0">
                    <a:srgbClr val="FFFFFF">
                      <a:gamma/>
                      <a:shade val="46275"/>
                      <a:invGamma/>
                    </a:srgbClr>
                  </a:gs>
                  <a:gs pos="100000">
                    <a:srgbClr val="FFFFFF"/>
                  </a:gs>
                </a:gsLst>
                <a:lin ang="5400000" scaled="1"/>
              </a:gradFill>
              <a:ln w="9525">
                <a:noFill/>
                <a:round/>
                <a:headEnd/>
                <a:tailEnd/>
              </a:ln>
              <a:effectLst>
                <a:outerShdw dist="35921" dir="2700000" algn="ctr" rotWithShape="0">
                  <a:srgbClr val="808080"/>
                </a:outerShdw>
              </a:effectLst>
            </p:spPr>
            <p:txBody>
              <a:bodyPr/>
              <a:lstStyle/>
              <a:p>
                <a:pPr>
                  <a:defRPr/>
                </a:pPr>
                <a:endParaRPr lang="en-US"/>
              </a:p>
            </p:txBody>
          </p:sp>
          <p:sp>
            <p:nvSpPr>
              <p:cNvPr id="94310" name="Freeform 131"/>
              <p:cNvSpPr>
                <a:spLocks/>
              </p:cNvSpPr>
              <p:nvPr/>
            </p:nvSpPr>
            <p:spPr bwMode="auto">
              <a:xfrm rot="-6425983">
                <a:off x="4793" y="8818"/>
                <a:ext cx="1084" cy="179"/>
              </a:xfrm>
              <a:custGeom>
                <a:avLst/>
                <a:gdLst>
                  <a:gd name="T0" fmla="*/ 3693 w 930"/>
                  <a:gd name="T1" fmla="*/ 0 h 615"/>
                  <a:gd name="T2" fmla="*/ 2026 w 930"/>
                  <a:gd name="T3" fmla="*/ 0 h 615"/>
                  <a:gd name="T4" fmla="*/ 1906 w 930"/>
                  <a:gd name="T5" fmla="*/ 0 h 615"/>
                  <a:gd name="T6" fmla="*/ 1549 w 930"/>
                  <a:gd name="T7" fmla="*/ 0 h 615"/>
                  <a:gd name="T8" fmla="*/ 1312 w 930"/>
                  <a:gd name="T9" fmla="*/ 0 h 615"/>
                  <a:gd name="T10" fmla="*/ 1012 w 930"/>
                  <a:gd name="T11" fmla="*/ 0 h 615"/>
                  <a:gd name="T12" fmla="*/ 716 w 930"/>
                  <a:gd name="T13" fmla="*/ 0 h 615"/>
                  <a:gd name="T14" fmla="*/ 0 w 930"/>
                  <a:gd name="T15" fmla="*/ 0 h 615"/>
                  <a:gd name="T16" fmla="*/ 0 60000 65536"/>
                  <a:gd name="T17" fmla="*/ 0 60000 65536"/>
                  <a:gd name="T18" fmla="*/ 0 60000 65536"/>
                  <a:gd name="T19" fmla="*/ 0 60000 65536"/>
                  <a:gd name="T20" fmla="*/ 0 60000 65536"/>
                  <a:gd name="T21" fmla="*/ 0 60000 65536"/>
                  <a:gd name="T22" fmla="*/ 0 60000 65536"/>
                  <a:gd name="T23" fmla="*/ 0 60000 65536"/>
                  <a:gd name="T24" fmla="*/ 0 w 930"/>
                  <a:gd name="T25" fmla="*/ 0 h 615"/>
                  <a:gd name="T26" fmla="*/ 930 w 930"/>
                  <a:gd name="T27" fmla="*/ 615 h 61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30" h="615">
                    <a:moveTo>
                      <a:pt x="930" y="0"/>
                    </a:moveTo>
                    <a:cubicBezTo>
                      <a:pt x="773" y="22"/>
                      <a:pt x="603" y="85"/>
                      <a:pt x="510" y="225"/>
                    </a:cubicBezTo>
                    <a:cubicBezTo>
                      <a:pt x="500" y="240"/>
                      <a:pt x="494" y="258"/>
                      <a:pt x="480" y="270"/>
                    </a:cubicBezTo>
                    <a:cubicBezTo>
                      <a:pt x="453" y="294"/>
                      <a:pt x="390" y="330"/>
                      <a:pt x="390" y="330"/>
                    </a:cubicBezTo>
                    <a:cubicBezTo>
                      <a:pt x="361" y="418"/>
                      <a:pt x="398" y="337"/>
                      <a:pt x="330" y="405"/>
                    </a:cubicBezTo>
                    <a:cubicBezTo>
                      <a:pt x="262" y="473"/>
                      <a:pt x="343" y="436"/>
                      <a:pt x="255" y="465"/>
                    </a:cubicBezTo>
                    <a:cubicBezTo>
                      <a:pt x="200" y="548"/>
                      <a:pt x="257" y="482"/>
                      <a:pt x="180" y="525"/>
                    </a:cubicBezTo>
                    <a:cubicBezTo>
                      <a:pt x="106" y="566"/>
                      <a:pt x="80" y="615"/>
                      <a:pt x="0" y="615"/>
                    </a:cubicBezTo>
                  </a:path>
                </a:pathLst>
              </a:custGeom>
              <a:noFill/>
              <a:ln w="76200" cmpd="sng">
                <a:solidFill>
                  <a:srgbClr val="000000"/>
                </a:solidFill>
                <a:round/>
                <a:headEnd/>
                <a:tailEnd/>
              </a:ln>
            </p:spPr>
            <p:txBody>
              <a:bodyPr/>
              <a:lstStyle/>
              <a:p>
                <a:endParaRPr lang="en-US"/>
              </a:p>
            </p:txBody>
          </p:sp>
          <p:sp>
            <p:nvSpPr>
              <p:cNvPr id="94311" name="Freeform 132"/>
              <p:cNvSpPr>
                <a:spLocks/>
              </p:cNvSpPr>
              <p:nvPr/>
            </p:nvSpPr>
            <p:spPr bwMode="auto">
              <a:xfrm>
                <a:off x="3681" y="8367"/>
                <a:ext cx="1126" cy="622"/>
              </a:xfrm>
              <a:custGeom>
                <a:avLst/>
                <a:gdLst>
                  <a:gd name="T0" fmla="*/ 162749935 w 255"/>
                  <a:gd name="T1" fmla="*/ 0 h 1200"/>
                  <a:gd name="T2" fmla="*/ 114893268 w 255"/>
                  <a:gd name="T3" fmla="*/ 1 h 1200"/>
                  <a:gd name="T4" fmla="*/ 95677972 w 255"/>
                  <a:gd name="T5" fmla="*/ 1 h 1200"/>
                  <a:gd name="T6" fmla="*/ 76597337 w 255"/>
                  <a:gd name="T7" fmla="*/ 1 h 1200"/>
                  <a:gd name="T8" fmla="*/ 47858203 w 255"/>
                  <a:gd name="T9" fmla="*/ 1 h 1200"/>
                  <a:gd name="T10" fmla="*/ 38294288 w 255"/>
                  <a:gd name="T11" fmla="*/ 3 h 1200"/>
                  <a:gd name="T12" fmla="*/ 28769222 w 255"/>
                  <a:gd name="T13" fmla="*/ 3 h 1200"/>
                  <a:gd name="T14" fmla="*/ 0 w 255"/>
                  <a:gd name="T15" fmla="*/ 3 h 1200"/>
                  <a:gd name="T16" fmla="*/ 0 60000 65536"/>
                  <a:gd name="T17" fmla="*/ 0 60000 65536"/>
                  <a:gd name="T18" fmla="*/ 0 60000 65536"/>
                  <a:gd name="T19" fmla="*/ 0 60000 65536"/>
                  <a:gd name="T20" fmla="*/ 0 60000 65536"/>
                  <a:gd name="T21" fmla="*/ 0 60000 65536"/>
                  <a:gd name="T22" fmla="*/ 0 60000 65536"/>
                  <a:gd name="T23" fmla="*/ 0 60000 65536"/>
                  <a:gd name="T24" fmla="*/ 0 w 255"/>
                  <a:gd name="T25" fmla="*/ 0 h 1200"/>
                  <a:gd name="T26" fmla="*/ 255 w 255"/>
                  <a:gd name="T27" fmla="*/ 1200 h 12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55" h="1200">
                    <a:moveTo>
                      <a:pt x="255" y="0"/>
                    </a:moveTo>
                    <a:cubicBezTo>
                      <a:pt x="243" y="36"/>
                      <a:pt x="185" y="120"/>
                      <a:pt x="180" y="135"/>
                    </a:cubicBezTo>
                    <a:cubicBezTo>
                      <a:pt x="170" y="165"/>
                      <a:pt x="168" y="199"/>
                      <a:pt x="150" y="225"/>
                    </a:cubicBezTo>
                    <a:cubicBezTo>
                      <a:pt x="140" y="240"/>
                      <a:pt x="128" y="254"/>
                      <a:pt x="120" y="270"/>
                    </a:cubicBezTo>
                    <a:cubicBezTo>
                      <a:pt x="97" y="316"/>
                      <a:pt x="91" y="372"/>
                      <a:pt x="75" y="420"/>
                    </a:cubicBezTo>
                    <a:cubicBezTo>
                      <a:pt x="70" y="605"/>
                      <a:pt x="68" y="790"/>
                      <a:pt x="60" y="975"/>
                    </a:cubicBezTo>
                    <a:cubicBezTo>
                      <a:pt x="58" y="1020"/>
                      <a:pt x="52" y="1065"/>
                      <a:pt x="45" y="1110"/>
                    </a:cubicBezTo>
                    <a:cubicBezTo>
                      <a:pt x="39" y="1143"/>
                      <a:pt x="0" y="1200"/>
                      <a:pt x="0" y="1200"/>
                    </a:cubicBezTo>
                  </a:path>
                </a:pathLst>
              </a:custGeom>
              <a:noFill/>
              <a:ln w="76200" cmpd="sng">
                <a:solidFill>
                  <a:srgbClr val="000000"/>
                </a:solidFill>
                <a:round/>
                <a:headEnd/>
                <a:tailEnd/>
              </a:ln>
            </p:spPr>
            <p:txBody>
              <a:bodyPr/>
              <a:lstStyle/>
              <a:p>
                <a:endParaRPr lang="en-US"/>
              </a:p>
            </p:txBody>
          </p:sp>
          <p:sp>
            <p:nvSpPr>
              <p:cNvPr id="94312" name="Freeform 133"/>
              <p:cNvSpPr>
                <a:spLocks/>
              </p:cNvSpPr>
              <p:nvPr/>
            </p:nvSpPr>
            <p:spPr bwMode="auto">
              <a:xfrm>
                <a:off x="4941" y="8449"/>
                <a:ext cx="180" cy="1260"/>
              </a:xfrm>
              <a:custGeom>
                <a:avLst/>
                <a:gdLst>
                  <a:gd name="T0" fmla="*/ 0 w 465"/>
                  <a:gd name="T1" fmla="*/ 0 h 1305"/>
                  <a:gd name="T2" fmla="*/ 0 w 465"/>
                  <a:gd name="T3" fmla="*/ 131 h 1305"/>
                  <a:gd name="T4" fmla="*/ 0 w 465"/>
                  <a:gd name="T5" fmla="*/ 635 h 1305"/>
                  <a:gd name="T6" fmla="*/ 0 w 465"/>
                  <a:gd name="T7" fmla="*/ 690 h 1305"/>
                  <a:gd name="T8" fmla="*/ 0 w 465"/>
                  <a:gd name="T9" fmla="*/ 743 h 1305"/>
                  <a:gd name="T10" fmla="*/ 0 w 465"/>
                  <a:gd name="T11" fmla="*/ 952 h 1305"/>
                  <a:gd name="T12" fmla="*/ 0 60000 65536"/>
                  <a:gd name="T13" fmla="*/ 0 60000 65536"/>
                  <a:gd name="T14" fmla="*/ 0 60000 65536"/>
                  <a:gd name="T15" fmla="*/ 0 60000 65536"/>
                  <a:gd name="T16" fmla="*/ 0 60000 65536"/>
                  <a:gd name="T17" fmla="*/ 0 60000 65536"/>
                  <a:gd name="T18" fmla="*/ 0 w 465"/>
                  <a:gd name="T19" fmla="*/ 0 h 1305"/>
                  <a:gd name="T20" fmla="*/ 465 w 465"/>
                  <a:gd name="T21" fmla="*/ 1305 h 1305"/>
                </a:gdLst>
                <a:ahLst/>
                <a:cxnLst>
                  <a:cxn ang="T12">
                    <a:pos x="T0" y="T1"/>
                  </a:cxn>
                  <a:cxn ang="T13">
                    <a:pos x="T2" y="T3"/>
                  </a:cxn>
                  <a:cxn ang="T14">
                    <a:pos x="T4" y="T5"/>
                  </a:cxn>
                  <a:cxn ang="T15">
                    <a:pos x="T6" y="T7"/>
                  </a:cxn>
                  <a:cxn ang="T16">
                    <a:pos x="T8" y="T9"/>
                  </a:cxn>
                  <a:cxn ang="T17">
                    <a:pos x="T10" y="T11"/>
                  </a:cxn>
                </a:cxnLst>
                <a:rect l="T18" t="T19" r="T20" b="T21"/>
                <a:pathLst>
                  <a:path w="465" h="1305">
                    <a:moveTo>
                      <a:pt x="0" y="0"/>
                    </a:moveTo>
                    <a:cubicBezTo>
                      <a:pt x="31" y="46"/>
                      <a:pt x="78" y="127"/>
                      <a:pt x="90" y="180"/>
                    </a:cubicBezTo>
                    <a:cubicBezTo>
                      <a:pt x="140" y="403"/>
                      <a:pt x="112" y="697"/>
                      <a:pt x="285" y="870"/>
                    </a:cubicBezTo>
                    <a:cubicBezTo>
                      <a:pt x="323" y="983"/>
                      <a:pt x="267" y="848"/>
                      <a:pt x="345" y="945"/>
                    </a:cubicBezTo>
                    <a:cubicBezTo>
                      <a:pt x="428" y="1049"/>
                      <a:pt x="276" y="934"/>
                      <a:pt x="405" y="1020"/>
                    </a:cubicBezTo>
                    <a:cubicBezTo>
                      <a:pt x="448" y="1148"/>
                      <a:pt x="465" y="1172"/>
                      <a:pt x="465" y="1305"/>
                    </a:cubicBezTo>
                  </a:path>
                </a:pathLst>
              </a:custGeom>
              <a:noFill/>
              <a:ln w="76200" cmpd="sng">
                <a:solidFill>
                  <a:srgbClr val="000000"/>
                </a:solidFill>
                <a:round/>
                <a:headEnd/>
                <a:tailEnd/>
              </a:ln>
            </p:spPr>
            <p:txBody>
              <a:bodyPr/>
              <a:lstStyle/>
              <a:p>
                <a:endParaRPr lang="en-US"/>
              </a:p>
            </p:txBody>
          </p:sp>
          <p:sp>
            <p:nvSpPr>
              <p:cNvPr id="94313" name="Freeform 134"/>
              <p:cNvSpPr>
                <a:spLocks/>
              </p:cNvSpPr>
              <p:nvPr/>
            </p:nvSpPr>
            <p:spPr bwMode="auto">
              <a:xfrm rot="-1860016">
                <a:off x="3321" y="8809"/>
                <a:ext cx="1488" cy="337"/>
              </a:xfrm>
              <a:custGeom>
                <a:avLst/>
                <a:gdLst>
                  <a:gd name="T0" fmla="*/ 856 w 1594"/>
                  <a:gd name="T1" fmla="*/ 17 h 420"/>
                  <a:gd name="T2" fmla="*/ 823 w 1594"/>
                  <a:gd name="T3" fmla="*/ 8 h 420"/>
                  <a:gd name="T4" fmla="*/ 800 w 1594"/>
                  <a:gd name="T5" fmla="*/ 4 h 420"/>
                  <a:gd name="T6" fmla="*/ 751 w 1594"/>
                  <a:gd name="T7" fmla="*/ 0 h 420"/>
                  <a:gd name="T8" fmla="*/ 597 w 1594"/>
                  <a:gd name="T9" fmla="*/ 4 h 420"/>
                  <a:gd name="T10" fmla="*/ 549 w 1594"/>
                  <a:gd name="T11" fmla="*/ 8 h 420"/>
                  <a:gd name="T12" fmla="*/ 500 w 1594"/>
                  <a:gd name="T13" fmla="*/ 17 h 420"/>
                  <a:gd name="T14" fmla="*/ 484 w 1594"/>
                  <a:gd name="T15" fmla="*/ 22 h 420"/>
                  <a:gd name="T16" fmla="*/ 460 w 1594"/>
                  <a:gd name="T17" fmla="*/ 26 h 420"/>
                  <a:gd name="T18" fmla="*/ 452 w 1594"/>
                  <a:gd name="T19" fmla="*/ 33 h 420"/>
                  <a:gd name="T20" fmla="*/ 403 w 1594"/>
                  <a:gd name="T21" fmla="*/ 41 h 420"/>
                  <a:gd name="T22" fmla="*/ 0 w 1594"/>
                  <a:gd name="T23" fmla="*/ 58 h 42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594"/>
                  <a:gd name="T37" fmla="*/ 0 h 420"/>
                  <a:gd name="T38" fmla="*/ 1594 w 1594"/>
                  <a:gd name="T39" fmla="*/ 420 h 420"/>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594" h="420">
                    <a:moveTo>
                      <a:pt x="1590" y="120"/>
                    </a:moveTo>
                    <a:cubicBezTo>
                      <a:pt x="1566" y="48"/>
                      <a:pt x="1594" y="92"/>
                      <a:pt x="1530" y="60"/>
                    </a:cubicBezTo>
                    <a:cubicBezTo>
                      <a:pt x="1514" y="52"/>
                      <a:pt x="1501" y="37"/>
                      <a:pt x="1485" y="30"/>
                    </a:cubicBezTo>
                    <a:cubicBezTo>
                      <a:pt x="1456" y="17"/>
                      <a:pt x="1395" y="0"/>
                      <a:pt x="1395" y="0"/>
                    </a:cubicBezTo>
                    <a:cubicBezTo>
                      <a:pt x="1329" y="5"/>
                      <a:pt x="1190" y="10"/>
                      <a:pt x="1110" y="30"/>
                    </a:cubicBezTo>
                    <a:cubicBezTo>
                      <a:pt x="1079" y="38"/>
                      <a:pt x="1046" y="42"/>
                      <a:pt x="1020" y="60"/>
                    </a:cubicBezTo>
                    <a:cubicBezTo>
                      <a:pt x="990" y="80"/>
                      <a:pt x="930" y="120"/>
                      <a:pt x="930" y="120"/>
                    </a:cubicBezTo>
                    <a:cubicBezTo>
                      <a:pt x="920" y="135"/>
                      <a:pt x="913" y="152"/>
                      <a:pt x="900" y="165"/>
                    </a:cubicBezTo>
                    <a:cubicBezTo>
                      <a:pt x="887" y="178"/>
                      <a:pt x="866" y="181"/>
                      <a:pt x="855" y="195"/>
                    </a:cubicBezTo>
                    <a:cubicBezTo>
                      <a:pt x="845" y="207"/>
                      <a:pt x="851" y="229"/>
                      <a:pt x="840" y="240"/>
                    </a:cubicBezTo>
                    <a:cubicBezTo>
                      <a:pt x="815" y="265"/>
                      <a:pt x="750" y="300"/>
                      <a:pt x="750" y="300"/>
                    </a:cubicBezTo>
                    <a:cubicBezTo>
                      <a:pt x="538" y="247"/>
                      <a:pt x="177" y="243"/>
                      <a:pt x="0" y="420"/>
                    </a:cubicBezTo>
                  </a:path>
                </a:pathLst>
              </a:custGeom>
              <a:noFill/>
              <a:ln w="76200" cmpd="sng">
                <a:solidFill>
                  <a:srgbClr val="000000"/>
                </a:solidFill>
                <a:round/>
                <a:headEnd/>
                <a:tailEnd/>
              </a:ln>
            </p:spPr>
            <p:txBody>
              <a:bodyPr/>
              <a:lstStyle/>
              <a:p>
                <a:endParaRPr lang="en-US"/>
              </a:p>
            </p:txBody>
          </p:sp>
          <p:sp>
            <p:nvSpPr>
              <p:cNvPr id="94314" name="Freeform 135"/>
              <p:cNvSpPr>
                <a:spLocks/>
              </p:cNvSpPr>
              <p:nvPr/>
            </p:nvSpPr>
            <p:spPr bwMode="auto">
              <a:xfrm>
                <a:off x="5073" y="8367"/>
                <a:ext cx="948" cy="622"/>
              </a:xfrm>
              <a:custGeom>
                <a:avLst/>
                <a:gdLst>
                  <a:gd name="T0" fmla="*/ 0 w 675"/>
                  <a:gd name="T1" fmla="*/ 1 h 1125"/>
                  <a:gd name="T2" fmla="*/ 1913 w 675"/>
                  <a:gd name="T3" fmla="*/ 1 h 1125"/>
                  <a:gd name="T4" fmla="*/ 2878 w 675"/>
                  <a:gd name="T5" fmla="*/ 0 h 1125"/>
                  <a:gd name="T6" fmla="*/ 7338 w 675"/>
                  <a:gd name="T7" fmla="*/ 1 h 1125"/>
                  <a:gd name="T8" fmla="*/ 7973 w 675"/>
                  <a:gd name="T9" fmla="*/ 1 h 1125"/>
                  <a:gd name="T10" fmla="*/ 8934 w 675"/>
                  <a:gd name="T11" fmla="*/ 1 h 1125"/>
                  <a:gd name="T12" fmla="*/ 9245 w 675"/>
                  <a:gd name="T13" fmla="*/ 1 h 1125"/>
                  <a:gd name="T14" fmla="*/ 10208 w 675"/>
                  <a:gd name="T15" fmla="*/ 1 h 1125"/>
                  <a:gd name="T16" fmla="*/ 11158 w 675"/>
                  <a:gd name="T17" fmla="*/ 4 h 1125"/>
                  <a:gd name="T18" fmla="*/ 12766 w 675"/>
                  <a:gd name="T19" fmla="*/ 5 h 1125"/>
                  <a:gd name="T20" fmla="*/ 14344 w 675"/>
                  <a:gd name="T21" fmla="*/ 6 h 112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675"/>
                  <a:gd name="T34" fmla="*/ 0 h 1125"/>
                  <a:gd name="T35" fmla="*/ 675 w 675"/>
                  <a:gd name="T36" fmla="*/ 1125 h 112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675" h="1125">
                    <a:moveTo>
                      <a:pt x="0" y="45"/>
                    </a:moveTo>
                    <a:cubicBezTo>
                      <a:pt x="30" y="35"/>
                      <a:pt x="60" y="25"/>
                      <a:pt x="90" y="15"/>
                    </a:cubicBezTo>
                    <a:cubicBezTo>
                      <a:pt x="105" y="10"/>
                      <a:pt x="135" y="0"/>
                      <a:pt x="135" y="0"/>
                    </a:cubicBezTo>
                    <a:cubicBezTo>
                      <a:pt x="231" y="12"/>
                      <a:pt x="270" y="10"/>
                      <a:pt x="345" y="60"/>
                    </a:cubicBezTo>
                    <a:cubicBezTo>
                      <a:pt x="355" y="75"/>
                      <a:pt x="362" y="92"/>
                      <a:pt x="375" y="105"/>
                    </a:cubicBezTo>
                    <a:cubicBezTo>
                      <a:pt x="388" y="118"/>
                      <a:pt x="409" y="121"/>
                      <a:pt x="420" y="135"/>
                    </a:cubicBezTo>
                    <a:cubicBezTo>
                      <a:pt x="430" y="147"/>
                      <a:pt x="426" y="167"/>
                      <a:pt x="435" y="180"/>
                    </a:cubicBezTo>
                    <a:cubicBezTo>
                      <a:pt x="447" y="198"/>
                      <a:pt x="465" y="210"/>
                      <a:pt x="480" y="225"/>
                    </a:cubicBezTo>
                    <a:cubicBezTo>
                      <a:pt x="540" y="404"/>
                      <a:pt x="510" y="619"/>
                      <a:pt x="525" y="795"/>
                    </a:cubicBezTo>
                    <a:cubicBezTo>
                      <a:pt x="531" y="863"/>
                      <a:pt x="578" y="953"/>
                      <a:pt x="600" y="1020"/>
                    </a:cubicBezTo>
                    <a:cubicBezTo>
                      <a:pt x="619" y="1077"/>
                      <a:pt x="675" y="1067"/>
                      <a:pt x="675" y="1125"/>
                    </a:cubicBezTo>
                  </a:path>
                </a:pathLst>
              </a:custGeom>
              <a:noFill/>
              <a:ln w="76200" cmpd="sng">
                <a:solidFill>
                  <a:srgbClr val="000000"/>
                </a:solidFill>
                <a:round/>
                <a:headEnd/>
                <a:tailEnd/>
              </a:ln>
            </p:spPr>
            <p:txBody>
              <a:bodyPr/>
              <a:lstStyle/>
              <a:p>
                <a:endParaRPr lang="en-US"/>
              </a:p>
            </p:txBody>
          </p:sp>
          <p:sp>
            <p:nvSpPr>
              <p:cNvPr id="94318" name="Freeform 143"/>
              <p:cNvSpPr>
                <a:spLocks/>
              </p:cNvSpPr>
              <p:nvPr/>
            </p:nvSpPr>
            <p:spPr bwMode="auto">
              <a:xfrm>
                <a:off x="4544" y="8400"/>
                <a:ext cx="347" cy="1282"/>
              </a:xfrm>
              <a:custGeom>
                <a:avLst/>
                <a:gdLst>
                  <a:gd name="T0" fmla="*/ 196 w 347"/>
                  <a:gd name="T1" fmla="*/ 0 h 1282"/>
                  <a:gd name="T2" fmla="*/ 196 w 347"/>
                  <a:gd name="T3" fmla="*/ 180 h 1282"/>
                  <a:gd name="T4" fmla="*/ 181 w 347"/>
                  <a:gd name="T5" fmla="*/ 225 h 1282"/>
                  <a:gd name="T6" fmla="*/ 136 w 347"/>
                  <a:gd name="T7" fmla="*/ 240 h 1282"/>
                  <a:gd name="T8" fmla="*/ 61 w 347"/>
                  <a:gd name="T9" fmla="*/ 330 h 1282"/>
                  <a:gd name="T10" fmla="*/ 31 w 347"/>
                  <a:gd name="T11" fmla="*/ 420 h 1282"/>
                  <a:gd name="T12" fmla="*/ 166 w 347"/>
                  <a:gd name="T13" fmla="*/ 705 h 1282"/>
                  <a:gd name="T14" fmla="*/ 211 w 347"/>
                  <a:gd name="T15" fmla="*/ 720 h 1282"/>
                  <a:gd name="T16" fmla="*/ 316 w 347"/>
                  <a:gd name="T17" fmla="*/ 765 h 1282"/>
                  <a:gd name="T18" fmla="*/ 346 w 347"/>
                  <a:gd name="T19" fmla="*/ 810 h 1282"/>
                  <a:gd name="T20" fmla="*/ 316 w 347"/>
                  <a:gd name="T21" fmla="*/ 1020 h 1282"/>
                  <a:gd name="T22" fmla="*/ 196 w 347"/>
                  <a:gd name="T23" fmla="*/ 1125 h 1282"/>
                  <a:gd name="T24" fmla="*/ 121 w 347"/>
                  <a:gd name="T25" fmla="*/ 1185 h 1282"/>
                  <a:gd name="T26" fmla="*/ 61 w 347"/>
                  <a:gd name="T27" fmla="*/ 1245 h 128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47"/>
                  <a:gd name="T43" fmla="*/ 0 h 1282"/>
                  <a:gd name="T44" fmla="*/ 347 w 347"/>
                  <a:gd name="T45" fmla="*/ 1282 h 1282"/>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47" h="1282">
                    <a:moveTo>
                      <a:pt x="196" y="0"/>
                    </a:moveTo>
                    <a:cubicBezTo>
                      <a:pt x="223" y="82"/>
                      <a:pt x="218" y="46"/>
                      <a:pt x="196" y="180"/>
                    </a:cubicBezTo>
                    <a:cubicBezTo>
                      <a:pt x="193" y="196"/>
                      <a:pt x="192" y="214"/>
                      <a:pt x="181" y="225"/>
                    </a:cubicBezTo>
                    <a:cubicBezTo>
                      <a:pt x="170" y="236"/>
                      <a:pt x="151" y="235"/>
                      <a:pt x="136" y="240"/>
                    </a:cubicBezTo>
                    <a:cubicBezTo>
                      <a:pt x="108" y="268"/>
                      <a:pt x="78" y="292"/>
                      <a:pt x="61" y="330"/>
                    </a:cubicBezTo>
                    <a:cubicBezTo>
                      <a:pt x="48" y="359"/>
                      <a:pt x="31" y="420"/>
                      <a:pt x="31" y="420"/>
                    </a:cubicBezTo>
                    <a:cubicBezTo>
                      <a:pt x="58" y="527"/>
                      <a:pt x="105" y="614"/>
                      <a:pt x="166" y="705"/>
                    </a:cubicBezTo>
                    <a:cubicBezTo>
                      <a:pt x="175" y="718"/>
                      <a:pt x="197" y="713"/>
                      <a:pt x="211" y="720"/>
                    </a:cubicBezTo>
                    <a:cubicBezTo>
                      <a:pt x="315" y="772"/>
                      <a:pt x="191" y="734"/>
                      <a:pt x="316" y="765"/>
                    </a:cubicBezTo>
                    <a:cubicBezTo>
                      <a:pt x="326" y="780"/>
                      <a:pt x="345" y="792"/>
                      <a:pt x="346" y="810"/>
                    </a:cubicBezTo>
                    <a:cubicBezTo>
                      <a:pt x="347" y="821"/>
                      <a:pt x="329" y="984"/>
                      <a:pt x="316" y="1020"/>
                    </a:cubicBezTo>
                    <a:cubicBezTo>
                      <a:pt x="297" y="1070"/>
                      <a:pt x="196" y="1125"/>
                      <a:pt x="196" y="1125"/>
                    </a:cubicBezTo>
                    <a:cubicBezTo>
                      <a:pt x="110" y="1254"/>
                      <a:pt x="225" y="1102"/>
                      <a:pt x="121" y="1185"/>
                    </a:cubicBezTo>
                    <a:cubicBezTo>
                      <a:pt x="0" y="1282"/>
                      <a:pt x="160" y="1196"/>
                      <a:pt x="61" y="1245"/>
                    </a:cubicBezTo>
                  </a:path>
                </a:pathLst>
              </a:custGeom>
              <a:noFill/>
              <a:ln w="76200" cmpd="sng">
                <a:solidFill>
                  <a:srgbClr val="000000"/>
                </a:solidFill>
                <a:round/>
                <a:headEnd/>
                <a:tailEnd/>
              </a:ln>
            </p:spPr>
            <p:txBody>
              <a:bodyPr/>
              <a:lstStyle/>
              <a:p>
                <a:endParaRPr lang="en-US"/>
              </a:p>
            </p:txBody>
          </p:sp>
        </p:grpSp>
        <p:grpSp>
          <p:nvGrpSpPr>
            <p:cNvPr id="94224" name="Group 162"/>
            <p:cNvGrpSpPr>
              <a:grpSpLocks/>
            </p:cNvGrpSpPr>
            <p:nvPr/>
          </p:nvGrpSpPr>
          <p:grpSpPr bwMode="auto">
            <a:xfrm>
              <a:off x="432" y="649"/>
              <a:ext cx="1392" cy="1559"/>
              <a:chOff x="432" y="649"/>
              <a:chExt cx="1392" cy="1559"/>
            </a:xfrm>
          </p:grpSpPr>
          <p:sp>
            <p:nvSpPr>
              <p:cNvPr id="94257" name="Text Box 4"/>
              <p:cNvSpPr txBox="1">
                <a:spLocks noChangeArrowheads="1"/>
              </p:cNvSpPr>
              <p:nvPr/>
            </p:nvSpPr>
            <p:spPr bwMode="auto">
              <a:xfrm>
                <a:off x="432" y="1457"/>
                <a:ext cx="432" cy="216"/>
              </a:xfrm>
              <a:prstGeom prst="rect">
                <a:avLst/>
              </a:prstGeom>
              <a:noFill/>
              <a:ln w="9525">
                <a:noFill/>
                <a:miter lim="800000"/>
                <a:headEnd/>
                <a:tailEnd/>
              </a:ln>
            </p:spPr>
            <p:txBody>
              <a:bodyPr/>
              <a:lstStyle/>
              <a:p>
                <a:r>
                  <a:rPr lang="en-US" sz="1200" b="1">
                    <a:latin typeface="Century Gothic" pitchFamily="34" charset="0"/>
                  </a:rPr>
                  <a:t>Start codon</a:t>
                </a:r>
                <a:endParaRPr lang="en-US">
                  <a:latin typeface="Century Gothic" pitchFamily="34" charset="0"/>
                </a:endParaRPr>
              </a:p>
            </p:txBody>
          </p:sp>
          <p:sp>
            <p:nvSpPr>
              <p:cNvPr id="94258" name="Freeform 5"/>
              <p:cNvSpPr>
                <a:spLocks/>
              </p:cNvSpPr>
              <p:nvPr/>
            </p:nvSpPr>
            <p:spPr bwMode="auto">
              <a:xfrm>
                <a:off x="1284" y="1008"/>
                <a:ext cx="492" cy="301"/>
              </a:xfrm>
              <a:custGeom>
                <a:avLst/>
                <a:gdLst>
                  <a:gd name="T0" fmla="*/ 0 w 1230"/>
                  <a:gd name="T1" fmla="*/ 0 h 754"/>
                  <a:gd name="T2" fmla="*/ 0 w 1230"/>
                  <a:gd name="T3" fmla="*/ 0 h 754"/>
                  <a:gd name="T4" fmla="*/ 0 w 1230"/>
                  <a:gd name="T5" fmla="*/ 0 h 754"/>
                  <a:gd name="T6" fmla="*/ 0 w 1230"/>
                  <a:gd name="T7" fmla="*/ 0 h 754"/>
                  <a:gd name="T8" fmla="*/ 0 w 1230"/>
                  <a:gd name="T9" fmla="*/ 0 h 754"/>
                  <a:gd name="T10" fmla="*/ 0 w 1230"/>
                  <a:gd name="T11" fmla="*/ 0 h 754"/>
                  <a:gd name="T12" fmla="*/ 0 w 1230"/>
                  <a:gd name="T13" fmla="*/ 0 h 754"/>
                  <a:gd name="T14" fmla="*/ 0 w 1230"/>
                  <a:gd name="T15" fmla="*/ 0 h 754"/>
                  <a:gd name="T16" fmla="*/ 0 w 1230"/>
                  <a:gd name="T17" fmla="*/ 0 h 754"/>
                  <a:gd name="T18" fmla="*/ 0 w 1230"/>
                  <a:gd name="T19" fmla="*/ 0 h 7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230"/>
                  <a:gd name="T31" fmla="*/ 0 h 754"/>
                  <a:gd name="T32" fmla="*/ 1230 w 1230"/>
                  <a:gd name="T33" fmla="*/ 754 h 75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230" h="754">
                    <a:moveTo>
                      <a:pt x="0" y="0"/>
                    </a:moveTo>
                    <a:cubicBezTo>
                      <a:pt x="40" y="5"/>
                      <a:pt x="82" y="1"/>
                      <a:pt x="120" y="15"/>
                    </a:cubicBezTo>
                    <a:cubicBezTo>
                      <a:pt x="154" y="27"/>
                      <a:pt x="210" y="75"/>
                      <a:pt x="210" y="75"/>
                    </a:cubicBezTo>
                    <a:cubicBezTo>
                      <a:pt x="279" y="178"/>
                      <a:pt x="236" y="154"/>
                      <a:pt x="315" y="180"/>
                    </a:cubicBezTo>
                    <a:cubicBezTo>
                      <a:pt x="331" y="211"/>
                      <a:pt x="351" y="258"/>
                      <a:pt x="375" y="285"/>
                    </a:cubicBezTo>
                    <a:cubicBezTo>
                      <a:pt x="403" y="317"/>
                      <a:pt x="441" y="340"/>
                      <a:pt x="465" y="375"/>
                    </a:cubicBezTo>
                    <a:cubicBezTo>
                      <a:pt x="505" y="435"/>
                      <a:pt x="480" y="410"/>
                      <a:pt x="540" y="450"/>
                    </a:cubicBezTo>
                    <a:cubicBezTo>
                      <a:pt x="613" y="559"/>
                      <a:pt x="727" y="618"/>
                      <a:pt x="840" y="675"/>
                    </a:cubicBezTo>
                    <a:cubicBezTo>
                      <a:pt x="907" y="708"/>
                      <a:pt x="972" y="745"/>
                      <a:pt x="1050" y="750"/>
                    </a:cubicBezTo>
                    <a:cubicBezTo>
                      <a:pt x="1110" y="754"/>
                      <a:pt x="1170" y="750"/>
                      <a:pt x="1230" y="750"/>
                    </a:cubicBezTo>
                  </a:path>
                </a:pathLst>
              </a:custGeom>
              <a:noFill/>
              <a:ln w="57150" cmpd="sng">
                <a:solidFill>
                  <a:srgbClr val="000000"/>
                </a:solidFill>
                <a:round/>
                <a:headEnd/>
                <a:tailEnd/>
              </a:ln>
            </p:spPr>
            <p:txBody>
              <a:bodyPr/>
              <a:lstStyle/>
              <a:p>
                <a:endParaRPr lang="en-US"/>
              </a:p>
            </p:txBody>
          </p:sp>
          <p:sp>
            <p:nvSpPr>
              <p:cNvPr id="95274" name="Freeform 42"/>
              <p:cNvSpPr>
                <a:spLocks/>
              </p:cNvSpPr>
              <p:nvPr/>
            </p:nvSpPr>
            <p:spPr bwMode="auto">
              <a:xfrm>
                <a:off x="1047" y="649"/>
                <a:ext cx="355" cy="452"/>
              </a:xfrm>
              <a:custGeom>
                <a:avLst/>
                <a:gdLst/>
                <a:ahLst/>
                <a:cxnLst>
                  <a:cxn ang="0">
                    <a:pos x="705" y="1380"/>
                  </a:cxn>
                  <a:cxn ang="0">
                    <a:pos x="255" y="1365"/>
                  </a:cxn>
                  <a:cxn ang="0">
                    <a:pos x="195" y="1275"/>
                  </a:cxn>
                  <a:cxn ang="0">
                    <a:pos x="45" y="1005"/>
                  </a:cxn>
                  <a:cxn ang="0">
                    <a:pos x="15" y="915"/>
                  </a:cxn>
                  <a:cxn ang="0">
                    <a:pos x="0" y="870"/>
                  </a:cxn>
                  <a:cxn ang="0">
                    <a:pos x="105" y="135"/>
                  </a:cxn>
                  <a:cxn ang="0">
                    <a:pos x="330" y="15"/>
                  </a:cxn>
                  <a:cxn ang="0">
                    <a:pos x="375" y="0"/>
                  </a:cxn>
                  <a:cxn ang="0">
                    <a:pos x="660" y="15"/>
                  </a:cxn>
                  <a:cxn ang="0">
                    <a:pos x="750" y="45"/>
                  </a:cxn>
                  <a:cxn ang="0">
                    <a:pos x="780" y="90"/>
                  </a:cxn>
                  <a:cxn ang="0">
                    <a:pos x="885" y="195"/>
                  </a:cxn>
                  <a:cxn ang="0">
                    <a:pos x="915" y="285"/>
                  </a:cxn>
                  <a:cxn ang="0">
                    <a:pos x="930" y="330"/>
                  </a:cxn>
                  <a:cxn ang="0">
                    <a:pos x="945" y="375"/>
                  </a:cxn>
                  <a:cxn ang="0">
                    <a:pos x="825" y="1170"/>
                  </a:cxn>
                  <a:cxn ang="0">
                    <a:pos x="645" y="1410"/>
                  </a:cxn>
                  <a:cxn ang="0">
                    <a:pos x="345" y="1365"/>
                  </a:cxn>
                  <a:cxn ang="0">
                    <a:pos x="225" y="1335"/>
                  </a:cxn>
                </a:cxnLst>
                <a:rect l="0" t="0" r="r" b="b"/>
                <a:pathLst>
                  <a:path w="950" h="1410">
                    <a:moveTo>
                      <a:pt x="705" y="1380"/>
                    </a:moveTo>
                    <a:cubicBezTo>
                      <a:pt x="555" y="1375"/>
                      <a:pt x="402" y="1395"/>
                      <a:pt x="255" y="1365"/>
                    </a:cubicBezTo>
                    <a:cubicBezTo>
                      <a:pt x="220" y="1358"/>
                      <a:pt x="215" y="1305"/>
                      <a:pt x="195" y="1275"/>
                    </a:cubicBezTo>
                    <a:cubicBezTo>
                      <a:pt x="136" y="1187"/>
                      <a:pt x="88" y="1101"/>
                      <a:pt x="45" y="1005"/>
                    </a:cubicBezTo>
                    <a:cubicBezTo>
                      <a:pt x="32" y="976"/>
                      <a:pt x="25" y="945"/>
                      <a:pt x="15" y="915"/>
                    </a:cubicBezTo>
                    <a:cubicBezTo>
                      <a:pt x="10" y="900"/>
                      <a:pt x="0" y="870"/>
                      <a:pt x="0" y="870"/>
                    </a:cubicBezTo>
                    <a:cubicBezTo>
                      <a:pt x="13" y="554"/>
                      <a:pt x="13" y="410"/>
                      <a:pt x="105" y="135"/>
                    </a:cubicBezTo>
                    <a:cubicBezTo>
                      <a:pt x="120" y="90"/>
                      <a:pt x="285" y="30"/>
                      <a:pt x="330" y="15"/>
                    </a:cubicBezTo>
                    <a:cubicBezTo>
                      <a:pt x="345" y="10"/>
                      <a:pt x="375" y="0"/>
                      <a:pt x="375" y="0"/>
                    </a:cubicBezTo>
                    <a:cubicBezTo>
                      <a:pt x="470" y="5"/>
                      <a:pt x="566" y="4"/>
                      <a:pt x="660" y="15"/>
                    </a:cubicBezTo>
                    <a:cubicBezTo>
                      <a:pt x="691" y="19"/>
                      <a:pt x="750" y="45"/>
                      <a:pt x="750" y="45"/>
                    </a:cubicBezTo>
                    <a:cubicBezTo>
                      <a:pt x="760" y="60"/>
                      <a:pt x="766" y="79"/>
                      <a:pt x="780" y="90"/>
                    </a:cubicBezTo>
                    <a:cubicBezTo>
                      <a:pt x="855" y="150"/>
                      <a:pt x="825" y="14"/>
                      <a:pt x="885" y="195"/>
                    </a:cubicBezTo>
                    <a:cubicBezTo>
                      <a:pt x="895" y="225"/>
                      <a:pt x="905" y="255"/>
                      <a:pt x="915" y="285"/>
                    </a:cubicBezTo>
                    <a:cubicBezTo>
                      <a:pt x="920" y="300"/>
                      <a:pt x="925" y="315"/>
                      <a:pt x="930" y="330"/>
                    </a:cubicBezTo>
                    <a:cubicBezTo>
                      <a:pt x="935" y="345"/>
                      <a:pt x="945" y="375"/>
                      <a:pt x="945" y="375"/>
                    </a:cubicBezTo>
                    <a:cubicBezTo>
                      <a:pt x="936" y="655"/>
                      <a:pt x="950" y="920"/>
                      <a:pt x="825" y="1170"/>
                    </a:cubicBezTo>
                    <a:cubicBezTo>
                      <a:pt x="783" y="1253"/>
                      <a:pt x="740" y="1378"/>
                      <a:pt x="645" y="1410"/>
                    </a:cubicBezTo>
                    <a:cubicBezTo>
                      <a:pt x="444" y="1390"/>
                      <a:pt x="544" y="1405"/>
                      <a:pt x="345" y="1365"/>
                    </a:cubicBezTo>
                    <a:cubicBezTo>
                      <a:pt x="179" y="1332"/>
                      <a:pt x="308" y="1335"/>
                      <a:pt x="225" y="1335"/>
                    </a:cubicBezTo>
                  </a:path>
                </a:pathLst>
              </a:custGeom>
              <a:gradFill rotWithShape="0">
                <a:gsLst>
                  <a:gs pos="0">
                    <a:srgbClr val="FFFFFF">
                      <a:gamma/>
                      <a:shade val="46275"/>
                      <a:invGamma/>
                    </a:srgbClr>
                  </a:gs>
                  <a:gs pos="100000">
                    <a:srgbClr val="FFFFFF"/>
                  </a:gs>
                </a:gsLst>
                <a:lin ang="5400000" scaled="1"/>
              </a:gradFill>
              <a:ln w="9525">
                <a:noFill/>
                <a:round/>
                <a:headEnd/>
                <a:tailEnd/>
              </a:ln>
              <a:effectLst>
                <a:outerShdw dist="35921" dir="2700000" algn="ctr" rotWithShape="0">
                  <a:srgbClr val="808080"/>
                </a:outerShdw>
              </a:effectLst>
            </p:spPr>
            <p:txBody>
              <a:bodyPr/>
              <a:lstStyle/>
              <a:p>
                <a:pPr>
                  <a:defRPr/>
                </a:pPr>
                <a:endParaRPr lang="en-US"/>
              </a:p>
            </p:txBody>
          </p:sp>
          <p:sp>
            <p:nvSpPr>
              <p:cNvPr id="94260" name="Freeform 43"/>
              <p:cNvSpPr>
                <a:spLocks/>
              </p:cNvSpPr>
              <p:nvPr/>
            </p:nvSpPr>
            <p:spPr bwMode="auto">
              <a:xfrm>
                <a:off x="879" y="1071"/>
                <a:ext cx="347" cy="197"/>
              </a:xfrm>
              <a:custGeom>
                <a:avLst/>
                <a:gdLst>
                  <a:gd name="T0" fmla="*/ 0 w 930"/>
                  <a:gd name="T1" fmla="*/ 0 h 615"/>
                  <a:gd name="T2" fmla="*/ 0 w 930"/>
                  <a:gd name="T3" fmla="*/ 0 h 615"/>
                  <a:gd name="T4" fmla="*/ 0 w 930"/>
                  <a:gd name="T5" fmla="*/ 0 h 615"/>
                  <a:gd name="T6" fmla="*/ 0 w 930"/>
                  <a:gd name="T7" fmla="*/ 0 h 615"/>
                  <a:gd name="T8" fmla="*/ 0 w 930"/>
                  <a:gd name="T9" fmla="*/ 0 h 615"/>
                  <a:gd name="T10" fmla="*/ 0 w 930"/>
                  <a:gd name="T11" fmla="*/ 0 h 615"/>
                  <a:gd name="T12" fmla="*/ 0 w 930"/>
                  <a:gd name="T13" fmla="*/ 0 h 615"/>
                  <a:gd name="T14" fmla="*/ 0 w 930"/>
                  <a:gd name="T15" fmla="*/ 0 h 615"/>
                  <a:gd name="T16" fmla="*/ 0 60000 65536"/>
                  <a:gd name="T17" fmla="*/ 0 60000 65536"/>
                  <a:gd name="T18" fmla="*/ 0 60000 65536"/>
                  <a:gd name="T19" fmla="*/ 0 60000 65536"/>
                  <a:gd name="T20" fmla="*/ 0 60000 65536"/>
                  <a:gd name="T21" fmla="*/ 0 60000 65536"/>
                  <a:gd name="T22" fmla="*/ 0 60000 65536"/>
                  <a:gd name="T23" fmla="*/ 0 60000 65536"/>
                  <a:gd name="T24" fmla="*/ 0 w 930"/>
                  <a:gd name="T25" fmla="*/ 0 h 615"/>
                  <a:gd name="T26" fmla="*/ 930 w 930"/>
                  <a:gd name="T27" fmla="*/ 615 h 61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30" h="615">
                    <a:moveTo>
                      <a:pt x="930" y="0"/>
                    </a:moveTo>
                    <a:cubicBezTo>
                      <a:pt x="773" y="22"/>
                      <a:pt x="603" y="85"/>
                      <a:pt x="510" y="225"/>
                    </a:cubicBezTo>
                    <a:cubicBezTo>
                      <a:pt x="500" y="240"/>
                      <a:pt x="494" y="258"/>
                      <a:pt x="480" y="270"/>
                    </a:cubicBezTo>
                    <a:cubicBezTo>
                      <a:pt x="453" y="294"/>
                      <a:pt x="390" y="330"/>
                      <a:pt x="390" y="330"/>
                    </a:cubicBezTo>
                    <a:cubicBezTo>
                      <a:pt x="361" y="418"/>
                      <a:pt x="398" y="337"/>
                      <a:pt x="330" y="405"/>
                    </a:cubicBezTo>
                    <a:cubicBezTo>
                      <a:pt x="262" y="473"/>
                      <a:pt x="343" y="436"/>
                      <a:pt x="255" y="465"/>
                    </a:cubicBezTo>
                    <a:cubicBezTo>
                      <a:pt x="200" y="548"/>
                      <a:pt x="257" y="482"/>
                      <a:pt x="180" y="525"/>
                    </a:cubicBezTo>
                    <a:cubicBezTo>
                      <a:pt x="106" y="566"/>
                      <a:pt x="80" y="615"/>
                      <a:pt x="0" y="615"/>
                    </a:cubicBezTo>
                  </a:path>
                </a:pathLst>
              </a:custGeom>
              <a:noFill/>
              <a:ln w="57150" cmpd="sng">
                <a:solidFill>
                  <a:srgbClr val="000000"/>
                </a:solidFill>
                <a:round/>
                <a:headEnd/>
                <a:tailEnd/>
              </a:ln>
            </p:spPr>
            <p:txBody>
              <a:bodyPr/>
              <a:lstStyle/>
              <a:p>
                <a:endParaRPr lang="en-US"/>
              </a:p>
            </p:txBody>
          </p:sp>
          <p:sp>
            <p:nvSpPr>
              <p:cNvPr id="94261" name="Freeform 44"/>
              <p:cNvSpPr>
                <a:spLocks/>
              </p:cNvSpPr>
              <p:nvPr/>
            </p:nvSpPr>
            <p:spPr bwMode="auto">
              <a:xfrm>
                <a:off x="1114" y="1030"/>
                <a:ext cx="95" cy="385"/>
              </a:xfrm>
              <a:custGeom>
                <a:avLst/>
                <a:gdLst>
                  <a:gd name="T0" fmla="*/ 0 w 255"/>
                  <a:gd name="T1" fmla="*/ 0 h 1200"/>
                  <a:gd name="T2" fmla="*/ 0 w 255"/>
                  <a:gd name="T3" fmla="*/ 0 h 1200"/>
                  <a:gd name="T4" fmla="*/ 0 w 255"/>
                  <a:gd name="T5" fmla="*/ 0 h 1200"/>
                  <a:gd name="T6" fmla="*/ 0 w 255"/>
                  <a:gd name="T7" fmla="*/ 0 h 1200"/>
                  <a:gd name="T8" fmla="*/ 0 w 255"/>
                  <a:gd name="T9" fmla="*/ 0 h 1200"/>
                  <a:gd name="T10" fmla="*/ 0 w 255"/>
                  <a:gd name="T11" fmla="*/ 0 h 1200"/>
                  <a:gd name="T12" fmla="*/ 0 w 255"/>
                  <a:gd name="T13" fmla="*/ 0 h 1200"/>
                  <a:gd name="T14" fmla="*/ 0 w 255"/>
                  <a:gd name="T15" fmla="*/ 0 h 1200"/>
                  <a:gd name="T16" fmla="*/ 0 60000 65536"/>
                  <a:gd name="T17" fmla="*/ 0 60000 65536"/>
                  <a:gd name="T18" fmla="*/ 0 60000 65536"/>
                  <a:gd name="T19" fmla="*/ 0 60000 65536"/>
                  <a:gd name="T20" fmla="*/ 0 60000 65536"/>
                  <a:gd name="T21" fmla="*/ 0 60000 65536"/>
                  <a:gd name="T22" fmla="*/ 0 60000 65536"/>
                  <a:gd name="T23" fmla="*/ 0 60000 65536"/>
                  <a:gd name="T24" fmla="*/ 0 w 255"/>
                  <a:gd name="T25" fmla="*/ 0 h 1200"/>
                  <a:gd name="T26" fmla="*/ 255 w 255"/>
                  <a:gd name="T27" fmla="*/ 1200 h 12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55" h="1200">
                    <a:moveTo>
                      <a:pt x="255" y="0"/>
                    </a:moveTo>
                    <a:cubicBezTo>
                      <a:pt x="243" y="36"/>
                      <a:pt x="185" y="120"/>
                      <a:pt x="180" y="135"/>
                    </a:cubicBezTo>
                    <a:cubicBezTo>
                      <a:pt x="170" y="165"/>
                      <a:pt x="168" y="199"/>
                      <a:pt x="150" y="225"/>
                    </a:cubicBezTo>
                    <a:cubicBezTo>
                      <a:pt x="140" y="240"/>
                      <a:pt x="128" y="254"/>
                      <a:pt x="120" y="270"/>
                    </a:cubicBezTo>
                    <a:cubicBezTo>
                      <a:pt x="97" y="316"/>
                      <a:pt x="91" y="372"/>
                      <a:pt x="75" y="420"/>
                    </a:cubicBezTo>
                    <a:cubicBezTo>
                      <a:pt x="70" y="605"/>
                      <a:pt x="68" y="790"/>
                      <a:pt x="60" y="975"/>
                    </a:cubicBezTo>
                    <a:cubicBezTo>
                      <a:pt x="58" y="1020"/>
                      <a:pt x="52" y="1065"/>
                      <a:pt x="45" y="1110"/>
                    </a:cubicBezTo>
                    <a:cubicBezTo>
                      <a:pt x="39" y="1143"/>
                      <a:pt x="0" y="1200"/>
                      <a:pt x="0" y="1200"/>
                    </a:cubicBezTo>
                  </a:path>
                </a:pathLst>
              </a:custGeom>
              <a:noFill/>
              <a:ln w="57150" cmpd="sng">
                <a:solidFill>
                  <a:srgbClr val="000000"/>
                </a:solidFill>
                <a:round/>
                <a:headEnd/>
                <a:tailEnd/>
              </a:ln>
            </p:spPr>
            <p:txBody>
              <a:bodyPr/>
              <a:lstStyle/>
              <a:p>
                <a:endParaRPr lang="en-US"/>
              </a:p>
            </p:txBody>
          </p:sp>
          <p:sp>
            <p:nvSpPr>
              <p:cNvPr id="94262" name="Freeform 45"/>
              <p:cNvSpPr>
                <a:spLocks/>
              </p:cNvSpPr>
              <p:nvPr/>
            </p:nvSpPr>
            <p:spPr bwMode="auto">
              <a:xfrm>
                <a:off x="1248" y="1013"/>
                <a:ext cx="174" cy="419"/>
              </a:xfrm>
              <a:custGeom>
                <a:avLst/>
                <a:gdLst>
                  <a:gd name="T0" fmla="*/ 0 w 465"/>
                  <a:gd name="T1" fmla="*/ 0 h 1305"/>
                  <a:gd name="T2" fmla="*/ 0 w 465"/>
                  <a:gd name="T3" fmla="*/ 0 h 1305"/>
                  <a:gd name="T4" fmla="*/ 0 w 465"/>
                  <a:gd name="T5" fmla="*/ 0 h 1305"/>
                  <a:gd name="T6" fmla="*/ 0 w 465"/>
                  <a:gd name="T7" fmla="*/ 0 h 1305"/>
                  <a:gd name="T8" fmla="*/ 0 w 465"/>
                  <a:gd name="T9" fmla="*/ 0 h 1305"/>
                  <a:gd name="T10" fmla="*/ 0 w 465"/>
                  <a:gd name="T11" fmla="*/ 0 h 1305"/>
                  <a:gd name="T12" fmla="*/ 0 60000 65536"/>
                  <a:gd name="T13" fmla="*/ 0 60000 65536"/>
                  <a:gd name="T14" fmla="*/ 0 60000 65536"/>
                  <a:gd name="T15" fmla="*/ 0 60000 65536"/>
                  <a:gd name="T16" fmla="*/ 0 60000 65536"/>
                  <a:gd name="T17" fmla="*/ 0 60000 65536"/>
                  <a:gd name="T18" fmla="*/ 0 w 465"/>
                  <a:gd name="T19" fmla="*/ 0 h 1305"/>
                  <a:gd name="T20" fmla="*/ 465 w 465"/>
                  <a:gd name="T21" fmla="*/ 1305 h 1305"/>
                </a:gdLst>
                <a:ahLst/>
                <a:cxnLst>
                  <a:cxn ang="T12">
                    <a:pos x="T0" y="T1"/>
                  </a:cxn>
                  <a:cxn ang="T13">
                    <a:pos x="T2" y="T3"/>
                  </a:cxn>
                  <a:cxn ang="T14">
                    <a:pos x="T4" y="T5"/>
                  </a:cxn>
                  <a:cxn ang="T15">
                    <a:pos x="T6" y="T7"/>
                  </a:cxn>
                  <a:cxn ang="T16">
                    <a:pos x="T8" y="T9"/>
                  </a:cxn>
                  <a:cxn ang="T17">
                    <a:pos x="T10" y="T11"/>
                  </a:cxn>
                </a:cxnLst>
                <a:rect l="T18" t="T19" r="T20" b="T21"/>
                <a:pathLst>
                  <a:path w="465" h="1305">
                    <a:moveTo>
                      <a:pt x="0" y="0"/>
                    </a:moveTo>
                    <a:cubicBezTo>
                      <a:pt x="31" y="46"/>
                      <a:pt x="78" y="127"/>
                      <a:pt x="90" y="180"/>
                    </a:cubicBezTo>
                    <a:cubicBezTo>
                      <a:pt x="140" y="403"/>
                      <a:pt x="112" y="697"/>
                      <a:pt x="285" y="870"/>
                    </a:cubicBezTo>
                    <a:cubicBezTo>
                      <a:pt x="323" y="983"/>
                      <a:pt x="267" y="848"/>
                      <a:pt x="345" y="945"/>
                    </a:cubicBezTo>
                    <a:cubicBezTo>
                      <a:pt x="428" y="1049"/>
                      <a:pt x="276" y="934"/>
                      <a:pt x="405" y="1020"/>
                    </a:cubicBezTo>
                    <a:cubicBezTo>
                      <a:pt x="448" y="1148"/>
                      <a:pt x="465" y="1172"/>
                      <a:pt x="465" y="1305"/>
                    </a:cubicBezTo>
                  </a:path>
                </a:pathLst>
              </a:custGeom>
              <a:noFill/>
              <a:ln w="57150" cmpd="sng">
                <a:solidFill>
                  <a:srgbClr val="000000"/>
                </a:solidFill>
                <a:round/>
                <a:headEnd/>
                <a:tailEnd/>
              </a:ln>
            </p:spPr>
            <p:txBody>
              <a:bodyPr/>
              <a:lstStyle/>
              <a:p>
                <a:endParaRPr lang="en-US"/>
              </a:p>
            </p:txBody>
          </p:sp>
          <p:sp>
            <p:nvSpPr>
              <p:cNvPr id="94263" name="Freeform 46"/>
              <p:cNvSpPr>
                <a:spLocks/>
              </p:cNvSpPr>
              <p:nvPr/>
            </p:nvSpPr>
            <p:spPr bwMode="auto">
              <a:xfrm>
                <a:off x="720" y="1052"/>
                <a:ext cx="596" cy="135"/>
              </a:xfrm>
              <a:custGeom>
                <a:avLst/>
                <a:gdLst>
                  <a:gd name="T0" fmla="*/ 0 w 1594"/>
                  <a:gd name="T1" fmla="*/ 0 h 420"/>
                  <a:gd name="T2" fmla="*/ 0 w 1594"/>
                  <a:gd name="T3" fmla="*/ 0 h 420"/>
                  <a:gd name="T4" fmla="*/ 0 w 1594"/>
                  <a:gd name="T5" fmla="*/ 0 h 420"/>
                  <a:gd name="T6" fmla="*/ 0 w 1594"/>
                  <a:gd name="T7" fmla="*/ 0 h 420"/>
                  <a:gd name="T8" fmla="*/ 0 w 1594"/>
                  <a:gd name="T9" fmla="*/ 0 h 420"/>
                  <a:gd name="T10" fmla="*/ 0 w 1594"/>
                  <a:gd name="T11" fmla="*/ 0 h 420"/>
                  <a:gd name="T12" fmla="*/ 0 w 1594"/>
                  <a:gd name="T13" fmla="*/ 0 h 420"/>
                  <a:gd name="T14" fmla="*/ 0 w 1594"/>
                  <a:gd name="T15" fmla="*/ 0 h 420"/>
                  <a:gd name="T16" fmla="*/ 0 w 1594"/>
                  <a:gd name="T17" fmla="*/ 0 h 420"/>
                  <a:gd name="T18" fmla="*/ 0 w 1594"/>
                  <a:gd name="T19" fmla="*/ 0 h 420"/>
                  <a:gd name="T20" fmla="*/ 0 w 1594"/>
                  <a:gd name="T21" fmla="*/ 0 h 420"/>
                  <a:gd name="T22" fmla="*/ 0 w 1594"/>
                  <a:gd name="T23" fmla="*/ 0 h 42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594"/>
                  <a:gd name="T37" fmla="*/ 0 h 420"/>
                  <a:gd name="T38" fmla="*/ 1594 w 1594"/>
                  <a:gd name="T39" fmla="*/ 420 h 420"/>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594" h="420">
                    <a:moveTo>
                      <a:pt x="1590" y="120"/>
                    </a:moveTo>
                    <a:cubicBezTo>
                      <a:pt x="1566" y="48"/>
                      <a:pt x="1594" y="92"/>
                      <a:pt x="1530" y="60"/>
                    </a:cubicBezTo>
                    <a:cubicBezTo>
                      <a:pt x="1514" y="52"/>
                      <a:pt x="1501" y="37"/>
                      <a:pt x="1485" y="30"/>
                    </a:cubicBezTo>
                    <a:cubicBezTo>
                      <a:pt x="1456" y="17"/>
                      <a:pt x="1395" y="0"/>
                      <a:pt x="1395" y="0"/>
                    </a:cubicBezTo>
                    <a:cubicBezTo>
                      <a:pt x="1329" y="5"/>
                      <a:pt x="1190" y="10"/>
                      <a:pt x="1110" y="30"/>
                    </a:cubicBezTo>
                    <a:cubicBezTo>
                      <a:pt x="1079" y="38"/>
                      <a:pt x="1046" y="42"/>
                      <a:pt x="1020" y="60"/>
                    </a:cubicBezTo>
                    <a:cubicBezTo>
                      <a:pt x="990" y="80"/>
                      <a:pt x="930" y="120"/>
                      <a:pt x="930" y="120"/>
                    </a:cubicBezTo>
                    <a:cubicBezTo>
                      <a:pt x="920" y="135"/>
                      <a:pt x="913" y="152"/>
                      <a:pt x="900" y="165"/>
                    </a:cubicBezTo>
                    <a:cubicBezTo>
                      <a:pt x="887" y="178"/>
                      <a:pt x="866" y="181"/>
                      <a:pt x="855" y="195"/>
                    </a:cubicBezTo>
                    <a:cubicBezTo>
                      <a:pt x="845" y="207"/>
                      <a:pt x="851" y="229"/>
                      <a:pt x="840" y="240"/>
                    </a:cubicBezTo>
                    <a:cubicBezTo>
                      <a:pt x="815" y="265"/>
                      <a:pt x="750" y="300"/>
                      <a:pt x="750" y="300"/>
                    </a:cubicBezTo>
                    <a:cubicBezTo>
                      <a:pt x="538" y="247"/>
                      <a:pt x="177" y="243"/>
                      <a:pt x="0" y="420"/>
                    </a:cubicBezTo>
                  </a:path>
                </a:pathLst>
              </a:custGeom>
              <a:noFill/>
              <a:ln w="57150" cmpd="sng">
                <a:solidFill>
                  <a:srgbClr val="000000"/>
                </a:solidFill>
                <a:round/>
                <a:headEnd/>
                <a:tailEnd/>
              </a:ln>
            </p:spPr>
            <p:txBody>
              <a:bodyPr/>
              <a:lstStyle/>
              <a:p>
                <a:endParaRPr lang="en-US"/>
              </a:p>
            </p:txBody>
          </p:sp>
          <p:sp>
            <p:nvSpPr>
              <p:cNvPr id="94264" name="Freeform 47"/>
              <p:cNvSpPr>
                <a:spLocks/>
              </p:cNvSpPr>
              <p:nvPr/>
            </p:nvSpPr>
            <p:spPr bwMode="auto">
              <a:xfrm>
                <a:off x="1316" y="1024"/>
                <a:ext cx="252" cy="361"/>
              </a:xfrm>
              <a:custGeom>
                <a:avLst/>
                <a:gdLst>
                  <a:gd name="T0" fmla="*/ 0 w 675"/>
                  <a:gd name="T1" fmla="*/ 0 h 1125"/>
                  <a:gd name="T2" fmla="*/ 0 w 675"/>
                  <a:gd name="T3" fmla="*/ 0 h 1125"/>
                  <a:gd name="T4" fmla="*/ 0 w 675"/>
                  <a:gd name="T5" fmla="*/ 0 h 1125"/>
                  <a:gd name="T6" fmla="*/ 0 w 675"/>
                  <a:gd name="T7" fmla="*/ 0 h 1125"/>
                  <a:gd name="T8" fmla="*/ 0 w 675"/>
                  <a:gd name="T9" fmla="*/ 0 h 1125"/>
                  <a:gd name="T10" fmla="*/ 0 w 675"/>
                  <a:gd name="T11" fmla="*/ 0 h 1125"/>
                  <a:gd name="T12" fmla="*/ 0 w 675"/>
                  <a:gd name="T13" fmla="*/ 0 h 1125"/>
                  <a:gd name="T14" fmla="*/ 0 w 675"/>
                  <a:gd name="T15" fmla="*/ 0 h 1125"/>
                  <a:gd name="T16" fmla="*/ 0 w 675"/>
                  <a:gd name="T17" fmla="*/ 0 h 1125"/>
                  <a:gd name="T18" fmla="*/ 0 w 675"/>
                  <a:gd name="T19" fmla="*/ 0 h 1125"/>
                  <a:gd name="T20" fmla="*/ 0 w 675"/>
                  <a:gd name="T21" fmla="*/ 0 h 112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675"/>
                  <a:gd name="T34" fmla="*/ 0 h 1125"/>
                  <a:gd name="T35" fmla="*/ 675 w 675"/>
                  <a:gd name="T36" fmla="*/ 1125 h 112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675" h="1125">
                    <a:moveTo>
                      <a:pt x="0" y="45"/>
                    </a:moveTo>
                    <a:cubicBezTo>
                      <a:pt x="30" y="35"/>
                      <a:pt x="60" y="25"/>
                      <a:pt x="90" y="15"/>
                    </a:cubicBezTo>
                    <a:cubicBezTo>
                      <a:pt x="105" y="10"/>
                      <a:pt x="135" y="0"/>
                      <a:pt x="135" y="0"/>
                    </a:cubicBezTo>
                    <a:cubicBezTo>
                      <a:pt x="231" y="12"/>
                      <a:pt x="270" y="10"/>
                      <a:pt x="345" y="60"/>
                    </a:cubicBezTo>
                    <a:cubicBezTo>
                      <a:pt x="355" y="75"/>
                      <a:pt x="362" y="92"/>
                      <a:pt x="375" y="105"/>
                    </a:cubicBezTo>
                    <a:cubicBezTo>
                      <a:pt x="388" y="118"/>
                      <a:pt x="409" y="121"/>
                      <a:pt x="420" y="135"/>
                    </a:cubicBezTo>
                    <a:cubicBezTo>
                      <a:pt x="430" y="147"/>
                      <a:pt x="426" y="167"/>
                      <a:pt x="435" y="180"/>
                    </a:cubicBezTo>
                    <a:cubicBezTo>
                      <a:pt x="447" y="198"/>
                      <a:pt x="465" y="210"/>
                      <a:pt x="480" y="225"/>
                    </a:cubicBezTo>
                    <a:cubicBezTo>
                      <a:pt x="540" y="404"/>
                      <a:pt x="510" y="619"/>
                      <a:pt x="525" y="795"/>
                    </a:cubicBezTo>
                    <a:cubicBezTo>
                      <a:pt x="531" y="863"/>
                      <a:pt x="578" y="953"/>
                      <a:pt x="600" y="1020"/>
                    </a:cubicBezTo>
                    <a:cubicBezTo>
                      <a:pt x="619" y="1077"/>
                      <a:pt x="675" y="1067"/>
                      <a:pt x="675" y="1125"/>
                    </a:cubicBezTo>
                  </a:path>
                </a:pathLst>
              </a:custGeom>
              <a:noFill/>
              <a:ln w="57150" cmpd="sng">
                <a:solidFill>
                  <a:srgbClr val="000000"/>
                </a:solidFill>
                <a:round/>
                <a:headEnd/>
                <a:tailEnd/>
              </a:ln>
            </p:spPr>
            <p:txBody>
              <a:bodyPr/>
              <a:lstStyle/>
              <a:p>
                <a:endParaRPr lang="en-US"/>
              </a:p>
            </p:txBody>
          </p:sp>
          <p:sp>
            <p:nvSpPr>
              <p:cNvPr id="94268" name="Oval 56"/>
              <p:cNvSpPr>
                <a:spLocks noChangeArrowheads="1"/>
              </p:cNvSpPr>
              <p:nvPr/>
            </p:nvSpPr>
            <p:spPr bwMode="auto">
              <a:xfrm>
                <a:off x="797" y="1272"/>
                <a:ext cx="432" cy="468"/>
              </a:xfrm>
              <a:prstGeom prst="ellipse">
                <a:avLst/>
              </a:prstGeom>
              <a:gradFill rotWithShape="0">
                <a:gsLst>
                  <a:gs pos="0">
                    <a:srgbClr val="FFCC99"/>
                  </a:gs>
                  <a:gs pos="100000">
                    <a:srgbClr val="765E47"/>
                  </a:gs>
                </a:gsLst>
                <a:path path="rect">
                  <a:fillToRect t="100000" r="100000"/>
                </a:path>
              </a:gradFill>
              <a:ln w="9525">
                <a:noFill/>
                <a:round/>
                <a:headEnd/>
                <a:tailEnd/>
              </a:ln>
            </p:spPr>
            <p:txBody>
              <a:bodyPr/>
              <a:lstStyle/>
              <a:p>
                <a:endParaRPr lang="en-US"/>
              </a:p>
            </p:txBody>
          </p:sp>
          <p:sp>
            <p:nvSpPr>
              <p:cNvPr id="94269" name="Rectangle 57"/>
              <p:cNvSpPr>
                <a:spLocks noChangeArrowheads="1"/>
              </p:cNvSpPr>
              <p:nvPr/>
            </p:nvSpPr>
            <p:spPr bwMode="auto">
              <a:xfrm>
                <a:off x="951" y="1473"/>
                <a:ext cx="124" cy="66"/>
              </a:xfrm>
              <a:prstGeom prst="rect">
                <a:avLst/>
              </a:prstGeom>
              <a:gradFill rotWithShape="0">
                <a:gsLst>
                  <a:gs pos="0">
                    <a:srgbClr val="762F00"/>
                  </a:gs>
                  <a:gs pos="50000">
                    <a:srgbClr val="FF6600"/>
                  </a:gs>
                  <a:gs pos="100000">
                    <a:srgbClr val="762F00"/>
                  </a:gs>
                </a:gsLst>
                <a:lin ang="5400000" scaled="1"/>
              </a:gradFill>
              <a:ln w="9525">
                <a:noFill/>
                <a:miter lim="800000"/>
                <a:headEnd/>
                <a:tailEnd/>
              </a:ln>
            </p:spPr>
            <p:txBody>
              <a:bodyPr/>
              <a:lstStyle/>
              <a:p>
                <a:endParaRPr lang="en-US"/>
              </a:p>
            </p:txBody>
          </p:sp>
          <p:sp>
            <p:nvSpPr>
              <p:cNvPr id="94270" name="Rectangle 58"/>
              <p:cNvSpPr>
                <a:spLocks noChangeArrowheads="1"/>
              </p:cNvSpPr>
              <p:nvPr/>
            </p:nvSpPr>
            <p:spPr bwMode="auto">
              <a:xfrm>
                <a:off x="1008" y="1536"/>
                <a:ext cx="62" cy="402"/>
              </a:xfrm>
              <a:prstGeom prst="rect">
                <a:avLst/>
              </a:prstGeom>
              <a:gradFill rotWithShape="0">
                <a:gsLst>
                  <a:gs pos="0">
                    <a:srgbClr val="2F2F47"/>
                  </a:gs>
                  <a:gs pos="50000">
                    <a:srgbClr val="666699"/>
                  </a:gs>
                  <a:gs pos="100000">
                    <a:srgbClr val="2F2F47"/>
                  </a:gs>
                </a:gsLst>
                <a:lin ang="0" scaled="1"/>
              </a:gradFill>
              <a:ln w="9525">
                <a:noFill/>
                <a:miter lim="800000"/>
                <a:headEnd/>
                <a:tailEnd/>
              </a:ln>
            </p:spPr>
            <p:txBody>
              <a:bodyPr/>
              <a:lstStyle/>
              <a:p>
                <a:endParaRPr lang="en-US"/>
              </a:p>
            </p:txBody>
          </p:sp>
          <p:sp>
            <p:nvSpPr>
              <p:cNvPr id="94271" name="Line 59"/>
              <p:cNvSpPr>
                <a:spLocks noChangeShapeType="1"/>
              </p:cNvSpPr>
              <p:nvPr/>
            </p:nvSpPr>
            <p:spPr bwMode="auto">
              <a:xfrm>
                <a:off x="1044" y="1941"/>
                <a:ext cx="0" cy="66"/>
              </a:xfrm>
              <a:prstGeom prst="line">
                <a:avLst/>
              </a:prstGeom>
              <a:noFill/>
              <a:ln w="9525">
                <a:solidFill>
                  <a:srgbClr val="000000"/>
                </a:solidFill>
                <a:round/>
                <a:headEnd/>
                <a:tailEnd/>
              </a:ln>
            </p:spPr>
            <p:txBody>
              <a:bodyPr/>
              <a:lstStyle/>
              <a:p>
                <a:endParaRPr lang="en-US"/>
              </a:p>
            </p:txBody>
          </p:sp>
          <p:sp>
            <p:nvSpPr>
              <p:cNvPr id="94272" name="Oval 60"/>
              <p:cNvSpPr>
                <a:spLocks noChangeArrowheads="1"/>
              </p:cNvSpPr>
              <p:nvPr/>
            </p:nvSpPr>
            <p:spPr bwMode="auto">
              <a:xfrm>
                <a:off x="951" y="2007"/>
                <a:ext cx="185" cy="201"/>
              </a:xfrm>
              <a:prstGeom prst="ellipse">
                <a:avLst/>
              </a:prstGeom>
              <a:gradFill rotWithShape="0">
                <a:gsLst>
                  <a:gs pos="0">
                    <a:srgbClr val="FFFF99"/>
                  </a:gs>
                  <a:gs pos="100000">
                    <a:srgbClr val="767647"/>
                  </a:gs>
                </a:gsLst>
                <a:path path="rect">
                  <a:fillToRect t="100000" r="100000"/>
                </a:path>
              </a:gradFill>
              <a:ln w="9525">
                <a:noFill/>
                <a:round/>
                <a:headEnd/>
                <a:tailEnd/>
              </a:ln>
            </p:spPr>
            <p:txBody>
              <a:bodyPr/>
              <a:lstStyle/>
              <a:p>
                <a:endParaRPr lang="en-US"/>
              </a:p>
            </p:txBody>
          </p:sp>
          <p:sp>
            <p:nvSpPr>
              <p:cNvPr id="94273" name="Text Box 61"/>
              <p:cNvSpPr txBox="1">
                <a:spLocks noChangeArrowheads="1"/>
              </p:cNvSpPr>
              <p:nvPr/>
            </p:nvSpPr>
            <p:spPr bwMode="auto">
              <a:xfrm>
                <a:off x="918" y="2033"/>
                <a:ext cx="288" cy="144"/>
              </a:xfrm>
              <a:prstGeom prst="rect">
                <a:avLst/>
              </a:prstGeom>
              <a:noFill/>
              <a:ln w="9525">
                <a:noFill/>
                <a:miter lim="800000"/>
                <a:headEnd/>
                <a:tailEnd/>
              </a:ln>
            </p:spPr>
            <p:txBody>
              <a:bodyPr/>
              <a:lstStyle/>
              <a:p>
                <a:r>
                  <a:rPr lang="en-US" sz="1200">
                    <a:latin typeface="Arial Narrow" pitchFamily="34" charset="0"/>
                  </a:rPr>
                  <a:t>Met</a:t>
                </a:r>
                <a:endParaRPr lang="en-US"/>
              </a:p>
            </p:txBody>
          </p:sp>
          <p:sp>
            <p:nvSpPr>
              <p:cNvPr id="94274" name="Text Box 62"/>
              <p:cNvSpPr txBox="1">
                <a:spLocks noChangeArrowheads="1"/>
              </p:cNvSpPr>
              <p:nvPr/>
            </p:nvSpPr>
            <p:spPr bwMode="auto">
              <a:xfrm>
                <a:off x="472" y="1743"/>
                <a:ext cx="392" cy="146"/>
              </a:xfrm>
              <a:prstGeom prst="rect">
                <a:avLst/>
              </a:prstGeom>
              <a:noFill/>
              <a:ln w="9525">
                <a:noFill/>
                <a:miter lim="800000"/>
                <a:headEnd/>
                <a:tailEnd/>
              </a:ln>
            </p:spPr>
            <p:txBody>
              <a:bodyPr/>
              <a:lstStyle/>
              <a:p>
                <a:r>
                  <a:rPr lang="en-US" sz="1200" b="1">
                    <a:latin typeface="Century Gothic" pitchFamily="34" charset="0"/>
                  </a:rPr>
                  <a:t>tRNA</a:t>
                </a:r>
                <a:endParaRPr lang="en-US">
                  <a:latin typeface="Century Gothic" pitchFamily="34" charset="0"/>
                </a:endParaRPr>
              </a:p>
            </p:txBody>
          </p:sp>
          <p:sp>
            <p:nvSpPr>
              <p:cNvPr id="94275" name="Line 63"/>
              <p:cNvSpPr>
                <a:spLocks noChangeShapeType="1"/>
              </p:cNvSpPr>
              <p:nvPr/>
            </p:nvSpPr>
            <p:spPr bwMode="auto">
              <a:xfrm flipV="1">
                <a:off x="648" y="1457"/>
                <a:ext cx="360" cy="72"/>
              </a:xfrm>
              <a:prstGeom prst="line">
                <a:avLst/>
              </a:prstGeom>
              <a:noFill/>
              <a:ln w="9525">
                <a:solidFill>
                  <a:srgbClr val="000000"/>
                </a:solidFill>
                <a:round/>
                <a:headEnd/>
                <a:tailEnd type="triangle" w="sm" len="sm"/>
              </a:ln>
            </p:spPr>
            <p:txBody>
              <a:bodyPr/>
              <a:lstStyle/>
              <a:p>
                <a:endParaRPr lang="en-US"/>
              </a:p>
            </p:txBody>
          </p:sp>
          <p:sp>
            <p:nvSpPr>
              <p:cNvPr id="94276" name="Line 64"/>
              <p:cNvSpPr>
                <a:spLocks noChangeShapeType="1"/>
              </p:cNvSpPr>
              <p:nvPr/>
            </p:nvSpPr>
            <p:spPr bwMode="auto">
              <a:xfrm>
                <a:off x="804" y="1817"/>
                <a:ext cx="216" cy="0"/>
              </a:xfrm>
              <a:prstGeom prst="line">
                <a:avLst/>
              </a:prstGeom>
              <a:noFill/>
              <a:ln w="9525">
                <a:solidFill>
                  <a:srgbClr val="000000"/>
                </a:solidFill>
                <a:round/>
                <a:headEnd/>
                <a:tailEnd type="triangle" w="med" len="med"/>
              </a:ln>
            </p:spPr>
            <p:txBody>
              <a:bodyPr/>
              <a:lstStyle/>
              <a:p>
                <a:endParaRPr lang="en-US"/>
              </a:p>
            </p:txBody>
          </p:sp>
          <p:sp>
            <p:nvSpPr>
              <p:cNvPr id="94277" name="Text Box 65"/>
              <p:cNvSpPr txBox="1">
                <a:spLocks noChangeArrowheads="1"/>
              </p:cNvSpPr>
              <p:nvPr/>
            </p:nvSpPr>
            <p:spPr bwMode="auto">
              <a:xfrm>
                <a:off x="1392" y="1632"/>
                <a:ext cx="432" cy="216"/>
              </a:xfrm>
              <a:prstGeom prst="rect">
                <a:avLst/>
              </a:prstGeom>
              <a:noFill/>
              <a:ln w="9525">
                <a:noFill/>
                <a:miter lim="800000"/>
                <a:headEnd/>
                <a:tailEnd/>
              </a:ln>
            </p:spPr>
            <p:txBody>
              <a:bodyPr/>
              <a:lstStyle/>
              <a:p>
                <a:r>
                  <a:rPr lang="en-US" sz="1200" b="1">
                    <a:latin typeface="Century Gothic" pitchFamily="34" charset="0"/>
                  </a:rPr>
                  <a:t>mRNA</a:t>
                </a:r>
                <a:endParaRPr lang="en-US">
                  <a:latin typeface="Century Gothic" pitchFamily="34" charset="0"/>
                </a:endParaRPr>
              </a:p>
            </p:txBody>
          </p:sp>
          <p:sp>
            <p:nvSpPr>
              <p:cNvPr id="94278" name="Line 66"/>
              <p:cNvSpPr>
                <a:spLocks noChangeShapeType="1"/>
              </p:cNvSpPr>
              <p:nvPr/>
            </p:nvSpPr>
            <p:spPr bwMode="auto">
              <a:xfrm flipH="1" flipV="1">
                <a:off x="1344" y="1488"/>
                <a:ext cx="144" cy="144"/>
              </a:xfrm>
              <a:prstGeom prst="line">
                <a:avLst/>
              </a:prstGeom>
              <a:noFill/>
              <a:ln w="9525">
                <a:solidFill>
                  <a:srgbClr val="000000"/>
                </a:solidFill>
                <a:round/>
                <a:headEnd/>
                <a:tailEnd type="triangle" w="sm" len="sm"/>
              </a:ln>
            </p:spPr>
            <p:txBody>
              <a:bodyPr/>
              <a:lstStyle/>
              <a:p>
                <a:endParaRPr lang="en-US"/>
              </a:p>
            </p:txBody>
          </p:sp>
          <p:sp>
            <p:nvSpPr>
              <p:cNvPr id="95239" name="Freeform 7"/>
              <p:cNvSpPr>
                <a:spLocks/>
              </p:cNvSpPr>
              <p:nvPr/>
            </p:nvSpPr>
            <p:spPr bwMode="auto">
              <a:xfrm>
                <a:off x="757" y="1217"/>
                <a:ext cx="827" cy="282"/>
              </a:xfrm>
              <a:custGeom>
                <a:avLst/>
                <a:gdLst/>
                <a:ahLst/>
                <a:cxnLst>
                  <a:cxn ang="0">
                    <a:pos x="465" y="12"/>
                  </a:cxn>
                  <a:cxn ang="0">
                    <a:pos x="585" y="87"/>
                  </a:cxn>
                  <a:cxn ang="0">
                    <a:pos x="660" y="207"/>
                  </a:cxn>
                  <a:cxn ang="0">
                    <a:pos x="765" y="657"/>
                  </a:cxn>
                  <a:cxn ang="0">
                    <a:pos x="855" y="777"/>
                  </a:cxn>
                  <a:cxn ang="0">
                    <a:pos x="1035" y="852"/>
                  </a:cxn>
                  <a:cxn ang="0">
                    <a:pos x="4500" y="957"/>
                  </a:cxn>
                  <a:cxn ang="0">
                    <a:pos x="4875" y="807"/>
                  </a:cxn>
                  <a:cxn ang="0">
                    <a:pos x="4980" y="702"/>
                  </a:cxn>
                  <a:cxn ang="0">
                    <a:pos x="5070" y="582"/>
                  </a:cxn>
                  <a:cxn ang="0">
                    <a:pos x="5310" y="387"/>
                  </a:cxn>
                  <a:cxn ang="0">
                    <a:pos x="5445" y="342"/>
                  </a:cxn>
                  <a:cxn ang="0">
                    <a:pos x="5820" y="417"/>
                  </a:cxn>
                  <a:cxn ang="0">
                    <a:pos x="6345" y="612"/>
                  </a:cxn>
                  <a:cxn ang="0">
                    <a:pos x="5850" y="612"/>
                  </a:cxn>
                  <a:cxn ang="0">
                    <a:pos x="5460" y="642"/>
                  </a:cxn>
                  <a:cxn ang="0">
                    <a:pos x="5340" y="747"/>
                  </a:cxn>
                  <a:cxn ang="0">
                    <a:pos x="5235" y="852"/>
                  </a:cxn>
                  <a:cxn ang="0">
                    <a:pos x="5115" y="987"/>
                  </a:cxn>
                  <a:cxn ang="0">
                    <a:pos x="5025" y="1107"/>
                  </a:cxn>
                  <a:cxn ang="0">
                    <a:pos x="4935" y="1152"/>
                  </a:cxn>
                  <a:cxn ang="0">
                    <a:pos x="4485" y="1227"/>
                  </a:cxn>
                  <a:cxn ang="0">
                    <a:pos x="3840" y="1347"/>
                  </a:cxn>
                  <a:cxn ang="0">
                    <a:pos x="1110" y="1182"/>
                  </a:cxn>
                  <a:cxn ang="0">
                    <a:pos x="930" y="1077"/>
                  </a:cxn>
                  <a:cxn ang="0">
                    <a:pos x="780" y="957"/>
                  </a:cxn>
                  <a:cxn ang="0">
                    <a:pos x="675" y="882"/>
                  </a:cxn>
                  <a:cxn ang="0">
                    <a:pos x="510" y="627"/>
                  </a:cxn>
                  <a:cxn ang="0">
                    <a:pos x="465" y="537"/>
                  </a:cxn>
                  <a:cxn ang="0">
                    <a:pos x="405" y="402"/>
                  </a:cxn>
                  <a:cxn ang="0">
                    <a:pos x="300" y="297"/>
                  </a:cxn>
                  <a:cxn ang="0">
                    <a:pos x="45" y="222"/>
                  </a:cxn>
                  <a:cxn ang="0">
                    <a:pos x="45" y="177"/>
                  </a:cxn>
                  <a:cxn ang="0">
                    <a:pos x="135" y="42"/>
                  </a:cxn>
                </a:cxnLst>
                <a:rect l="0" t="0" r="r" b="b"/>
                <a:pathLst>
                  <a:path w="6465" h="1347">
                    <a:moveTo>
                      <a:pt x="30" y="27"/>
                    </a:moveTo>
                    <a:cubicBezTo>
                      <a:pt x="190" y="0"/>
                      <a:pt x="294" y="1"/>
                      <a:pt x="465" y="12"/>
                    </a:cubicBezTo>
                    <a:cubicBezTo>
                      <a:pt x="495" y="22"/>
                      <a:pt x="525" y="32"/>
                      <a:pt x="555" y="42"/>
                    </a:cubicBezTo>
                    <a:cubicBezTo>
                      <a:pt x="572" y="48"/>
                      <a:pt x="572" y="74"/>
                      <a:pt x="585" y="87"/>
                    </a:cubicBezTo>
                    <a:cubicBezTo>
                      <a:pt x="598" y="100"/>
                      <a:pt x="615" y="107"/>
                      <a:pt x="630" y="117"/>
                    </a:cubicBezTo>
                    <a:cubicBezTo>
                      <a:pt x="640" y="147"/>
                      <a:pt x="650" y="177"/>
                      <a:pt x="660" y="207"/>
                    </a:cubicBezTo>
                    <a:cubicBezTo>
                      <a:pt x="671" y="241"/>
                      <a:pt x="720" y="297"/>
                      <a:pt x="720" y="297"/>
                    </a:cubicBezTo>
                    <a:cubicBezTo>
                      <a:pt x="729" y="422"/>
                      <a:pt x="731" y="538"/>
                      <a:pt x="765" y="657"/>
                    </a:cubicBezTo>
                    <a:cubicBezTo>
                      <a:pt x="776" y="694"/>
                      <a:pt x="776" y="735"/>
                      <a:pt x="810" y="762"/>
                    </a:cubicBezTo>
                    <a:cubicBezTo>
                      <a:pt x="822" y="772"/>
                      <a:pt x="841" y="770"/>
                      <a:pt x="855" y="777"/>
                    </a:cubicBezTo>
                    <a:cubicBezTo>
                      <a:pt x="871" y="785"/>
                      <a:pt x="884" y="800"/>
                      <a:pt x="900" y="807"/>
                    </a:cubicBezTo>
                    <a:cubicBezTo>
                      <a:pt x="943" y="826"/>
                      <a:pt x="996" y="826"/>
                      <a:pt x="1035" y="852"/>
                    </a:cubicBezTo>
                    <a:cubicBezTo>
                      <a:pt x="1158" y="934"/>
                      <a:pt x="1449" y="956"/>
                      <a:pt x="1590" y="972"/>
                    </a:cubicBezTo>
                    <a:cubicBezTo>
                      <a:pt x="2522" y="1205"/>
                      <a:pt x="3536" y="1003"/>
                      <a:pt x="4500" y="957"/>
                    </a:cubicBezTo>
                    <a:cubicBezTo>
                      <a:pt x="4584" y="929"/>
                      <a:pt x="4671" y="940"/>
                      <a:pt x="4755" y="912"/>
                    </a:cubicBezTo>
                    <a:cubicBezTo>
                      <a:pt x="4805" y="837"/>
                      <a:pt x="4770" y="877"/>
                      <a:pt x="4875" y="807"/>
                    </a:cubicBezTo>
                    <a:cubicBezTo>
                      <a:pt x="4890" y="797"/>
                      <a:pt x="4920" y="777"/>
                      <a:pt x="4920" y="777"/>
                    </a:cubicBezTo>
                    <a:cubicBezTo>
                      <a:pt x="4958" y="664"/>
                      <a:pt x="4902" y="799"/>
                      <a:pt x="4980" y="702"/>
                    </a:cubicBezTo>
                    <a:cubicBezTo>
                      <a:pt x="4990" y="690"/>
                      <a:pt x="4988" y="671"/>
                      <a:pt x="4995" y="657"/>
                    </a:cubicBezTo>
                    <a:cubicBezTo>
                      <a:pt x="5020" y="607"/>
                      <a:pt x="5025" y="612"/>
                      <a:pt x="5070" y="582"/>
                    </a:cubicBezTo>
                    <a:cubicBezTo>
                      <a:pt x="5181" y="415"/>
                      <a:pt x="5077" y="531"/>
                      <a:pt x="5175" y="477"/>
                    </a:cubicBezTo>
                    <a:cubicBezTo>
                      <a:pt x="5222" y="451"/>
                      <a:pt x="5259" y="404"/>
                      <a:pt x="5310" y="387"/>
                    </a:cubicBezTo>
                    <a:cubicBezTo>
                      <a:pt x="5340" y="377"/>
                      <a:pt x="5370" y="367"/>
                      <a:pt x="5400" y="357"/>
                    </a:cubicBezTo>
                    <a:cubicBezTo>
                      <a:pt x="5415" y="352"/>
                      <a:pt x="5445" y="342"/>
                      <a:pt x="5445" y="342"/>
                    </a:cubicBezTo>
                    <a:cubicBezTo>
                      <a:pt x="5525" y="347"/>
                      <a:pt x="5606" y="346"/>
                      <a:pt x="5685" y="357"/>
                    </a:cubicBezTo>
                    <a:cubicBezTo>
                      <a:pt x="5791" y="372"/>
                      <a:pt x="5749" y="382"/>
                      <a:pt x="5820" y="417"/>
                    </a:cubicBezTo>
                    <a:cubicBezTo>
                      <a:pt x="5908" y="461"/>
                      <a:pt x="5996" y="506"/>
                      <a:pt x="6090" y="537"/>
                    </a:cubicBezTo>
                    <a:cubicBezTo>
                      <a:pt x="6173" y="565"/>
                      <a:pt x="6259" y="595"/>
                      <a:pt x="6345" y="612"/>
                    </a:cubicBezTo>
                    <a:cubicBezTo>
                      <a:pt x="6375" y="618"/>
                      <a:pt x="6465" y="627"/>
                      <a:pt x="6435" y="627"/>
                    </a:cubicBezTo>
                    <a:cubicBezTo>
                      <a:pt x="6240" y="627"/>
                      <a:pt x="6045" y="617"/>
                      <a:pt x="5850" y="612"/>
                    </a:cubicBezTo>
                    <a:cubicBezTo>
                      <a:pt x="5734" y="583"/>
                      <a:pt x="5669" y="576"/>
                      <a:pt x="5550" y="612"/>
                    </a:cubicBezTo>
                    <a:cubicBezTo>
                      <a:pt x="5520" y="621"/>
                      <a:pt x="5486" y="624"/>
                      <a:pt x="5460" y="642"/>
                    </a:cubicBezTo>
                    <a:cubicBezTo>
                      <a:pt x="5430" y="662"/>
                      <a:pt x="5370" y="702"/>
                      <a:pt x="5370" y="702"/>
                    </a:cubicBezTo>
                    <a:cubicBezTo>
                      <a:pt x="5360" y="717"/>
                      <a:pt x="5353" y="734"/>
                      <a:pt x="5340" y="747"/>
                    </a:cubicBezTo>
                    <a:cubicBezTo>
                      <a:pt x="5327" y="760"/>
                      <a:pt x="5306" y="763"/>
                      <a:pt x="5295" y="777"/>
                    </a:cubicBezTo>
                    <a:cubicBezTo>
                      <a:pt x="5212" y="881"/>
                      <a:pt x="5364" y="766"/>
                      <a:pt x="5235" y="852"/>
                    </a:cubicBezTo>
                    <a:cubicBezTo>
                      <a:pt x="5197" y="965"/>
                      <a:pt x="5253" y="830"/>
                      <a:pt x="5175" y="927"/>
                    </a:cubicBezTo>
                    <a:cubicBezTo>
                      <a:pt x="5117" y="1000"/>
                      <a:pt x="5213" y="954"/>
                      <a:pt x="5115" y="987"/>
                    </a:cubicBezTo>
                    <a:cubicBezTo>
                      <a:pt x="5086" y="1075"/>
                      <a:pt x="5123" y="994"/>
                      <a:pt x="5055" y="1062"/>
                    </a:cubicBezTo>
                    <a:cubicBezTo>
                      <a:pt x="5042" y="1075"/>
                      <a:pt x="5039" y="1096"/>
                      <a:pt x="5025" y="1107"/>
                    </a:cubicBezTo>
                    <a:cubicBezTo>
                      <a:pt x="5013" y="1117"/>
                      <a:pt x="4994" y="1115"/>
                      <a:pt x="4980" y="1122"/>
                    </a:cubicBezTo>
                    <a:cubicBezTo>
                      <a:pt x="4964" y="1130"/>
                      <a:pt x="4951" y="1144"/>
                      <a:pt x="4935" y="1152"/>
                    </a:cubicBezTo>
                    <a:cubicBezTo>
                      <a:pt x="4902" y="1168"/>
                      <a:pt x="4847" y="1175"/>
                      <a:pt x="4815" y="1182"/>
                    </a:cubicBezTo>
                    <a:cubicBezTo>
                      <a:pt x="4604" y="1231"/>
                      <a:pt x="4775" y="1206"/>
                      <a:pt x="4485" y="1227"/>
                    </a:cubicBezTo>
                    <a:cubicBezTo>
                      <a:pt x="4357" y="1259"/>
                      <a:pt x="4228" y="1319"/>
                      <a:pt x="4095" y="1332"/>
                    </a:cubicBezTo>
                    <a:cubicBezTo>
                      <a:pt x="4010" y="1340"/>
                      <a:pt x="3925" y="1342"/>
                      <a:pt x="3840" y="1347"/>
                    </a:cubicBezTo>
                    <a:cubicBezTo>
                      <a:pt x="3110" y="1342"/>
                      <a:pt x="2380" y="1341"/>
                      <a:pt x="1650" y="1332"/>
                    </a:cubicBezTo>
                    <a:cubicBezTo>
                      <a:pt x="1479" y="1330"/>
                      <a:pt x="1274" y="1237"/>
                      <a:pt x="1110" y="1182"/>
                    </a:cubicBezTo>
                    <a:cubicBezTo>
                      <a:pt x="1078" y="1171"/>
                      <a:pt x="1049" y="1153"/>
                      <a:pt x="1020" y="1137"/>
                    </a:cubicBezTo>
                    <a:cubicBezTo>
                      <a:pt x="988" y="1119"/>
                      <a:pt x="930" y="1077"/>
                      <a:pt x="930" y="1077"/>
                    </a:cubicBezTo>
                    <a:cubicBezTo>
                      <a:pt x="844" y="948"/>
                      <a:pt x="959" y="1100"/>
                      <a:pt x="855" y="1017"/>
                    </a:cubicBezTo>
                    <a:cubicBezTo>
                      <a:pt x="758" y="939"/>
                      <a:pt x="893" y="995"/>
                      <a:pt x="780" y="957"/>
                    </a:cubicBezTo>
                    <a:cubicBezTo>
                      <a:pt x="775" y="942"/>
                      <a:pt x="778" y="921"/>
                      <a:pt x="765" y="912"/>
                    </a:cubicBezTo>
                    <a:cubicBezTo>
                      <a:pt x="739" y="894"/>
                      <a:pt x="675" y="882"/>
                      <a:pt x="675" y="882"/>
                    </a:cubicBezTo>
                    <a:cubicBezTo>
                      <a:pt x="639" y="775"/>
                      <a:pt x="671" y="810"/>
                      <a:pt x="600" y="762"/>
                    </a:cubicBezTo>
                    <a:cubicBezTo>
                      <a:pt x="579" y="698"/>
                      <a:pt x="539" y="684"/>
                      <a:pt x="510" y="627"/>
                    </a:cubicBezTo>
                    <a:cubicBezTo>
                      <a:pt x="503" y="613"/>
                      <a:pt x="502" y="596"/>
                      <a:pt x="495" y="582"/>
                    </a:cubicBezTo>
                    <a:cubicBezTo>
                      <a:pt x="487" y="566"/>
                      <a:pt x="472" y="553"/>
                      <a:pt x="465" y="537"/>
                    </a:cubicBezTo>
                    <a:cubicBezTo>
                      <a:pt x="452" y="508"/>
                      <a:pt x="453" y="473"/>
                      <a:pt x="435" y="447"/>
                    </a:cubicBezTo>
                    <a:cubicBezTo>
                      <a:pt x="425" y="432"/>
                      <a:pt x="413" y="418"/>
                      <a:pt x="405" y="402"/>
                    </a:cubicBezTo>
                    <a:cubicBezTo>
                      <a:pt x="398" y="388"/>
                      <a:pt x="401" y="368"/>
                      <a:pt x="390" y="357"/>
                    </a:cubicBezTo>
                    <a:cubicBezTo>
                      <a:pt x="365" y="332"/>
                      <a:pt x="330" y="317"/>
                      <a:pt x="300" y="297"/>
                    </a:cubicBezTo>
                    <a:cubicBezTo>
                      <a:pt x="253" y="265"/>
                      <a:pt x="190" y="266"/>
                      <a:pt x="135" y="252"/>
                    </a:cubicBezTo>
                    <a:cubicBezTo>
                      <a:pt x="104" y="244"/>
                      <a:pt x="75" y="232"/>
                      <a:pt x="45" y="222"/>
                    </a:cubicBezTo>
                    <a:cubicBezTo>
                      <a:pt x="30" y="217"/>
                      <a:pt x="0" y="207"/>
                      <a:pt x="0" y="207"/>
                    </a:cubicBezTo>
                    <a:cubicBezTo>
                      <a:pt x="15" y="197"/>
                      <a:pt x="29" y="185"/>
                      <a:pt x="45" y="177"/>
                    </a:cubicBezTo>
                    <a:cubicBezTo>
                      <a:pt x="98" y="151"/>
                      <a:pt x="132" y="170"/>
                      <a:pt x="15" y="147"/>
                    </a:cubicBezTo>
                    <a:cubicBezTo>
                      <a:pt x="50" y="95"/>
                      <a:pt x="60" y="67"/>
                      <a:pt x="135" y="42"/>
                    </a:cubicBezTo>
                    <a:cubicBezTo>
                      <a:pt x="150" y="37"/>
                      <a:pt x="180" y="27"/>
                      <a:pt x="180" y="27"/>
                    </a:cubicBezTo>
                  </a:path>
                </a:pathLst>
              </a:custGeom>
              <a:solidFill>
                <a:srgbClr val="FFCC99"/>
              </a:solidFill>
              <a:ln w="28575" cmpd="sng">
                <a:noFill/>
                <a:round/>
                <a:headEnd/>
                <a:tailEnd/>
              </a:ln>
              <a:effectLst>
                <a:outerShdw dist="35921" dir="2700000" algn="ctr" rotWithShape="0">
                  <a:srgbClr val="808080"/>
                </a:outerShdw>
              </a:effectLst>
            </p:spPr>
            <p:txBody>
              <a:bodyPr/>
              <a:lstStyle/>
              <a:p>
                <a:pPr>
                  <a:defRPr/>
                </a:pPr>
                <a:endParaRPr lang="en-US"/>
              </a:p>
            </p:txBody>
          </p:sp>
          <p:sp>
            <p:nvSpPr>
              <p:cNvPr id="94280" name="Text Box 8"/>
              <p:cNvSpPr txBox="1">
                <a:spLocks noChangeArrowheads="1"/>
              </p:cNvSpPr>
              <p:nvPr/>
            </p:nvSpPr>
            <p:spPr bwMode="auto">
              <a:xfrm>
                <a:off x="757" y="1154"/>
                <a:ext cx="92" cy="63"/>
              </a:xfrm>
              <a:prstGeom prst="rect">
                <a:avLst/>
              </a:prstGeom>
              <a:noFill/>
              <a:ln w="9525">
                <a:noFill/>
                <a:miter lim="800000"/>
                <a:headEnd/>
                <a:tailEnd/>
              </a:ln>
            </p:spPr>
            <p:txBody>
              <a:bodyPr/>
              <a:lstStyle/>
              <a:p>
                <a:endParaRPr lang="en-US"/>
              </a:p>
            </p:txBody>
          </p:sp>
          <p:sp>
            <p:nvSpPr>
              <p:cNvPr id="94281" name="Text Box 9"/>
              <p:cNvSpPr txBox="1">
                <a:spLocks noChangeArrowheads="1"/>
              </p:cNvSpPr>
              <p:nvPr/>
            </p:nvSpPr>
            <p:spPr bwMode="auto">
              <a:xfrm>
                <a:off x="972" y="1437"/>
                <a:ext cx="107" cy="63"/>
              </a:xfrm>
              <a:prstGeom prst="rect">
                <a:avLst/>
              </a:prstGeom>
              <a:gradFill rotWithShape="0">
                <a:gsLst>
                  <a:gs pos="0">
                    <a:srgbClr val="767647"/>
                  </a:gs>
                  <a:gs pos="50000">
                    <a:srgbClr val="FFFF99"/>
                  </a:gs>
                  <a:gs pos="100000">
                    <a:srgbClr val="767647"/>
                  </a:gs>
                </a:gsLst>
                <a:lin ang="5400000" scaled="1"/>
              </a:gradFill>
              <a:ln w="9525">
                <a:noFill/>
                <a:miter lim="800000"/>
                <a:headEnd/>
                <a:tailEnd/>
              </a:ln>
            </p:spPr>
            <p:txBody>
              <a:bodyPr/>
              <a:lstStyle/>
              <a:p>
                <a:endParaRPr lang="en-US"/>
              </a:p>
            </p:txBody>
          </p:sp>
          <p:sp>
            <p:nvSpPr>
              <p:cNvPr id="94282" name="Rectangle 10"/>
              <p:cNvSpPr>
                <a:spLocks noChangeArrowheads="1"/>
              </p:cNvSpPr>
              <p:nvPr/>
            </p:nvSpPr>
            <p:spPr bwMode="auto">
              <a:xfrm>
                <a:off x="1056" y="1437"/>
                <a:ext cx="46" cy="63"/>
              </a:xfrm>
              <a:prstGeom prst="rect">
                <a:avLst/>
              </a:prstGeom>
              <a:gradFill rotWithShape="0">
                <a:gsLst>
                  <a:gs pos="0">
                    <a:srgbClr val="762F5E"/>
                  </a:gs>
                  <a:gs pos="50000">
                    <a:srgbClr val="FF66CC"/>
                  </a:gs>
                  <a:gs pos="100000">
                    <a:srgbClr val="762F5E"/>
                  </a:gs>
                </a:gsLst>
                <a:lin ang="5400000" scaled="1"/>
              </a:gradFill>
              <a:ln w="9525">
                <a:noFill/>
                <a:miter lim="800000"/>
                <a:headEnd/>
                <a:tailEnd/>
              </a:ln>
            </p:spPr>
            <p:txBody>
              <a:bodyPr/>
              <a:lstStyle/>
              <a:p>
                <a:endParaRPr lang="en-US"/>
              </a:p>
            </p:txBody>
          </p:sp>
          <p:sp>
            <p:nvSpPr>
              <p:cNvPr id="94283" name="Rectangle 11"/>
              <p:cNvSpPr>
                <a:spLocks noChangeArrowheads="1"/>
              </p:cNvSpPr>
              <p:nvPr/>
            </p:nvSpPr>
            <p:spPr bwMode="auto">
              <a:xfrm>
                <a:off x="1102" y="1437"/>
                <a:ext cx="46" cy="63"/>
              </a:xfrm>
              <a:prstGeom prst="rect">
                <a:avLst/>
              </a:prstGeom>
              <a:gradFill rotWithShape="0">
                <a:gsLst>
                  <a:gs pos="0">
                    <a:srgbClr val="5E4776"/>
                  </a:gs>
                  <a:gs pos="50000">
                    <a:srgbClr val="CC99FF"/>
                  </a:gs>
                  <a:gs pos="100000">
                    <a:srgbClr val="5E4776"/>
                  </a:gs>
                </a:gsLst>
                <a:lin ang="5400000" scaled="1"/>
              </a:gradFill>
              <a:ln w="9525">
                <a:noFill/>
                <a:miter lim="800000"/>
                <a:headEnd/>
                <a:tailEnd/>
              </a:ln>
            </p:spPr>
            <p:txBody>
              <a:bodyPr/>
              <a:lstStyle/>
              <a:p>
                <a:endParaRPr lang="en-US"/>
              </a:p>
            </p:txBody>
          </p:sp>
          <p:sp>
            <p:nvSpPr>
              <p:cNvPr id="94284" name="Rectangle 12"/>
              <p:cNvSpPr>
                <a:spLocks noChangeArrowheads="1"/>
              </p:cNvSpPr>
              <p:nvPr/>
            </p:nvSpPr>
            <p:spPr bwMode="auto">
              <a:xfrm>
                <a:off x="1148" y="1437"/>
                <a:ext cx="47" cy="62"/>
              </a:xfrm>
              <a:prstGeom prst="rect">
                <a:avLst/>
              </a:prstGeom>
              <a:gradFill rotWithShape="0">
                <a:gsLst>
                  <a:gs pos="0">
                    <a:srgbClr val="5E765E"/>
                  </a:gs>
                  <a:gs pos="50000">
                    <a:srgbClr val="CCFFCC"/>
                  </a:gs>
                  <a:gs pos="100000">
                    <a:srgbClr val="5E765E"/>
                  </a:gs>
                </a:gsLst>
                <a:lin ang="5400000" scaled="1"/>
              </a:gradFill>
              <a:ln w="9525">
                <a:noFill/>
                <a:miter lim="800000"/>
                <a:headEnd/>
                <a:tailEnd/>
              </a:ln>
            </p:spPr>
            <p:txBody>
              <a:bodyPr/>
              <a:lstStyle/>
              <a:p>
                <a:endParaRPr lang="en-US"/>
              </a:p>
            </p:txBody>
          </p:sp>
          <p:sp>
            <p:nvSpPr>
              <p:cNvPr id="94285" name="Rectangle 13"/>
              <p:cNvSpPr>
                <a:spLocks noChangeArrowheads="1"/>
              </p:cNvSpPr>
              <p:nvPr/>
            </p:nvSpPr>
            <p:spPr bwMode="auto">
              <a:xfrm>
                <a:off x="1184" y="1437"/>
                <a:ext cx="69" cy="63"/>
              </a:xfrm>
              <a:prstGeom prst="rect">
                <a:avLst/>
              </a:prstGeom>
              <a:gradFill rotWithShape="0">
                <a:gsLst>
                  <a:gs pos="0">
                    <a:srgbClr val="767676"/>
                  </a:gs>
                  <a:gs pos="50000">
                    <a:srgbClr val="FFFFFF"/>
                  </a:gs>
                  <a:gs pos="100000">
                    <a:srgbClr val="767676"/>
                  </a:gs>
                </a:gsLst>
                <a:lin ang="5400000" scaled="1"/>
              </a:gradFill>
              <a:ln w="9525">
                <a:noFill/>
                <a:miter lim="800000"/>
                <a:headEnd/>
                <a:tailEnd/>
              </a:ln>
            </p:spPr>
            <p:txBody>
              <a:bodyPr/>
              <a:lstStyle/>
              <a:p>
                <a:endParaRPr lang="en-US"/>
              </a:p>
            </p:txBody>
          </p:sp>
          <p:sp>
            <p:nvSpPr>
              <p:cNvPr id="94286" name="AutoShape 14"/>
              <p:cNvSpPr>
                <a:spLocks noChangeArrowheads="1"/>
              </p:cNvSpPr>
              <p:nvPr/>
            </p:nvSpPr>
            <p:spPr bwMode="auto">
              <a:xfrm>
                <a:off x="1233" y="1432"/>
                <a:ext cx="46" cy="63"/>
              </a:xfrm>
              <a:prstGeom prst="diamond">
                <a:avLst/>
              </a:prstGeom>
              <a:gradFill rotWithShape="0">
                <a:gsLst>
                  <a:gs pos="0">
                    <a:srgbClr val="760000"/>
                  </a:gs>
                  <a:gs pos="50000">
                    <a:srgbClr val="FF0000"/>
                  </a:gs>
                  <a:gs pos="100000">
                    <a:srgbClr val="760000"/>
                  </a:gs>
                </a:gsLst>
                <a:lin ang="5400000" scaled="1"/>
              </a:gradFill>
              <a:ln w="9525">
                <a:noFill/>
                <a:miter lim="800000"/>
                <a:headEnd/>
                <a:tailEnd/>
              </a:ln>
            </p:spPr>
            <p:txBody>
              <a:bodyPr/>
              <a:lstStyle/>
              <a:p>
                <a:endParaRPr lang="en-US"/>
              </a:p>
            </p:txBody>
          </p:sp>
          <p:sp>
            <p:nvSpPr>
              <p:cNvPr id="94287" name="Text Box 24"/>
              <p:cNvSpPr txBox="1">
                <a:spLocks noChangeArrowheads="1"/>
              </p:cNvSpPr>
              <p:nvPr/>
            </p:nvSpPr>
            <p:spPr bwMode="auto">
              <a:xfrm>
                <a:off x="1433" y="1258"/>
                <a:ext cx="68" cy="63"/>
              </a:xfrm>
              <a:prstGeom prst="rect">
                <a:avLst/>
              </a:prstGeom>
              <a:noFill/>
              <a:ln w="9525">
                <a:noFill/>
                <a:miter lim="800000"/>
                <a:headEnd/>
                <a:tailEnd/>
              </a:ln>
            </p:spPr>
            <p:txBody>
              <a:bodyPr/>
              <a:lstStyle/>
              <a:p>
                <a:r>
                  <a:rPr lang="en-US" sz="1000">
                    <a:latin typeface="Century Gothic" pitchFamily="34" charset="0"/>
                  </a:rPr>
                  <a:t>A</a:t>
                </a:r>
              </a:p>
            </p:txBody>
          </p:sp>
          <p:sp>
            <p:nvSpPr>
              <p:cNvPr id="94288" name="Text Box 25"/>
              <p:cNvSpPr txBox="1">
                <a:spLocks noChangeArrowheads="1"/>
              </p:cNvSpPr>
              <p:nvPr/>
            </p:nvSpPr>
            <p:spPr bwMode="auto">
              <a:xfrm>
                <a:off x="1452" y="1258"/>
                <a:ext cx="69" cy="63"/>
              </a:xfrm>
              <a:prstGeom prst="rect">
                <a:avLst/>
              </a:prstGeom>
              <a:noFill/>
              <a:ln w="9525">
                <a:noFill/>
                <a:miter lim="800000"/>
                <a:headEnd/>
                <a:tailEnd/>
              </a:ln>
            </p:spPr>
            <p:txBody>
              <a:bodyPr/>
              <a:lstStyle/>
              <a:p>
                <a:r>
                  <a:rPr lang="en-US" sz="1000">
                    <a:latin typeface="Century Gothic" pitchFamily="34" charset="0"/>
                  </a:rPr>
                  <a:t>A</a:t>
                </a:r>
              </a:p>
            </p:txBody>
          </p:sp>
          <p:sp>
            <p:nvSpPr>
              <p:cNvPr id="94290" name="AutoShape 30"/>
              <p:cNvSpPr>
                <a:spLocks noChangeArrowheads="1"/>
              </p:cNvSpPr>
              <p:nvPr/>
            </p:nvSpPr>
            <p:spPr bwMode="auto">
              <a:xfrm>
                <a:off x="759" y="1157"/>
                <a:ext cx="69" cy="63"/>
              </a:xfrm>
              <a:prstGeom prst="can">
                <a:avLst>
                  <a:gd name="adj" fmla="val 25000"/>
                </a:avLst>
              </a:prstGeom>
              <a:gradFill rotWithShape="0">
                <a:gsLst>
                  <a:gs pos="0">
                    <a:srgbClr val="595959"/>
                  </a:gs>
                  <a:gs pos="50000">
                    <a:srgbClr val="C0C0C0"/>
                  </a:gs>
                  <a:gs pos="100000">
                    <a:srgbClr val="595959"/>
                  </a:gs>
                </a:gsLst>
                <a:lin ang="5400000" scaled="1"/>
              </a:gradFill>
              <a:ln w="9525">
                <a:solidFill>
                  <a:srgbClr val="000000"/>
                </a:solidFill>
                <a:round/>
                <a:headEnd/>
                <a:tailEnd/>
              </a:ln>
            </p:spPr>
            <p:txBody>
              <a:bodyPr/>
              <a:lstStyle/>
              <a:p>
                <a:endParaRPr lang="en-US"/>
              </a:p>
            </p:txBody>
          </p:sp>
          <p:sp>
            <p:nvSpPr>
              <p:cNvPr id="94291" name="Oval 31"/>
              <p:cNvSpPr>
                <a:spLocks noChangeArrowheads="1"/>
              </p:cNvSpPr>
              <p:nvPr/>
            </p:nvSpPr>
            <p:spPr bwMode="auto">
              <a:xfrm>
                <a:off x="723" y="1139"/>
                <a:ext cx="138" cy="31"/>
              </a:xfrm>
              <a:prstGeom prst="ellipse">
                <a:avLst/>
              </a:prstGeom>
              <a:gradFill rotWithShape="0">
                <a:gsLst>
                  <a:gs pos="0">
                    <a:srgbClr val="595959"/>
                  </a:gs>
                  <a:gs pos="50000">
                    <a:srgbClr val="C0C0C0"/>
                  </a:gs>
                  <a:gs pos="100000">
                    <a:srgbClr val="595959"/>
                  </a:gs>
                </a:gsLst>
                <a:lin ang="5400000" scaled="1"/>
              </a:gradFill>
              <a:ln w="9525">
                <a:noFill/>
                <a:round/>
                <a:headEnd/>
                <a:tailEnd/>
              </a:ln>
            </p:spPr>
            <p:txBody>
              <a:bodyPr/>
              <a:lstStyle/>
              <a:p>
                <a:endParaRPr lang="en-US"/>
              </a:p>
            </p:txBody>
          </p:sp>
          <p:sp>
            <p:nvSpPr>
              <p:cNvPr id="94292" name="Text Box 32"/>
              <p:cNvSpPr txBox="1">
                <a:spLocks noChangeArrowheads="1"/>
              </p:cNvSpPr>
              <p:nvPr/>
            </p:nvSpPr>
            <p:spPr bwMode="auto">
              <a:xfrm>
                <a:off x="757" y="1160"/>
                <a:ext cx="92" cy="62"/>
              </a:xfrm>
              <a:prstGeom prst="rect">
                <a:avLst/>
              </a:prstGeom>
              <a:noFill/>
              <a:ln w="9525">
                <a:noFill/>
                <a:miter lim="800000"/>
                <a:headEnd/>
                <a:tailEnd/>
              </a:ln>
            </p:spPr>
            <p:txBody>
              <a:bodyPr/>
              <a:lstStyle/>
              <a:p>
                <a:endParaRPr lang="en-US"/>
              </a:p>
            </p:txBody>
          </p:sp>
        </p:grpSp>
        <p:grpSp>
          <p:nvGrpSpPr>
            <p:cNvPr id="94225" name="Group 161"/>
            <p:cNvGrpSpPr>
              <a:grpSpLocks/>
            </p:cNvGrpSpPr>
            <p:nvPr/>
          </p:nvGrpSpPr>
          <p:grpSpPr bwMode="auto">
            <a:xfrm>
              <a:off x="2736" y="2172"/>
              <a:ext cx="946" cy="1385"/>
              <a:chOff x="2592" y="2208"/>
              <a:chExt cx="946" cy="1385"/>
            </a:xfrm>
          </p:grpSpPr>
          <p:sp>
            <p:nvSpPr>
              <p:cNvPr id="95312" name="Oval 80"/>
              <p:cNvSpPr>
                <a:spLocks noChangeArrowheads="1"/>
              </p:cNvSpPr>
              <p:nvPr/>
            </p:nvSpPr>
            <p:spPr bwMode="auto">
              <a:xfrm>
                <a:off x="2592" y="2873"/>
                <a:ext cx="720" cy="720"/>
              </a:xfrm>
              <a:prstGeom prst="ellipse">
                <a:avLst/>
              </a:prstGeom>
              <a:gradFill rotWithShape="0">
                <a:gsLst>
                  <a:gs pos="0">
                    <a:srgbClr val="CC99FF"/>
                  </a:gs>
                  <a:gs pos="100000">
                    <a:srgbClr val="CC99FF">
                      <a:gamma/>
                      <a:shade val="46275"/>
                      <a:invGamma/>
                    </a:srgbClr>
                  </a:gs>
                </a:gsLst>
                <a:path path="shape">
                  <a:fillToRect l="50000" t="50000" r="50000" b="50000"/>
                </a:path>
              </a:gradFill>
              <a:ln w="9525">
                <a:noFill/>
                <a:round/>
                <a:headEnd/>
                <a:tailEnd/>
              </a:ln>
              <a:effectLst>
                <a:outerShdw dist="35921" dir="2700000" algn="ctr" rotWithShape="0">
                  <a:srgbClr val="808080"/>
                </a:outerShdw>
              </a:effectLst>
            </p:spPr>
            <p:txBody>
              <a:bodyPr/>
              <a:lstStyle/>
              <a:p>
                <a:pPr>
                  <a:defRPr/>
                </a:pPr>
                <a:endParaRPr lang="en-US"/>
              </a:p>
            </p:txBody>
          </p:sp>
          <p:sp>
            <p:nvSpPr>
              <p:cNvPr id="94227" name="Oval 82"/>
              <p:cNvSpPr>
                <a:spLocks noChangeArrowheads="1"/>
              </p:cNvSpPr>
              <p:nvPr/>
            </p:nvSpPr>
            <p:spPr bwMode="auto">
              <a:xfrm>
                <a:off x="2748" y="2530"/>
                <a:ext cx="432" cy="468"/>
              </a:xfrm>
              <a:prstGeom prst="ellipse">
                <a:avLst/>
              </a:prstGeom>
              <a:gradFill rotWithShape="0">
                <a:gsLst>
                  <a:gs pos="0">
                    <a:srgbClr val="FFCC99"/>
                  </a:gs>
                  <a:gs pos="100000">
                    <a:srgbClr val="765E47"/>
                  </a:gs>
                </a:gsLst>
                <a:path path="rect">
                  <a:fillToRect t="100000" r="100000"/>
                </a:path>
              </a:gradFill>
              <a:ln w="9525">
                <a:noFill/>
                <a:round/>
                <a:headEnd/>
                <a:tailEnd/>
              </a:ln>
            </p:spPr>
            <p:txBody>
              <a:bodyPr/>
              <a:lstStyle/>
              <a:p>
                <a:endParaRPr lang="en-US"/>
              </a:p>
            </p:txBody>
          </p:sp>
          <p:sp>
            <p:nvSpPr>
              <p:cNvPr id="94228" name="Rectangle 83"/>
              <p:cNvSpPr>
                <a:spLocks noChangeArrowheads="1"/>
              </p:cNvSpPr>
              <p:nvPr/>
            </p:nvSpPr>
            <p:spPr bwMode="auto">
              <a:xfrm>
                <a:off x="2902" y="2730"/>
                <a:ext cx="124" cy="68"/>
              </a:xfrm>
              <a:prstGeom prst="rect">
                <a:avLst/>
              </a:prstGeom>
              <a:gradFill rotWithShape="0">
                <a:gsLst>
                  <a:gs pos="0">
                    <a:srgbClr val="762F00"/>
                  </a:gs>
                  <a:gs pos="50000">
                    <a:srgbClr val="FF6600"/>
                  </a:gs>
                  <a:gs pos="100000">
                    <a:srgbClr val="762F00"/>
                  </a:gs>
                </a:gsLst>
                <a:lin ang="5400000" scaled="1"/>
              </a:gradFill>
              <a:ln w="9525">
                <a:noFill/>
                <a:miter lim="800000"/>
                <a:headEnd/>
                <a:tailEnd/>
              </a:ln>
            </p:spPr>
            <p:txBody>
              <a:bodyPr/>
              <a:lstStyle/>
              <a:p>
                <a:endParaRPr lang="en-US"/>
              </a:p>
            </p:txBody>
          </p:sp>
          <p:sp>
            <p:nvSpPr>
              <p:cNvPr id="94229" name="Rectangle 84"/>
              <p:cNvSpPr>
                <a:spLocks noChangeArrowheads="1"/>
              </p:cNvSpPr>
              <p:nvPr/>
            </p:nvSpPr>
            <p:spPr bwMode="auto">
              <a:xfrm>
                <a:off x="2976" y="2784"/>
                <a:ext cx="62" cy="400"/>
              </a:xfrm>
              <a:prstGeom prst="rect">
                <a:avLst/>
              </a:prstGeom>
              <a:gradFill rotWithShape="0">
                <a:gsLst>
                  <a:gs pos="0">
                    <a:srgbClr val="2F2F47"/>
                  </a:gs>
                  <a:gs pos="50000">
                    <a:srgbClr val="666699"/>
                  </a:gs>
                  <a:gs pos="100000">
                    <a:srgbClr val="2F2F47"/>
                  </a:gs>
                </a:gsLst>
                <a:lin ang="0" scaled="1"/>
              </a:gradFill>
              <a:ln w="9525">
                <a:noFill/>
                <a:miter lim="800000"/>
                <a:headEnd/>
                <a:tailEnd/>
              </a:ln>
            </p:spPr>
            <p:txBody>
              <a:bodyPr/>
              <a:lstStyle/>
              <a:p>
                <a:endParaRPr lang="en-US"/>
              </a:p>
            </p:txBody>
          </p:sp>
          <p:sp>
            <p:nvSpPr>
              <p:cNvPr id="94230" name="Line 85"/>
              <p:cNvSpPr>
                <a:spLocks noChangeShapeType="1"/>
              </p:cNvSpPr>
              <p:nvPr/>
            </p:nvSpPr>
            <p:spPr bwMode="auto">
              <a:xfrm>
                <a:off x="2995" y="3198"/>
                <a:ext cx="0" cy="68"/>
              </a:xfrm>
              <a:prstGeom prst="line">
                <a:avLst/>
              </a:prstGeom>
              <a:noFill/>
              <a:ln w="9525">
                <a:solidFill>
                  <a:srgbClr val="000000"/>
                </a:solidFill>
                <a:round/>
                <a:headEnd/>
                <a:tailEnd/>
              </a:ln>
            </p:spPr>
            <p:txBody>
              <a:bodyPr/>
              <a:lstStyle/>
              <a:p>
                <a:endParaRPr lang="en-US"/>
              </a:p>
            </p:txBody>
          </p:sp>
          <p:sp>
            <p:nvSpPr>
              <p:cNvPr id="94231" name="Oval 86"/>
              <p:cNvSpPr>
                <a:spLocks noChangeArrowheads="1"/>
              </p:cNvSpPr>
              <p:nvPr/>
            </p:nvSpPr>
            <p:spPr bwMode="auto">
              <a:xfrm>
                <a:off x="2902" y="3266"/>
                <a:ext cx="186" cy="200"/>
              </a:xfrm>
              <a:prstGeom prst="ellipse">
                <a:avLst/>
              </a:prstGeom>
              <a:gradFill rotWithShape="0">
                <a:gsLst>
                  <a:gs pos="0">
                    <a:srgbClr val="FFFF99"/>
                  </a:gs>
                  <a:gs pos="100000">
                    <a:srgbClr val="767647"/>
                  </a:gs>
                </a:gsLst>
                <a:path path="rect">
                  <a:fillToRect t="100000" r="100000"/>
                </a:path>
              </a:gradFill>
              <a:ln w="9525">
                <a:noFill/>
                <a:round/>
                <a:headEnd/>
                <a:tailEnd/>
              </a:ln>
            </p:spPr>
            <p:txBody>
              <a:bodyPr/>
              <a:lstStyle/>
              <a:p>
                <a:endParaRPr lang="en-US"/>
              </a:p>
            </p:txBody>
          </p:sp>
          <p:sp>
            <p:nvSpPr>
              <p:cNvPr id="95320" name="Freeform 88"/>
              <p:cNvSpPr>
                <a:spLocks/>
              </p:cNvSpPr>
              <p:nvPr/>
            </p:nvSpPr>
            <p:spPr bwMode="auto">
              <a:xfrm>
                <a:off x="2710" y="2447"/>
                <a:ext cx="828" cy="281"/>
              </a:xfrm>
              <a:custGeom>
                <a:avLst/>
                <a:gdLst/>
                <a:ahLst/>
                <a:cxnLst>
                  <a:cxn ang="0">
                    <a:pos x="465" y="12"/>
                  </a:cxn>
                  <a:cxn ang="0">
                    <a:pos x="585" y="87"/>
                  </a:cxn>
                  <a:cxn ang="0">
                    <a:pos x="660" y="207"/>
                  </a:cxn>
                  <a:cxn ang="0">
                    <a:pos x="765" y="657"/>
                  </a:cxn>
                  <a:cxn ang="0">
                    <a:pos x="855" y="777"/>
                  </a:cxn>
                  <a:cxn ang="0">
                    <a:pos x="1035" y="852"/>
                  </a:cxn>
                  <a:cxn ang="0">
                    <a:pos x="4500" y="957"/>
                  </a:cxn>
                  <a:cxn ang="0">
                    <a:pos x="4875" y="807"/>
                  </a:cxn>
                  <a:cxn ang="0">
                    <a:pos x="4980" y="702"/>
                  </a:cxn>
                  <a:cxn ang="0">
                    <a:pos x="5070" y="582"/>
                  </a:cxn>
                  <a:cxn ang="0">
                    <a:pos x="5310" y="387"/>
                  </a:cxn>
                  <a:cxn ang="0">
                    <a:pos x="5445" y="342"/>
                  </a:cxn>
                  <a:cxn ang="0">
                    <a:pos x="5820" y="417"/>
                  </a:cxn>
                  <a:cxn ang="0">
                    <a:pos x="6345" y="612"/>
                  </a:cxn>
                  <a:cxn ang="0">
                    <a:pos x="5850" y="612"/>
                  </a:cxn>
                  <a:cxn ang="0">
                    <a:pos x="5460" y="642"/>
                  </a:cxn>
                  <a:cxn ang="0">
                    <a:pos x="5340" y="747"/>
                  </a:cxn>
                  <a:cxn ang="0">
                    <a:pos x="5235" y="852"/>
                  </a:cxn>
                  <a:cxn ang="0">
                    <a:pos x="5115" y="987"/>
                  </a:cxn>
                  <a:cxn ang="0">
                    <a:pos x="5025" y="1107"/>
                  </a:cxn>
                  <a:cxn ang="0">
                    <a:pos x="4935" y="1152"/>
                  </a:cxn>
                  <a:cxn ang="0">
                    <a:pos x="4485" y="1227"/>
                  </a:cxn>
                  <a:cxn ang="0">
                    <a:pos x="3840" y="1347"/>
                  </a:cxn>
                  <a:cxn ang="0">
                    <a:pos x="1110" y="1182"/>
                  </a:cxn>
                  <a:cxn ang="0">
                    <a:pos x="930" y="1077"/>
                  </a:cxn>
                  <a:cxn ang="0">
                    <a:pos x="780" y="957"/>
                  </a:cxn>
                  <a:cxn ang="0">
                    <a:pos x="675" y="882"/>
                  </a:cxn>
                  <a:cxn ang="0">
                    <a:pos x="510" y="627"/>
                  </a:cxn>
                  <a:cxn ang="0">
                    <a:pos x="465" y="537"/>
                  </a:cxn>
                  <a:cxn ang="0">
                    <a:pos x="405" y="402"/>
                  </a:cxn>
                  <a:cxn ang="0">
                    <a:pos x="300" y="297"/>
                  </a:cxn>
                  <a:cxn ang="0">
                    <a:pos x="45" y="222"/>
                  </a:cxn>
                  <a:cxn ang="0">
                    <a:pos x="45" y="177"/>
                  </a:cxn>
                  <a:cxn ang="0">
                    <a:pos x="135" y="42"/>
                  </a:cxn>
                </a:cxnLst>
                <a:rect l="0" t="0" r="r" b="b"/>
                <a:pathLst>
                  <a:path w="6465" h="1347">
                    <a:moveTo>
                      <a:pt x="30" y="27"/>
                    </a:moveTo>
                    <a:cubicBezTo>
                      <a:pt x="190" y="0"/>
                      <a:pt x="294" y="1"/>
                      <a:pt x="465" y="12"/>
                    </a:cubicBezTo>
                    <a:cubicBezTo>
                      <a:pt x="495" y="22"/>
                      <a:pt x="525" y="32"/>
                      <a:pt x="555" y="42"/>
                    </a:cubicBezTo>
                    <a:cubicBezTo>
                      <a:pt x="572" y="48"/>
                      <a:pt x="572" y="74"/>
                      <a:pt x="585" y="87"/>
                    </a:cubicBezTo>
                    <a:cubicBezTo>
                      <a:pt x="598" y="100"/>
                      <a:pt x="615" y="107"/>
                      <a:pt x="630" y="117"/>
                    </a:cubicBezTo>
                    <a:cubicBezTo>
                      <a:pt x="640" y="147"/>
                      <a:pt x="650" y="177"/>
                      <a:pt x="660" y="207"/>
                    </a:cubicBezTo>
                    <a:cubicBezTo>
                      <a:pt x="671" y="241"/>
                      <a:pt x="720" y="297"/>
                      <a:pt x="720" y="297"/>
                    </a:cubicBezTo>
                    <a:cubicBezTo>
                      <a:pt x="729" y="422"/>
                      <a:pt x="731" y="538"/>
                      <a:pt x="765" y="657"/>
                    </a:cubicBezTo>
                    <a:cubicBezTo>
                      <a:pt x="776" y="694"/>
                      <a:pt x="776" y="735"/>
                      <a:pt x="810" y="762"/>
                    </a:cubicBezTo>
                    <a:cubicBezTo>
                      <a:pt x="822" y="772"/>
                      <a:pt x="841" y="770"/>
                      <a:pt x="855" y="777"/>
                    </a:cubicBezTo>
                    <a:cubicBezTo>
                      <a:pt x="871" y="785"/>
                      <a:pt x="884" y="800"/>
                      <a:pt x="900" y="807"/>
                    </a:cubicBezTo>
                    <a:cubicBezTo>
                      <a:pt x="943" y="826"/>
                      <a:pt x="996" y="826"/>
                      <a:pt x="1035" y="852"/>
                    </a:cubicBezTo>
                    <a:cubicBezTo>
                      <a:pt x="1158" y="934"/>
                      <a:pt x="1449" y="956"/>
                      <a:pt x="1590" y="972"/>
                    </a:cubicBezTo>
                    <a:cubicBezTo>
                      <a:pt x="2522" y="1205"/>
                      <a:pt x="3536" y="1003"/>
                      <a:pt x="4500" y="957"/>
                    </a:cubicBezTo>
                    <a:cubicBezTo>
                      <a:pt x="4584" y="929"/>
                      <a:pt x="4671" y="940"/>
                      <a:pt x="4755" y="912"/>
                    </a:cubicBezTo>
                    <a:cubicBezTo>
                      <a:pt x="4805" y="837"/>
                      <a:pt x="4770" y="877"/>
                      <a:pt x="4875" y="807"/>
                    </a:cubicBezTo>
                    <a:cubicBezTo>
                      <a:pt x="4890" y="797"/>
                      <a:pt x="4920" y="777"/>
                      <a:pt x="4920" y="777"/>
                    </a:cubicBezTo>
                    <a:cubicBezTo>
                      <a:pt x="4958" y="664"/>
                      <a:pt x="4902" y="799"/>
                      <a:pt x="4980" y="702"/>
                    </a:cubicBezTo>
                    <a:cubicBezTo>
                      <a:pt x="4990" y="690"/>
                      <a:pt x="4988" y="671"/>
                      <a:pt x="4995" y="657"/>
                    </a:cubicBezTo>
                    <a:cubicBezTo>
                      <a:pt x="5020" y="607"/>
                      <a:pt x="5025" y="612"/>
                      <a:pt x="5070" y="582"/>
                    </a:cubicBezTo>
                    <a:cubicBezTo>
                      <a:pt x="5181" y="415"/>
                      <a:pt x="5077" y="531"/>
                      <a:pt x="5175" y="477"/>
                    </a:cubicBezTo>
                    <a:cubicBezTo>
                      <a:pt x="5222" y="451"/>
                      <a:pt x="5259" y="404"/>
                      <a:pt x="5310" y="387"/>
                    </a:cubicBezTo>
                    <a:cubicBezTo>
                      <a:pt x="5340" y="377"/>
                      <a:pt x="5370" y="367"/>
                      <a:pt x="5400" y="357"/>
                    </a:cubicBezTo>
                    <a:cubicBezTo>
                      <a:pt x="5415" y="352"/>
                      <a:pt x="5445" y="342"/>
                      <a:pt x="5445" y="342"/>
                    </a:cubicBezTo>
                    <a:cubicBezTo>
                      <a:pt x="5525" y="347"/>
                      <a:pt x="5606" y="346"/>
                      <a:pt x="5685" y="357"/>
                    </a:cubicBezTo>
                    <a:cubicBezTo>
                      <a:pt x="5791" y="372"/>
                      <a:pt x="5749" y="382"/>
                      <a:pt x="5820" y="417"/>
                    </a:cubicBezTo>
                    <a:cubicBezTo>
                      <a:pt x="5908" y="461"/>
                      <a:pt x="5996" y="506"/>
                      <a:pt x="6090" y="537"/>
                    </a:cubicBezTo>
                    <a:cubicBezTo>
                      <a:pt x="6173" y="565"/>
                      <a:pt x="6259" y="595"/>
                      <a:pt x="6345" y="612"/>
                    </a:cubicBezTo>
                    <a:cubicBezTo>
                      <a:pt x="6375" y="618"/>
                      <a:pt x="6465" y="627"/>
                      <a:pt x="6435" y="627"/>
                    </a:cubicBezTo>
                    <a:cubicBezTo>
                      <a:pt x="6240" y="627"/>
                      <a:pt x="6045" y="617"/>
                      <a:pt x="5850" y="612"/>
                    </a:cubicBezTo>
                    <a:cubicBezTo>
                      <a:pt x="5734" y="583"/>
                      <a:pt x="5669" y="576"/>
                      <a:pt x="5550" y="612"/>
                    </a:cubicBezTo>
                    <a:cubicBezTo>
                      <a:pt x="5520" y="621"/>
                      <a:pt x="5486" y="624"/>
                      <a:pt x="5460" y="642"/>
                    </a:cubicBezTo>
                    <a:cubicBezTo>
                      <a:pt x="5430" y="662"/>
                      <a:pt x="5370" y="702"/>
                      <a:pt x="5370" y="702"/>
                    </a:cubicBezTo>
                    <a:cubicBezTo>
                      <a:pt x="5360" y="717"/>
                      <a:pt x="5353" y="734"/>
                      <a:pt x="5340" y="747"/>
                    </a:cubicBezTo>
                    <a:cubicBezTo>
                      <a:pt x="5327" y="760"/>
                      <a:pt x="5306" y="763"/>
                      <a:pt x="5295" y="777"/>
                    </a:cubicBezTo>
                    <a:cubicBezTo>
                      <a:pt x="5212" y="881"/>
                      <a:pt x="5364" y="766"/>
                      <a:pt x="5235" y="852"/>
                    </a:cubicBezTo>
                    <a:cubicBezTo>
                      <a:pt x="5197" y="965"/>
                      <a:pt x="5253" y="830"/>
                      <a:pt x="5175" y="927"/>
                    </a:cubicBezTo>
                    <a:cubicBezTo>
                      <a:pt x="5117" y="1000"/>
                      <a:pt x="5213" y="954"/>
                      <a:pt x="5115" y="987"/>
                    </a:cubicBezTo>
                    <a:cubicBezTo>
                      <a:pt x="5086" y="1075"/>
                      <a:pt x="5123" y="994"/>
                      <a:pt x="5055" y="1062"/>
                    </a:cubicBezTo>
                    <a:cubicBezTo>
                      <a:pt x="5042" y="1075"/>
                      <a:pt x="5039" y="1096"/>
                      <a:pt x="5025" y="1107"/>
                    </a:cubicBezTo>
                    <a:cubicBezTo>
                      <a:pt x="5013" y="1117"/>
                      <a:pt x="4994" y="1115"/>
                      <a:pt x="4980" y="1122"/>
                    </a:cubicBezTo>
                    <a:cubicBezTo>
                      <a:pt x="4964" y="1130"/>
                      <a:pt x="4951" y="1144"/>
                      <a:pt x="4935" y="1152"/>
                    </a:cubicBezTo>
                    <a:cubicBezTo>
                      <a:pt x="4902" y="1168"/>
                      <a:pt x="4847" y="1175"/>
                      <a:pt x="4815" y="1182"/>
                    </a:cubicBezTo>
                    <a:cubicBezTo>
                      <a:pt x="4604" y="1231"/>
                      <a:pt x="4775" y="1206"/>
                      <a:pt x="4485" y="1227"/>
                    </a:cubicBezTo>
                    <a:cubicBezTo>
                      <a:pt x="4357" y="1259"/>
                      <a:pt x="4228" y="1319"/>
                      <a:pt x="4095" y="1332"/>
                    </a:cubicBezTo>
                    <a:cubicBezTo>
                      <a:pt x="4010" y="1340"/>
                      <a:pt x="3925" y="1342"/>
                      <a:pt x="3840" y="1347"/>
                    </a:cubicBezTo>
                    <a:cubicBezTo>
                      <a:pt x="3110" y="1342"/>
                      <a:pt x="2380" y="1341"/>
                      <a:pt x="1650" y="1332"/>
                    </a:cubicBezTo>
                    <a:cubicBezTo>
                      <a:pt x="1479" y="1330"/>
                      <a:pt x="1274" y="1237"/>
                      <a:pt x="1110" y="1182"/>
                    </a:cubicBezTo>
                    <a:cubicBezTo>
                      <a:pt x="1078" y="1171"/>
                      <a:pt x="1049" y="1153"/>
                      <a:pt x="1020" y="1137"/>
                    </a:cubicBezTo>
                    <a:cubicBezTo>
                      <a:pt x="988" y="1119"/>
                      <a:pt x="930" y="1077"/>
                      <a:pt x="930" y="1077"/>
                    </a:cubicBezTo>
                    <a:cubicBezTo>
                      <a:pt x="844" y="948"/>
                      <a:pt x="959" y="1100"/>
                      <a:pt x="855" y="1017"/>
                    </a:cubicBezTo>
                    <a:cubicBezTo>
                      <a:pt x="758" y="939"/>
                      <a:pt x="893" y="995"/>
                      <a:pt x="780" y="957"/>
                    </a:cubicBezTo>
                    <a:cubicBezTo>
                      <a:pt x="775" y="942"/>
                      <a:pt x="778" y="921"/>
                      <a:pt x="765" y="912"/>
                    </a:cubicBezTo>
                    <a:cubicBezTo>
                      <a:pt x="739" y="894"/>
                      <a:pt x="675" y="882"/>
                      <a:pt x="675" y="882"/>
                    </a:cubicBezTo>
                    <a:cubicBezTo>
                      <a:pt x="639" y="775"/>
                      <a:pt x="671" y="810"/>
                      <a:pt x="600" y="762"/>
                    </a:cubicBezTo>
                    <a:cubicBezTo>
                      <a:pt x="579" y="698"/>
                      <a:pt x="539" y="684"/>
                      <a:pt x="510" y="627"/>
                    </a:cubicBezTo>
                    <a:cubicBezTo>
                      <a:pt x="503" y="613"/>
                      <a:pt x="502" y="596"/>
                      <a:pt x="495" y="582"/>
                    </a:cubicBezTo>
                    <a:cubicBezTo>
                      <a:pt x="487" y="566"/>
                      <a:pt x="472" y="553"/>
                      <a:pt x="465" y="537"/>
                    </a:cubicBezTo>
                    <a:cubicBezTo>
                      <a:pt x="452" y="508"/>
                      <a:pt x="453" y="473"/>
                      <a:pt x="435" y="447"/>
                    </a:cubicBezTo>
                    <a:cubicBezTo>
                      <a:pt x="425" y="432"/>
                      <a:pt x="413" y="418"/>
                      <a:pt x="405" y="402"/>
                    </a:cubicBezTo>
                    <a:cubicBezTo>
                      <a:pt x="398" y="388"/>
                      <a:pt x="401" y="368"/>
                      <a:pt x="390" y="357"/>
                    </a:cubicBezTo>
                    <a:cubicBezTo>
                      <a:pt x="365" y="332"/>
                      <a:pt x="330" y="317"/>
                      <a:pt x="300" y="297"/>
                    </a:cubicBezTo>
                    <a:cubicBezTo>
                      <a:pt x="253" y="265"/>
                      <a:pt x="190" y="266"/>
                      <a:pt x="135" y="252"/>
                    </a:cubicBezTo>
                    <a:cubicBezTo>
                      <a:pt x="104" y="244"/>
                      <a:pt x="75" y="232"/>
                      <a:pt x="45" y="222"/>
                    </a:cubicBezTo>
                    <a:cubicBezTo>
                      <a:pt x="30" y="217"/>
                      <a:pt x="0" y="207"/>
                      <a:pt x="0" y="207"/>
                    </a:cubicBezTo>
                    <a:cubicBezTo>
                      <a:pt x="15" y="197"/>
                      <a:pt x="29" y="185"/>
                      <a:pt x="45" y="177"/>
                    </a:cubicBezTo>
                    <a:cubicBezTo>
                      <a:pt x="98" y="151"/>
                      <a:pt x="132" y="170"/>
                      <a:pt x="15" y="147"/>
                    </a:cubicBezTo>
                    <a:cubicBezTo>
                      <a:pt x="50" y="95"/>
                      <a:pt x="60" y="67"/>
                      <a:pt x="135" y="42"/>
                    </a:cubicBezTo>
                    <a:cubicBezTo>
                      <a:pt x="150" y="37"/>
                      <a:pt x="180" y="27"/>
                      <a:pt x="180" y="27"/>
                    </a:cubicBezTo>
                  </a:path>
                </a:pathLst>
              </a:custGeom>
              <a:solidFill>
                <a:srgbClr val="FFCC99"/>
              </a:solidFill>
              <a:ln w="28575" cmpd="sng">
                <a:noFill/>
                <a:round/>
                <a:headEnd/>
                <a:tailEnd/>
              </a:ln>
              <a:effectLst>
                <a:outerShdw dist="35921" dir="2700000" algn="ctr" rotWithShape="0">
                  <a:srgbClr val="808080"/>
                </a:outerShdw>
              </a:effectLst>
            </p:spPr>
            <p:txBody>
              <a:bodyPr/>
              <a:lstStyle/>
              <a:p>
                <a:pPr>
                  <a:defRPr/>
                </a:pPr>
                <a:endParaRPr lang="en-US"/>
              </a:p>
            </p:txBody>
          </p:sp>
          <p:sp>
            <p:nvSpPr>
              <p:cNvPr id="94233" name="Text Box 89"/>
              <p:cNvSpPr txBox="1">
                <a:spLocks noChangeArrowheads="1"/>
              </p:cNvSpPr>
              <p:nvPr/>
            </p:nvSpPr>
            <p:spPr bwMode="auto">
              <a:xfrm>
                <a:off x="2710" y="2384"/>
                <a:ext cx="92" cy="63"/>
              </a:xfrm>
              <a:prstGeom prst="rect">
                <a:avLst/>
              </a:prstGeom>
              <a:noFill/>
              <a:ln w="9525">
                <a:noFill/>
                <a:miter lim="800000"/>
                <a:headEnd/>
                <a:tailEnd/>
              </a:ln>
            </p:spPr>
            <p:txBody>
              <a:bodyPr/>
              <a:lstStyle/>
              <a:p>
                <a:endParaRPr lang="en-US"/>
              </a:p>
            </p:txBody>
          </p:sp>
          <p:sp>
            <p:nvSpPr>
              <p:cNvPr id="94234" name="Text Box 90"/>
              <p:cNvSpPr txBox="1">
                <a:spLocks noChangeArrowheads="1"/>
              </p:cNvSpPr>
              <p:nvPr/>
            </p:nvSpPr>
            <p:spPr bwMode="auto">
              <a:xfrm>
                <a:off x="2925" y="2666"/>
                <a:ext cx="108" cy="63"/>
              </a:xfrm>
              <a:prstGeom prst="rect">
                <a:avLst/>
              </a:prstGeom>
              <a:gradFill rotWithShape="0">
                <a:gsLst>
                  <a:gs pos="0">
                    <a:srgbClr val="767647"/>
                  </a:gs>
                  <a:gs pos="50000">
                    <a:srgbClr val="FFFF99"/>
                  </a:gs>
                  <a:gs pos="100000">
                    <a:srgbClr val="767647"/>
                  </a:gs>
                </a:gsLst>
                <a:lin ang="5400000" scaled="1"/>
              </a:gradFill>
              <a:ln w="9525">
                <a:noFill/>
                <a:miter lim="800000"/>
                <a:headEnd/>
                <a:tailEnd/>
              </a:ln>
            </p:spPr>
            <p:txBody>
              <a:bodyPr/>
              <a:lstStyle/>
              <a:p>
                <a:endParaRPr lang="en-US"/>
              </a:p>
            </p:txBody>
          </p:sp>
          <p:sp>
            <p:nvSpPr>
              <p:cNvPr id="94235" name="Rectangle 91"/>
              <p:cNvSpPr>
                <a:spLocks noChangeArrowheads="1"/>
              </p:cNvSpPr>
              <p:nvPr/>
            </p:nvSpPr>
            <p:spPr bwMode="auto">
              <a:xfrm>
                <a:off x="3010" y="2666"/>
                <a:ext cx="46" cy="63"/>
              </a:xfrm>
              <a:prstGeom prst="rect">
                <a:avLst/>
              </a:prstGeom>
              <a:gradFill rotWithShape="0">
                <a:gsLst>
                  <a:gs pos="0">
                    <a:srgbClr val="762F5E"/>
                  </a:gs>
                  <a:gs pos="50000">
                    <a:srgbClr val="FF66CC"/>
                  </a:gs>
                  <a:gs pos="100000">
                    <a:srgbClr val="762F5E"/>
                  </a:gs>
                </a:gsLst>
                <a:lin ang="5400000" scaled="1"/>
              </a:gradFill>
              <a:ln w="9525">
                <a:noFill/>
                <a:miter lim="800000"/>
                <a:headEnd/>
                <a:tailEnd/>
              </a:ln>
            </p:spPr>
            <p:txBody>
              <a:bodyPr/>
              <a:lstStyle/>
              <a:p>
                <a:endParaRPr lang="en-US"/>
              </a:p>
            </p:txBody>
          </p:sp>
          <p:sp>
            <p:nvSpPr>
              <p:cNvPr id="94236" name="Rectangle 92"/>
              <p:cNvSpPr>
                <a:spLocks noChangeArrowheads="1"/>
              </p:cNvSpPr>
              <p:nvPr/>
            </p:nvSpPr>
            <p:spPr bwMode="auto">
              <a:xfrm>
                <a:off x="3056" y="2666"/>
                <a:ext cx="46" cy="63"/>
              </a:xfrm>
              <a:prstGeom prst="rect">
                <a:avLst/>
              </a:prstGeom>
              <a:gradFill rotWithShape="0">
                <a:gsLst>
                  <a:gs pos="0">
                    <a:srgbClr val="5E4776"/>
                  </a:gs>
                  <a:gs pos="50000">
                    <a:srgbClr val="CC99FF"/>
                  </a:gs>
                  <a:gs pos="100000">
                    <a:srgbClr val="5E4776"/>
                  </a:gs>
                </a:gsLst>
                <a:lin ang="5400000" scaled="1"/>
              </a:gradFill>
              <a:ln w="9525">
                <a:noFill/>
                <a:miter lim="800000"/>
                <a:headEnd/>
                <a:tailEnd/>
              </a:ln>
            </p:spPr>
            <p:txBody>
              <a:bodyPr/>
              <a:lstStyle/>
              <a:p>
                <a:endParaRPr lang="en-US"/>
              </a:p>
            </p:txBody>
          </p:sp>
          <p:sp>
            <p:nvSpPr>
              <p:cNvPr id="94237" name="Rectangle 93"/>
              <p:cNvSpPr>
                <a:spLocks noChangeArrowheads="1"/>
              </p:cNvSpPr>
              <p:nvPr/>
            </p:nvSpPr>
            <p:spPr bwMode="auto">
              <a:xfrm>
                <a:off x="3102" y="2666"/>
                <a:ext cx="46" cy="62"/>
              </a:xfrm>
              <a:prstGeom prst="rect">
                <a:avLst/>
              </a:prstGeom>
              <a:gradFill rotWithShape="0">
                <a:gsLst>
                  <a:gs pos="0">
                    <a:srgbClr val="5E765E"/>
                  </a:gs>
                  <a:gs pos="50000">
                    <a:srgbClr val="CCFFCC"/>
                  </a:gs>
                  <a:gs pos="100000">
                    <a:srgbClr val="5E765E"/>
                  </a:gs>
                </a:gsLst>
                <a:lin ang="5400000" scaled="1"/>
              </a:gradFill>
              <a:ln w="9525">
                <a:noFill/>
                <a:miter lim="800000"/>
                <a:headEnd/>
                <a:tailEnd/>
              </a:ln>
            </p:spPr>
            <p:txBody>
              <a:bodyPr/>
              <a:lstStyle/>
              <a:p>
                <a:endParaRPr lang="en-US"/>
              </a:p>
            </p:txBody>
          </p:sp>
          <p:sp>
            <p:nvSpPr>
              <p:cNvPr id="94238" name="Rectangle 94"/>
              <p:cNvSpPr>
                <a:spLocks noChangeArrowheads="1"/>
              </p:cNvSpPr>
              <p:nvPr/>
            </p:nvSpPr>
            <p:spPr bwMode="auto">
              <a:xfrm>
                <a:off x="3146" y="2666"/>
                <a:ext cx="69" cy="63"/>
              </a:xfrm>
              <a:prstGeom prst="rect">
                <a:avLst/>
              </a:prstGeom>
              <a:gradFill rotWithShape="0">
                <a:gsLst>
                  <a:gs pos="0">
                    <a:srgbClr val="767676"/>
                  </a:gs>
                  <a:gs pos="50000">
                    <a:srgbClr val="FFFFFF"/>
                  </a:gs>
                  <a:gs pos="100000">
                    <a:srgbClr val="767676"/>
                  </a:gs>
                </a:gsLst>
                <a:lin ang="5400000" scaled="1"/>
              </a:gradFill>
              <a:ln w="9525">
                <a:noFill/>
                <a:miter lim="800000"/>
                <a:headEnd/>
                <a:tailEnd/>
              </a:ln>
            </p:spPr>
            <p:txBody>
              <a:bodyPr/>
              <a:lstStyle/>
              <a:p>
                <a:endParaRPr lang="en-US"/>
              </a:p>
            </p:txBody>
          </p:sp>
          <p:sp>
            <p:nvSpPr>
              <p:cNvPr id="94239" name="AutoShape 95"/>
              <p:cNvSpPr>
                <a:spLocks noChangeArrowheads="1"/>
              </p:cNvSpPr>
              <p:nvPr/>
            </p:nvSpPr>
            <p:spPr bwMode="auto">
              <a:xfrm>
                <a:off x="3186" y="2661"/>
                <a:ext cx="47" cy="63"/>
              </a:xfrm>
              <a:prstGeom prst="diamond">
                <a:avLst/>
              </a:prstGeom>
              <a:gradFill rotWithShape="0">
                <a:gsLst>
                  <a:gs pos="0">
                    <a:srgbClr val="760000"/>
                  </a:gs>
                  <a:gs pos="50000">
                    <a:srgbClr val="FF0000"/>
                  </a:gs>
                  <a:gs pos="100000">
                    <a:srgbClr val="760000"/>
                  </a:gs>
                </a:gsLst>
                <a:lin ang="5400000" scaled="1"/>
              </a:gradFill>
              <a:ln w="9525">
                <a:noFill/>
                <a:miter lim="800000"/>
                <a:headEnd/>
                <a:tailEnd/>
              </a:ln>
            </p:spPr>
            <p:txBody>
              <a:bodyPr/>
              <a:lstStyle/>
              <a:p>
                <a:endParaRPr lang="en-US"/>
              </a:p>
            </p:txBody>
          </p:sp>
          <p:sp>
            <p:nvSpPr>
              <p:cNvPr id="94241" name="AutoShape 111"/>
              <p:cNvSpPr>
                <a:spLocks noChangeArrowheads="1"/>
              </p:cNvSpPr>
              <p:nvPr/>
            </p:nvSpPr>
            <p:spPr bwMode="auto">
              <a:xfrm>
                <a:off x="2712" y="2387"/>
                <a:ext cx="69" cy="63"/>
              </a:xfrm>
              <a:prstGeom prst="can">
                <a:avLst>
                  <a:gd name="adj" fmla="val 25000"/>
                </a:avLst>
              </a:prstGeom>
              <a:gradFill rotWithShape="0">
                <a:gsLst>
                  <a:gs pos="0">
                    <a:srgbClr val="595959"/>
                  </a:gs>
                  <a:gs pos="50000">
                    <a:srgbClr val="C0C0C0"/>
                  </a:gs>
                  <a:gs pos="100000">
                    <a:srgbClr val="595959"/>
                  </a:gs>
                </a:gsLst>
                <a:lin ang="5400000" scaled="1"/>
              </a:gradFill>
              <a:ln w="9525">
                <a:solidFill>
                  <a:srgbClr val="000000"/>
                </a:solidFill>
                <a:round/>
                <a:headEnd/>
                <a:tailEnd/>
              </a:ln>
            </p:spPr>
            <p:txBody>
              <a:bodyPr/>
              <a:lstStyle/>
              <a:p>
                <a:endParaRPr lang="en-US"/>
              </a:p>
            </p:txBody>
          </p:sp>
          <p:sp>
            <p:nvSpPr>
              <p:cNvPr id="94242" name="Oval 112"/>
              <p:cNvSpPr>
                <a:spLocks noChangeArrowheads="1"/>
              </p:cNvSpPr>
              <p:nvPr/>
            </p:nvSpPr>
            <p:spPr bwMode="auto">
              <a:xfrm>
                <a:off x="2676" y="2369"/>
                <a:ext cx="138" cy="31"/>
              </a:xfrm>
              <a:prstGeom prst="ellipse">
                <a:avLst/>
              </a:prstGeom>
              <a:gradFill rotWithShape="0">
                <a:gsLst>
                  <a:gs pos="0">
                    <a:srgbClr val="595959"/>
                  </a:gs>
                  <a:gs pos="50000">
                    <a:srgbClr val="C0C0C0"/>
                  </a:gs>
                  <a:gs pos="100000">
                    <a:srgbClr val="595959"/>
                  </a:gs>
                </a:gsLst>
                <a:lin ang="5400000" scaled="1"/>
              </a:gradFill>
              <a:ln w="9525">
                <a:noFill/>
                <a:round/>
                <a:headEnd/>
                <a:tailEnd/>
              </a:ln>
            </p:spPr>
            <p:txBody>
              <a:bodyPr/>
              <a:lstStyle/>
              <a:p>
                <a:endParaRPr lang="en-US"/>
              </a:p>
            </p:txBody>
          </p:sp>
          <p:sp>
            <p:nvSpPr>
              <p:cNvPr id="94243" name="Text Box 113"/>
              <p:cNvSpPr txBox="1">
                <a:spLocks noChangeArrowheads="1"/>
              </p:cNvSpPr>
              <p:nvPr/>
            </p:nvSpPr>
            <p:spPr bwMode="auto">
              <a:xfrm>
                <a:off x="2710" y="2390"/>
                <a:ext cx="92" cy="62"/>
              </a:xfrm>
              <a:prstGeom prst="rect">
                <a:avLst/>
              </a:prstGeom>
              <a:noFill/>
              <a:ln w="9525">
                <a:noFill/>
                <a:miter lim="800000"/>
                <a:headEnd/>
                <a:tailEnd/>
              </a:ln>
            </p:spPr>
            <p:txBody>
              <a:bodyPr/>
              <a:lstStyle/>
              <a:p>
                <a:endParaRPr lang="en-US"/>
              </a:p>
            </p:txBody>
          </p:sp>
          <p:sp>
            <p:nvSpPr>
              <p:cNvPr id="94251" name="Text Box 124"/>
              <p:cNvSpPr txBox="1">
                <a:spLocks noChangeArrowheads="1"/>
              </p:cNvSpPr>
              <p:nvPr/>
            </p:nvSpPr>
            <p:spPr bwMode="auto">
              <a:xfrm>
                <a:off x="3024" y="2928"/>
                <a:ext cx="376" cy="145"/>
              </a:xfrm>
              <a:prstGeom prst="rect">
                <a:avLst/>
              </a:prstGeom>
              <a:noFill/>
              <a:ln w="9525">
                <a:noFill/>
                <a:miter lim="800000"/>
                <a:headEnd/>
                <a:tailEnd/>
              </a:ln>
            </p:spPr>
            <p:txBody>
              <a:bodyPr/>
              <a:lstStyle/>
              <a:p>
                <a:r>
                  <a:rPr lang="en-US" sz="1200" b="1">
                    <a:latin typeface="Arial Narrow" pitchFamily="34" charset="0"/>
                  </a:rPr>
                  <a:t>tRNA</a:t>
                </a:r>
                <a:endParaRPr lang="en-US"/>
              </a:p>
            </p:txBody>
          </p:sp>
          <p:sp>
            <p:nvSpPr>
              <p:cNvPr id="94252" name="Text Box 125"/>
              <p:cNvSpPr txBox="1">
                <a:spLocks noChangeArrowheads="1"/>
              </p:cNvSpPr>
              <p:nvPr/>
            </p:nvSpPr>
            <p:spPr bwMode="auto">
              <a:xfrm>
                <a:off x="3024" y="2208"/>
                <a:ext cx="432" cy="216"/>
              </a:xfrm>
              <a:prstGeom prst="rect">
                <a:avLst/>
              </a:prstGeom>
              <a:noFill/>
              <a:ln w="9525">
                <a:noFill/>
                <a:miter lim="800000"/>
                <a:headEnd/>
                <a:tailEnd/>
              </a:ln>
            </p:spPr>
            <p:txBody>
              <a:bodyPr/>
              <a:lstStyle/>
              <a:p>
                <a:r>
                  <a:rPr lang="en-US" sz="1200" b="1">
                    <a:latin typeface="Arial Narrow" pitchFamily="34" charset="0"/>
                  </a:rPr>
                  <a:t>mRNA</a:t>
                </a:r>
                <a:endParaRPr lang="en-US"/>
              </a:p>
            </p:txBody>
          </p:sp>
          <p:sp>
            <p:nvSpPr>
              <p:cNvPr id="94253" name="Line 126"/>
              <p:cNvSpPr>
                <a:spLocks noChangeShapeType="1"/>
              </p:cNvSpPr>
              <p:nvPr/>
            </p:nvSpPr>
            <p:spPr bwMode="auto">
              <a:xfrm>
                <a:off x="3216" y="2352"/>
                <a:ext cx="0" cy="144"/>
              </a:xfrm>
              <a:prstGeom prst="line">
                <a:avLst/>
              </a:prstGeom>
              <a:noFill/>
              <a:ln w="9525">
                <a:solidFill>
                  <a:srgbClr val="000000"/>
                </a:solidFill>
                <a:round/>
                <a:headEnd/>
                <a:tailEnd type="triangle" w="med" len="med"/>
              </a:ln>
            </p:spPr>
            <p:txBody>
              <a:bodyPr/>
              <a:lstStyle/>
              <a:p>
                <a:endParaRPr lang="en-US"/>
              </a:p>
            </p:txBody>
          </p:sp>
          <p:sp>
            <p:nvSpPr>
              <p:cNvPr id="94254" name="Text Box 123"/>
              <p:cNvSpPr txBox="1">
                <a:spLocks noChangeArrowheads="1"/>
              </p:cNvSpPr>
              <p:nvPr/>
            </p:nvSpPr>
            <p:spPr bwMode="auto">
              <a:xfrm>
                <a:off x="2736" y="2736"/>
                <a:ext cx="288" cy="144"/>
              </a:xfrm>
              <a:prstGeom prst="rect">
                <a:avLst/>
              </a:prstGeom>
              <a:noFill/>
              <a:ln w="9525">
                <a:noFill/>
                <a:miter lim="800000"/>
                <a:headEnd/>
                <a:tailEnd/>
              </a:ln>
            </p:spPr>
            <p:txBody>
              <a:bodyPr/>
              <a:lstStyle/>
              <a:p>
                <a:r>
                  <a:rPr lang="en-US" sz="1200">
                    <a:latin typeface="Century Gothic" pitchFamily="34" charset="0"/>
                  </a:rPr>
                  <a:t>40S</a:t>
                </a:r>
                <a:endParaRPr lang="en-US">
                  <a:latin typeface="Century Gothic" pitchFamily="34" charset="0"/>
                </a:endParaRPr>
              </a:p>
            </p:txBody>
          </p:sp>
        </p:gr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2"/>
          <p:cNvSpPr>
            <a:spLocks noGrp="1" noChangeArrowheads="1"/>
          </p:cNvSpPr>
          <p:nvPr>
            <p:ph type="title"/>
          </p:nvPr>
        </p:nvSpPr>
        <p:spPr>
          <a:xfrm>
            <a:off x="141894" y="152400"/>
            <a:ext cx="8839200" cy="762000"/>
          </a:xfrm>
          <a:ln>
            <a:solidFill>
              <a:schemeClr val="bg1"/>
            </a:solidFill>
          </a:ln>
        </p:spPr>
        <p:style>
          <a:lnRef idx="2">
            <a:schemeClr val="accent3"/>
          </a:lnRef>
          <a:fillRef idx="1">
            <a:schemeClr val="lt1"/>
          </a:fillRef>
          <a:effectRef idx="0">
            <a:schemeClr val="accent3"/>
          </a:effectRef>
          <a:fontRef idx="minor">
            <a:schemeClr val="dk1"/>
          </a:fontRef>
        </p:style>
        <p:txBody>
          <a:bodyPr/>
          <a:lstStyle/>
          <a:p>
            <a:pPr eaLnBrk="1" hangingPunct="1"/>
            <a:r>
              <a:rPr lang="en-US" altLang="zh-CN" sz="3200" b="1" dirty="0">
                <a:solidFill>
                  <a:schemeClr val="tx1"/>
                </a:solidFill>
                <a:latin typeface="Century Gothic" pitchFamily="34" charset="0"/>
                <a:ea typeface="SimSun" pitchFamily="2" charset="-122"/>
              </a:rPr>
              <a:t>5.3 Chromosome Structure in Eukaryotes </a:t>
            </a:r>
            <a:endParaRPr lang="en-US" sz="3200" dirty="0">
              <a:solidFill>
                <a:schemeClr val="tx1"/>
              </a:solidFill>
              <a:latin typeface="Century Gothic" pitchFamily="34" charset="0"/>
            </a:endParaRPr>
          </a:p>
        </p:txBody>
      </p:sp>
      <p:sp>
        <p:nvSpPr>
          <p:cNvPr id="9221" name="Rectangle 3"/>
          <p:cNvSpPr>
            <a:spLocks noGrp="1" noChangeArrowheads="1"/>
          </p:cNvSpPr>
          <p:nvPr>
            <p:ph idx="1"/>
          </p:nvPr>
        </p:nvSpPr>
        <p:spPr>
          <a:xfrm>
            <a:off x="457200" y="1219200"/>
            <a:ext cx="8077200" cy="4373563"/>
          </a:xfrm>
        </p:spPr>
        <p:txBody>
          <a:bodyPr/>
          <a:lstStyle/>
          <a:p>
            <a:pPr eaLnBrk="1" hangingPunct="1"/>
            <a:r>
              <a:rPr lang="en-US" altLang="zh-CN" sz="2400" b="1" dirty="0">
                <a:solidFill>
                  <a:srgbClr val="0000FF"/>
                </a:solidFill>
                <a:latin typeface="Century Gothic" pitchFamily="34" charset="0"/>
                <a:ea typeface="SimSun" pitchFamily="2" charset="-122"/>
              </a:rPr>
              <a:t>Higher organisms have multiple chromosomes</a:t>
            </a:r>
            <a:r>
              <a:rPr lang="en-US" altLang="zh-CN" sz="2400" dirty="0">
                <a:latin typeface="Century Gothic" pitchFamily="34" charset="0"/>
                <a:ea typeface="SimSun" pitchFamily="2" charset="-122"/>
              </a:rPr>
              <a:t>, whereas </a:t>
            </a:r>
            <a:r>
              <a:rPr lang="en-US" altLang="zh-CN" sz="2400" b="1" dirty="0">
                <a:solidFill>
                  <a:srgbClr val="0000FF"/>
                </a:solidFill>
                <a:latin typeface="Century Gothic" pitchFamily="34" charset="0"/>
                <a:ea typeface="SimSun" pitchFamily="2" charset="-122"/>
              </a:rPr>
              <a:t>bacteria only have one</a:t>
            </a:r>
            <a:r>
              <a:rPr lang="en-US" altLang="zh-CN" sz="2400" dirty="0">
                <a:latin typeface="Century Gothic" pitchFamily="34" charset="0"/>
                <a:ea typeface="SimSun" pitchFamily="2" charset="-122"/>
              </a:rPr>
              <a:t>. </a:t>
            </a:r>
          </a:p>
          <a:p>
            <a:pPr eaLnBrk="1" hangingPunct="1"/>
            <a:r>
              <a:rPr lang="en-US" altLang="zh-CN" sz="2400" dirty="0">
                <a:latin typeface="Century Gothic" pitchFamily="34" charset="0"/>
                <a:ea typeface="SimSun" pitchFamily="2" charset="-122"/>
              </a:rPr>
              <a:t>Eukaryotic chromosomes have ends (telomeres) and a middle (centromere). </a:t>
            </a:r>
          </a:p>
          <a:p>
            <a:pPr eaLnBrk="1" hangingPunct="1"/>
            <a:r>
              <a:rPr lang="en-US" altLang="zh-CN" sz="2400" dirty="0">
                <a:latin typeface="Century Gothic" pitchFamily="34" charset="0"/>
                <a:ea typeface="SimSun" pitchFamily="2" charset="-122"/>
              </a:rPr>
              <a:t>The</a:t>
            </a:r>
            <a:r>
              <a:rPr lang="en-US" altLang="zh-CN" sz="2400" dirty="0">
                <a:solidFill>
                  <a:srgbClr val="0000FF"/>
                </a:solidFill>
                <a:latin typeface="Century Gothic" pitchFamily="34" charset="0"/>
                <a:ea typeface="SimSun" pitchFamily="2" charset="-122"/>
              </a:rPr>
              <a:t> </a:t>
            </a:r>
            <a:r>
              <a:rPr lang="en-US" altLang="zh-CN" sz="2400" b="1" dirty="0">
                <a:solidFill>
                  <a:srgbClr val="0000FF"/>
                </a:solidFill>
                <a:latin typeface="Century Gothic" pitchFamily="34" charset="0"/>
                <a:ea typeface="SimSun" pitchFamily="2" charset="-122"/>
              </a:rPr>
              <a:t>centromere</a:t>
            </a:r>
            <a:r>
              <a:rPr lang="en-US" altLang="zh-CN" sz="2400" dirty="0">
                <a:latin typeface="Century Gothic" pitchFamily="34" charset="0"/>
                <a:ea typeface="SimSun" pitchFamily="2" charset="-122"/>
              </a:rPr>
              <a:t> - more or less centrally located, it is sometimes closer to one of the ends.  </a:t>
            </a:r>
            <a:endParaRPr lang="en-US" sz="2400" dirty="0">
              <a:latin typeface="Century Gothic" pitchFamily="34" charset="0"/>
            </a:endParaRPr>
          </a:p>
        </p:txBody>
      </p:sp>
      <p:sp>
        <p:nvSpPr>
          <p:cNvPr id="9219" name="Slide Number Placeholder 5"/>
          <p:cNvSpPr>
            <a:spLocks noGrp="1"/>
          </p:cNvSpPr>
          <p:nvPr>
            <p:ph type="sldNum" sz="quarter" idx="12"/>
          </p:nvPr>
        </p:nvSpPr>
        <p:spPr>
          <a:noFill/>
        </p:spPr>
        <p:txBody>
          <a:bodyPr/>
          <a:lstStyle/>
          <a:p>
            <a:fld id="{733E527F-E6C4-49AC-9C24-FAE12550F596}" type="slidenum">
              <a:rPr lang="en-US" smtClean="0"/>
              <a:pPr/>
              <a:t>7</a:t>
            </a:fld>
            <a:endParaRPr lang="en-US"/>
          </a:p>
        </p:txBody>
      </p:sp>
      <p:grpSp>
        <p:nvGrpSpPr>
          <p:cNvPr id="2" name="Group 1"/>
          <p:cNvGrpSpPr/>
          <p:nvPr/>
        </p:nvGrpSpPr>
        <p:grpSpPr>
          <a:xfrm>
            <a:off x="1905000" y="4419600"/>
            <a:ext cx="5094287" cy="1228725"/>
            <a:chOff x="1944688" y="1447800"/>
            <a:chExt cx="5094287" cy="1228725"/>
          </a:xfrm>
        </p:grpSpPr>
        <p:sp>
          <p:nvSpPr>
            <p:cNvPr id="5" name="Rectangle 5"/>
            <p:cNvSpPr>
              <a:spLocks noChangeArrowheads="1"/>
            </p:cNvSpPr>
            <p:nvPr/>
          </p:nvSpPr>
          <p:spPr bwMode="auto">
            <a:xfrm>
              <a:off x="2212975" y="2373313"/>
              <a:ext cx="4691063" cy="258762"/>
            </a:xfrm>
            <a:prstGeom prst="rect">
              <a:avLst/>
            </a:prstGeom>
            <a:gradFill rotWithShape="0">
              <a:gsLst>
                <a:gs pos="0">
                  <a:srgbClr val="99CC00">
                    <a:gamma/>
                    <a:shade val="46275"/>
                    <a:invGamma/>
                  </a:srgbClr>
                </a:gs>
                <a:gs pos="50000">
                  <a:srgbClr val="99CC00"/>
                </a:gs>
                <a:gs pos="100000">
                  <a:srgbClr val="99CC00">
                    <a:gamma/>
                    <a:shade val="46275"/>
                    <a:invGamma/>
                  </a:srgbClr>
                </a:gs>
              </a:gsLst>
              <a:lin ang="5400000" scaled="1"/>
            </a:grad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pPr>
                <a:defRPr/>
              </a:pPr>
              <a:endParaRPr lang="en-US"/>
            </a:p>
          </p:txBody>
        </p:sp>
        <p:sp>
          <p:nvSpPr>
            <p:cNvPr id="6" name="Oval 6"/>
            <p:cNvSpPr>
              <a:spLocks noChangeArrowheads="1"/>
            </p:cNvSpPr>
            <p:nvPr/>
          </p:nvSpPr>
          <p:spPr bwMode="auto">
            <a:xfrm>
              <a:off x="4279900" y="2286000"/>
              <a:ext cx="401638" cy="390525"/>
            </a:xfrm>
            <a:prstGeom prst="ellipse">
              <a:avLst/>
            </a:prstGeom>
            <a:gradFill rotWithShape="0">
              <a:gsLst>
                <a:gs pos="0">
                  <a:srgbClr val="0000FF"/>
                </a:gs>
                <a:gs pos="100000">
                  <a:srgbClr val="0000FF">
                    <a:gamma/>
                    <a:shade val="46275"/>
                    <a:invGamma/>
                  </a:srgbClr>
                </a:gs>
              </a:gsLst>
              <a:path path="rect">
                <a:fillToRect r="100000" b="100000"/>
              </a:path>
            </a:gradFill>
            <a:ln w="9525">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pPr>
                <a:defRPr/>
              </a:pPr>
              <a:endParaRPr lang="en-US"/>
            </a:p>
          </p:txBody>
        </p:sp>
        <p:sp>
          <p:nvSpPr>
            <p:cNvPr id="7" name="Rectangle 7"/>
            <p:cNvSpPr>
              <a:spLocks noChangeArrowheads="1"/>
            </p:cNvSpPr>
            <p:nvPr/>
          </p:nvSpPr>
          <p:spPr bwMode="auto">
            <a:xfrm>
              <a:off x="6770688" y="2373313"/>
              <a:ext cx="268287" cy="258762"/>
            </a:xfrm>
            <a:prstGeom prst="rect">
              <a:avLst/>
            </a:prstGeom>
            <a:gradFill rotWithShape="0">
              <a:gsLst>
                <a:gs pos="0">
                  <a:srgbClr val="00CCFF">
                    <a:gamma/>
                    <a:shade val="46275"/>
                    <a:invGamma/>
                  </a:srgbClr>
                </a:gs>
                <a:gs pos="100000">
                  <a:srgbClr val="00CCFF"/>
                </a:gs>
              </a:gsLst>
              <a:path path="shape">
                <a:fillToRect l="50000" t="50000" r="50000" b="50000"/>
              </a:path>
            </a:grad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pPr>
                <a:defRPr/>
              </a:pPr>
              <a:endParaRPr lang="en-US"/>
            </a:p>
          </p:txBody>
        </p:sp>
        <p:sp>
          <p:nvSpPr>
            <p:cNvPr id="8" name="Rectangle 8"/>
            <p:cNvSpPr>
              <a:spLocks noChangeArrowheads="1"/>
            </p:cNvSpPr>
            <p:nvPr/>
          </p:nvSpPr>
          <p:spPr bwMode="auto">
            <a:xfrm>
              <a:off x="1944688" y="2373313"/>
              <a:ext cx="268287" cy="258762"/>
            </a:xfrm>
            <a:prstGeom prst="rect">
              <a:avLst/>
            </a:prstGeom>
            <a:gradFill rotWithShape="0">
              <a:gsLst>
                <a:gs pos="0">
                  <a:srgbClr val="005E76"/>
                </a:gs>
                <a:gs pos="100000">
                  <a:srgbClr val="00CCFF"/>
                </a:gs>
              </a:gsLst>
              <a:path path="shape">
                <a:fillToRect l="50000" t="50000" r="50000" b="50000"/>
              </a:path>
            </a:grad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endParaRPr lang="en-US"/>
            </a:p>
          </p:txBody>
        </p:sp>
        <p:sp>
          <p:nvSpPr>
            <p:cNvPr id="9" name="Rectangle 9"/>
            <p:cNvSpPr>
              <a:spLocks noChangeArrowheads="1"/>
            </p:cNvSpPr>
            <p:nvPr/>
          </p:nvSpPr>
          <p:spPr bwMode="auto">
            <a:xfrm>
              <a:off x="2614613" y="2373313"/>
              <a:ext cx="134937" cy="258762"/>
            </a:xfrm>
            <a:prstGeom prst="rect">
              <a:avLst/>
            </a:prstGeom>
            <a:solidFill>
              <a:srgbClr val="800000"/>
            </a:solid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endParaRPr lang="en-US"/>
            </a:p>
          </p:txBody>
        </p:sp>
        <p:sp>
          <p:nvSpPr>
            <p:cNvPr id="10" name="Rectangle 10"/>
            <p:cNvSpPr>
              <a:spLocks noChangeArrowheads="1"/>
            </p:cNvSpPr>
            <p:nvPr/>
          </p:nvSpPr>
          <p:spPr bwMode="auto">
            <a:xfrm>
              <a:off x="3151188" y="2373313"/>
              <a:ext cx="133350" cy="258762"/>
            </a:xfrm>
            <a:prstGeom prst="rect">
              <a:avLst/>
            </a:prstGeom>
            <a:solidFill>
              <a:srgbClr val="800000"/>
            </a:solid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endParaRPr lang="en-US"/>
            </a:p>
          </p:txBody>
        </p:sp>
        <p:sp>
          <p:nvSpPr>
            <p:cNvPr id="11" name="Rectangle 11"/>
            <p:cNvSpPr>
              <a:spLocks noChangeArrowheads="1"/>
            </p:cNvSpPr>
            <p:nvPr/>
          </p:nvSpPr>
          <p:spPr bwMode="auto">
            <a:xfrm>
              <a:off x="3552825" y="2373313"/>
              <a:ext cx="134938" cy="258762"/>
            </a:xfrm>
            <a:prstGeom prst="rect">
              <a:avLst/>
            </a:prstGeom>
            <a:solidFill>
              <a:srgbClr val="800000"/>
            </a:solid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endParaRPr lang="en-US"/>
            </a:p>
          </p:txBody>
        </p:sp>
        <p:sp>
          <p:nvSpPr>
            <p:cNvPr id="12" name="Rectangle 12"/>
            <p:cNvSpPr>
              <a:spLocks noChangeArrowheads="1"/>
            </p:cNvSpPr>
            <p:nvPr/>
          </p:nvSpPr>
          <p:spPr bwMode="auto">
            <a:xfrm>
              <a:off x="3954463" y="2373313"/>
              <a:ext cx="134937" cy="258762"/>
            </a:xfrm>
            <a:prstGeom prst="rect">
              <a:avLst/>
            </a:prstGeom>
            <a:solidFill>
              <a:srgbClr val="800000"/>
            </a:solid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endParaRPr lang="en-US"/>
            </a:p>
          </p:txBody>
        </p:sp>
        <p:sp>
          <p:nvSpPr>
            <p:cNvPr id="13" name="Rectangle 13"/>
            <p:cNvSpPr>
              <a:spLocks noChangeArrowheads="1"/>
            </p:cNvSpPr>
            <p:nvPr/>
          </p:nvSpPr>
          <p:spPr bwMode="auto">
            <a:xfrm>
              <a:off x="4894263" y="2373313"/>
              <a:ext cx="133350" cy="258762"/>
            </a:xfrm>
            <a:prstGeom prst="rect">
              <a:avLst/>
            </a:prstGeom>
            <a:solidFill>
              <a:srgbClr val="800000"/>
            </a:solid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endParaRPr lang="en-US"/>
            </a:p>
          </p:txBody>
        </p:sp>
        <p:sp>
          <p:nvSpPr>
            <p:cNvPr id="14" name="Rectangle 14"/>
            <p:cNvSpPr>
              <a:spLocks noChangeArrowheads="1"/>
            </p:cNvSpPr>
            <p:nvPr/>
          </p:nvSpPr>
          <p:spPr bwMode="auto">
            <a:xfrm>
              <a:off x="5429250" y="2373313"/>
              <a:ext cx="134938" cy="258762"/>
            </a:xfrm>
            <a:prstGeom prst="rect">
              <a:avLst/>
            </a:prstGeom>
            <a:solidFill>
              <a:srgbClr val="800000"/>
            </a:solid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endParaRPr lang="en-US"/>
            </a:p>
          </p:txBody>
        </p:sp>
        <p:sp>
          <p:nvSpPr>
            <p:cNvPr id="15" name="Rectangle 15"/>
            <p:cNvSpPr>
              <a:spLocks noChangeArrowheads="1"/>
            </p:cNvSpPr>
            <p:nvPr/>
          </p:nvSpPr>
          <p:spPr bwMode="auto">
            <a:xfrm>
              <a:off x="5832475" y="2373313"/>
              <a:ext cx="133350" cy="258762"/>
            </a:xfrm>
            <a:prstGeom prst="rect">
              <a:avLst/>
            </a:prstGeom>
            <a:solidFill>
              <a:srgbClr val="800000"/>
            </a:solid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endParaRPr lang="en-US"/>
            </a:p>
          </p:txBody>
        </p:sp>
        <p:sp>
          <p:nvSpPr>
            <p:cNvPr id="16" name="Rectangle 16"/>
            <p:cNvSpPr>
              <a:spLocks noChangeArrowheads="1"/>
            </p:cNvSpPr>
            <p:nvPr/>
          </p:nvSpPr>
          <p:spPr bwMode="auto">
            <a:xfrm>
              <a:off x="6234113" y="2373313"/>
              <a:ext cx="133350" cy="258762"/>
            </a:xfrm>
            <a:prstGeom prst="rect">
              <a:avLst/>
            </a:prstGeom>
            <a:solidFill>
              <a:srgbClr val="800000"/>
            </a:solid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endParaRPr lang="en-US"/>
            </a:p>
          </p:txBody>
        </p:sp>
        <p:sp>
          <p:nvSpPr>
            <p:cNvPr id="17" name="Text Box 18"/>
            <p:cNvSpPr txBox="1">
              <a:spLocks noChangeArrowheads="1"/>
            </p:cNvSpPr>
            <p:nvPr/>
          </p:nvSpPr>
          <p:spPr bwMode="auto">
            <a:xfrm>
              <a:off x="3581400" y="1447800"/>
              <a:ext cx="1778000" cy="457200"/>
            </a:xfrm>
            <a:prstGeom prst="rect">
              <a:avLst/>
            </a:prstGeom>
            <a:solidFill>
              <a:srgbClr val="FFFFFF"/>
            </a:solidFill>
            <a:ln w="9525">
              <a:noFill/>
              <a:miter lim="800000"/>
              <a:headEnd/>
              <a:tailEnd/>
            </a:ln>
            <a:effectLst/>
            <a:scene3d>
              <a:camera prst="orthographicFront">
                <a:rot lat="0" lon="0" rev="0"/>
              </a:camera>
              <a:lightRig rig="balanced" dir="t">
                <a:rot lat="0" lon="0" rev="8700000"/>
              </a:lightRig>
            </a:scene3d>
            <a:sp3d/>
          </p:spPr>
          <p:txBody>
            <a:bodyPr/>
            <a:lstStyle/>
            <a:p>
              <a:pPr algn="ctr"/>
              <a:r>
                <a:rPr lang="en-US" b="1" dirty="0" err="1">
                  <a:latin typeface="Century Gothic" pitchFamily="34" charset="0"/>
                </a:rPr>
                <a:t>centromere</a:t>
              </a:r>
              <a:endParaRPr lang="en-US" dirty="0">
                <a:latin typeface="Century Gothic" pitchFamily="34" charset="0"/>
              </a:endParaRPr>
            </a:p>
          </p:txBody>
        </p:sp>
        <p:sp>
          <p:nvSpPr>
            <p:cNvPr id="18" name="AutoShape 25"/>
            <p:cNvSpPr>
              <a:spLocks noChangeArrowheads="1"/>
            </p:cNvSpPr>
            <p:nvPr/>
          </p:nvSpPr>
          <p:spPr bwMode="auto">
            <a:xfrm>
              <a:off x="4343400" y="1905000"/>
              <a:ext cx="228600" cy="304800"/>
            </a:xfrm>
            <a:prstGeom prst="downArrow">
              <a:avLst>
                <a:gd name="adj1" fmla="val 50000"/>
                <a:gd name="adj2" fmla="val 33333"/>
              </a:avLst>
            </a:prstGeom>
            <a:solidFill>
              <a:srgbClr val="CC00FF"/>
            </a:solid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eaVert" wrap="none" anchor="ctr"/>
            <a:lstStyle/>
            <a:p>
              <a:endParaRPr lang="en-US"/>
            </a:p>
          </p:txBody>
        </p:sp>
      </p:gr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6" name="Rectangle 3"/>
          <p:cNvSpPr>
            <a:spLocks noGrp="1" noChangeArrowheads="1"/>
          </p:cNvSpPr>
          <p:nvPr>
            <p:ph idx="1"/>
          </p:nvPr>
        </p:nvSpPr>
        <p:spPr>
          <a:xfrm>
            <a:off x="533400" y="609600"/>
            <a:ext cx="8153400" cy="5257800"/>
          </a:xfrm>
        </p:spPr>
        <p:txBody>
          <a:bodyPr/>
          <a:lstStyle/>
          <a:p>
            <a:pPr eaLnBrk="1" hangingPunct="1"/>
            <a:r>
              <a:rPr lang="en-US" altLang="zh-CN" sz="2400" dirty="0">
                <a:solidFill>
                  <a:srgbClr val="000000"/>
                </a:solidFill>
                <a:latin typeface="Century Gothic" pitchFamily="34" charset="0"/>
                <a:ea typeface="SimSun" pitchFamily="2" charset="-122"/>
              </a:rPr>
              <a:t>The incoming amino acids are linked into a polypeptide chain, similar to in bacterial translation.</a:t>
            </a:r>
          </a:p>
          <a:p>
            <a:pPr eaLnBrk="1" hangingPunct="1"/>
            <a:r>
              <a:rPr lang="en-US" altLang="zh-CN" sz="2400" dirty="0">
                <a:solidFill>
                  <a:srgbClr val="000000"/>
                </a:solidFill>
                <a:latin typeface="Century Gothic" pitchFamily="34" charset="0"/>
                <a:ea typeface="SimSun" pitchFamily="2" charset="-122"/>
              </a:rPr>
              <a:t>Eukaryotes make only one protein per mRNA. </a:t>
            </a:r>
          </a:p>
          <a:p>
            <a:pPr eaLnBrk="1" hangingPunct="1"/>
            <a:r>
              <a:rPr lang="en-US" altLang="zh-CN" sz="2400" dirty="0">
                <a:solidFill>
                  <a:srgbClr val="000000"/>
                </a:solidFill>
                <a:latin typeface="Century Gothic" pitchFamily="34" charset="0"/>
                <a:ea typeface="SimSun" pitchFamily="2" charset="-122"/>
              </a:rPr>
              <a:t>Once the ribosome reaches the stop codon, it disassembles. </a:t>
            </a:r>
          </a:p>
          <a:p>
            <a:pPr eaLnBrk="1" hangingPunct="1"/>
            <a:r>
              <a:rPr lang="en-US" altLang="zh-CN" sz="2400" dirty="0">
                <a:solidFill>
                  <a:srgbClr val="000000"/>
                </a:solidFill>
                <a:latin typeface="Century Gothic" pitchFamily="34" charset="0"/>
                <a:ea typeface="SimSun" pitchFamily="2" charset="-122"/>
              </a:rPr>
              <a:t>The newly made protein, the mRNA, and the two ribosomal subunits are all released.</a:t>
            </a:r>
          </a:p>
          <a:p>
            <a:pPr eaLnBrk="1" hangingPunct="1"/>
            <a:r>
              <a:rPr lang="en-US" altLang="zh-CN" sz="2400" dirty="0">
                <a:solidFill>
                  <a:srgbClr val="000000"/>
                </a:solidFill>
                <a:latin typeface="Century Gothic" pitchFamily="34" charset="0"/>
                <a:ea typeface="SimSun" pitchFamily="2" charset="-122"/>
              </a:rPr>
              <a:t>This is under the control of a single protein which </a:t>
            </a:r>
            <a:r>
              <a:rPr lang="en-US" altLang="zh-CN" sz="2400" dirty="0" err="1">
                <a:solidFill>
                  <a:srgbClr val="000000"/>
                </a:solidFill>
                <a:latin typeface="Century Gothic" pitchFamily="34" charset="0"/>
                <a:ea typeface="SimSun" pitchFamily="2" charset="-122"/>
              </a:rPr>
              <a:t>recognises</a:t>
            </a:r>
            <a:r>
              <a:rPr lang="en-US" altLang="zh-CN" sz="2400" dirty="0">
                <a:solidFill>
                  <a:srgbClr val="000000"/>
                </a:solidFill>
                <a:latin typeface="Century Gothic" pitchFamily="34" charset="0"/>
                <a:ea typeface="SimSun" pitchFamily="2" charset="-122"/>
              </a:rPr>
              <a:t> the stop codon, eukaryotic </a:t>
            </a:r>
            <a:r>
              <a:rPr lang="en-US" altLang="zh-CN" sz="2400" b="1" dirty="0">
                <a:solidFill>
                  <a:srgbClr val="000000"/>
                </a:solidFill>
                <a:latin typeface="Century Gothic" pitchFamily="34" charset="0"/>
                <a:ea typeface="SimSun" pitchFamily="2" charset="-122"/>
              </a:rPr>
              <a:t>release factor</a:t>
            </a:r>
            <a:r>
              <a:rPr lang="en-US" altLang="zh-CN" sz="2400" dirty="0">
                <a:solidFill>
                  <a:srgbClr val="000000"/>
                </a:solidFill>
                <a:latin typeface="Century Gothic" pitchFamily="34" charset="0"/>
                <a:ea typeface="SimSun" pitchFamily="2" charset="-122"/>
              </a:rPr>
              <a:t>. </a:t>
            </a:r>
            <a:endParaRPr lang="en-US" sz="2400" dirty="0">
              <a:solidFill>
                <a:srgbClr val="000000"/>
              </a:solidFill>
              <a:latin typeface="Century Gothic" pitchFamily="34" charset="0"/>
            </a:endParaRPr>
          </a:p>
        </p:txBody>
      </p:sp>
      <p:sp>
        <p:nvSpPr>
          <p:cNvPr id="95235" name="Slide Number Placeholder 5"/>
          <p:cNvSpPr>
            <a:spLocks noGrp="1"/>
          </p:cNvSpPr>
          <p:nvPr>
            <p:ph type="sldNum" sz="quarter" idx="12"/>
          </p:nvPr>
        </p:nvSpPr>
        <p:spPr>
          <a:noFill/>
        </p:spPr>
        <p:txBody>
          <a:bodyPr/>
          <a:lstStyle/>
          <a:p>
            <a:fld id="{66A03050-84EB-433E-8639-CBD7551A29F7}" type="slidenum">
              <a:rPr lang="en-US" smtClean="0"/>
              <a:pPr/>
              <a:t>70</a:t>
            </a:fld>
            <a:endParaRPr lang="en-US"/>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9" name="Slide Number Placeholder 3"/>
          <p:cNvSpPr>
            <a:spLocks noGrp="1"/>
          </p:cNvSpPr>
          <p:nvPr>
            <p:ph type="sldNum" sz="quarter" idx="12"/>
          </p:nvPr>
        </p:nvSpPr>
        <p:spPr>
          <a:noFill/>
        </p:spPr>
        <p:txBody>
          <a:bodyPr/>
          <a:lstStyle/>
          <a:p>
            <a:fld id="{9B5CEC73-EBDD-4E3A-8CBA-A81A036E594C}" type="slidenum">
              <a:rPr lang="en-US" smtClean="0"/>
              <a:pPr/>
              <a:t>71</a:t>
            </a:fld>
            <a:endParaRPr lang="en-US"/>
          </a:p>
        </p:txBody>
      </p:sp>
      <p:sp>
        <p:nvSpPr>
          <p:cNvPr id="91205" name="AutoShape 69"/>
          <p:cNvSpPr>
            <a:spLocks noChangeArrowheads="1"/>
          </p:cNvSpPr>
          <p:nvPr/>
        </p:nvSpPr>
        <p:spPr bwMode="auto">
          <a:xfrm rot="5400000">
            <a:off x="4419600" y="4343400"/>
            <a:ext cx="609600" cy="1371600"/>
          </a:xfrm>
          <a:prstGeom prst="curvedLeftArrow">
            <a:avLst>
              <a:gd name="adj1" fmla="val 45000"/>
              <a:gd name="adj2" fmla="val 90000"/>
              <a:gd name="adj3" fmla="val 33333"/>
            </a:avLst>
          </a:prstGeom>
          <a:solidFill>
            <a:srgbClr val="0099FF"/>
          </a:solidFill>
          <a:ln w="9525">
            <a:noFill/>
            <a:miter lim="800000"/>
            <a:headEnd/>
            <a:tailEnd/>
          </a:ln>
          <a:effectLst>
            <a:outerShdw dist="35921" dir="2700000" algn="ctr" rotWithShape="0">
              <a:srgbClr val="808080"/>
            </a:outerShdw>
          </a:effectLst>
        </p:spPr>
        <p:txBody>
          <a:bodyPr/>
          <a:lstStyle/>
          <a:p>
            <a:pPr>
              <a:defRPr/>
            </a:pPr>
            <a:endParaRPr lang="en-US"/>
          </a:p>
        </p:txBody>
      </p:sp>
      <p:grpSp>
        <p:nvGrpSpPr>
          <p:cNvPr id="96261" name="Group 106"/>
          <p:cNvGrpSpPr>
            <a:grpSpLocks/>
          </p:cNvGrpSpPr>
          <p:nvPr/>
        </p:nvGrpSpPr>
        <p:grpSpPr bwMode="auto">
          <a:xfrm>
            <a:off x="5181600" y="3505200"/>
            <a:ext cx="3125788" cy="2674938"/>
            <a:chOff x="3024" y="2208"/>
            <a:chExt cx="1969" cy="1685"/>
          </a:xfrm>
        </p:grpSpPr>
        <p:sp>
          <p:nvSpPr>
            <p:cNvPr id="91170" name="Oval 34"/>
            <p:cNvSpPr>
              <a:spLocks noChangeArrowheads="1"/>
            </p:cNvSpPr>
            <p:nvPr/>
          </p:nvSpPr>
          <p:spPr bwMode="auto">
            <a:xfrm>
              <a:off x="3623" y="2399"/>
              <a:ext cx="504" cy="432"/>
            </a:xfrm>
            <a:prstGeom prst="ellipse">
              <a:avLst/>
            </a:prstGeom>
            <a:gradFill rotWithShape="0">
              <a:gsLst>
                <a:gs pos="0">
                  <a:srgbClr val="FFCC99"/>
                </a:gs>
                <a:gs pos="100000">
                  <a:srgbClr val="FFCC99">
                    <a:gamma/>
                    <a:shade val="46275"/>
                    <a:invGamma/>
                  </a:srgbClr>
                </a:gs>
              </a:gsLst>
              <a:path path="rect">
                <a:fillToRect t="100000" r="100000"/>
              </a:path>
            </a:gradFill>
            <a:ln w="9525">
              <a:noFill/>
              <a:round/>
              <a:headEnd/>
              <a:tailEnd/>
            </a:ln>
            <a:effectLst>
              <a:outerShdw dist="35921" dir="2700000" algn="ctr" rotWithShape="0">
                <a:srgbClr val="808080"/>
              </a:outerShdw>
            </a:effectLst>
          </p:spPr>
          <p:txBody>
            <a:bodyPr/>
            <a:lstStyle/>
            <a:p>
              <a:pPr>
                <a:defRPr/>
              </a:pPr>
              <a:endParaRPr lang="en-US"/>
            </a:p>
          </p:txBody>
        </p:sp>
        <p:sp>
          <p:nvSpPr>
            <p:cNvPr id="91171" name="Oval 35"/>
            <p:cNvSpPr>
              <a:spLocks noChangeArrowheads="1"/>
            </p:cNvSpPr>
            <p:nvPr/>
          </p:nvSpPr>
          <p:spPr bwMode="auto">
            <a:xfrm>
              <a:off x="3551" y="2816"/>
              <a:ext cx="648" cy="648"/>
            </a:xfrm>
            <a:prstGeom prst="ellipse">
              <a:avLst/>
            </a:prstGeom>
            <a:gradFill rotWithShape="0">
              <a:gsLst>
                <a:gs pos="0">
                  <a:srgbClr val="CC99FF"/>
                </a:gs>
                <a:gs pos="100000">
                  <a:srgbClr val="CC99FF">
                    <a:gamma/>
                    <a:shade val="46275"/>
                    <a:invGamma/>
                  </a:srgbClr>
                </a:gs>
              </a:gsLst>
              <a:path path="rect">
                <a:fillToRect t="100000" r="100000"/>
              </a:path>
            </a:gradFill>
            <a:ln w="9525">
              <a:noFill/>
              <a:round/>
              <a:headEnd/>
              <a:tailEnd/>
            </a:ln>
            <a:effectLst>
              <a:outerShdw dist="35921" dir="2700000" algn="ctr" rotWithShape="0">
                <a:srgbClr val="808080"/>
              </a:outerShdw>
            </a:effectLst>
          </p:spPr>
          <p:txBody>
            <a:bodyPr/>
            <a:lstStyle/>
            <a:p>
              <a:pPr>
                <a:defRPr/>
              </a:pPr>
              <a:endParaRPr lang="en-US"/>
            </a:p>
          </p:txBody>
        </p:sp>
        <p:sp>
          <p:nvSpPr>
            <p:cNvPr id="96318" name="Rectangle 36"/>
            <p:cNvSpPr>
              <a:spLocks noChangeArrowheads="1"/>
            </p:cNvSpPr>
            <p:nvPr/>
          </p:nvSpPr>
          <p:spPr bwMode="auto">
            <a:xfrm>
              <a:off x="3341" y="2592"/>
              <a:ext cx="1315" cy="95"/>
            </a:xfrm>
            <a:prstGeom prst="rect">
              <a:avLst/>
            </a:prstGeom>
            <a:gradFill rotWithShape="0">
              <a:gsLst>
                <a:gs pos="0">
                  <a:srgbClr val="475E76"/>
                </a:gs>
                <a:gs pos="50000">
                  <a:srgbClr val="99CCFF"/>
                </a:gs>
                <a:gs pos="100000">
                  <a:srgbClr val="475E76"/>
                </a:gs>
              </a:gsLst>
              <a:lin ang="5400000" scaled="1"/>
            </a:gradFill>
            <a:ln w="9525">
              <a:noFill/>
              <a:miter lim="800000"/>
              <a:headEnd/>
              <a:tailEnd/>
            </a:ln>
          </p:spPr>
          <p:txBody>
            <a:bodyPr/>
            <a:lstStyle/>
            <a:p>
              <a:endParaRPr lang="en-US"/>
            </a:p>
          </p:txBody>
        </p:sp>
        <p:sp>
          <p:nvSpPr>
            <p:cNvPr id="96319" name="Rectangle 37"/>
            <p:cNvSpPr>
              <a:spLocks noChangeArrowheads="1"/>
            </p:cNvSpPr>
            <p:nvPr/>
          </p:nvSpPr>
          <p:spPr bwMode="auto">
            <a:xfrm flipH="1">
              <a:off x="3701" y="2615"/>
              <a:ext cx="144" cy="72"/>
            </a:xfrm>
            <a:prstGeom prst="rect">
              <a:avLst/>
            </a:prstGeom>
            <a:gradFill rotWithShape="0">
              <a:gsLst>
                <a:gs pos="0">
                  <a:srgbClr val="760076"/>
                </a:gs>
                <a:gs pos="50000">
                  <a:srgbClr val="FF00FF"/>
                </a:gs>
                <a:gs pos="100000">
                  <a:srgbClr val="760076"/>
                </a:gs>
              </a:gsLst>
              <a:lin ang="5400000" scaled="1"/>
            </a:gradFill>
            <a:ln w="9525">
              <a:solidFill>
                <a:srgbClr val="000000"/>
              </a:solidFill>
              <a:miter lim="800000"/>
              <a:headEnd/>
              <a:tailEnd/>
            </a:ln>
          </p:spPr>
          <p:txBody>
            <a:bodyPr/>
            <a:lstStyle/>
            <a:p>
              <a:endParaRPr lang="en-US"/>
            </a:p>
          </p:txBody>
        </p:sp>
        <p:sp>
          <p:nvSpPr>
            <p:cNvPr id="96320" name="Rectangle 38"/>
            <p:cNvSpPr>
              <a:spLocks noChangeArrowheads="1"/>
            </p:cNvSpPr>
            <p:nvPr/>
          </p:nvSpPr>
          <p:spPr bwMode="auto">
            <a:xfrm flipH="1">
              <a:off x="3845" y="2615"/>
              <a:ext cx="144" cy="72"/>
            </a:xfrm>
            <a:prstGeom prst="rect">
              <a:avLst/>
            </a:prstGeom>
            <a:gradFill rotWithShape="0">
              <a:gsLst>
                <a:gs pos="0">
                  <a:srgbClr val="760076"/>
                </a:gs>
                <a:gs pos="50000">
                  <a:srgbClr val="FF00FF"/>
                </a:gs>
                <a:gs pos="100000">
                  <a:srgbClr val="760076"/>
                </a:gs>
              </a:gsLst>
              <a:lin ang="5400000" scaled="1"/>
            </a:gradFill>
            <a:ln w="9525">
              <a:solidFill>
                <a:srgbClr val="000000"/>
              </a:solidFill>
              <a:miter lim="800000"/>
              <a:headEnd/>
              <a:tailEnd/>
            </a:ln>
          </p:spPr>
          <p:txBody>
            <a:bodyPr/>
            <a:lstStyle/>
            <a:p>
              <a:endParaRPr lang="en-US"/>
            </a:p>
          </p:txBody>
        </p:sp>
        <p:sp>
          <p:nvSpPr>
            <p:cNvPr id="96321" name="Rectangle 39"/>
            <p:cNvSpPr>
              <a:spLocks noChangeArrowheads="1"/>
            </p:cNvSpPr>
            <p:nvPr/>
          </p:nvSpPr>
          <p:spPr bwMode="auto">
            <a:xfrm flipH="1">
              <a:off x="3989" y="2615"/>
              <a:ext cx="144" cy="72"/>
            </a:xfrm>
            <a:prstGeom prst="rect">
              <a:avLst/>
            </a:prstGeom>
            <a:gradFill rotWithShape="0">
              <a:gsLst>
                <a:gs pos="0">
                  <a:srgbClr val="475E00"/>
                </a:gs>
                <a:gs pos="50000">
                  <a:srgbClr val="99CC00"/>
                </a:gs>
                <a:gs pos="100000">
                  <a:srgbClr val="475E00"/>
                </a:gs>
              </a:gsLst>
              <a:lin ang="5400000" scaled="1"/>
            </a:gradFill>
            <a:ln w="9525">
              <a:solidFill>
                <a:srgbClr val="000000"/>
              </a:solidFill>
              <a:miter lim="800000"/>
              <a:headEnd/>
              <a:tailEnd/>
            </a:ln>
          </p:spPr>
          <p:txBody>
            <a:bodyPr/>
            <a:lstStyle/>
            <a:p>
              <a:endParaRPr lang="en-US"/>
            </a:p>
          </p:txBody>
        </p:sp>
        <p:sp>
          <p:nvSpPr>
            <p:cNvPr id="96322" name="Rectangle 40"/>
            <p:cNvSpPr>
              <a:spLocks noChangeArrowheads="1"/>
            </p:cNvSpPr>
            <p:nvPr/>
          </p:nvSpPr>
          <p:spPr bwMode="auto">
            <a:xfrm>
              <a:off x="3845" y="2687"/>
              <a:ext cx="144" cy="68"/>
            </a:xfrm>
            <a:prstGeom prst="rect">
              <a:avLst/>
            </a:prstGeom>
            <a:gradFill rotWithShape="0">
              <a:gsLst>
                <a:gs pos="0">
                  <a:srgbClr val="762F00"/>
                </a:gs>
                <a:gs pos="50000">
                  <a:srgbClr val="FF6600"/>
                </a:gs>
                <a:gs pos="100000">
                  <a:srgbClr val="762F00"/>
                </a:gs>
              </a:gsLst>
              <a:lin ang="5400000" scaled="1"/>
            </a:gradFill>
            <a:ln w="9525">
              <a:solidFill>
                <a:srgbClr val="000000"/>
              </a:solidFill>
              <a:miter lim="800000"/>
              <a:headEnd/>
              <a:tailEnd/>
            </a:ln>
          </p:spPr>
          <p:txBody>
            <a:bodyPr/>
            <a:lstStyle/>
            <a:p>
              <a:endParaRPr lang="en-US"/>
            </a:p>
          </p:txBody>
        </p:sp>
        <p:sp>
          <p:nvSpPr>
            <p:cNvPr id="96323" name="Rectangle 41"/>
            <p:cNvSpPr>
              <a:spLocks noChangeArrowheads="1"/>
            </p:cNvSpPr>
            <p:nvPr/>
          </p:nvSpPr>
          <p:spPr bwMode="auto">
            <a:xfrm>
              <a:off x="3917" y="2755"/>
              <a:ext cx="72" cy="408"/>
            </a:xfrm>
            <a:prstGeom prst="rect">
              <a:avLst/>
            </a:prstGeom>
            <a:gradFill rotWithShape="0">
              <a:gsLst>
                <a:gs pos="0">
                  <a:srgbClr val="182F76"/>
                </a:gs>
                <a:gs pos="50000">
                  <a:srgbClr val="3366FF"/>
                </a:gs>
                <a:gs pos="100000">
                  <a:srgbClr val="182F76"/>
                </a:gs>
              </a:gsLst>
              <a:lin ang="0" scaled="1"/>
            </a:gradFill>
            <a:ln w="9525">
              <a:solidFill>
                <a:srgbClr val="000000"/>
              </a:solidFill>
              <a:miter lim="800000"/>
              <a:headEnd/>
              <a:tailEnd/>
            </a:ln>
          </p:spPr>
          <p:txBody>
            <a:bodyPr/>
            <a:lstStyle/>
            <a:p>
              <a:endParaRPr lang="en-US"/>
            </a:p>
          </p:txBody>
        </p:sp>
        <p:sp>
          <p:nvSpPr>
            <p:cNvPr id="96324" name="Line 42"/>
            <p:cNvSpPr>
              <a:spLocks noChangeShapeType="1"/>
            </p:cNvSpPr>
            <p:nvPr/>
          </p:nvSpPr>
          <p:spPr bwMode="auto">
            <a:xfrm>
              <a:off x="3955" y="3135"/>
              <a:ext cx="0" cy="216"/>
            </a:xfrm>
            <a:prstGeom prst="line">
              <a:avLst/>
            </a:prstGeom>
            <a:noFill/>
            <a:ln w="19050">
              <a:solidFill>
                <a:srgbClr val="000000"/>
              </a:solidFill>
              <a:round/>
              <a:headEnd/>
              <a:tailEnd/>
            </a:ln>
          </p:spPr>
          <p:txBody>
            <a:bodyPr/>
            <a:lstStyle/>
            <a:p>
              <a:endParaRPr lang="en-US"/>
            </a:p>
          </p:txBody>
        </p:sp>
        <p:grpSp>
          <p:nvGrpSpPr>
            <p:cNvPr id="96325" name="Group 43"/>
            <p:cNvGrpSpPr>
              <a:grpSpLocks/>
            </p:cNvGrpSpPr>
            <p:nvPr/>
          </p:nvGrpSpPr>
          <p:grpSpPr bwMode="auto">
            <a:xfrm>
              <a:off x="3884" y="3307"/>
              <a:ext cx="621" cy="586"/>
              <a:chOff x="6673" y="4472"/>
              <a:chExt cx="1553" cy="1465"/>
            </a:xfrm>
          </p:grpSpPr>
          <p:sp>
            <p:nvSpPr>
              <p:cNvPr id="96333" name="Oval 44"/>
              <p:cNvSpPr>
                <a:spLocks noChangeArrowheads="1"/>
              </p:cNvSpPr>
              <p:nvPr/>
            </p:nvSpPr>
            <p:spPr bwMode="auto">
              <a:xfrm>
                <a:off x="6673" y="4472"/>
                <a:ext cx="360" cy="340"/>
              </a:xfrm>
              <a:prstGeom prst="ellipse">
                <a:avLst/>
              </a:prstGeom>
              <a:gradFill rotWithShape="0">
                <a:gsLst>
                  <a:gs pos="0">
                    <a:srgbClr val="FFFF00"/>
                  </a:gs>
                  <a:gs pos="100000">
                    <a:srgbClr val="767600"/>
                  </a:gs>
                </a:gsLst>
                <a:path path="rect">
                  <a:fillToRect t="100000" r="100000"/>
                </a:path>
              </a:gradFill>
              <a:ln w="9525">
                <a:noFill/>
                <a:round/>
                <a:headEnd/>
                <a:tailEnd/>
              </a:ln>
            </p:spPr>
            <p:txBody>
              <a:bodyPr/>
              <a:lstStyle/>
              <a:p>
                <a:endParaRPr lang="en-US"/>
              </a:p>
            </p:txBody>
          </p:sp>
          <p:sp>
            <p:nvSpPr>
              <p:cNvPr id="96334" name="Oval 45"/>
              <p:cNvSpPr>
                <a:spLocks noChangeArrowheads="1"/>
              </p:cNvSpPr>
              <p:nvPr/>
            </p:nvSpPr>
            <p:spPr bwMode="auto">
              <a:xfrm>
                <a:off x="6906" y="4691"/>
                <a:ext cx="360" cy="340"/>
              </a:xfrm>
              <a:prstGeom prst="ellipse">
                <a:avLst/>
              </a:prstGeom>
              <a:gradFill rotWithShape="0">
                <a:gsLst>
                  <a:gs pos="0">
                    <a:srgbClr val="FFFF00"/>
                  </a:gs>
                  <a:gs pos="100000">
                    <a:srgbClr val="767600"/>
                  </a:gs>
                </a:gsLst>
                <a:path path="rect">
                  <a:fillToRect t="100000" r="100000"/>
                </a:path>
              </a:gradFill>
              <a:ln w="9525">
                <a:noFill/>
                <a:round/>
                <a:headEnd/>
                <a:tailEnd/>
              </a:ln>
            </p:spPr>
            <p:txBody>
              <a:bodyPr/>
              <a:lstStyle/>
              <a:p>
                <a:endParaRPr lang="en-US"/>
              </a:p>
            </p:txBody>
          </p:sp>
          <p:sp>
            <p:nvSpPr>
              <p:cNvPr id="96335" name="Oval 46"/>
              <p:cNvSpPr>
                <a:spLocks noChangeArrowheads="1"/>
              </p:cNvSpPr>
              <p:nvPr/>
            </p:nvSpPr>
            <p:spPr bwMode="auto">
              <a:xfrm>
                <a:off x="7146" y="4918"/>
                <a:ext cx="360" cy="340"/>
              </a:xfrm>
              <a:prstGeom prst="ellipse">
                <a:avLst/>
              </a:prstGeom>
              <a:gradFill rotWithShape="0">
                <a:gsLst>
                  <a:gs pos="0">
                    <a:srgbClr val="FFFF00"/>
                  </a:gs>
                  <a:gs pos="100000">
                    <a:srgbClr val="767600"/>
                  </a:gs>
                </a:gsLst>
                <a:path path="rect">
                  <a:fillToRect t="100000" r="100000"/>
                </a:path>
              </a:gradFill>
              <a:ln w="9525">
                <a:noFill/>
                <a:round/>
                <a:headEnd/>
                <a:tailEnd/>
              </a:ln>
            </p:spPr>
            <p:txBody>
              <a:bodyPr/>
              <a:lstStyle/>
              <a:p>
                <a:endParaRPr lang="en-US"/>
              </a:p>
            </p:txBody>
          </p:sp>
          <p:sp>
            <p:nvSpPr>
              <p:cNvPr id="96336" name="Oval 47"/>
              <p:cNvSpPr>
                <a:spLocks noChangeArrowheads="1"/>
              </p:cNvSpPr>
              <p:nvPr/>
            </p:nvSpPr>
            <p:spPr bwMode="auto">
              <a:xfrm>
                <a:off x="7386" y="5144"/>
                <a:ext cx="360" cy="340"/>
              </a:xfrm>
              <a:prstGeom prst="ellipse">
                <a:avLst/>
              </a:prstGeom>
              <a:gradFill rotWithShape="0">
                <a:gsLst>
                  <a:gs pos="0">
                    <a:srgbClr val="FFFF00"/>
                  </a:gs>
                  <a:gs pos="100000">
                    <a:srgbClr val="767600"/>
                  </a:gs>
                </a:gsLst>
                <a:path path="rect">
                  <a:fillToRect t="100000" r="100000"/>
                </a:path>
              </a:gradFill>
              <a:ln w="9525">
                <a:noFill/>
                <a:round/>
                <a:headEnd/>
                <a:tailEnd/>
              </a:ln>
            </p:spPr>
            <p:txBody>
              <a:bodyPr/>
              <a:lstStyle/>
              <a:p>
                <a:endParaRPr lang="en-US"/>
              </a:p>
            </p:txBody>
          </p:sp>
          <p:sp>
            <p:nvSpPr>
              <p:cNvPr id="96337" name="Oval 48"/>
              <p:cNvSpPr>
                <a:spLocks noChangeArrowheads="1"/>
              </p:cNvSpPr>
              <p:nvPr/>
            </p:nvSpPr>
            <p:spPr bwMode="auto">
              <a:xfrm>
                <a:off x="7626" y="5371"/>
                <a:ext cx="360" cy="340"/>
              </a:xfrm>
              <a:prstGeom prst="ellipse">
                <a:avLst/>
              </a:prstGeom>
              <a:gradFill rotWithShape="0">
                <a:gsLst>
                  <a:gs pos="0">
                    <a:srgbClr val="FFFF00"/>
                  </a:gs>
                  <a:gs pos="100000">
                    <a:srgbClr val="767600"/>
                  </a:gs>
                </a:gsLst>
                <a:path path="rect">
                  <a:fillToRect t="100000" r="100000"/>
                </a:path>
              </a:gradFill>
              <a:ln w="9525">
                <a:noFill/>
                <a:round/>
                <a:headEnd/>
                <a:tailEnd/>
              </a:ln>
            </p:spPr>
            <p:txBody>
              <a:bodyPr/>
              <a:lstStyle/>
              <a:p>
                <a:endParaRPr lang="en-US"/>
              </a:p>
            </p:txBody>
          </p:sp>
          <p:sp>
            <p:nvSpPr>
              <p:cNvPr id="96338" name="Oval 49"/>
              <p:cNvSpPr>
                <a:spLocks noChangeArrowheads="1"/>
              </p:cNvSpPr>
              <p:nvPr/>
            </p:nvSpPr>
            <p:spPr bwMode="auto">
              <a:xfrm>
                <a:off x="7866" y="5597"/>
                <a:ext cx="360" cy="340"/>
              </a:xfrm>
              <a:prstGeom prst="ellipse">
                <a:avLst/>
              </a:prstGeom>
              <a:gradFill rotWithShape="0">
                <a:gsLst>
                  <a:gs pos="0">
                    <a:srgbClr val="FFFF00"/>
                  </a:gs>
                  <a:gs pos="100000">
                    <a:srgbClr val="767600"/>
                  </a:gs>
                </a:gsLst>
                <a:path path="rect">
                  <a:fillToRect t="100000" r="100000"/>
                </a:path>
              </a:gradFill>
              <a:ln w="9525">
                <a:noFill/>
                <a:round/>
                <a:headEnd/>
                <a:tailEnd/>
              </a:ln>
            </p:spPr>
            <p:txBody>
              <a:bodyPr/>
              <a:lstStyle/>
              <a:p>
                <a:endParaRPr lang="en-US"/>
              </a:p>
            </p:txBody>
          </p:sp>
        </p:grpSp>
        <p:sp>
          <p:nvSpPr>
            <p:cNvPr id="96326" name="Text Box 50"/>
            <p:cNvSpPr txBox="1">
              <a:spLocks noChangeArrowheads="1"/>
            </p:cNvSpPr>
            <p:nvPr/>
          </p:nvSpPr>
          <p:spPr bwMode="auto">
            <a:xfrm>
              <a:off x="3168" y="2208"/>
              <a:ext cx="720" cy="432"/>
            </a:xfrm>
            <a:prstGeom prst="rect">
              <a:avLst/>
            </a:prstGeom>
            <a:noFill/>
            <a:ln w="9525">
              <a:noFill/>
              <a:miter lim="800000"/>
              <a:headEnd/>
              <a:tailEnd/>
            </a:ln>
          </p:spPr>
          <p:txBody>
            <a:bodyPr/>
            <a:lstStyle/>
            <a:p>
              <a:r>
                <a:rPr lang="en-US" sz="1200" b="1">
                  <a:latin typeface="Century Gothic" pitchFamily="34" charset="0"/>
                </a:rPr>
                <a:t>Last translated codon</a:t>
              </a:r>
              <a:endParaRPr lang="en-US" sz="1200">
                <a:latin typeface="Century Gothic" pitchFamily="34" charset="0"/>
              </a:endParaRPr>
            </a:p>
          </p:txBody>
        </p:sp>
        <p:sp>
          <p:nvSpPr>
            <p:cNvPr id="96327" name="Text Box 51"/>
            <p:cNvSpPr txBox="1">
              <a:spLocks noChangeArrowheads="1"/>
            </p:cNvSpPr>
            <p:nvPr/>
          </p:nvSpPr>
          <p:spPr bwMode="auto">
            <a:xfrm>
              <a:off x="3796" y="2256"/>
              <a:ext cx="812" cy="148"/>
            </a:xfrm>
            <a:prstGeom prst="rect">
              <a:avLst/>
            </a:prstGeom>
            <a:noFill/>
            <a:ln w="9525">
              <a:noFill/>
              <a:miter lim="800000"/>
              <a:headEnd/>
              <a:tailEnd/>
            </a:ln>
          </p:spPr>
          <p:txBody>
            <a:bodyPr/>
            <a:lstStyle/>
            <a:p>
              <a:r>
                <a:rPr lang="en-US" sz="1200" b="1">
                  <a:latin typeface="Century Gothic" pitchFamily="34" charset="0"/>
                </a:rPr>
                <a:t>Stop codon</a:t>
              </a:r>
              <a:endParaRPr lang="en-US" sz="1200">
                <a:latin typeface="Century Gothic" pitchFamily="34" charset="0"/>
              </a:endParaRPr>
            </a:p>
          </p:txBody>
        </p:sp>
        <p:sp>
          <p:nvSpPr>
            <p:cNvPr id="96328" name="Text Box 52"/>
            <p:cNvSpPr txBox="1">
              <a:spLocks noChangeArrowheads="1"/>
            </p:cNvSpPr>
            <p:nvPr/>
          </p:nvSpPr>
          <p:spPr bwMode="auto">
            <a:xfrm>
              <a:off x="4128" y="2448"/>
              <a:ext cx="865" cy="191"/>
            </a:xfrm>
            <a:prstGeom prst="rect">
              <a:avLst/>
            </a:prstGeom>
            <a:noFill/>
            <a:ln w="9525">
              <a:noFill/>
              <a:miter lim="800000"/>
              <a:headEnd/>
              <a:tailEnd/>
            </a:ln>
          </p:spPr>
          <p:txBody>
            <a:bodyPr/>
            <a:lstStyle/>
            <a:p>
              <a:r>
                <a:rPr lang="en-US" sz="1200" b="1">
                  <a:latin typeface="Century Gothic" pitchFamily="34" charset="0"/>
                </a:rPr>
                <a:t>Tail of mRNA</a:t>
              </a:r>
              <a:endParaRPr lang="en-US" sz="1200">
                <a:latin typeface="Century Gothic" pitchFamily="34" charset="0"/>
              </a:endParaRPr>
            </a:p>
          </p:txBody>
        </p:sp>
        <p:sp>
          <p:nvSpPr>
            <p:cNvPr id="96329" name="Text Box 70"/>
            <p:cNvSpPr txBox="1">
              <a:spLocks noChangeArrowheads="1"/>
            </p:cNvSpPr>
            <p:nvPr/>
          </p:nvSpPr>
          <p:spPr bwMode="auto">
            <a:xfrm>
              <a:off x="3024" y="2544"/>
              <a:ext cx="360" cy="144"/>
            </a:xfrm>
            <a:prstGeom prst="rect">
              <a:avLst/>
            </a:prstGeom>
            <a:noFill/>
            <a:ln w="9525">
              <a:noFill/>
              <a:miter lim="800000"/>
              <a:headEnd/>
              <a:tailEnd/>
            </a:ln>
          </p:spPr>
          <p:txBody>
            <a:bodyPr/>
            <a:lstStyle/>
            <a:p>
              <a:r>
                <a:rPr lang="en-US" sz="1000" b="1">
                  <a:latin typeface="Century Gothic" pitchFamily="34" charset="0"/>
                </a:rPr>
                <a:t>mRNA</a:t>
              </a:r>
              <a:endParaRPr lang="en-US" sz="1000">
                <a:latin typeface="Century Gothic" pitchFamily="34" charset="0"/>
              </a:endParaRPr>
            </a:p>
          </p:txBody>
        </p:sp>
        <p:sp>
          <p:nvSpPr>
            <p:cNvPr id="96330" name="Text Box 72"/>
            <p:cNvSpPr txBox="1">
              <a:spLocks noChangeArrowheads="1"/>
            </p:cNvSpPr>
            <p:nvPr/>
          </p:nvSpPr>
          <p:spPr bwMode="auto">
            <a:xfrm>
              <a:off x="3551" y="3063"/>
              <a:ext cx="360" cy="144"/>
            </a:xfrm>
            <a:prstGeom prst="rect">
              <a:avLst/>
            </a:prstGeom>
            <a:noFill/>
            <a:ln w="9525">
              <a:noFill/>
              <a:miter lim="800000"/>
              <a:headEnd/>
              <a:tailEnd/>
            </a:ln>
          </p:spPr>
          <p:txBody>
            <a:bodyPr/>
            <a:lstStyle/>
            <a:p>
              <a:r>
                <a:rPr lang="en-US" sz="1200" b="1">
                  <a:latin typeface="Arial Narrow" pitchFamily="34" charset="0"/>
                </a:rPr>
                <a:t>60S</a:t>
              </a:r>
              <a:endParaRPr lang="en-US"/>
            </a:p>
          </p:txBody>
        </p:sp>
        <p:sp>
          <p:nvSpPr>
            <p:cNvPr id="96331" name="Text Box 73"/>
            <p:cNvSpPr txBox="1">
              <a:spLocks noChangeArrowheads="1"/>
            </p:cNvSpPr>
            <p:nvPr/>
          </p:nvSpPr>
          <p:spPr bwMode="auto">
            <a:xfrm>
              <a:off x="3695" y="2487"/>
              <a:ext cx="360" cy="144"/>
            </a:xfrm>
            <a:prstGeom prst="rect">
              <a:avLst/>
            </a:prstGeom>
            <a:noFill/>
            <a:ln w="9525">
              <a:noFill/>
              <a:miter lim="800000"/>
              <a:headEnd/>
              <a:tailEnd/>
            </a:ln>
          </p:spPr>
          <p:txBody>
            <a:bodyPr/>
            <a:lstStyle/>
            <a:p>
              <a:r>
                <a:rPr lang="en-US" sz="1000" b="1">
                  <a:latin typeface="Century Gothic" pitchFamily="34" charset="0"/>
                </a:rPr>
                <a:t>40S</a:t>
              </a:r>
              <a:endParaRPr lang="en-US" sz="1000">
                <a:latin typeface="Century Gothic" pitchFamily="34" charset="0"/>
              </a:endParaRPr>
            </a:p>
          </p:txBody>
        </p:sp>
        <p:sp>
          <p:nvSpPr>
            <p:cNvPr id="96332" name="Text Box 76"/>
            <p:cNvSpPr txBox="1">
              <a:spLocks noChangeArrowheads="1"/>
            </p:cNvSpPr>
            <p:nvPr/>
          </p:nvSpPr>
          <p:spPr bwMode="auto">
            <a:xfrm>
              <a:off x="4272" y="3408"/>
              <a:ext cx="360" cy="144"/>
            </a:xfrm>
            <a:prstGeom prst="rect">
              <a:avLst/>
            </a:prstGeom>
            <a:noFill/>
            <a:ln w="9525">
              <a:noFill/>
              <a:miter lim="800000"/>
              <a:headEnd/>
              <a:tailEnd/>
            </a:ln>
          </p:spPr>
          <p:txBody>
            <a:bodyPr/>
            <a:lstStyle/>
            <a:p>
              <a:r>
                <a:rPr lang="en-US" altLang="zh-CN" sz="1100" b="1">
                  <a:latin typeface="Arial Narrow" pitchFamily="34" charset="0"/>
                  <a:ea typeface="SimSun" pitchFamily="2" charset="-122"/>
                </a:rPr>
                <a:t> protein</a:t>
              </a:r>
              <a:endParaRPr lang="en-US"/>
            </a:p>
          </p:txBody>
        </p:sp>
      </p:grpSp>
      <p:grpSp>
        <p:nvGrpSpPr>
          <p:cNvPr id="96262" name="Group 107"/>
          <p:cNvGrpSpPr>
            <a:grpSpLocks/>
          </p:cNvGrpSpPr>
          <p:nvPr/>
        </p:nvGrpSpPr>
        <p:grpSpPr bwMode="auto">
          <a:xfrm>
            <a:off x="722313" y="3822700"/>
            <a:ext cx="3557587" cy="1930400"/>
            <a:chOff x="647" y="2408"/>
            <a:chExt cx="2241" cy="1216"/>
          </a:xfrm>
        </p:grpSpPr>
        <p:sp>
          <p:nvSpPr>
            <p:cNvPr id="96295" name="Rectangle 82"/>
            <p:cNvSpPr>
              <a:spLocks noChangeArrowheads="1"/>
            </p:cNvSpPr>
            <p:nvPr/>
          </p:nvSpPr>
          <p:spPr bwMode="auto">
            <a:xfrm>
              <a:off x="1625" y="2924"/>
              <a:ext cx="72" cy="407"/>
            </a:xfrm>
            <a:prstGeom prst="rect">
              <a:avLst/>
            </a:prstGeom>
            <a:gradFill rotWithShape="0">
              <a:gsLst>
                <a:gs pos="0">
                  <a:srgbClr val="182F76"/>
                </a:gs>
                <a:gs pos="50000">
                  <a:srgbClr val="3366FF"/>
                </a:gs>
                <a:gs pos="100000">
                  <a:srgbClr val="182F76"/>
                </a:gs>
              </a:gsLst>
              <a:lin ang="0" scaled="1"/>
            </a:gradFill>
            <a:ln w="9525">
              <a:solidFill>
                <a:srgbClr val="000000"/>
              </a:solidFill>
              <a:miter lim="800000"/>
              <a:headEnd/>
              <a:tailEnd/>
            </a:ln>
          </p:spPr>
          <p:txBody>
            <a:bodyPr/>
            <a:lstStyle/>
            <a:p>
              <a:endParaRPr lang="en-US"/>
            </a:p>
          </p:txBody>
        </p:sp>
        <p:sp>
          <p:nvSpPr>
            <p:cNvPr id="96296" name="Line 83"/>
            <p:cNvSpPr>
              <a:spLocks noChangeShapeType="1"/>
            </p:cNvSpPr>
            <p:nvPr/>
          </p:nvSpPr>
          <p:spPr bwMode="auto">
            <a:xfrm>
              <a:off x="1658" y="3339"/>
              <a:ext cx="0" cy="136"/>
            </a:xfrm>
            <a:prstGeom prst="line">
              <a:avLst/>
            </a:prstGeom>
            <a:noFill/>
            <a:ln w="19050">
              <a:solidFill>
                <a:srgbClr val="000000"/>
              </a:solidFill>
              <a:round/>
              <a:headEnd/>
              <a:tailEnd/>
            </a:ln>
          </p:spPr>
          <p:txBody>
            <a:bodyPr/>
            <a:lstStyle/>
            <a:p>
              <a:endParaRPr lang="en-US"/>
            </a:p>
          </p:txBody>
        </p:sp>
        <p:grpSp>
          <p:nvGrpSpPr>
            <p:cNvPr id="96297" name="Group 84"/>
            <p:cNvGrpSpPr>
              <a:grpSpLocks/>
            </p:cNvGrpSpPr>
            <p:nvPr/>
          </p:nvGrpSpPr>
          <p:grpSpPr bwMode="auto">
            <a:xfrm>
              <a:off x="878" y="2900"/>
              <a:ext cx="273" cy="724"/>
              <a:chOff x="2241" y="7194"/>
              <a:chExt cx="683" cy="1810"/>
            </a:xfrm>
          </p:grpSpPr>
          <p:sp>
            <p:nvSpPr>
              <p:cNvPr id="96310" name="Oval 85"/>
              <p:cNvSpPr>
                <a:spLocks noChangeArrowheads="1"/>
              </p:cNvSpPr>
              <p:nvPr/>
            </p:nvSpPr>
            <p:spPr bwMode="auto">
              <a:xfrm>
                <a:off x="2241" y="7194"/>
                <a:ext cx="360" cy="340"/>
              </a:xfrm>
              <a:prstGeom prst="ellipse">
                <a:avLst/>
              </a:prstGeom>
              <a:gradFill rotWithShape="0">
                <a:gsLst>
                  <a:gs pos="0">
                    <a:srgbClr val="FFFF00"/>
                  </a:gs>
                  <a:gs pos="100000">
                    <a:srgbClr val="767600"/>
                  </a:gs>
                </a:gsLst>
                <a:path path="rect">
                  <a:fillToRect t="100000" r="100000"/>
                </a:path>
              </a:gradFill>
              <a:ln w="9525">
                <a:noFill/>
                <a:round/>
                <a:headEnd/>
                <a:tailEnd/>
              </a:ln>
            </p:spPr>
            <p:txBody>
              <a:bodyPr/>
              <a:lstStyle/>
              <a:p>
                <a:endParaRPr lang="en-US"/>
              </a:p>
            </p:txBody>
          </p:sp>
          <p:sp>
            <p:nvSpPr>
              <p:cNvPr id="96311" name="Oval 86"/>
              <p:cNvSpPr>
                <a:spLocks noChangeArrowheads="1"/>
              </p:cNvSpPr>
              <p:nvPr/>
            </p:nvSpPr>
            <p:spPr bwMode="auto">
              <a:xfrm>
                <a:off x="2294" y="7503"/>
                <a:ext cx="360" cy="340"/>
              </a:xfrm>
              <a:prstGeom prst="ellipse">
                <a:avLst/>
              </a:prstGeom>
              <a:gradFill rotWithShape="0">
                <a:gsLst>
                  <a:gs pos="0">
                    <a:srgbClr val="FFFF00"/>
                  </a:gs>
                  <a:gs pos="100000">
                    <a:srgbClr val="767600"/>
                  </a:gs>
                </a:gsLst>
                <a:path path="rect">
                  <a:fillToRect t="100000" r="100000"/>
                </a:path>
              </a:gradFill>
              <a:ln w="9525">
                <a:noFill/>
                <a:round/>
                <a:headEnd/>
                <a:tailEnd/>
              </a:ln>
            </p:spPr>
            <p:txBody>
              <a:bodyPr/>
              <a:lstStyle/>
              <a:p>
                <a:endParaRPr lang="en-US"/>
              </a:p>
            </p:txBody>
          </p:sp>
          <p:sp>
            <p:nvSpPr>
              <p:cNvPr id="96312" name="Oval 87"/>
              <p:cNvSpPr>
                <a:spLocks noChangeArrowheads="1"/>
              </p:cNvSpPr>
              <p:nvPr/>
            </p:nvSpPr>
            <p:spPr bwMode="auto">
              <a:xfrm>
                <a:off x="2384" y="7835"/>
                <a:ext cx="360" cy="340"/>
              </a:xfrm>
              <a:prstGeom prst="ellipse">
                <a:avLst/>
              </a:prstGeom>
              <a:gradFill rotWithShape="0">
                <a:gsLst>
                  <a:gs pos="0">
                    <a:srgbClr val="FFFF00"/>
                  </a:gs>
                  <a:gs pos="100000">
                    <a:srgbClr val="767600"/>
                  </a:gs>
                </a:gsLst>
                <a:path path="rect">
                  <a:fillToRect t="100000" r="100000"/>
                </a:path>
              </a:gradFill>
              <a:ln w="9525">
                <a:noFill/>
                <a:round/>
                <a:headEnd/>
                <a:tailEnd/>
              </a:ln>
            </p:spPr>
            <p:txBody>
              <a:bodyPr/>
              <a:lstStyle/>
              <a:p>
                <a:endParaRPr lang="en-US"/>
              </a:p>
            </p:txBody>
          </p:sp>
          <p:sp>
            <p:nvSpPr>
              <p:cNvPr id="96313" name="Oval 88"/>
              <p:cNvSpPr>
                <a:spLocks noChangeArrowheads="1"/>
              </p:cNvSpPr>
              <p:nvPr/>
            </p:nvSpPr>
            <p:spPr bwMode="auto">
              <a:xfrm>
                <a:off x="2429" y="8136"/>
                <a:ext cx="360" cy="340"/>
              </a:xfrm>
              <a:prstGeom prst="ellipse">
                <a:avLst/>
              </a:prstGeom>
              <a:gradFill rotWithShape="0">
                <a:gsLst>
                  <a:gs pos="0">
                    <a:srgbClr val="FFFF00"/>
                  </a:gs>
                  <a:gs pos="100000">
                    <a:srgbClr val="767600"/>
                  </a:gs>
                </a:gsLst>
                <a:path path="rect">
                  <a:fillToRect t="100000" r="100000"/>
                </a:path>
              </a:gradFill>
              <a:ln w="9525">
                <a:noFill/>
                <a:round/>
                <a:headEnd/>
                <a:tailEnd/>
              </a:ln>
            </p:spPr>
            <p:txBody>
              <a:bodyPr/>
              <a:lstStyle/>
              <a:p>
                <a:endParaRPr lang="en-US"/>
              </a:p>
            </p:txBody>
          </p:sp>
          <p:sp>
            <p:nvSpPr>
              <p:cNvPr id="96314" name="Oval 89"/>
              <p:cNvSpPr>
                <a:spLocks noChangeArrowheads="1"/>
              </p:cNvSpPr>
              <p:nvPr/>
            </p:nvSpPr>
            <p:spPr bwMode="auto">
              <a:xfrm>
                <a:off x="2399" y="8408"/>
                <a:ext cx="360" cy="340"/>
              </a:xfrm>
              <a:prstGeom prst="ellipse">
                <a:avLst/>
              </a:prstGeom>
              <a:gradFill rotWithShape="0">
                <a:gsLst>
                  <a:gs pos="0">
                    <a:srgbClr val="FFFF00"/>
                  </a:gs>
                  <a:gs pos="100000">
                    <a:srgbClr val="767600"/>
                  </a:gs>
                </a:gsLst>
                <a:path path="rect">
                  <a:fillToRect t="100000" r="100000"/>
                </a:path>
              </a:gradFill>
              <a:ln w="9525">
                <a:noFill/>
                <a:round/>
                <a:headEnd/>
                <a:tailEnd/>
              </a:ln>
            </p:spPr>
            <p:txBody>
              <a:bodyPr/>
              <a:lstStyle/>
              <a:p>
                <a:endParaRPr lang="en-US"/>
              </a:p>
            </p:txBody>
          </p:sp>
          <p:sp>
            <p:nvSpPr>
              <p:cNvPr id="96315" name="Oval 90"/>
              <p:cNvSpPr>
                <a:spLocks noChangeArrowheads="1"/>
              </p:cNvSpPr>
              <p:nvPr/>
            </p:nvSpPr>
            <p:spPr bwMode="auto">
              <a:xfrm>
                <a:off x="2564" y="8664"/>
                <a:ext cx="360" cy="340"/>
              </a:xfrm>
              <a:prstGeom prst="ellipse">
                <a:avLst/>
              </a:prstGeom>
              <a:gradFill rotWithShape="0">
                <a:gsLst>
                  <a:gs pos="0">
                    <a:srgbClr val="FFFF00"/>
                  </a:gs>
                  <a:gs pos="100000">
                    <a:srgbClr val="767600"/>
                  </a:gs>
                </a:gsLst>
                <a:path path="rect">
                  <a:fillToRect t="100000" r="100000"/>
                </a:path>
              </a:gradFill>
              <a:ln w="9525">
                <a:noFill/>
                <a:round/>
                <a:headEnd/>
                <a:tailEnd/>
              </a:ln>
            </p:spPr>
            <p:txBody>
              <a:bodyPr/>
              <a:lstStyle/>
              <a:p>
                <a:endParaRPr lang="en-US"/>
              </a:p>
            </p:txBody>
          </p:sp>
        </p:grpSp>
        <p:sp>
          <p:nvSpPr>
            <p:cNvPr id="91227" name="Oval 91"/>
            <p:cNvSpPr>
              <a:spLocks noChangeArrowheads="1"/>
            </p:cNvSpPr>
            <p:nvPr/>
          </p:nvSpPr>
          <p:spPr bwMode="auto">
            <a:xfrm>
              <a:off x="1769" y="2780"/>
              <a:ext cx="648" cy="648"/>
            </a:xfrm>
            <a:prstGeom prst="ellipse">
              <a:avLst/>
            </a:prstGeom>
            <a:gradFill rotWithShape="0">
              <a:gsLst>
                <a:gs pos="0">
                  <a:srgbClr val="CC99FF"/>
                </a:gs>
                <a:gs pos="100000">
                  <a:srgbClr val="CC99FF">
                    <a:gamma/>
                    <a:shade val="46275"/>
                    <a:invGamma/>
                  </a:srgbClr>
                </a:gs>
              </a:gsLst>
              <a:path path="rect">
                <a:fillToRect t="100000" r="100000"/>
              </a:path>
            </a:gradFill>
            <a:ln w="9525">
              <a:noFill/>
              <a:round/>
              <a:headEnd/>
              <a:tailEnd/>
            </a:ln>
            <a:effectLst>
              <a:outerShdw dist="35921" dir="2700000" algn="ctr" rotWithShape="0">
                <a:srgbClr val="808080"/>
              </a:outerShdw>
            </a:effectLst>
          </p:spPr>
          <p:txBody>
            <a:bodyPr/>
            <a:lstStyle/>
            <a:p>
              <a:pPr>
                <a:defRPr/>
              </a:pPr>
              <a:endParaRPr lang="en-US"/>
            </a:p>
          </p:txBody>
        </p:sp>
        <p:sp>
          <p:nvSpPr>
            <p:cNvPr id="91228" name="Oval 92"/>
            <p:cNvSpPr>
              <a:spLocks noChangeArrowheads="1"/>
            </p:cNvSpPr>
            <p:nvPr/>
          </p:nvSpPr>
          <p:spPr bwMode="auto">
            <a:xfrm>
              <a:off x="647" y="2408"/>
              <a:ext cx="504" cy="432"/>
            </a:xfrm>
            <a:prstGeom prst="ellipse">
              <a:avLst/>
            </a:prstGeom>
            <a:gradFill rotWithShape="0">
              <a:gsLst>
                <a:gs pos="0">
                  <a:srgbClr val="FFCC99"/>
                </a:gs>
                <a:gs pos="100000">
                  <a:srgbClr val="FFCC99">
                    <a:gamma/>
                    <a:shade val="46275"/>
                    <a:invGamma/>
                  </a:srgbClr>
                </a:gs>
              </a:gsLst>
              <a:path path="rect">
                <a:fillToRect t="100000" r="100000"/>
              </a:path>
            </a:gradFill>
            <a:ln w="9525">
              <a:noFill/>
              <a:round/>
              <a:headEnd/>
              <a:tailEnd/>
            </a:ln>
            <a:effectLst>
              <a:outerShdw dist="35921" dir="2700000" algn="ctr" rotWithShape="0">
                <a:srgbClr val="808080"/>
              </a:outerShdw>
            </a:effectLst>
          </p:spPr>
          <p:txBody>
            <a:bodyPr/>
            <a:lstStyle/>
            <a:p>
              <a:pPr>
                <a:defRPr/>
              </a:pPr>
              <a:endParaRPr lang="en-US"/>
            </a:p>
          </p:txBody>
        </p:sp>
        <p:sp>
          <p:nvSpPr>
            <p:cNvPr id="96300" name="Rectangle 93"/>
            <p:cNvSpPr>
              <a:spLocks noChangeArrowheads="1"/>
            </p:cNvSpPr>
            <p:nvPr/>
          </p:nvSpPr>
          <p:spPr bwMode="auto">
            <a:xfrm>
              <a:off x="1265" y="2640"/>
              <a:ext cx="1327" cy="70"/>
            </a:xfrm>
            <a:prstGeom prst="rect">
              <a:avLst/>
            </a:prstGeom>
            <a:gradFill rotWithShape="0">
              <a:gsLst>
                <a:gs pos="0">
                  <a:srgbClr val="475E76"/>
                </a:gs>
                <a:gs pos="50000">
                  <a:srgbClr val="99CCFF"/>
                </a:gs>
                <a:gs pos="100000">
                  <a:srgbClr val="475E76"/>
                </a:gs>
              </a:gsLst>
              <a:lin ang="5400000" scaled="1"/>
            </a:gradFill>
            <a:ln w="9525">
              <a:noFill/>
              <a:miter lim="800000"/>
              <a:headEnd/>
              <a:tailEnd/>
            </a:ln>
          </p:spPr>
          <p:txBody>
            <a:bodyPr/>
            <a:lstStyle/>
            <a:p>
              <a:endParaRPr lang="en-US"/>
            </a:p>
          </p:txBody>
        </p:sp>
        <p:sp>
          <p:nvSpPr>
            <p:cNvPr id="96301" name="Rectangle 94"/>
            <p:cNvSpPr>
              <a:spLocks noChangeArrowheads="1"/>
            </p:cNvSpPr>
            <p:nvPr/>
          </p:nvSpPr>
          <p:spPr bwMode="auto">
            <a:xfrm flipH="1">
              <a:off x="1625" y="2636"/>
              <a:ext cx="144" cy="72"/>
            </a:xfrm>
            <a:prstGeom prst="rect">
              <a:avLst/>
            </a:prstGeom>
            <a:gradFill rotWithShape="0">
              <a:gsLst>
                <a:gs pos="0">
                  <a:srgbClr val="760076"/>
                </a:gs>
                <a:gs pos="50000">
                  <a:srgbClr val="FF00FF"/>
                </a:gs>
                <a:gs pos="100000">
                  <a:srgbClr val="760076"/>
                </a:gs>
              </a:gsLst>
              <a:lin ang="5400000" scaled="1"/>
            </a:gradFill>
            <a:ln w="9525">
              <a:solidFill>
                <a:srgbClr val="000000"/>
              </a:solidFill>
              <a:miter lim="800000"/>
              <a:headEnd/>
              <a:tailEnd/>
            </a:ln>
          </p:spPr>
          <p:txBody>
            <a:bodyPr/>
            <a:lstStyle/>
            <a:p>
              <a:endParaRPr lang="en-US"/>
            </a:p>
          </p:txBody>
        </p:sp>
        <p:sp>
          <p:nvSpPr>
            <p:cNvPr id="96302" name="Rectangle 95"/>
            <p:cNvSpPr>
              <a:spLocks noChangeArrowheads="1"/>
            </p:cNvSpPr>
            <p:nvPr/>
          </p:nvSpPr>
          <p:spPr bwMode="auto">
            <a:xfrm flipH="1">
              <a:off x="1769" y="2636"/>
              <a:ext cx="144" cy="72"/>
            </a:xfrm>
            <a:prstGeom prst="rect">
              <a:avLst/>
            </a:prstGeom>
            <a:gradFill rotWithShape="0">
              <a:gsLst>
                <a:gs pos="0">
                  <a:srgbClr val="760076"/>
                </a:gs>
                <a:gs pos="50000">
                  <a:srgbClr val="FF00FF"/>
                </a:gs>
                <a:gs pos="100000">
                  <a:srgbClr val="760076"/>
                </a:gs>
              </a:gsLst>
              <a:lin ang="5400000" scaled="1"/>
            </a:gradFill>
            <a:ln w="9525">
              <a:solidFill>
                <a:srgbClr val="000000"/>
              </a:solidFill>
              <a:miter lim="800000"/>
              <a:headEnd/>
              <a:tailEnd/>
            </a:ln>
          </p:spPr>
          <p:txBody>
            <a:bodyPr/>
            <a:lstStyle/>
            <a:p>
              <a:endParaRPr lang="en-US"/>
            </a:p>
          </p:txBody>
        </p:sp>
        <p:sp>
          <p:nvSpPr>
            <p:cNvPr id="96303" name="Rectangle 96"/>
            <p:cNvSpPr>
              <a:spLocks noChangeArrowheads="1"/>
            </p:cNvSpPr>
            <p:nvPr/>
          </p:nvSpPr>
          <p:spPr bwMode="auto">
            <a:xfrm flipH="1">
              <a:off x="1913" y="2636"/>
              <a:ext cx="144" cy="72"/>
            </a:xfrm>
            <a:prstGeom prst="rect">
              <a:avLst/>
            </a:prstGeom>
            <a:gradFill rotWithShape="0">
              <a:gsLst>
                <a:gs pos="0">
                  <a:srgbClr val="475E00"/>
                </a:gs>
                <a:gs pos="50000">
                  <a:srgbClr val="99CC00"/>
                </a:gs>
                <a:gs pos="100000">
                  <a:srgbClr val="475E00"/>
                </a:gs>
              </a:gsLst>
              <a:lin ang="5400000" scaled="1"/>
            </a:gradFill>
            <a:ln w="9525">
              <a:solidFill>
                <a:srgbClr val="000000"/>
              </a:solidFill>
              <a:miter lim="800000"/>
              <a:headEnd/>
              <a:tailEnd/>
            </a:ln>
          </p:spPr>
          <p:txBody>
            <a:bodyPr/>
            <a:lstStyle/>
            <a:p>
              <a:endParaRPr lang="en-US"/>
            </a:p>
          </p:txBody>
        </p:sp>
        <p:sp>
          <p:nvSpPr>
            <p:cNvPr id="96304" name="Rectangle 97"/>
            <p:cNvSpPr>
              <a:spLocks noChangeArrowheads="1"/>
            </p:cNvSpPr>
            <p:nvPr/>
          </p:nvSpPr>
          <p:spPr bwMode="auto">
            <a:xfrm>
              <a:off x="1553" y="2852"/>
              <a:ext cx="144" cy="68"/>
            </a:xfrm>
            <a:prstGeom prst="rect">
              <a:avLst/>
            </a:prstGeom>
            <a:gradFill rotWithShape="0">
              <a:gsLst>
                <a:gs pos="0">
                  <a:srgbClr val="762F00"/>
                </a:gs>
                <a:gs pos="50000">
                  <a:srgbClr val="FF6600"/>
                </a:gs>
                <a:gs pos="100000">
                  <a:srgbClr val="762F00"/>
                </a:gs>
              </a:gsLst>
              <a:lin ang="5400000" scaled="1"/>
            </a:gradFill>
            <a:ln w="9525">
              <a:solidFill>
                <a:srgbClr val="000000"/>
              </a:solidFill>
              <a:miter lim="800000"/>
              <a:headEnd/>
              <a:tailEnd/>
            </a:ln>
          </p:spPr>
          <p:txBody>
            <a:bodyPr/>
            <a:lstStyle/>
            <a:p>
              <a:endParaRPr lang="en-US"/>
            </a:p>
          </p:txBody>
        </p:sp>
        <p:sp>
          <p:nvSpPr>
            <p:cNvPr id="96305" name="Text Box 98"/>
            <p:cNvSpPr txBox="1">
              <a:spLocks noChangeArrowheads="1"/>
            </p:cNvSpPr>
            <p:nvPr/>
          </p:nvSpPr>
          <p:spPr bwMode="auto">
            <a:xfrm>
              <a:off x="1913" y="3036"/>
              <a:ext cx="360" cy="144"/>
            </a:xfrm>
            <a:prstGeom prst="rect">
              <a:avLst/>
            </a:prstGeom>
            <a:noFill/>
            <a:ln w="9525">
              <a:noFill/>
              <a:miter lim="800000"/>
              <a:headEnd/>
              <a:tailEnd/>
            </a:ln>
          </p:spPr>
          <p:txBody>
            <a:bodyPr/>
            <a:lstStyle/>
            <a:p>
              <a:r>
                <a:rPr lang="en-US" sz="1100" b="1">
                  <a:latin typeface="Arial Narrow" pitchFamily="34" charset="0"/>
                </a:rPr>
                <a:t>60S</a:t>
              </a:r>
              <a:endParaRPr lang="en-US"/>
            </a:p>
          </p:txBody>
        </p:sp>
        <p:sp>
          <p:nvSpPr>
            <p:cNvPr id="96306" name="Text Box 99"/>
            <p:cNvSpPr txBox="1">
              <a:spLocks noChangeArrowheads="1"/>
            </p:cNvSpPr>
            <p:nvPr/>
          </p:nvSpPr>
          <p:spPr bwMode="auto">
            <a:xfrm>
              <a:off x="761" y="2552"/>
              <a:ext cx="360" cy="144"/>
            </a:xfrm>
            <a:prstGeom prst="rect">
              <a:avLst/>
            </a:prstGeom>
            <a:noFill/>
            <a:ln w="9525">
              <a:noFill/>
              <a:miter lim="800000"/>
              <a:headEnd/>
              <a:tailEnd/>
            </a:ln>
          </p:spPr>
          <p:txBody>
            <a:bodyPr/>
            <a:lstStyle/>
            <a:p>
              <a:r>
                <a:rPr lang="en-US" sz="1100" b="1">
                  <a:latin typeface="Arial Narrow" pitchFamily="34" charset="0"/>
                </a:rPr>
                <a:t>40S</a:t>
              </a:r>
              <a:endParaRPr lang="en-US"/>
            </a:p>
          </p:txBody>
        </p:sp>
        <p:sp>
          <p:nvSpPr>
            <p:cNvPr id="96307" name="Text Box 100"/>
            <p:cNvSpPr txBox="1">
              <a:spLocks noChangeArrowheads="1"/>
            </p:cNvSpPr>
            <p:nvPr/>
          </p:nvSpPr>
          <p:spPr bwMode="auto">
            <a:xfrm>
              <a:off x="2528" y="2604"/>
              <a:ext cx="360" cy="144"/>
            </a:xfrm>
            <a:prstGeom prst="rect">
              <a:avLst/>
            </a:prstGeom>
            <a:noFill/>
            <a:ln w="9525">
              <a:noFill/>
              <a:miter lim="800000"/>
              <a:headEnd/>
              <a:tailEnd/>
            </a:ln>
          </p:spPr>
          <p:txBody>
            <a:bodyPr/>
            <a:lstStyle/>
            <a:p>
              <a:r>
                <a:rPr lang="en-US" sz="1100" b="1">
                  <a:latin typeface="Arial Narrow" pitchFamily="34" charset="0"/>
                </a:rPr>
                <a:t> mRNA</a:t>
              </a:r>
              <a:endParaRPr lang="en-US"/>
            </a:p>
          </p:txBody>
        </p:sp>
        <p:sp>
          <p:nvSpPr>
            <p:cNvPr id="96308" name="Text Box 102"/>
            <p:cNvSpPr txBox="1">
              <a:spLocks noChangeArrowheads="1"/>
            </p:cNvSpPr>
            <p:nvPr/>
          </p:nvSpPr>
          <p:spPr bwMode="auto">
            <a:xfrm>
              <a:off x="1481" y="3468"/>
              <a:ext cx="360" cy="144"/>
            </a:xfrm>
            <a:prstGeom prst="rect">
              <a:avLst/>
            </a:prstGeom>
            <a:noFill/>
            <a:ln w="9525">
              <a:noFill/>
              <a:miter lim="800000"/>
              <a:headEnd/>
              <a:tailEnd/>
            </a:ln>
          </p:spPr>
          <p:txBody>
            <a:bodyPr/>
            <a:lstStyle/>
            <a:p>
              <a:r>
                <a:rPr lang="en-US" sz="1100" b="1">
                  <a:latin typeface="Arial Narrow" pitchFamily="34" charset="0"/>
                </a:rPr>
                <a:t> tRNA</a:t>
              </a:r>
              <a:endParaRPr lang="en-US"/>
            </a:p>
          </p:txBody>
        </p:sp>
        <p:sp>
          <p:nvSpPr>
            <p:cNvPr id="96309" name="Text Box 103"/>
            <p:cNvSpPr txBox="1">
              <a:spLocks noChangeArrowheads="1"/>
            </p:cNvSpPr>
            <p:nvPr/>
          </p:nvSpPr>
          <p:spPr bwMode="auto">
            <a:xfrm>
              <a:off x="1049" y="3180"/>
              <a:ext cx="360" cy="144"/>
            </a:xfrm>
            <a:prstGeom prst="rect">
              <a:avLst/>
            </a:prstGeom>
            <a:noFill/>
            <a:ln w="9525">
              <a:noFill/>
              <a:miter lim="800000"/>
              <a:headEnd/>
              <a:tailEnd/>
            </a:ln>
          </p:spPr>
          <p:txBody>
            <a:bodyPr/>
            <a:lstStyle/>
            <a:p>
              <a:r>
                <a:rPr lang="en-US" sz="1100" b="1">
                  <a:latin typeface="Arial Narrow" pitchFamily="34" charset="0"/>
                </a:rPr>
                <a:t>protein</a:t>
              </a:r>
              <a:endParaRPr lang="en-US"/>
            </a:p>
          </p:txBody>
        </p:sp>
      </p:grpSp>
      <p:sp>
        <p:nvSpPr>
          <p:cNvPr id="96263" name="Text Box 105"/>
          <p:cNvSpPr txBox="1">
            <a:spLocks noChangeArrowheads="1"/>
          </p:cNvSpPr>
          <p:nvPr/>
        </p:nvSpPr>
        <p:spPr bwMode="auto">
          <a:xfrm>
            <a:off x="152400" y="533400"/>
            <a:ext cx="3048000" cy="1066800"/>
          </a:xfrm>
          <a:prstGeom prst="rect">
            <a:avLst/>
          </a:prstGeom>
          <a:ln>
            <a:headEnd/>
            <a:tailEnd/>
          </a:ln>
        </p:spPr>
        <p:style>
          <a:lnRef idx="2">
            <a:schemeClr val="accent3"/>
          </a:lnRef>
          <a:fillRef idx="1">
            <a:schemeClr val="lt1"/>
          </a:fillRef>
          <a:effectRef idx="0">
            <a:schemeClr val="accent3"/>
          </a:effectRef>
          <a:fontRef idx="minor">
            <a:schemeClr val="dk1"/>
          </a:fontRef>
        </p:style>
        <p:txBody>
          <a:bodyPr/>
          <a:lstStyle/>
          <a:p>
            <a:pPr algn="ctr"/>
            <a:r>
              <a:rPr lang="en-US" sz="2800" b="1">
                <a:solidFill>
                  <a:srgbClr val="000000"/>
                </a:solidFill>
                <a:latin typeface="Century Gothic" pitchFamily="34" charset="0"/>
              </a:rPr>
              <a:t>Termination of Protein Synthesis</a:t>
            </a:r>
            <a:endParaRPr lang="en-US" sz="2800">
              <a:solidFill>
                <a:srgbClr val="000000"/>
              </a:solidFill>
              <a:latin typeface="Century Gothic" pitchFamily="34" charset="0"/>
            </a:endParaRPr>
          </a:p>
        </p:txBody>
      </p:sp>
      <p:sp>
        <p:nvSpPr>
          <p:cNvPr id="96264" name="Text Box 4"/>
          <p:cNvSpPr txBox="1">
            <a:spLocks noChangeArrowheads="1"/>
          </p:cNvSpPr>
          <p:nvPr/>
        </p:nvSpPr>
        <p:spPr bwMode="auto">
          <a:xfrm>
            <a:off x="3543300" y="1828800"/>
            <a:ext cx="1423988" cy="404813"/>
          </a:xfrm>
          <a:prstGeom prst="rect">
            <a:avLst/>
          </a:prstGeom>
          <a:noFill/>
          <a:ln w="9525">
            <a:noFill/>
            <a:miter lim="800000"/>
            <a:headEnd/>
            <a:tailEnd/>
          </a:ln>
        </p:spPr>
        <p:txBody>
          <a:bodyPr/>
          <a:lstStyle/>
          <a:p>
            <a:r>
              <a:rPr lang="en-US" sz="1600" b="1" dirty="0">
                <a:latin typeface="Century Gothic" pitchFamily="34" charset="0"/>
              </a:rPr>
              <a:t>Release factor sees stop codon</a:t>
            </a:r>
            <a:endParaRPr lang="en-US" sz="1600" dirty="0">
              <a:latin typeface="Century Gothic" pitchFamily="34" charset="0"/>
            </a:endParaRPr>
          </a:p>
        </p:txBody>
      </p:sp>
      <p:sp>
        <p:nvSpPr>
          <p:cNvPr id="91141" name="AutoShape 5"/>
          <p:cNvSpPr>
            <a:spLocks noChangeArrowheads="1"/>
          </p:cNvSpPr>
          <p:nvPr/>
        </p:nvSpPr>
        <p:spPr bwMode="auto">
          <a:xfrm>
            <a:off x="6011863" y="2452688"/>
            <a:ext cx="484187" cy="595312"/>
          </a:xfrm>
          <a:prstGeom prst="downArrow">
            <a:avLst>
              <a:gd name="adj1" fmla="val 50000"/>
              <a:gd name="adj2" fmla="val 30738"/>
            </a:avLst>
          </a:prstGeom>
          <a:solidFill>
            <a:srgbClr val="0099FF"/>
          </a:solidFill>
          <a:ln w="9525">
            <a:noFill/>
            <a:miter lim="800000"/>
            <a:headEnd/>
            <a:tailEnd/>
          </a:ln>
          <a:effectLst>
            <a:outerShdw dist="35921" dir="2700000" algn="ctr" rotWithShape="0">
              <a:srgbClr val="808080"/>
            </a:outerShdw>
          </a:effectLst>
        </p:spPr>
        <p:txBody>
          <a:bodyPr/>
          <a:lstStyle/>
          <a:p>
            <a:pPr>
              <a:defRPr/>
            </a:pPr>
            <a:endParaRPr lang="en-US"/>
          </a:p>
        </p:txBody>
      </p:sp>
      <p:sp>
        <p:nvSpPr>
          <p:cNvPr id="96266" name="Oval 15"/>
          <p:cNvSpPr>
            <a:spLocks noChangeArrowheads="1"/>
          </p:cNvSpPr>
          <p:nvPr/>
        </p:nvSpPr>
        <p:spPr bwMode="auto">
          <a:xfrm>
            <a:off x="5776913" y="403225"/>
            <a:ext cx="823912" cy="655638"/>
          </a:xfrm>
          <a:prstGeom prst="ellipse">
            <a:avLst/>
          </a:prstGeom>
          <a:gradFill rotWithShape="0">
            <a:gsLst>
              <a:gs pos="0">
                <a:srgbClr val="FFCC99"/>
              </a:gs>
              <a:gs pos="100000">
                <a:srgbClr val="765E47"/>
              </a:gs>
            </a:gsLst>
            <a:path path="rect">
              <a:fillToRect t="100000" r="100000"/>
            </a:path>
          </a:gradFill>
          <a:ln w="9525">
            <a:noFill/>
            <a:round/>
            <a:headEnd/>
            <a:tailEnd/>
          </a:ln>
        </p:spPr>
        <p:txBody>
          <a:bodyPr/>
          <a:lstStyle/>
          <a:p>
            <a:endParaRPr lang="en-US"/>
          </a:p>
        </p:txBody>
      </p:sp>
      <p:sp>
        <p:nvSpPr>
          <p:cNvPr id="96267" name="Oval 16"/>
          <p:cNvSpPr>
            <a:spLocks noChangeArrowheads="1"/>
          </p:cNvSpPr>
          <p:nvPr/>
        </p:nvSpPr>
        <p:spPr bwMode="auto">
          <a:xfrm>
            <a:off x="5686425" y="1058863"/>
            <a:ext cx="1058863" cy="982662"/>
          </a:xfrm>
          <a:prstGeom prst="ellipse">
            <a:avLst/>
          </a:prstGeom>
          <a:gradFill rotWithShape="0">
            <a:gsLst>
              <a:gs pos="0">
                <a:srgbClr val="CC99FF"/>
              </a:gs>
              <a:gs pos="100000">
                <a:srgbClr val="5E4776"/>
              </a:gs>
            </a:gsLst>
            <a:path path="rect">
              <a:fillToRect t="100000" r="100000"/>
            </a:path>
          </a:gradFill>
          <a:ln w="9525">
            <a:noFill/>
            <a:round/>
            <a:headEnd/>
            <a:tailEnd/>
          </a:ln>
        </p:spPr>
        <p:txBody>
          <a:bodyPr/>
          <a:lstStyle/>
          <a:p>
            <a:endParaRPr lang="en-US"/>
          </a:p>
        </p:txBody>
      </p:sp>
      <p:sp>
        <p:nvSpPr>
          <p:cNvPr id="96268" name="Rectangle 17"/>
          <p:cNvSpPr>
            <a:spLocks noChangeArrowheads="1"/>
          </p:cNvSpPr>
          <p:nvPr/>
        </p:nvSpPr>
        <p:spPr bwMode="auto">
          <a:xfrm>
            <a:off x="5316538" y="731838"/>
            <a:ext cx="2116137" cy="109537"/>
          </a:xfrm>
          <a:prstGeom prst="rect">
            <a:avLst/>
          </a:prstGeom>
          <a:gradFill rotWithShape="0">
            <a:gsLst>
              <a:gs pos="0">
                <a:srgbClr val="475E76"/>
              </a:gs>
              <a:gs pos="50000">
                <a:srgbClr val="99CCFF"/>
              </a:gs>
              <a:gs pos="100000">
                <a:srgbClr val="475E76"/>
              </a:gs>
            </a:gsLst>
            <a:lin ang="5400000" scaled="1"/>
          </a:gradFill>
          <a:ln w="9525">
            <a:noFill/>
            <a:miter lim="800000"/>
            <a:headEnd/>
            <a:tailEnd/>
          </a:ln>
        </p:spPr>
        <p:txBody>
          <a:bodyPr/>
          <a:lstStyle/>
          <a:p>
            <a:endParaRPr lang="en-US"/>
          </a:p>
        </p:txBody>
      </p:sp>
      <p:sp>
        <p:nvSpPr>
          <p:cNvPr id="96269" name="Rectangle 18"/>
          <p:cNvSpPr>
            <a:spLocks noChangeArrowheads="1"/>
          </p:cNvSpPr>
          <p:nvPr/>
        </p:nvSpPr>
        <p:spPr bwMode="auto">
          <a:xfrm flipH="1">
            <a:off x="5903913" y="731838"/>
            <a:ext cx="236537" cy="109537"/>
          </a:xfrm>
          <a:prstGeom prst="rect">
            <a:avLst/>
          </a:prstGeom>
          <a:gradFill rotWithShape="0">
            <a:gsLst>
              <a:gs pos="0">
                <a:srgbClr val="760076"/>
              </a:gs>
              <a:gs pos="50000">
                <a:srgbClr val="FF00FF"/>
              </a:gs>
              <a:gs pos="100000">
                <a:srgbClr val="760076"/>
              </a:gs>
            </a:gsLst>
            <a:lin ang="5400000" scaled="1"/>
          </a:gradFill>
          <a:ln w="9525">
            <a:solidFill>
              <a:srgbClr val="000000"/>
            </a:solidFill>
            <a:miter lim="800000"/>
            <a:headEnd/>
            <a:tailEnd/>
          </a:ln>
        </p:spPr>
        <p:txBody>
          <a:bodyPr/>
          <a:lstStyle/>
          <a:p>
            <a:endParaRPr lang="en-US"/>
          </a:p>
        </p:txBody>
      </p:sp>
      <p:sp>
        <p:nvSpPr>
          <p:cNvPr id="96270" name="Rectangle 19"/>
          <p:cNvSpPr>
            <a:spLocks noChangeArrowheads="1"/>
          </p:cNvSpPr>
          <p:nvPr/>
        </p:nvSpPr>
        <p:spPr bwMode="auto">
          <a:xfrm flipH="1">
            <a:off x="6140450" y="731838"/>
            <a:ext cx="234950" cy="109537"/>
          </a:xfrm>
          <a:prstGeom prst="rect">
            <a:avLst/>
          </a:prstGeom>
          <a:gradFill rotWithShape="0">
            <a:gsLst>
              <a:gs pos="0">
                <a:srgbClr val="760076"/>
              </a:gs>
              <a:gs pos="50000">
                <a:srgbClr val="FF00FF"/>
              </a:gs>
              <a:gs pos="100000">
                <a:srgbClr val="760076"/>
              </a:gs>
            </a:gsLst>
            <a:lin ang="5400000" scaled="1"/>
          </a:gradFill>
          <a:ln w="9525">
            <a:solidFill>
              <a:srgbClr val="000000"/>
            </a:solidFill>
            <a:miter lim="800000"/>
            <a:headEnd/>
            <a:tailEnd/>
          </a:ln>
        </p:spPr>
        <p:txBody>
          <a:bodyPr/>
          <a:lstStyle/>
          <a:p>
            <a:endParaRPr lang="en-US"/>
          </a:p>
        </p:txBody>
      </p:sp>
      <p:sp>
        <p:nvSpPr>
          <p:cNvPr id="96271" name="Rectangle 20"/>
          <p:cNvSpPr>
            <a:spLocks noChangeArrowheads="1"/>
          </p:cNvSpPr>
          <p:nvPr/>
        </p:nvSpPr>
        <p:spPr bwMode="auto">
          <a:xfrm flipH="1">
            <a:off x="6381750" y="723900"/>
            <a:ext cx="234950" cy="109538"/>
          </a:xfrm>
          <a:prstGeom prst="rect">
            <a:avLst/>
          </a:prstGeom>
          <a:gradFill rotWithShape="0">
            <a:gsLst>
              <a:gs pos="0">
                <a:srgbClr val="475E00"/>
              </a:gs>
              <a:gs pos="50000">
                <a:srgbClr val="99CC00"/>
              </a:gs>
              <a:gs pos="100000">
                <a:srgbClr val="475E00"/>
              </a:gs>
            </a:gsLst>
            <a:lin ang="5400000" scaled="1"/>
          </a:gradFill>
          <a:ln w="9525">
            <a:solidFill>
              <a:srgbClr val="000000"/>
            </a:solidFill>
            <a:miter lim="800000"/>
            <a:headEnd/>
            <a:tailEnd/>
          </a:ln>
        </p:spPr>
        <p:txBody>
          <a:bodyPr/>
          <a:lstStyle/>
          <a:p>
            <a:endParaRPr lang="en-US"/>
          </a:p>
        </p:txBody>
      </p:sp>
      <p:sp>
        <p:nvSpPr>
          <p:cNvPr id="96272" name="Rectangle 21"/>
          <p:cNvSpPr>
            <a:spLocks noChangeArrowheads="1"/>
          </p:cNvSpPr>
          <p:nvPr/>
        </p:nvSpPr>
        <p:spPr bwMode="auto">
          <a:xfrm>
            <a:off x="6286500" y="723900"/>
            <a:ext cx="234950" cy="103188"/>
          </a:xfrm>
          <a:prstGeom prst="rect">
            <a:avLst/>
          </a:prstGeom>
          <a:gradFill rotWithShape="0">
            <a:gsLst>
              <a:gs pos="0">
                <a:srgbClr val="762F00"/>
              </a:gs>
              <a:gs pos="50000">
                <a:srgbClr val="FF6600"/>
              </a:gs>
              <a:gs pos="100000">
                <a:srgbClr val="762F00"/>
              </a:gs>
            </a:gsLst>
            <a:lin ang="5400000" scaled="1"/>
          </a:gradFill>
          <a:ln w="9525">
            <a:solidFill>
              <a:srgbClr val="000000"/>
            </a:solidFill>
            <a:miter lim="800000"/>
            <a:headEnd/>
            <a:tailEnd/>
          </a:ln>
        </p:spPr>
        <p:txBody>
          <a:bodyPr/>
          <a:lstStyle/>
          <a:p>
            <a:endParaRPr lang="en-US"/>
          </a:p>
        </p:txBody>
      </p:sp>
      <p:sp>
        <p:nvSpPr>
          <p:cNvPr id="96273" name="Rectangle 22"/>
          <p:cNvSpPr>
            <a:spLocks noChangeArrowheads="1"/>
          </p:cNvSpPr>
          <p:nvPr/>
        </p:nvSpPr>
        <p:spPr bwMode="auto">
          <a:xfrm>
            <a:off x="6257925" y="944563"/>
            <a:ext cx="117475" cy="617537"/>
          </a:xfrm>
          <a:prstGeom prst="rect">
            <a:avLst/>
          </a:prstGeom>
          <a:gradFill rotWithShape="0">
            <a:gsLst>
              <a:gs pos="0">
                <a:srgbClr val="182F76"/>
              </a:gs>
              <a:gs pos="50000">
                <a:srgbClr val="3366FF"/>
              </a:gs>
              <a:gs pos="100000">
                <a:srgbClr val="182F76"/>
              </a:gs>
            </a:gsLst>
            <a:lin ang="0" scaled="1"/>
          </a:gradFill>
          <a:ln w="9525">
            <a:solidFill>
              <a:srgbClr val="000000"/>
            </a:solidFill>
            <a:miter lim="800000"/>
            <a:headEnd/>
            <a:tailEnd/>
          </a:ln>
        </p:spPr>
        <p:txBody>
          <a:bodyPr/>
          <a:lstStyle/>
          <a:p>
            <a:endParaRPr lang="en-US"/>
          </a:p>
        </p:txBody>
      </p:sp>
      <p:sp>
        <p:nvSpPr>
          <p:cNvPr id="96274" name="Text Box 24"/>
          <p:cNvSpPr txBox="1">
            <a:spLocks noChangeArrowheads="1"/>
          </p:cNvSpPr>
          <p:nvPr/>
        </p:nvSpPr>
        <p:spPr bwMode="auto">
          <a:xfrm>
            <a:off x="5943600" y="152400"/>
            <a:ext cx="1095375" cy="304800"/>
          </a:xfrm>
          <a:prstGeom prst="rect">
            <a:avLst/>
          </a:prstGeom>
          <a:noFill/>
          <a:ln w="9525">
            <a:noFill/>
            <a:miter lim="800000"/>
            <a:headEnd/>
            <a:tailEnd/>
          </a:ln>
        </p:spPr>
        <p:txBody>
          <a:bodyPr/>
          <a:lstStyle/>
          <a:p>
            <a:r>
              <a:rPr lang="en-US" sz="1200" b="1">
                <a:latin typeface="Century Gothic" pitchFamily="34" charset="0"/>
              </a:rPr>
              <a:t>Stop codon</a:t>
            </a:r>
            <a:endParaRPr lang="en-US" sz="1200">
              <a:latin typeface="Century Gothic" pitchFamily="34" charset="0"/>
            </a:endParaRPr>
          </a:p>
        </p:txBody>
      </p:sp>
      <p:sp>
        <p:nvSpPr>
          <p:cNvPr id="96275" name="Text Box 25"/>
          <p:cNvSpPr txBox="1">
            <a:spLocks noChangeArrowheads="1"/>
          </p:cNvSpPr>
          <p:nvPr/>
        </p:nvSpPr>
        <p:spPr bwMode="auto">
          <a:xfrm>
            <a:off x="6600825" y="381000"/>
            <a:ext cx="1338263" cy="190500"/>
          </a:xfrm>
          <a:prstGeom prst="rect">
            <a:avLst/>
          </a:prstGeom>
          <a:noFill/>
          <a:ln w="9525">
            <a:noFill/>
            <a:miter lim="800000"/>
            <a:headEnd/>
            <a:tailEnd/>
          </a:ln>
        </p:spPr>
        <p:txBody>
          <a:bodyPr/>
          <a:lstStyle/>
          <a:p>
            <a:r>
              <a:rPr lang="en-US" sz="1200" b="1">
                <a:latin typeface="Century Gothic" pitchFamily="34" charset="0"/>
              </a:rPr>
              <a:t>Tail of mRNA</a:t>
            </a:r>
            <a:endParaRPr lang="en-US" sz="1200">
              <a:latin typeface="Century Gothic" pitchFamily="34" charset="0"/>
            </a:endParaRPr>
          </a:p>
        </p:txBody>
      </p:sp>
      <p:sp>
        <p:nvSpPr>
          <p:cNvPr id="96276" name="Text Box 26"/>
          <p:cNvSpPr txBox="1">
            <a:spLocks noChangeArrowheads="1"/>
          </p:cNvSpPr>
          <p:nvPr/>
        </p:nvSpPr>
        <p:spPr bwMode="auto">
          <a:xfrm>
            <a:off x="5824538" y="1200150"/>
            <a:ext cx="620712" cy="247650"/>
          </a:xfrm>
          <a:prstGeom prst="rect">
            <a:avLst/>
          </a:prstGeom>
          <a:noFill/>
          <a:ln w="9525">
            <a:noFill/>
            <a:miter lim="800000"/>
            <a:headEnd/>
            <a:tailEnd/>
          </a:ln>
        </p:spPr>
        <p:txBody>
          <a:bodyPr/>
          <a:lstStyle/>
          <a:p>
            <a:r>
              <a:rPr lang="en-US" sz="1200">
                <a:latin typeface="Arial Narrow" pitchFamily="34" charset="0"/>
              </a:rPr>
              <a:t>60S</a:t>
            </a:r>
            <a:endParaRPr lang="en-US"/>
          </a:p>
        </p:txBody>
      </p:sp>
      <p:sp>
        <p:nvSpPr>
          <p:cNvPr id="96277" name="Text Box 27"/>
          <p:cNvSpPr txBox="1">
            <a:spLocks noChangeArrowheads="1"/>
          </p:cNvSpPr>
          <p:nvPr/>
        </p:nvSpPr>
        <p:spPr bwMode="auto">
          <a:xfrm>
            <a:off x="5992813" y="398463"/>
            <a:ext cx="681037" cy="334962"/>
          </a:xfrm>
          <a:prstGeom prst="rect">
            <a:avLst/>
          </a:prstGeom>
          <a:noFill/>
          <a:ln w="9525">
            <a:noFill/>
            <a:miter lim="800000"/>
            <a:headEnd/>
            <a:tailEnd/>
          </a:ln>
        </p:spPr>
        <p:txBody>
          <a:bodyPr/>
          <a:lstStyle/>
          <a:p>
            <a:r>
              <a:rPr lang="en-US" sz="1200">
                <a:latin typeface="Arial Narrow" pitchFamily="34" charset="0"/>
              </a:rPr>
              <a:t>40S</a:t>
            </a:r>
            <a:endParaRPr lang="en-US"/>
          </a:p>
        </p:txBody>
      </p:sp>
      <p:sp>
        <p:nvSpPr>
          <p:cNvPr id="96278" name="Line 29"/>
          <p:cNvSpPr>
            <a:spLocks noChangeShapeType="1"/>
          </p:cNvSpPr>
          <p:nvPr/>
        </p:nvSpPr>
        <p:spPr bwMode="auto">
          <a:xfrm>
            <a:off x="6364288" y="403225"/>
            <a:ext cx="119062" cy="327025"/>
          </a:xfrm>
          <a:prstGeom prst="line">
            <a:avLst/>
          </a:prstGeom>
          <a:noFill/>
          <a:ln w="19050">
            <a:solidFill>
              <a:srgbClr val="000000"/>
            </a:solidFill>
            <a:round/>
            <a:headEnd/>
            <a:tailEnd type="triangle" w="sm" len="sm"/>
          </a:ln>
        </p:spPr>
        <p:txBody>
          <a:bodyPr/>
          <a:lstStyle/>
          <a:p>
            <a:endParaRPr lang="en-US"/>
          </a:p>
        </p:txBody>
      </p:sp>
      <p:sp>
        <p:nvSpPr>
          <p:cNvPr id="96279" name="Line 30"/>
          <p:cNvSpPr>
            <a:spLocks noChangeShapeType="1"/>
          </p:cNvSpPr>
          <p:nvPr/>
        </p:nvSpPr>
        <p:spPr bwMode="auto">
          <a:xfrm>
            <a:off x="7070725" y="511175"/>
            <a:ext cx="0" cy="219075"/>
          </a:xfrm>
          <a:prstGeom prst="line">
            <a:avLst/>
          </a:prstGeom>
          <a:noFill/>
          <a:ln w="9525">
            <a:solidFill>
              <a:srgbClr val="000000"/>
            </a:solidFill>
            <a:round/>
            <a:headEnd/>
            <a:tailEnd type="triangle" w="med" len="med"/>
          </a:ln>
        </p:spPr>
        <p:txBody>
          <a:bodyPr/>
          <a:lstStyle/>
          <a:p>
            <a:endParaRPr lang="en-US"/>
          </a:p>
        </p:txBody>
      </p:sp>
      <p:sp>
        <p:nvSpPr>
          <p:cNvPr id="96280" name="Text Box 32"/>
          <p:cNvSpPr txBox="1">
            <a:spLocks noChangeArrowheads="1"/>
          </p:cNvSpPr>
          <p:nvPr/>
        </p:nvSpPr>
        <p:spPr bwMode="auto">
          <a:xfrm>
            <a:off x="6610350" y="1277938"/>
            <a:ext cx="587375" cy="217487"/>
          </a:xfrm>
          <a:prstGeom prst="rect">
            <a:avLst/>
          </a:prstGeom>
          <a:noFill/>
          <a:ln w="9525">
            <a:noFill/>
            <a:miter lim="800000"/>
            <a:headEnd/>
            <a:tailEnd/>
          </a:ln>
        </p:spPr>
        <p:txBody>
          <a:bodyPr/>
          <a:lstStyle/>
          <a:p>
            <a:r>
              <a:rPr lang="en-US" sz="1200" b="1">
                <a:latin typeface="Century Gothic" pitchFamily="34" charset="0"/>
              </a:rPr>
              <a:t> tRNA</a:t>
            </a:r>
            <a:endParaRPr lang="en-US" sz="1200">
              <a:latin typeface="Century Gothic" pitchFamily="34" charset="0"/>
            </a:endParaRPr>
          </a:p>
        </p:txBody>
      </p:sp>
      <p:sp>
        <p:nvSpPr>
          <p:cNvPr id="96281" name="Line 33"/>
          <p:cNvSpPr>
            <a:spLocks noChangeShapeType="1"/>
          </p:cNvSpPr>
          <p:nvPr/>
        </p:nvSpPr>
        <p:spPr bwMode="auto">
          <a:xfrm flipH="1">
            <a:off x="6364288" y="1390650"/>
            <a:ext cx="354012" cy="0"/>
          </a:xfrm>
          <a:prstGeom prst="line">
            <a:avLst/>
          </a:prstGeom>
          <a:noFill/>
          <a:ln w="19050">
            <a:solidFill>
              <a:srgbClr val="000000"/>
            </a:solidFill>
            <a:round/>
            <a:headEnd/>
            <a:tailEnd type="triangle" w="med" len="med"/>
          </a:ln>
        </p:spPr>
        <p:txBody>
          <a:bodyPr/>
          <a:lstStyle/>
          <a:p>
            <a:endParaRPr lang="en-US"/>
          </a:p>
        </p:txBody>
      </p:sp>
      <p:sp>
        <p:nvSpPr>
          <p:cNvPr id="96282" name="Rectangle 81"/>
          <p:cNvSpPr>
            <a:spLocks noChangeArrowheads="1"/>
          </p:cNvSpPr>
          <p:nvPr/>
        </p:nvSpPr>
        <p:spPr bwMode="auto">
          <a:xfrm>
            <a:off x="6143625" y="838200"/>
            <a:ext cx="228600" cy="107950"/>
          </a:xfrm>
          <a:prstGeom prst="rect">
            <a:avLst/>
          </a:prstGeom>
          <a:gradFill rotWithShape="0">
            <a:gsLst>
              <a:gs pos="0">
                <a:srgbClr val="762F00"/>
              </a:gs>
              <a:gs pos="50000">
                <a:srgbClr val="FF6600"/>
              </a:gs>
              <a:gs pos="100000">
                <a:srgbClr val="762F00"/>
              </a:gs>
            </a:gsLst>
            <a:lin ang="5400000" scaled="1"/>
          </a:gradFill>
          <a:ln w="9525">
            <a:solidFill>
              <a:srgbClr val="000000"/>
            </a:solidFill>
            <a:miter lim="800000"/>
            <a:headEnd/>
            <a:tailEnd/>
          </a:ln>
        </p:spPr>
        <p:txBody>
          <a:bodyPr/>
          <a:lstStyle/>
          <a:p>
            <a:endParaRPr lang="en-US"/>
          </a:p>
        </p:txBody>
      </p:sp>
      <p:sp>
        <p:nvSpPr>
          <p:cNvPr id="96283" name="Rectangle 104"/>
          <p:cNvSpPr>
            <a:spLocks noChangeArrowheads="1"/>
          </p:cNvSpPr>
          <p:nvPr/>
        </p:nvSpPr>
        <p:spPr bwMode="auto">
          <a:xfrm>
            <a:off x="3200400" y="1366838"/>
            <a:ext cx="1217613" cy="396875"/>
          </a:xfrm>
          <a:prstGeom prst="rect">
            <a:avLst/>
          </a:prstGeom>
          <a:noFill/>
          <a:ln w="9525">
            <a:noFill/>
            <a:miter lim="800000"/>
            <a:headEnd/>
            <a:tailEnd/>
          </a:ln>
        </p:spPr>
        <p:txBody>
          <a:bodyPr wrap="none" anchor="ctr">
            <a:spAutoFit/>
          </a:bodyPr>
          <a:lstStyle/>
          <a:p>
            <a:r>
              <a:rPr lang="en-US" altLang="zh-CN" sz="2000">
                <a:ea typeface="SimSun" pitchFamily="2" charset="-122"/>
              </a:rPr>
              <a:t>      </a:t>
            </a:r>
            <a:r>
              <a:rPr lang="en-US" altLang="zh-CN" sz="2000">
                <a:ea typeface="SimSun" pitchFamily="2" charset="-122"/>
                <a:sym typeface="Wingdings" pitchFamily="2" charset="2"/>
              </a:rPr>
              <a:t></a:t>
            </a:r>
            <a:r>
              <a:rPr lang="en-US" altLang="zh-CN" sz="2000">
                <a:ea typeface="SimSun" pitchFamily="2" charset="-122"/>
                <a:sym typeface="Webdings" pitchFamily="18" charset="2"/>
              </a:rPr>
              <a:t></a:t>
            </a:r>
            <a:r>
              <a:rPr lang="en-US" altLang="zh-CN" sz="2000">
                <a:ea typeface="SimSun" pitchFamily="2" charset="-122"/>
              </a:rPr>
              <a:t> </a:t>
            </a:r>
          </a:p>
        </p:txBody>
      </p:sp>
      <p:sp>
        <p:nvSpPr>
          <p:cNvPr id="96284" name="Line 7"/>
          <p:cNvSpPr>
            <a:spLocks noChangeShapeType="1"/>
          </p:cNvSpPr>
          <p:nvPr/>
        </p:nvSpPr>
        <p:spPr bwMode="auto">
          <a:xfrm flipV="1">
            <a:off x="4205288" y="841375"/>
            <a:ext cx="2366962" cy="758825"/>
          </a:xfrm>
          <a:prstGeom prst="line">
            <a:avLst/>
          </a:prstGeom>
          <a:noFill/>
          <a:ln w="9525">
            <a:solidFill>
              <a:srgbClr val="000000"/>
            </a:solidFill>
            <a:round/>
            <a:headEnd/>
            <a:tailEnd/>
          </a:ln>
        </p:spPr>
        <p:txBody>
          <a:bodyPr/>
          <a:lstStyle/>
          <a:p>
            <a:endParaRPr lang="en-US"/>
          </a:p>
        </p:txBody>
      </p:sp>
      <p:sp>
        <p:nvSpPr>
          <p:cNvPr id="96285" name="Line 6"/>
          <p:cNvSpPr>
            <a:spLocks noChangeShapeType="1"/>
          </p:cNvSpPr>
          <p:nvPr/>
        </p:nvSpPr>
        <p:spPr bwMode="auto">
          <a:xfrm flipV="1">
            <a:off x="4038600" y="838200"/>
            <a:ext cx="2514600" cy="685800"/>
          </a:xfrm>
          <a:prstGeom prst="line">
            <a:avLst/>
          </a:prstGeom>
          <a:noFill/>
          <a:ln w="9525">
            <a:solidFill>
              <a:srgbClr val="000000"/>
            </a:solidFill>
            <a:round/>
            <a:headEnd/>
            <a:tailEnd/>
          </a:ln>
        </p:spPr>
        <p:txBody>
          <a:bodyPr/>
          <a:lstStyle/>
          <a:p>
            <a:endParaRPr lang="en-US"/>
          </a:p>
        </p:txBody>
      </p:sp>
      <p:grpSp>
        <p:nvGrpSpPr>
          <p:cNvPr id="96286" name="Group 8"/>
          <p:cNvGrpSpPr>
            <a:grpSpLocks/>
          </p:cNvGrpSpPr>
          <p:nvPr/>
        </p:nvGrpSpPr>
        <p:grpSpPr bwMode="auto">
          <a:xfrm>
            <a:off x="6221413" y="1766888"/>
            <a:ext cx="1014412" cy="890587"/>
            <a:chOff x="6493" y="10116"/>
            <a:chExt cx="1553" cy="1466"/>
          </a:xfrm>
        </p:grpSpPr>
        <p:sp>
          <p:nvSpPr>
            <p:cNvPr id="96289" name="Oval 9"/>
            <p:cNvSpPr>
              <a:spLocks noChangeArrowheads="1"/>
            </p:cNvSpPr>
            <p:nvPr/>
          </p:nvSpPr>
          <p:spPr bwMode="auto">
            <a:xfrm>
              <a:off x="6493" y="10116"/>
              <a:ext cx="360" cy="340"/>
            </a:xfrm>
            <a:prstGeom prst="ellipse">
              <a:avLst/>
            </a:prstGeom>
            <a:gradFill rotWithShape="0">
              <a:gsLst>
                <a:gs pos="0">
                  <a:srgbClr val="FFFF00"/>
                </a:gs>
                <a:gs pos="100000">
                  <a:srgbClr val="767600"/>
                </a:gs>
              </a:gsLst>
              <a:path path="rect">
                <a:fillToRect t="100000" r="100000"/>
              </a:path>
            </a:gradFill>
            <a:ln w="9525">
              <a:noFill/>
              <a:round/>
              <a:headEnd/>
              <a:tailEnd/>
            </a:ln>
          </p:spPr>
          <p:txBody>
            <a:bodyPr/>
            <a:lstStyle/>
            <a:p>
              <a:endParaRPr lang="en-US"/>
            </a:p>
          </p:txBody>
        </p:sp>
        <p:sp>
          <p:nvSpPr>
            <p:cNvPr id="96290" name="Oval 10"/>
            <p:cNvSpPr>
              <a:spLocks noChangeArrowheads="1"/>
            </p:cNvSpPr>
            <p:nvPr/>
          </p:nvSpPr>
          <p:spPr bwMode="auto">
            <a:xfrm>
              <a:off x="6726" y="10335"/>
              <a:ext cx="360" cy="340"/>
            </a:xfrm>
            <a:prstGeom prst="ellipse">
              <a:avLst/>
            </a:prstGeom>
            <a:gradFill rotWithShape="0">
              <a:gsLst>
                <a:gs pos="0">
                  <a:srgbClr val="FFFF00"/>
                </a:gs>
                <a:gs pos="100000">
                  <a:srgbClr val="767600"/>
                </a:gs>
              </a:gsLst>
              <a:path path="rect">
                <a:fillToRect t="100000" r="100000"/>
              </a:path>
            </a:gradFill>
            <a:ln w="9525">
              <a:noFill/>
              <a:round/>
              <a:headEnd/>
              <a:tailEnd/>
            </a:ln>
          </p:spPr>
          <p:txBody>
            <a:bodyPr/>
            <a:lstStyle/>
            <a:p>
              <a:endParaRPr lang="en-US"/>
            </a:p>
          </p:txBody>
        </p:sp>
        <p:sp>
          <p:nvSpPr>
            <p:cNvPr id="96291" name="Oval 11"/>
            <p:cNvSpPr>
              <a:spLocks noChangeArrowheads="1"/>
            </p:cNvSpPr>
            <p:nvPr/>
          </p:nvSpPr>
          <p:spPr bwMode="auto">
            <a:xfrm>
              <a:off x="6966" y="10562"/>
              <a:ext cx="360" cy="340"/>
            </a:xfrm>
            <a:prstGeom prst="ellipse">
              <a:avLst/>
            </a:prstGeom>
            <a:gradFill rotWithShape="0">
              <a:gsLst>
                <a:gs pos="0">
                  <a:srgbClr val="FFFF00"/>
                </a:gs>
                <a:gs pos="100000">
                  <a:srgbClr val="767600"/>
                </a:gs>
              </a:gsLst>
              <a:path path="rect">
                <a:fillToRect t="100000" r="100000"/>
              </a:path>
            </a:gradFill>
            <a:ln w="9525">
              <a:noFill/>
              <a:round/>
              <a:headEnd/>
              <a:tailEnd/>
            </a:ln>
          </p:spPr>
          <p:txBody>
            <a:bodyPr/>
            <a:lstStyle/>
            <a:p>
              <a:endParaRPr lang="en-US"/>
            </a:p>
          </p:txBody>
        </p:sp>
        <p:sp>
          <p:nvSpPr>
            <p:cNvPr id="96292" name="Oval 12"/>
            <p:cNvSpPr>
              <a:spLocks noChangeArrowheads="1"/>
            </p:cNvSpPr>
            <p:nvPr/>
          </p:nvSpPr>
          <p:spPr bwMode="auto">
            <a:xfrm>
              <a:off x="7206" y="10789"/>
              <a:ext cx="360" cy="340"/>
            </a:xfrm>
            <a:prstGeom prst="ellipse">
              <a:avLst/>
            </a:prstGeom>
            <a:gradFill rotWithShape="0">
              <a:gsLst>
                <a:gs pos="0">
                  <a:srgbClr val="FFFF00"/>
                </a:gs>
                <a:gs pos="100000">
                  <a:srgbClr val="767600"/>
                </a:gs>
              </a:gsLst>
              <a:path path="rect">
                <a:fillToRect t="100000" r="100000"/>
              </a:path>
            </a:gradFill>
            <a:ln w="9525">
              <a:noFill/>
              <a:round/>
              <a:headEnd/>
              <a:tailEnd/>
            </a:ln>
          </p:spPr>
          <p:txBody>
            <a:bodyPr/>
            <a:lstStyle/>
            <a:p>
              <a:endParaRPr lang="en-US"/>
            </a:p>
          </p:txBody>
        </p:sp>
        <p:sp>
          <p:nvSpPr>
            <p:cNvPr id="96293" name="Oval 13"/>
            <p:cNvSpPr>
              <a:spLocks noChangeArrowheads="1"/>
            </p:cNvSpPr>
            <p:nvPr/>
          </p:nvSpPr>
          <p:spPr bwMode="auto">
            <a:xfrm>
              <a:off x="7446" y="11016"/>
              <a:ext cx="360" cy="340"/>
            </a:xfrm>
            <a:prstGeom prst="ellipse">
              <a:avLst/>
            </a:prstGeom>
            <a:gradFill rotWithShape="0">
              <a:gsLst>
                <a:gs pos="0">
                  <a:srgbClr val="FFFF00"/>
                </a:gs>
                <a:gs pos="100000">
                  <a:srgbClr val="767600"/>
                </a:gs>
              </a:gsLst>
              <a:path path="rect">
                <a:fillToRect t="100000" r="100000"/>
              </a:path>
            </a:gradFill>
            <a:ln w="9525">
              <a:noFill/>
              <a:round/>
              <a:headEnd/>
              <a:tailEnd/>
            </a:ln>
          </p:spPr>
          <p:txBody>
            <a:bodyPr/>
            <a:lstStyle/>
            <a:p>
              <a:endParaRPr lang="en-US"/>
            </a:p>
          </p:txBody>
        </p:sp>
        <p:sp>
          <p:nvSpPr>
            <p:cNvPr id="96294" name="Oval 14"/>
            <p:cNvSpPr>
              <a:spLocks noChangeArrowheads="1"/>
            </p:cNvSpPr>
            <p:nvPr/>
          </p:nvSpPr>
          <p:spPr bwMode="auto">
            <a:xfrm>
              <a:off x="7686" y="11242"/>
              <a:ext cx="360" cy="340"/>
            </a:xfrm>
            <a:prstGeom prst="ellipse">
              <a:avLst/>
            </a:prstGeom>
            <a:gradFill rotWithShape="0">
              <a:gsLst>
                <a:gs pos="0">
                  <a:srgbClr val="FFFF00"/>
                </a:gs>
                <a:gs pos="100000">
                  <a:srgbClr val="767600"/>
                </a:gs>
              </a:gsLst>
              <a:path path="rect">
                <a:fillToRect t="100000" r="100000"/>
              </a:path>
            </a:gradFill>
            <a:ln w="9525">
              <a:noFill/>
              <a:round/>
              <a:headEnd/>
              <a:tailEnd/>
            </a:ln>
          </p:spPr>
          <p:txBody>
            <a:bodyPr/>
            <a:lstStyle/>
            <a:p>
              <a:endParaRPr lang="en-US"/>
            </a:p>
          </p:txBody>
        </p:sp>
      </p:grpSp>
      <p:sp>
        <p:nvSpPr>
          <p:cNvPr id="96287" name="Line 23"/>
          <p:cNvSpPr>
            <a:spLocks noChangeShapeType="1"/>
          </p:cNvSpPr>
          <p:nvPr/>
        </p:nvSpPr>
        <p:spPr bwMode="auto">
          <a:xfrm>
            <a:off x="6318250" y="1571625"/>
            <a:ext cx="0" cy="206375"/>
          </a:xfrm>
          <a:prstGeom prst="line">
            <a:avLst/>
          </a:prstGeom>
          <a:noFill/>
          <a:ln w="19050">
            <a:solidFill>
              <a:srgbClr val="000000"/>
            </a:solidFill>
            <a:round/>
            <a:headEnd/>
            <a:tailEnd/>
          </a:ln>
        </p:spPr>
        <p:txBody>
          <a:bodyPr/>
          <a:lstStyle/>
          <a:p>
            <a:endParaRPr lang="en-US"/>
          </a:p>
        </p:txBody>
      </p:sp>
      <p:sp>
        <p:nvSpPr>
          <p:cNvPr id="96288" name="Text Box 31"/>
          <p:cNvSpPr txBox="1">
            <a:spLocks noChangeArrowheads="1"/>
          </p:cNvSpPr>
          <p:nvPr/>
        </p:nvSpPr>
        <p:spPr bwMode="auto">
          <a:xfrm>
            <a:off x="7070725" y="2209800"/>
            <a:ext cx="715963" cy="241300"/>
          </a:xfrm>
          <a:prstGeom prst="rect">
            <a:avLst/>
          </a:prstGeom>
          <a:noFill/>
          <a:ln w="9525">
            <a:noFill/>
            <a:miter lim="800000"/>
            <a:headEnd/>
            <a:tailEnd/>
          </a:ln>
        </p:spPr>
        <p:txBody>
          <a:bodyPr/>
          <a:lstStyle/>
          <a:p>
            <a:r>
              <a:rPr lang="en-US" sz="1200" b="1">
                <a:latin typeface="Century Gothic" pitchFamily="34" charset="0"/>
              </a:rPr>
              <a:t>protein</a:t>
            </a:r>
            <a:endParaRPr lang="en-US" sz="1200">
              <a:latin typeface="Century Gothic" pitchFamily="34" charset="0"/>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57200" y="685800"/>
            <a:ext cx="8229600" cy="1143000"/>
          </a:xfrm>
        </p:spPr>
        <p:txBody>
          <a:bodyPr/>
          <a:lstStyle/>
          <a:p>
            <a:r>
              <a:rPr lang="en-US" dirty="0">
                <a:latin typeface="Century Gothic"/>
                <a:cs typeface="Century Gothic"/>
              </a:rPr>
              <a:t>End of Chapter 5!</a:t>
            </a:r>
          </a:p>
        </p:txBody>
      </p:sp>
      <p:sp>
        <p:nvSpPr>
          <p:cNvPr id="3" name="Slide Number Placeholder 2"/>
          <p:cNvSpPr>
            <a:spLocks noGrp="1"/>
          </p:cNvSpPr>
          <p:nvPr>
            <p:ph type="sldNum" sz="quarter" idx="12"/>
          </p:nvPr>
        </p:nvSpPr>
        <p:spPr/>
        <p:txBody>
          <a:bodyPr/>
          <a:lstStyle/>
          <a:p>
            <a:pPr>
              <a:defRPr/>
            </a:pPr>
            <a:fld id="{6028F243-6321-48E8-8D44-6BB1B9D95F97}" type="slidenum">
              <a:rPr lang="en-US" smtClean="0"/>
              <a:pPr>
                <a:defRPr/>
              </a:pPr>
              <a:t>72</a:t>
            </a:fld>
            <a:endParaRPr lang="en-US"/>
          </a:p>
        </p:txBody>
      </p:sp>
      <p:pic>
        <p:nvPicPr>
          <p:cNvPr id="4" name="Picture 3"/>
          <p:cNvPicPr>
            <a:picLocks noChangeAspect="1"/>
          </p:cNvPicPr>
          <p:nvPr/>
        </p:nvPicPr>
        <p:blipFill>
          <a:blip r:embed="rId2"/>
          <a:stretch>
            <a:fillRect/>
          </a:stretch>
        </p:blipFill>
        <p:spPr>
          <a:xfrm>
            <a:off x="2349500" y="2286000"/>
            <a:ext cx="4432300" cy="3583562"/>
          </a:xfrm>
          <a:prstGeom prst="rect">
            <a:avLst/>
          </a:prstGeom>
        </p:spPr>
      </p:pic>
    </p:spTree>
    <p:extLst>
      <p:ext uri="{BB962C8B-B14F-4D97-AF65-F5344CB8AC3E}">
        <p14:creationId xmlns:p14="http://schemas.microsoft.com/office/powerpoint/2010/main" val="36615770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3"/>
          <p:cNvSpPr>
            <a:spLocks noGrp="1" noChangeArrowheads="1"/>
          </p:cNvSpPr>
          <p:nvPr>
            <p:ph idx="1"/>
          </p:nvPr>
        </p:nvSpPr>
        <p:spPr>
          <a:xfrm>
            <a:off x="381000" y="990600"/>
            <a:ext cx="8305800" cy="3886200"/>
          </a:xfrm>
        </p:spPr>
        <p:txBody>
          <a:bodyPr/>
          <a:lstStyle/>
          <a:p>
            <a:pPr marL="457200" indent="-457200" eaLnBrk="1" hangingPunct="1">
              <a:buFontTx/>
              <a:buBlip>
                <a:blip r:embed="rId2"/>
              </a:buBlip>
            </a:pPr>
            <a:r>
              <a:rPr lang="en-US" altLang="zh-CN" sz="2400" dirty="0">
                <a:latin typeface="Century Gothic" pitchFamily="34" charset="0"/>
                <a:ea typeface="SimSun" pitchFamily="2" charset="-122"/>
              </a:rPr>
              <a:t>At cell  division (mitosis), when the chromosomes are replicated to give two copies, </a:t>
            </a:r>
            <a:r>
              <a:rPr lang="en-US" altLang="zh-CN" sz="2400" b="1" dirty="0">
                <a:solidFill>
                  <a:srgbClr val="0000FF"/>
                </a:solidFill>
                <a:latin typeface="Century Gothic" pitchFamily="34" charset="0"/>
                <a:ea typeface="SimSun" pitchFamily="2" charset="-122"/>
              </a:rPr>
              <a:t>microscopic fibers</a:t>
            </a:r>
            <a:r>
              <a:rPr lang="en-US" altLang="zh-CN" sz="2400" dirty="0">
                <a:solidFill>
                  <a:srgbClr val="0000FF"/>
                </a:solidFill>
                <a:latin typeface="Century Gothic" pitchFamily="34" charset="0"/>
                <a:ea typeface="SimSun" pitchFamily="2" charset="-122"/>
              </a:rPr>
              <a:t> </a:t>
            </a:r>
            <a:r>
              <a:rPr lang="en-US" altLang="zh-CN" sz="2400" dirty="0">
                <a:latin typeface="Century Gothic" pitchFamily="34" charset="0"/>
                <a:ea typeface="SimSun" pitchFamily="2" charset="-122"/>
              </a:rPr>
              <a:t>(</a:t>
            </a:r>
            <a:r>
              <a:rPr lang="en-US" altLang="zh-CN" sz="2400" i="1" dirty="0">
                <a:latin typeface="Century Gothic" pitchFamily="34" charset="0"/>
                <a:ea typeface="SimSun" pitchFamily="2" charset="-122"/>
              </a:rPr>
              <a:t>microtubules</a:t>
            </a:r>
            <a:r>
              <a:rPr lang="en-US" altLang="zh-CN" sz="2400" dirty="0">
                <a:latin typeface="Century Gothic" pitchFamily="34" charset="0"/>
                <a:ea typeface="SimSun" pitchFamily="2" charset="-122"/>
              </a:rPr>
              <a:t>) are attached to the centromeres and drag the two sets of chromosomes apart. </a:t>
            </a:r>
          </a:p>
        </p:txBody>
      </p:sp>
      <p:sp>
        <p:nvSpPr>
          <p:cNvPr id="10243" name="Slide Number Placeholder 5"/>
          <p:cNvSpPr>
            <a:spLocks noGrp="1"/>
          </p:cNvSpPr>
          <p:nvPr>
            <p:ph type="sldNum" sz="quarter" idx="12"/>
          </p:nvPr>
        </p:nvSpPr>
        <p:spPr>
          <a:noFill/>
        </p:spPr>
        <p:txBody>
          <a:bodyPr/>
          <a:lstStyle/>
          <a:p>
            <a:fld id="{AA0FE27B-8ADF-4C6F-BFEE-8724199B031B}" type="slidenum">
              <a:rPr lang="en-US" smtClean="0"/>
              <a:pPr/>
              <a:t>8</a:t>
            </a:fld>
            <a:endParaRPr lang="en-US"/>
          </a:p>
        </p:txBody>
      </p:sp>
      <p:pic>
        <p:nvPicPr>
          <p:cNvPr id="4" name="Picture 3"/>
          <p:cNvPicPr>
            <a:picLocks noChangeAspect="1"/>
          </p:cNvPicPr>
          <p:nvPr/>
        </p:nvPicPr>
        <p:blipFill rotWithShape="1">
          <a:blip r:embed="rId3"/>
          <a:srcRect t="25323" b="9252"/>
          <a:stretch/>
        </p:blipFill>
        <p:spPr>
          <a:xfrm>
            <a:off x="1447800" y="2819400"/>
            <a:ext cx="5915797" cy="3715592"/>
          </a:xfrm>
          <a:prstGeom prst="rect">
            <a:avLst/>
          </a:prstGeom>
        </p:spPr>
      </p:pic>
      <p:sp>
        <p:nvSpPr>
          <p:cNvPr id="5" name="Rectangle 4"/>
          <p:cNvSpPr/>
          <p:nvPr/>
        </p:nvSpPr>
        <p:spPr>
          <a:xfrm>
            <a:off x="2438400" y="6400800"/>
            <a:ext cx="5943600" cy="246221"/>
          </a:xfrm>
          <a:prstGeom prst="rect">
            <a:avLst/>
          </a:prstGeom>
        </p:spPr>
        <p:txBody>
          <a:bodyPr wrap="square">
            <a:spAutoFit/>
          </a:bodyPr>
          <a:lstStyle/>
          <a:p>
            <a:pPr algn="r"/>
            <a:r>
              <a:rPr lang="en-US" sz="1000" dirty="0"/>
              <a:t>http://</a:t>
            </a:r>
            <a:r>
              <a:rPr lang="en-US" sz="1000" dirty="0" err="1"/>
              <a:t>litebiology.com</a:t>
            </a:r>
            <a:r>
              <a:rPr lang="en-US" sz="1000" dirty="0"/>
              <a:t>/</a:t>
            </a:r>
            <a:r>
              <a:rPr lang="en-US" sz="1000" dirty="0" err="1"/>
              <a:t>wp</a:t>
            </a:r>
            <a:r>
              <a:rPr lang="en-US" sz="1000" dirty="0"/>
              <a:t>-content/uploads/2010/04/</a:t>
            </a:r>
            <a:r>
              <a:rPr lang="en-US" sz="1000" dirty="0" err="1"/>
              <a:t>chromosome.png</a:t>
            </a:r>
            <a:endParaRPr lang="en-US" sz="10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Slide Number Placeholder 3"/>
          <p:cNvSpPr>
            <a:spLocks noGrp="1"/>
          </p:cNvSpPr>
          <p:nvPr>
            <p:ph type="sldNum" sz="quarter" idx="12"/>
          </p:nvPr>
        </p:nvSpPr>
        <p:spPr>
          <a:noFill/>
        </p:spPr>
        <p:txBody>
          <a:bodyPr/>
          <a:lstStyle/>
          <a:p>
            <a:fld id="{616C0EAE-1419-496A-ACE0-BB43152CFB73}" type="slidenum">
              <a:rPr lang="en-US" smtClean="0"/>
              <a:pPr/>
              <a:t>9</a:t>
            </a:fld>
            <a:endParaRPr lang="en-US"/>
          </a:p>
        </p:txBody>
      </p:sp>
      <p:sp>
        <p:nvSpPr>
          <p:cNvPr id="11268" name="Text Box 24"/>
          <p:cNvSpPr txBox="1">
            <a:spLocks noChangeArrowheads="1"/>
          </p:cNvSpPr>
          <p:nvPr/>
        </p:nvSpPr>
        <p:spPr bwMode="auto">
          <a:xfrm>
            <a:off x="138906" y="674687"/>
            <a:ext cx="8839200" cy="747713"/>
          </a:xfrm>
          <a:prstGeom prst="rect">
            <a:avLst/>
          </a:prstGeom>
          <a:ln>
            <a:solidFill>
              <a:schemeClr val="bg1"/>
            </a:solidFill>
            <a:headEnd/>
            <a:tailEnd/>
          </a:ln>
        </p:spPr>
        <p:style>
          <a:lnRef idx="2">
            <a:schemeClr val="accent3"/>
          </a:lnRef>
          <a:fillRef idx="1">
            <a:schemeClr val="lt1"/>
          </a:fillRef>
          <a:effectRef idx="0">
            <a:schemeClr val="accent3"/>
          </a:effectRef>
          <a:fontRef idx="minor">
            <a:schemeClr val="dk1"/>
          </a:fontRef>
        </p:style>
        <p:txBody>
          <a:bodyPr/>
          <a:lstStyle/>
          <a:p>
            <a:pPr algn="ctr"/>
            <a:r>
              <a:rPr lang="en-US" sz="2800" b="1" dirty="0">
                <a:solidFill>
                  <a:srgbClr val="000000"/>
                </a:solidFill>
                <a:latin typeface="Century Gothic" pitchFamily="34" charset="0"/>
              </a:rPr>
              <a:t>General Eukaryotic Chromosome Structure</a:t>
            </a:r>
          </a:p>
          <a:p>
            <a:endParaRPr lang="en-US" sz="2800" dirty="0">
              <a:solidFill>
                <a:srgbClr val="000000"/>
              </a:solidFill>
              <a:latin typeface="Century Gothic" pitchFamily="34" charset="0"/>
            </a:endParaRPr>
          </a:p>
        </p:txBody>
      </p:sp>
      <p:sp>
        <p:nvSpPr>
          <p:cNvPr id="10245" name="Rectangle 5"/>
          <p:cNvSpPr>
            <a:spLocks noChangeArrowheads="1"/>
          </p:cNvSpPr>
          <p:nvPr/>
        </p:nvSpPr>
        <p:spPr bwMode="auto">
          <a:xfrm>
            <a:off x="2212975" y="2373313"/>
            <a:ext cx="4691063" cy="258762"/>
          </a:xfrm>
          <a:prstGeom prst="rect">
            <a:avLst/>
          </a:prstGeom>
          <a:gradFill rotWithShape="0">
            <a:gsLst>
              <a:gs pos="0">
                <a:srgbClr val="99CC00">
                  <a:gamma/>
                  <a:shade val="46275"/>
                  <a:invGamma/>
                </a:srgbClr>
              </a:gs>
              <a:gs pos="50000">
                <a:srgbClr val="99CC00"/>
              </a:gs>
              <a:gs pos="100000">
                <a:srgbClr val="99CC00">
                  <a:gamma/>
                  <a:shade val="46275"/>
                  <a:invGamma/>
                </a:srgbClr>
              </a:gs>
            </a:gsLst>
            <a:lin ang="5400000" scaled="1"/>
          </a:grad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pPr>
              <a:defRPr/>
            </a:pPr>
            <a:endParaRPr lang="en-US"/>
          </a:p>
        </p:txBody>
      </p:sp>
      <p:sp>
        <p:nvSpPr>
          <p:cNvPr id="10246" name="Oval 6"/>
          <p:cNvSpPr>
            <a:spLocks noChangeArrowheads="1"/>
          </p:cNvSpPr>
          <p:nvPr/>
        </p:nvSpPr>
        <p:spPr bwMode="auto">
          <a:xfrm>
            <a:off x="4279900" y="2286000"/>
            <a:ext cx="401638" cy="390525"/>
          </a:xfrm>
          <a:prstGeom prst="ellipse">
            <a:avLst/>
          </a:prstGeom>
          <a:gradFill rotWithShape="0">
            <a:gsLst>
              <a:gs pos="0">
                <a:srgbClr val="0000FF"/>
              </a:gs>
              <a:gs pos="100000">
                <a:srgbClr val="0000FF">
                  <a:gamma/>
                  <a:shade val="46275"/>
                  <a:invGamma/>
                </a:srgbClr>
              </a:gs>
            </a:gsLst>
            <a:path path="rect">
              <a:fillToRect r="100000" b="100000"/>
            </a:path>
          </a:gradFill>
          <a:ln w="9525">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pPr>
              <a:defRPr/>
            </a:pPr>
            <a:endParaRPr lang="en-US"/>
          </a:p>
        </p:txBody>
      </p:sp>
      <p:sp>
        <p:nvSpPr>
          <p:cNvPr id="10247" name="Rectangle 7"/>
          <p:cNvSpPr>
            <a:spLocks noChangeArrowheads="1"/>
          </p:cNvSpPr>
          <p:nvPr/>
        </p:nvSpPr>
        <p:spPr bwMode="auto">
          <a:xfrm>
            <a:off x="6770688" y="2373313"/>
            <a:ext cx="268287" cy="258762"/>
          </a:xfrm>
          <a:prstGeom prst="rect">
            <a:avLst/>
          </a:prstGeom>
          <a:gradFill rotWithShape="0">
            <a:gsLst>
              <a:gs pos="0">
                <a:srgbClr val="00CCFF">
                  <a:gamma/>
                  <a:shade val="46275"/>
                  <a:invGamma/>
                </a:srgbClr>
              </a:gs>
              <a:gs pos="100000">
                <a:srgbClr val="00CCFF"/>
              </a:gs>
            </a:gsLst>
            <a:path path="shape">
              <a:fillToRect l="50000" t="50000" r="50000" b="50000"/>
            </a:path>
          </a:grad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pPr>
              <a:defRPr/>
            </a:pPr>
            <a:endParaRPr lang="en-US"/>
          </a:p>
        </p:txBody>
      </p:sp>
      <p:sp>
        <p:nvSpPr>
          <p:cNvPr id="11272" name="Rectangle 8"/>
          <p:cNvSpPr>
            <a:spLocks noChangeArrowheads="1"/>
          </p:cNvSpPr>
          <p:nvPr/>
        </p:nvSpPr>
        <p:spPr bwMode="auto">
          <a:xfrm>
            <a:off x="1944688" y="2373313"/>
            <a:ext cx="268287" cy="258762"/>
          </a:xfrm>
          <a:prstGeom prst="rect">
            <a:avLst/>
          </a:prstGeom>
          <a:gradFill rotWithShape="0">
            <a:gsLst>
              <a:gs pos="0">
                <a:srgbClr val="005E76"/>
              </a:gs>
              <a:gs pos="100000">
                <a:srgbClr val="00CCFF"/>
              </a:gs>
            </a:gsLst>
            <a:path path="shape">
              <a:fillToRect l="50000" t="50000" r="50000" b="50000"/>
            </a:path>
          </a:grad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endParaRPr lang="en-US"/>
          </a:p>
        </p:txBody>
      </p:sp>
      <p:sp>
        <p:nvSpPr>
          <p:cNvPr id="11273" name="Rectangle 9"/>
          <p:cNvSpPr>
            <a:spLocks noChangeArrowheads="1"/>
          </p:cNvSpPr>
          <p:nvPr/>
        </p:nvSpPr>
        <p:spPr bwMode="auto">
          <a:xfrm>
            <a:off x="2614613" y="2373313"/>
            <a:ext cx="134937" cy="258762"/>
          </a:xfrm>
          <a:prstGeom prst="rect">
            <a:avLst/>
          </a:prstGeom>
          <a:solidFill>
            <a:srgbClr val="800000"/>
          </a:solid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endParaRPr lang="en-US"/>
          </a:p>
        </p:txBody>
      </p:sp>
      <p:sp>
        <p:nvSpPr>
          <p:cNvPr id="11274" name="Rectangle 10"/>
          <p:cNvSpPr>
            <a:spLocks noChangeArrowheads="1"/>
          </p:cNvSpPr>
          <p:nvPr/>
        </p:nvSpPr>
        <p:spPr bwMode="auto">
          <a:xfrm>
            <a:off x="3151188" y="2373313"/>
            <a:ext cx="133350" cy="258762"/>
          </a:xfrm>
          <a:prstGeom prst="rect">
            <a:avLst/>
          </a:prstGeom>
          <a:solidFill>
            <a:srgbClr val="800000"/>
          </a:solid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endParaRPr lang="en-US"/>
          </a:p>
        </p:txBody>
      </p:sp>
      <p:sp>
        <p:nvSpPr>
          <p:cNvPr id="11275" name="Rectangle 11"/>
          <p:cNvSpPr>
            <a:spLocks noChangeArrowheads="1"/>
          </p:cNvSpPr>
          <p:nvPr/>
        </p:nvSpPr>
        <p:spPr bwMode="auto">
          <a:xfrm>
            <a:off x="3552825" y="2373313"/>
            <a:ext cx="134938" cy="258762"/>
          </a:xfrm>
          <a:prstGeom prst="rect">
            <a:avLst/>
          </a:prstGeom>
          <a:solidFill>
            <a:srgbClr val="800000"/>
          </a:solid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endParaRPr lang="en-US"/>
          </a:p>
        </p:txBody>
      </p:sp>
      <p:sp>
        <p:nvSpPr>
          <p:cNvPr id="11276" name="Rectangle 12"/>
          <p:cNvSpPr>
            <a:spLocks noChangeArrowheads="1"/>
          </p:cNvSpPr>
          <p:nvPr/>
        </p:nvSpPr>
        <p:spPr bwMode="auto">
          <a:xfrm>
            <a:off x="3954463" y="2373313"/>
            <a:ext cx="134937" cy="258762"/>
          </a:xfrm>
          <a:prstGeom prst="rect">
            <a:avLst/>
          </a:prstGeom>
          <a:solidFill>
            <a:srgbClr val="800000"/>
          </a:solid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endParaRPr lang="en-US"/>
          </a:p>
        </p:txBody>
      </p:sp>
      <p:sp>
        <p:nvSpPr>
          <p:cNvPr id="11277" name="Rectangle 13"/>
          <p:cNvSpPr>
            <a:spLocks noChangeArrowheads="1"/>
          </p:cNvSpPr>
          <p:nvPr/>
        </p:nvSpPr>
        <p:spPr bwMode="auto">
          <a:xfrm>
            <a:off x="4894263" y="2373313"/>
            <a:ext cx="133350" cy="258762"/>
          </a:xfrm>
          <a:prstGeom prst="rect">
            <a:avLst/>
          </a:prstGeom>
          <a:solidFill>
            <a:srgbClr val="800000"/>
          </a:solid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endParaRPr lang="en-US"/>
          </a:p>
        </p:txBody>
      </p:sp>
      <p:sp>
        <p:nvSpPr>
          <p:cNvPr id="11278" name="Rectangle 14"/>
          <p:cNvSpPr>
            <a:spLocks noChangeArrowheads="1"/>
          </p:cNvSpPr>
          <p:nvPr/>
        </p:nvSpPr>
        <p:spPr bwMode="auto">
          <a:xfrm>
            <a:off x="5429250" y="2373313"/>
            <a:ext cx="134938" cy="258762"/>
          </a:xfrm>
          <a:prstGeom prst="rect">
            <a:avLst/>
          </a:prstGeom>
          <a:solidFill>
            <a:srgbClr val="800000"/>
          </a:solid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endParaRPr lang="en-US"/>
          </a:p>
        </p:txBody>
      </p:sp>
      <p:sp>
        <p:nvSpPr>
          <p:cNvPr id="11279" name="Rectangle 15"/>
          <p:cNvSpPr>
            <a:spLocks noChangeArrowheads="1"/>
          </p:cNvSpPr>
          <p:nvPr/>
        </p:nvSpPr>
        <p:spPr bwMode="auto">
          <a:xfrm>
            <a:off x="5832475" y="2373313"/>
            <a:ext cx="133350" cy="258762"/>
          </a:xfrm>
          <a:prstGeom prst="rect">
            <a:avLst/>
          </a:prstGeom>
          <a:solidFill>
            <a:srgbClr val="800000"/>
          </a:solid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endParaRPr lang="en-US"/>
          </a:p>
        </p:txBody>
      </p:sp>
      <p:sp>
        <p:nvSpPr>
          <p:cNvPr id="11280" name="Rectangle 16"/>
          <p:cNvSpPr>
            <a:spLocks noChangeArrowheads="1"/>
          </p:cNvSpPr>
          <p:nvPr/>
        </p:nvSpPr>
        <p:spPr bwMode="auto">
          <a:xfrm>
            <a:off x="6234113" y="2373313"/>
            <a:ext cx="133350" cy="258762"/>
          </a:xfrm>
          <a:prstGeom prst="rect">
            <a:avLst/>
          </a:prstGeom>
          <a:solidFill>
            <a:srgbClr val="800000"/>
          </a:solid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endParaRPr lang="en-US"/>
          </a:p>
        </p:txBody>
      </p:sp>
      <p:sp>
        <p:nvSpPr>
          <p:cNvPr id="10258" name="Text Box 18"/>
          <p:cNvSpPr txBox="1">
            <a:spLocks noChangeArrowheads="1"/>
          </p:cNvSpPr>
          <p:nvPr/>
        </p:nvSpPr>
        <p:spPr bwMode="auto">
          <a:xfrm>
            <a:off x="3581400" y="1447800"/>
            <a:ext cx="1778000" cy="457200"/>
          </a:xfrm>
          <a:prstGeom prst="rect">
            <a:avLst/>
          </a:prstGeom>
          <a:solidFill>
            <a:srgbClr val="FFFFFF"/>
          </a:solid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pPr algn="ctr"/>
            <a:r>
              <a:rPr lang="en-US" b="1" dirty="0" err="1">
                <a:latin typeface="Century Gothic" pitchFamily="34" charset="0"/>
              </a:rPr>
              <a:t>centromere</a:t>
            </a:r>
            <a:endParaRPr lang="en-US" dirty="0">
              <a:latin typeface="Century Gothic" pitchFamily="34" charset="0"/>
            </a:endParaRPr>
          </a:p>
        </p:txBody>
      </p:sp>
      <p:sp>
        <p:nvSpPr>
          <p:cNvPr id="10262" name="Text Box 22"/>
          <p:cNvSpPr txBox="1">
            <a:spLocks noChangeArrowheads="1"/>
          </p:cNvSpPr>
          <p:nvPr/>
        </p:nvSpPr>
        <p:spPr bwMode="auto">
          <a:xfrm>
            <a:off x="2057400" y="3962400"/>
            <a:ext cx="2362200" cy="381000"/>
          </a:xfrm>
          <a:prstGeom prst="rect">
            <a:avLst/>
          </a:prstGeom>
          <a:solidFill>
            <a:schemeClr val="accent1"/>
          </a:solid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pPr algn="ctr"/>
            <a:r>
              <a:rPr lang="en-US" sz="1600" b="1" dirty="0">
                <a:latin typeface="Century Gothic" pitchFamily="34" charset="0"/>
              </a:rPr>
              <a:t>Replication origins</a:t>
            </a:r>
            <a:endParaRPr lang="en-US" sz="1600" dirty="0">
              <a:latin typeface="Century Gothic" pitchFamily="34" charset="0"/>
            </a:endParaRPr>
          </a:p>
        </p:txBody>
      </p:sp>
      <p:sp>
        <p:nvSpPr>
          <p:cNvPr id="10265" name="AutoShape 25"/>
          <p:cNvSpPr>
            <a:spLocks noChangeArrowheads="1"/>
          </p:cNvSpPr>
          <p:nvPr/>
        </p:nvSpPr>
        <p:spPr bwMode="auto">
          <a:xfrm>
            <a:off x="4343400" y="1905000"/>
            <a:ext cx="228600" cy="304800"/>
          </a:xfrm>
          <a:prstGeom prst="downArrow">
            <a:avLst>
              <a:gd name="adj1" fmla="val 50000"/>
              <a:gd name="adj2" fmla="val 33333"/>
            </a:avLst>
          </a:prstGeom>
          <a:solidFill>
            <a:srgbClr val="CC00FF"/>
          </a:solid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eaVert" wrap="none" anchor="ctr"/>
          <a:lstStyle/>
          <a:p>
            <a:endParaRPr lang="en-US"/>
          </a:p>
        </p:txBody>
      </p:sp>
      <p:grpSp>
        <p:nvGrpSpPr>
          <p:cNvPr id="2" name="Group 32"/>
          <p:cNvGrpSpPr>
            <a:grpSpLocks/>
          </p:cNvGrpSpPr>
          <p:nvPr/>
        </p:nvGrpSpPr>
        <p:grpSpPr bwMode="auto">
          <a:xfrm>
            <a:off x="2698750" y="2762250"/>
            <a:ext cx="941388" cy="1022350"/>
            <a:chOff x="1700" y="1692"/>
            <a:chExt cx="593" cy="644"/>
          </a:xfrm>
          <a:scene3d>
            <a:camera prst="orthographicFront">
              <a:rot lat="0" lon="0" rev="0"/>
            </a:camera>
            <a:lightRig rig="balanced" dir="t">
              <a:rot lat="0" lon="0" rev="8700000"/>
            </a:lightRig>
          </a:scene3d>
        </p:grpSpPr>
        <p:sp>
          <p:nvSpPr>
            <p:cNvPr id="11291" name="AutoShape 26"/>
            <p:cNvSpPr>
              <a:spLocks noChangeArrowheads="1"/>
            </p:cNvSpPr>
            <p:nvPr/>
          </p:nvSpPr>
          <p:spPr bwMode="auto">
            <a:xfrm rot="1267950">
              <a:off x="2094" y="1713"/>
              <a:ext cx="199" cy="623"/>
            </a:xfrm>
            <a:prstGeom prst="upArrow">
              <a:avLst>
                <a:gd name="adj1" fmla="val 50000"/>
                <a:gd name="adj2" fmla="val 78266"/>
              </a:avLst>
            </a:prstGeom>
            <a:solidFill>
              <a:srgbClr val="CC00FF"/>
            </a:solidFill>
            <a:ln w="9525">
              <a:noFill/>
              <a:miter lim="800000"/>
              <a:headEnd/>
              <a:tailEnd/>
            </a:ln>
            <a:effectLst>
              <a:outerShdw blurRad="44450" dist="27940" dir="5400000" algn="ctr">
                <a:srgbClr val="000000">
                  <a:alpha val="32000"/>
                </a:srgbClr>
              </a:outerShdw>
            </a:effectLst>
            <a:sp3d>
              <a:bevelT w="190500" h="38100"/>
            </a:sp3d>
          </p:spPr>
          <p:txBody>
            <a:bodyPr vert="eaVert" wrap="none" anchor="ctr"/>
            <a:lstStyle/>
            <a:p>
              <a:endParaRPr lang="en-US"/>
            </a:p>
          </p:txBody>
        </p:sp>
        <p:sp>
          <p:nvSpPr>
            <p:cNvPr id="11292" name="AutoShape 27"/>
            <p:cNvSpPr>
              <a:spLocks noChangeArrowheads="1"/>
            </p:cNvSpPr>
            <p:nvPr/>
          </p:nvSpPr>
          <p:spPr bwMode="auto">
            <a:xfrm rot="-1702531">
              <a:off x="1700" y="1695"/>
              <a:ext cx="192" cy="624"/>
            </a:xfrm>
            <a:prstGeom prst="upArrow">
              <a:avLst>
                <a:gd name="adj1" fmla="val 50000"/>
                <a:gd name="adj2" fmla="val 81250"/>
              </a:avLst>
            </a:prstGeom>
            <a:solidFill>
              <a:srgbClr val="CC00FF"/>
            </a:solidFill>
            <a:ln w="9525">
              <a:noFill/>
              <a:miter lim="800000"/>
              <a:headEnd/>
              <a:tailEnd/>
            </a:ln>
            <a:effectLst>
              <a:outerShdw blurRad="44450" dist="27940" dir="5400000" algn="ctr">
                <a:srgbClr val="000000">
                  <a:alpha val="32000"/>
                </a:srgbClr>
              </a:outerShdw>
            </a:effectLst>
            <a:sp3d>
              <a:bevelT w="190500" h="38100"/>
            </a:sp3d>
          </p:spPr>
          <p:txBody>
            <a:bodyPr vert="eaVert" wrap="none" anchor="ctr"/>
            <a:lstStyle/>
            <a:p>
              <a:endParaRPr lang="en-US"/>
            </a:p>
          </p:txBody>
        </p:sp>
        <p:sp>
          <p:nvSpPr>
            <p:cNvPr id="11293" name="AutoShape 28"/>
            <p:cNvSpPr>
              <a:spLocks noChangeArrowheads="1"/>
            </p:cNvSpPr>
            <p:nvPr/>
          </p:nvSpPr>
          <p:spPr bwMode="auto">
            <a:xfrm>
              <a:off x="1920" y="1692"/>
              <a:ext cx="192" cy="576"/>
            </a:xfrm>
            <a:prstGeom prst="upArrow">
              <a:avLst>
                <a:gd name="adj1" fmla="val 50000"/>
                <a:gd name="adj2" fmla="val 75000"/>
              </a:avLst>
            </a:prstGeom>
            <a:solidFill>
              <a:srgbClr val="CC00FF"/>
            </a:solidFill>
            <a:ln w="9525">
              <a:noFill/>
              <a:miter lim="800000"/>
              <a:headEnd/>
              <a:tailEnd/>
            </a:ln>
            <a:effectLst>
              <a:outerShdw blurRad="44450" dist="27940" dir="5400000" algn="ctr">
                <a:srgbClr val="000000">
                  <a:alpha val="32000"/>
                </a:srgbClr>
              </a:outerShdw>
            </a:effectLst>
            <a:sp3d>
              <a:bevelT w="190500" h="38100"/>
            </a:sp3d>
          </p:spPr>
          <p:txBody>
            <a:bodyPr vert="eaVert" wrap="none" anchor="ctr"/>
            <a:lstStyle/>
            <a:p>
              <a:endParaRPr lang="en-US"/>
            </a:p>
          </p:txBody>
        </p:sp>
      </p:grpSp>
      <p:grpSp>
        <p:nvGrpSpPr>
          <p:cNvPr id="3" name="Group 33"/>
          <p:cNvGrpSpPr>
            <a:grpSpLocks/>
          </p:cNvGrpSpPr>
          <p:nvPr/>
        </p:nvGrpSpPr>
        <p:grpSpPr bwMode="auto">
          <a:xfrm>
            <a:off x="1143000" y="2590800"/>
            <a:ext cx="1395413" cy="969963"/>
            <a:chOff x="720" y="1584"/>
            <a:chExt cx="879" cy="611"/>
          </a:xfrm>
          <a:scene3d>
            <a:camera prst="orthographicFront">
              <a:rot lat="0" lon="0" rev="0"/>
            </a:camera>
            <a:lightRig rig="balanced" dir="t">
              <a:rot lat="0" lon="0" rev="8700000"/>
            </a:lightRig>
          </a:scene3d>
        </p:grpSpPr>
        <p:sp>
          <p:nvSpPr>
            <p:cNvPr id="11289" name="Text Box 17"/>
            <p:cNvSpPr txBox="1">
              <a:spLocks noChangeArrowheads="1"/>
            </p:cNvSpPr>
            <p:nvPr/>
          </p:nvSpPr>
          <p:spPr bwMode="auto">
            <a:xfrm>
              <a:off x="720" y="1968"/>
              <a:ext cx="879" cy="227"/>
            </a:xfrm>
            <a:prstGeom prst="rect">
              <a:avLst/>
            </a:prstGeom>
            <a:noFill/>
            <a:ln w="9525">
              <a:noFill/>
              <a:miter lim="800000"/>
              <a:headEnd/>
              <a:tailEnd/>
            </a:ln>
            <a:effectLst>
              <a:outerShdw blurRad="44450" dist="27940" dir="5400000" algn="ctr">
                <a:srgbClr val="000000">
                  <a:alpha val="32000"/>
                </a:srgbClr>
              </a:outerShdw>
            </a:effectLst>
            <a:sp3d>
              <a:bevelT w="190500" h="38100"/>
            </a:sp3d>
          </p:spPr>
          <p:txBody>
            <a:bodyPr/>
            <a:lstStyle/>
            <a:p>
              <a:pPr algn="ctr"/>
              <a:r>
                <a:rPr lang="en-US" b="1">
                  <a:latin typeface="Century Gothic" pitchFamily="34" charset="0"/>
                </a:rPr>
                <a:t>telomere</a:t>
              </a:r>
              <a:endParaRPr lang="en-US">
                <a:latin typeface="Century Gothic" pitchFamily="34" charset="0"/>
              </a:endParaRPr>
            </a:p>
          </p:txBody>
        </p:sp>
        <p:sp>
          <p:nvSpPr>
            <p:cNvPr id="11290" name="AutoShape 29"/>
            <p:cNvSpPr>
              <a:spLocks noChangeArrowheads="1"/>
            </p:cNvSpPr>
            <p:nvPr/>
          </p:nvSpPr>
          <p:spPr bwMode="auto">
            <a:xfrm>
              <a:off x="1200" y="1584"/>
              <a:ext cx="192" cy="336"/>
            </a:xfrm>
            <a:prstGeom prst="upArrow">
              <a:avLst>
                <a:gd name="adj1" fmla="val 50000"/>
                <a:gd name="adj2" fmla="val 43750"/>
              </a:avLst>
            </a:prstGeom>
            <a:solidFill>
              <a:srgbClr val="CC00FF"/>
            </a:solidFill>
            <a:ln w="9525">
              <a:noFill/>
              <a:miter lim="800000"/>
              <a:headEnd/>
              <a:tailEnd/>
            </a:ln>
            <a:effectLst>
              <a:outerShdw blurRad="44450" dist="27940" dir="5400000" algn="ctr">
                <a:srgbClr val="000000">
                  <a:alpha val="32000"/>
                </a:srgbClr>
              </a:outerShdw>
            </a:effectLst>
            <a:sp3d>
              <a:bevelT w="190500" h="38100"/>
            </a:sp3d>
          </p:spPr>
          <p:txBody>
            <a:bodyPr vert="eaVert" wrap="none" anchor="ctr"/>
            <a:lstStyle/>
            <a:p>
              <a:endParaRPr lang="en-US"/>
            </a:p>
          </p:txBody>
        </p:sp>
      </p:grpSp>
      <p:grpSp>
        <p:nvGrpSpPr>
          <p:cNvPr id="4" name="Group 34"/>
          <p:cNvGrpSpPr>
            <a:grpSpLocks/>
          </p:cNvGrpSpPr>
          <p:nvPr/>
        </p:nvGrpSpPr>
        <p:grpSpPr bwMode="auto">
          <a:xfrm>
            <a:off x="6019800" y="2667000"/>
            <a:ext cx="1395413" cy="969963"/>
            <a:chOff x="720" y="1584"/>
            <a:chExt cx="879" cy="611"/>
          </a:xfrm>
          <a:scene3d>
            <a:camera prst="orthographicFront">
              <a:rot lat="0" lon="0" rev="0"/>
            </a:camera>
            <a:lightRig rig="balanced" dir="t">
              <a:rot lat="0" lon="0" rev="8700000"/>
            </a:lightRig>
          </a:scene3d>
        </p:grpSpPr>
        <p:sp>
          <p:nvSpPr>
            <p:cNvPr id="11287" name="Text Box 35"/>
            <p:cNvSpPr txBox="1">
              <a:spLocks noChangeArrowheads="1"/>
            </p:cNvSpPr>
            <p:nvPr/>
          </p:nvSpPr>
          <p:spPr bwMode="auto">
            <a:xfrm>
              <a:off x="720" y="1968"/>
              <a:ext cx="879" cy="227"/>
            </a:xfrm>
            <a:prstGeom prst="rect">
              <a:avLst/>
            </a:prstGeom>
            <a:noFill/>
            <a:ln w="9525">
              <a:noFill/>
              <a:miter lim="800000"/>
              <a:headEnd/>
              <a:tailEnd/>
            </a:ln>
            <a:effectLst>
              <a:outerShdw blurRad="44450" dist="27940" dir="5400000" algn="ctr">
                <a:srgbClr val="000000">
                  <a:alpha val="32000"/>
                </a:srgbClr>
              </a:outerShdw>
            </a:effectLst>
            <a:sp3d>
              <a:bevelT w="190500" h="38100"/>
            </a:sp3d>
          </p:spPr>
          <p:txBody>
            <a:bodyPr/>
            <a:lstStyle/>
            <a:p>
              <a:pPr algn="ctr"/>
              <a:r>
                <a:rPr lang="en-US" b="1">
                  <a:latin typeface="Century Gothic" pitchFamily="34" charset="0"/>
                </a:rPr>
                <a:t>telomere</a:t>
              </a:r>
              <a:endParaRPr lang="en-US">
                <a:latin typeface="Century Gothic" pitchFamily="34" charset="0"/>
              </a:endParaRPr>
            </a:p>
          </p:txBody>
        </p:sp>
        <p:sp>
          <p:nvSpPr>
            <p:cNvPr id="11288" name="AutoShape 36"/>
            <p:cNvSpPr>
              <a:spLocks noChangeArrowheads="1"/>
            </p:cNvSpPr>
            <p:nvPr/>
          </p:nvSpPr>
          <p:spPr bwMode="auto">
            <a:xfrm>
              <a:off x="1200" y="1584"/>
              <a:ext cx="192" cy="336"/>
            </a:xfrm>
            <a:prstGeom prst="upArrow">
              <a:avLst>
                <a:gd name="adj1" fmla="val 50000"/>
                <a:gd name="adj2" fmla="val 43750"/>
              </a:avLst>
            </a:prstGeom>
            <a:solidFill>
              <a:srgbClr val="CC00FF"/>
            </a:solidFill>
            <a:ln w="9525">
              <a:noFill/>
              <a:miter lim="800000"/>
              <a:headEnd/>
              <a:tailEnd/>
            </a:ln>
            <a:effectLst>
              <a:outerShdw blurRad="44450" dist="27940" dir="5400000" algn="ctr">
                <a:srgbClr val="000000">
                  <a:alpha val="32000"/>
                </a:srgbClr>
              </a:outerShdw>
            </a:effectLst>
            <a:sp3d>
              <a:bevelT w="190500" h="38100"/>
            </a:sp3d>
          </p:spPr>
          <p:txBody>
            <a:bodyPr vert="eaVert" wrap="none" anchor="ctr"/>
            <a:lstStyle/>
            <a:p>
              <a:endParaRPr lang="en-US"/>
            </a:p>
          </p:txBody>
        </p:sp>
      </p:grpSp>
    </p:spTree>
  </p:cSld>
  <p:clrMapOvr>
    <a:masterClrMapping/>
  </p:clrMapOvr>
</p:sld>
</file>

<file path=ppt/theme/theme1.xml><?xml version="1.0" encoding="utf-8"?>
<a:theme xmlns:a="http://schemas.openxmlformats.org/drawingml/2006/main" name="Slide-5-UTM-2019">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Slide-5-UTM-2019</Template>
  <TotalTime>10831</TotalTime>
  <Words>3688</Words>
  <Application>Microsoft Office PowerPoint</Application>
  <PresentationFormat>On-screen Show (4:3)</PresentationFormat>
  <Paragraphs>597</Paragraphs>
  <Slides>72</Slides>
  <Notes>8</Notes>
  <HiddenSlides>1</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72</vt:i4>
      </vt:variant>
    </vt:vector>
  </HeadingPairs>
  <TitlesOfParts>
    <vt:vector size="82" baseType="lpstr">
      <vt:lpstr>SimSun</vt:lpstr>
      <vt:lpstr>Arial</vt:lpstr>
      <vt:lpstr>Arial Narrow</vt:lpstr>
      <vt:lpstr>Calibri</vt:lpstr>
      <vt:lpstr>Calibri Light</vt:lpstr>
      <vt:lpstr>Century Gothic</vt:lpstr>
      <vt:lpstr>proxima-nova</vt:lpstr>
      <vt:lpstr>Symbol</vt:lpstr>
      <vt:lpstr>Times New Roman</vt:lpstr>
      <vt:lpstr>Slide-5-UTM-2019</vt:lpstr>
      <vt:lpstr>       CELLULAR AND MOLECULAR BIOLOGY  ( SEBB4173)  Chapter 5 : EURKARYOTIC GENETICS</vt:lpstr>
      <vt:lpstr>5.1 Definition of Eukaryotes </vt:lpstr>
      <vt:lpstr>PowerPoint Presentation</vt:lpstr>
      <vt:lpstr>5.2 Cell Structure in Eukaryotes </vt:lpstr>
      <vt:lpstr>PowerPoint Presentation</vt:lpstr>
      <vt:lpstr>Mitochondria: Used for Respiration</vt:lpstr>
      <vt:lpstr>5.3 Chromosome Structure in Eukaryotes </vt:lpstr>
      <vt:lpstr>PowerPoint Presentation</vt:lpstr>
      <vt:lpstr>PowerPoint Presentation</vt:lpstr>
      <vt:lpstr>5.3.1 Telomeres </vt:lpstr>
      <vt:lpstr>PowerPoint Presentation</vt:lpstr>
      <vt:lpstr>PowerPoint Presentation</vt:lpstr>
      <vt:lpstr>PowerPoint Presentation</vt:lpstr>
      <vt:lpstr>5.3.2 How is DNA Packaged?</vt:lpstr>
      <vt:lpstr>PowerPoint Presentation</vt:lpstr>
      <vt:lpstr>PowerPoint Presentation</vt:lpstr>
      <vt:lpstr>PowerPoint Presentation</vt:lpstr>
      <vt:lpstr>PowerPoint Presentation</vt:lpstr>
      <vt:lpstr>PowerPoint Presentation</vt:lpstr>
      <vt:lpstr>5.3.3 Repeated Sequences </vt:lpstr>
      <vt:lpstr>PowerPoint Presentation</vt:lpstr>
      <vt:lpstr>PowerPoint Presentation</vt:lpstr>
      <vt:lpstr>5.4 Gene Structure in Eukaryotes </vt:lpstr>
      <vt:lpstr>PowerPoint Presentation</vt:lpstr>
      <vt:lpstr>5.5 Transcription in Eukaryotes </vt:lpstr>
      <vt:lpstr>PowerPoint Presentation</vt:lpstr>
      <vt:lpstr>PowerPoint Presentation</vt:lpstr>
      <vt:lpstr>PowerPoint Presentation</vt:lpstr>
      <vt:lpstr>Promoters of Eukaryotes</vt:lpstr>
      <vt:lpstr>PowerPoint Presentation</vt:lpstr>
      <vt:lpstr>PowerPoint Presentation</vt:lpstr>
      <vt:lpstr>Enhancers of Eukaryotes</vt:lpstr>
      <vt:lpstr>PowerPoint Presentation</vt:lpstr>
      <vt:lpstr>PowerPoint Presentation</vt:lpstr>
      <vt:lpstr>5.6 Transcription Factors </vt:lpstr>
      <vt:lpstr>PowerPoint Presentation</vt:lpstr>
      <vt:lpstr> 5.7 RNA Processing  </vt:lpstr>
      <vt:lpstr>PowerPoint Presentation</vt:lpstr>
      <vt:lpstr>Splicing</vt:lpstr>
      <vt:lpstr>PowerPoint Presentation</vt:lpstr>
      <vt:lpstr>PowerPoint Presentation</vt:lpstr>
      <vt:lpstr>Capping and Tailing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5.8.1 RNA Editing</vt:lpstr>
      <vt:lpstr>PowerPoint Presentation</vt:lpstr>
      <vt:lpstr>5.9 Transport out of the Nucleus</vt:lpstr>
      <vt:lpstr>PowerPoint Presentation</vt:lpstr>
      <vt:lpstr>PowerPoint Presentation</vt:lpstr>
      <vt:lpstr>PowerPoint Presentation</vt:lpstr>
      <vt:lpstr>PowerPoint Presentation</vt:lpstr>
      <vt:lpstr>5.10 Protein Synthesis in Eukaryotes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End of Chapter 5!</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user</dc:creator>
  <cp:lastModifiedBy>Noor Hidayah Zakaria</cp:lastModifiedBy>
  <cp:revision>307</cp:revision>
  <dcterms:created xsi:type="dcterms:W3CDTF">2007-01-13T10:58:01Z</dcterms:created>
  <dcterms:modified xsi:type="dcterms:W3CDTF">2024-12-10T01:17:15Z</dcterms:modified>
</cp:coreProperties>
</file>