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2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or Hidayah Zakaria" userId="2012cd112c08583f" providerId="LiveId" clId="{069B2E98-B0A0-4E69-9348-98EA1B0A3D3C}"/>
    <pc:docChg chg="custSel modSld">
      <pc:chgData name="Noor Hidayah Zakaria" userId="2012cd112c08583f" providerId="LiveId" clId="{069B2E98-B0A0-4E69-9348-98EA1B0A3D3C}" dt="2024-12-31T01:39:00.034" v="16" actId="1076"/>
      <pc:docMkLst>
        <pc:docMk/>
      </pc:docMkLst>
      <pc:sldChg chg="delSp modSp mod">
        <pc:chgData name="Noor Hidayah Zakaria" userId="2012cd112c08583f" providerId="LiveId" clId="{069B2E98-B0A0-4E69-9348-98EA1B0A3D3C}" dt="2024-12-31T01:38:10.968" v="3" actId="478"/>
        <pc:sldMkLst>
          <pc:docMk/>
          <pc:sldMk cId="0" sldId="257"/>
        </pc:sldMkLst>
        <pc:picChg chg="del mod">
          <ac:chgData name="Noor Hidayah Zakaria" userId="2012cd112c08583f" providerId="LiveId" clId="{069B2E98-B0A0-4E69-9348-98EA1B0A3D3C}" dt="2024-12-31T01:38:10.968" v="3" actId="478"/>
          <ac:picMkLst>
            <pc:docMk/>
            <pc:sldMk cId="0" sldId="257"/>
            <ac:picMk id="3" creationId="{00000000-0000-0000-0000-000000000000}"/>
          </ac:picMkLst>
        </pc:picChg>
      </pc:sldChg>
      <pc:sldChg chg="modSp mod">
        <pc:chgData name="Noor Hidayah Zakaria" userId="2012cd112c08583f" providerId="LiveId" clId="{069B2E98-B0A0-4E69-9348-98EA1B0A3D3C}" dt="2024-12-31T01:38:24.942" v="12" actId="20577"/>
        <pc:sldMkLst>
          <pc:docMk/>
          <pc:sldMk cId="0" sldId="258"/>
        </pc:sldMkLst>
        <pc:spChg chg="mod">
          <ac:chgData name="Noor Hidayah Zakaria" userId="2012cd112c08583f" providerId="LiveId" clId="{069B2E98-B0A0-4E69-9348-98EA1B0A3D3C}" dt="2024-12-31T01:38:24.942" v="12" actId="20577"/>
          <ac:spMkLst>
            <pc:docMk/>
            <pc:sldMk cId="0" sldId="258"/>
            <ac:spMk id="3" creationId="{00000000-0000-0000-0000-000000000000}"/>
          </ac:spMkLst>
        </pc:spChg>
      </pc:sldChg>
      <pc:sldChg chg="delSp modSp mod">
        <pc:chgData name="Noor Hidayah Zakaria" userId="2012cd112c08583f" providerId="LiveId" clId="{069B2E98-B0A0-4E69-9348-98EA1B0A3D3C}" dt="2024-12-31T01:39:00.034" v="16" actId="1076"/>
        <pc:sldMkLst>
          <pc:docMk/>
          <pc:sldMk cId="0" sldId="268"/>
        </pc:sldMkLst>
        <pc:spChg chg="mod">
          <ac:chgData name="Noor Hidayah Zakaria" userId="2012cd112c08583f" providerId="LiveId" clId="{069B2E98-B0A0-4E69-9348-98EA1B0A3D3C}" dt="2024-12-31T01:39:00.034" v="16" actId="1076"/>
          <ac:spMkLst>
            <pc:docMk/>
            <pc:sldMk cId="0" sldId="268"/>
            <ac:spMk id="11" creationId="{00000000-0000-0000-0000-000000000000}"/>
          </ac:spMkLst>
        </pc:spChg>
        <pc:grpChg chg="del">
          <ac:chgData name="Noor Hidayah Zakaria" userId="2012cd112c08583f" providerId="LiveId" clId="{069B2E98-B0A0-4E69-9348-98EA1B0A3D3C}" dt="2024-12-31T01:38:50.399" v="14" actId="478"/>
          <ac:grpSpMkLst>
            <pc:docMk/>
            <pc:sldMk cId="0" sldId="268"/>
            <ac:grpSpMk id="3" creationId="{00000000-0000-0000-0000-000000000000}"/>
          </ac:grpSpMkLst>
        </pc:grpChg>
        <pc:picChg chg="del">
          <ac:chgData name="Noor Hidayah Zakaria" userId="2012cd112c08583f" providerId="LiveId" clId="{069B2E98-B0A0-4E69-9348-98EA1B0A3D3C}" dt="2024-12-31T01:38:53.486" v="15" actId="478"/>
          <ac:picMkLst>
            <pc:docMk/>
            <pc:sldMk cId="0" sldId="268"/>
            <ac:picMk id="12" creationId="{00000000-0000-0000-0000-000000000000}"/>
          </ac:picMkLst>
        </pc:picChg>
      </pc:sldChg>
      <pc:sldChg chg="modSp mod">
        <pc:chgData name="Noor Hidayah Zakaria" userId="2012cd112c08583f" providerId="LiveId" clId="{069B2E98-B0A0-4E69-9348-98EA1B0A3D3C}" dt="2024-12-31T01:36:02.239" v="1" actId="20577"/>
        <pc:sldMkLst>
          <pc:docMk/>
          <pc:sldMk cId="0" sldId="283"/>
        </pc:sldMkLst>
        <pc:spChg chg="mod">
          <ac:chgData name="Noor Hidayah Zakaria" userId="2012cd112c08583f" providerId="LiveId" clId="{069B2E98-B0A0-4E69-9348-98EA1B0A3D3C}" dt="2024-12-31T01:36:02.239" v="1" actId="20577"/>
          <ac:spMkLst>
            <pc:docMk/>
            <pc:sldMk cId="0" sldId="283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2444" y="209499"/>
            <a:ext cx="5788736" cy="10047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1455" y="4644389"/>
            <a:ext cx="6181089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255">
              <a:lnSpc>
                <a:spcPts val="1639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255">
              <a:lnSpc>
                <a:spcPts val="1639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255">
              <a:lnSpc>
                <a:spcPts val="1639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255">
              <a:lnSpc>
                <a:spcPts val="1639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255">
              <a:lnSpc>
                <a:spcPts val="1639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220" y="141477"/>
            <a:ext cx="8455558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094054"/>
            <a:ext cx="7979409" cy="4636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65235" y="6294537"/>
            <a:ext cx="285495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255">
              <a:lnSpc>
                <a:spcPts val="1639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rioustohilarious.com/wp-content/uploads/2013/09/15732055-3d-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o100.class.uic.edu/lectures/methylated.jpg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0.png"/><Relationship Id="rId7" Type="http://schemas.openxmlformats.org/officeDocument/2006/relationships/image" Target="../media/image41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inwhitecoats.blogspot.com/2012/02/reading-skills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51.png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flickr.com/photos/adorare/77578054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460" y="191895"/>
            <a:ext cx="3695080" cy="29500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2800" y="3963271"/>
            <a:ext cx="2827909" cy="5190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7635" y="4626084"/>
            <a:ext cx="6727952" cy="4284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69079" y="283463"/>
            <a:ext cx="5072633" cy="29390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89354" y="5006390"/>
            <a:ext cx="6071870" cy="34560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535"/>
              </a:spcBef>
            </a:pP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ts val="1639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228600"/>
            <a:ext cx="4572000" cy="6172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1535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6.2.3</a:t>
            </a:r>
            <a:r>
              <a:rPr spc="-35" dirty="0"/>
              <a:t> </a:t>
            </a:r>
            <a:r>
              <a:rPr spc="50" dirty="0"/>
              <a:t>Competence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05137"/>
            <a:ext cx="7793355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3200" spc="-100" dirty="0">
                <a:latin typeface="Verdana"/>
                <a:cs typeface="Verdana"/>
              </a:rPr>
              <a:t>Alterations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165" dirty="0">
                <a:latin typeface="Verdana"/>
                <a:cs typeface="Verdana"/>
              </a:rPr>
              <a:t>in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the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bacterial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cell</a:t>
            </a:r>
            <a:r>
              <a:rPr sz="3200" spc="-235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wall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that </a:t>
            </a:r>
            <a:r>
              <a:rPr sz="3200" spc="-100" dirty="0">
                <a:latin typeface="Verdana"/>
                <a:cs typeface="Verdana"/>
              </a:rPr>
              <a:t>makes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spc="-220" dirty="0">
                <a:latin typeface="Verdana"/>
                <a:cs typeface="Verdana"/>
              </a:rPr>
              <a:t>it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permeable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spc="-30" dirty="0">
                <a:latin typeface="Verdana"/>
                <a:cs typeface="Verdana"/>
              </a:rPr>
              <a:t>to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large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DNA </a:t>
            </a:r>
            <a:r>
              <a:rPr sz="3200" spc="-10" dirty="0">
                <a:latin typeface="Verdana"/>
                <a:cs typeface="Verdana"/>
              </a:rPr>
              <a:t>molecules.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548" rIns="0" bIns="0" rtlCol="0">
            <a:spAutoFit/>
          </a:bodyPr>
          <a:lstStyle/>
          <a:p>
            <a:pPr marL="716915">
              <a:lnSpc>
                <a:spcPct val="100000"/>
              </a:lnSpc>
              <a:spcBef>
                <a:spcPts val="105"/>
              </a:spcBef>
            </a:pPr>
            <a:r>
              <a:rPr sz="2800" spc="-170" dirty="0"/>
              <a:t>What</a:t>
            </a:r>
            <a:r>
              <a:rPr sz="2800" spc="-40" dirty="0"/>
              <a:t> </a:t>
            </a:r>
            <a:r>
              <a:rPr sz="2800" dirty="0"/>
              <a:t>Happens</a:t>
            </a:r>
            <a:r>
              <a:rPr sz="2800" spc="-185" dirty="0"/>
              <a:t> </a:t>
            </a:r>
            <a:r>
              <a:rPr sz="2800" spc="-110" dirty="0"/>
              <a:t>to</a:t>
            </a:r>
            <a:r>
              <a:rPr sz="2800" spc="-95" dirty="0"/>
              <a:t> </a:t>
            </a:r>
            <a:r>
              <a:rPr sz="2800" spc="-100" dirty="0"/>
              <a:t>the</a:t>
            </a:r>
            <a:r>
              <a:rPr sz="2800" spc="-95" dirty="0"/>
              <a:t> </a:t>
            </a:r>
            <a:r>
              <a:rPr sz="2800" dirty="0"/>
              <a:t>DNA</a:t>
            </a:r>
            <a:r>
              <a:rPr sz="2800" spc="-90" dirty="0"/>
              <a:t> </a:t>
            </a:r>
            <a:r>
              <a:rPr sz="2800" spc="-140" dirty="0"/>
              <a:t>After</a:t>
            </a:r>
            <a:r>
              <a:rPr sz="2800" spc="-90" dirty="0"/>
              <a:t> </a:t>
            </a:r>
            <a:r>
              <a:rPr sz="2800" spc="-10" dirty="0"/>
              <a:t>Uptake?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60044" y="1167206"/>
            <a:ext cx="8221980" cy="36131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0"/>
              </a:spcBef>
              <a:buChar char="•"/>
              <a:tabLst>
                <a:tab pos="356870" algn="l"/>
              </a:tabLst>
            </a:pPr>
            <a:r>
              <a:rPr sz="2800" spc="-120" dirty="0">
                <a:latin typeface="Verdana"/>
                <a:cs typeface="Verdana"/>
              </a:rPr>
              <a:t>Two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possibilities,</a:t>
            </a:r>
            <a:r>
              <a:rPr sz="2800" spc="-265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failure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120" dirty="0">
                <a:latin typeface="Verdana"/>
                <a:cs typeface="Verdana"/>
              </a:rPr>
              <a:t>or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success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spc="-395" dirty="0">
                <a:latin typeface="Verdana"/>
                <a:cs typeface="Verdana"/>
              </a:rPr>
              <a:t>-</a:t>
            </a:r>
            <a:endParaRPr sz="2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800" spc="-595" dirty="0">
                <a:latin typeface="Verdana"/>
                <a:cs typeface="Verdana"/>
              </a:rPr>
              <a:t>&gt;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b="1" spc="-145" dirty="0">
                <a:latin typeface="Tahoma"/>
                <a:cs typeface="Tahoma"/>
              </a:rPr>
              <a:t>restriction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spc="-114" dirty="0">
                <a:latin typeface="Verdana"/>
                <a:cs typeface="Verdana"/>
              </a:rPr>
              <a:t>or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b="1" spc="-10" dirty="0">
                <a:latin typeface="Tahoma"/>
                <a:cs typeface="Tahoma"/>
              </a:rPr>
              <a:t>recombination</a:t>
            </a:r>
            <a:r>
              <a:rPr sz="2800" spc="-10" dirty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 marL="356870" marR="1141730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sz="2800" u="sng" spc="-1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Restriction: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destruction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the</a:t>
            </a:r>
            <a:r>
              <a:rPr sz="2800" spc="-1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incoming </a:t>
            </a:r>
            <a:r>
              <a:rPr sz="2800" spc="-45" dirty="0">
                <a:latin typeface="Verdana"/>
                <a:cs typeface="Verdana"/>
              </a:rPr>
              <a:t>foreign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DNA.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sz="2800" spc="-310" dirty="0">
                <a:latin typeface="Verdana"/>
                <a:cs typeface="Verdana"/>
              </a:rPr>
              <a:t>If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foreign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comes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from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65" dirty="0">
                <a:latin typeface="Verdana"/>
                <a:cs typeface="Verdana"/>
              </a:rPr>
              <a:t>an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enemy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(e.g. </a:t>
            </a:r>
            <a:r>
              <a:rPr sz="2800" spc="-240" dirty="0">
                <a:latin typeface="Verdana"/>
                <a:cs typeface="Verdana"/>
              </a:rPr>
              <a:t>virus),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the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will</a:t>
            </a:r>
            <a:r>
              <a:rPr sz="2800" spc="-260" dirty="0">
                <a:latin typeface="Verdana"/>
                <a:cs typeface="Verdana"/>
              </a:rPr>
              <a:t> </a:t>
            </a:r>
            <a:r>
              <a:rPr sz="2800" spc="150" dirty="0">
                <a:latin typeface="Verdana"/>
                <a:cs typeface="Verdana"/>
              </a:rPr>
              <a:t>be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145" dirty="0">
                <a:latin typeface="Verdana"/>
                <a:cs typeface="Verdana"/>
              </a:rPr>
              <a:t>chopped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up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into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small </a:t>
            </a:r>
            <a:r>
              <a:rPr sz="2800" spc="-90" dirty="0">
                <a:latin typeface="Verdana"/>
                <a:cs typeface="Verdana"/>
              </a:rPr>
              <a:t>fragments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by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120" dirty="0">
                <a:latin typeface="Verdana"/>
                <a:cs typeface="Verdana"/>
              </a:rPr>
              <a:t>restriction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enzyme.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Transformation </a:t>
            </a:r>
            <a:r>
              <a:rPr sz="2800" spc="-135" dirty="0">
                <a:latin typeface="Verdana"/>
                <a:cs typeface="Verdana"/>
              </a:rPr>
              <a:t>fails</a:t>
            </a:r>
            <a:r>
              <a:rPr sz="2800" spc="-245" dirty="0">
                <a:latin typeface="Verdana"/>
                <a:cs typeface="Verdana"/>
              </a:rPr>
              <a:t> </a:t>
            </a:r>
            <a:r>
              <a:rPr sz="2800" spc="-50" dirty="0">
                <a:latin typeface="Wingdings"/>
                <a:cs typeface="Wingdings"/>
              </a:rPr>
              <a:t></a:t>
            </a:r>
            <a:endParaRPr sz="2800">
              <a:latin typeface="Wingdings"/>
              <a:cs typeface="Wingding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4495800"/>
            <a:ext cx="2218944" cy="2209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307" y="6644437"/>
            <a:ext cx="403288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10" dirty="0">
                <a:latin typeface="Arial MT"/>
                <a:cs typeface="Arial MT"/>
              </a:rPr>
              <a:t>https://openclipart.org/image/2400px/svg_to_png/205972/Evil-Virus.png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4416" y="4419600"/>
            <a:ext cx="2082800" cy="2133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52264" y="6250440"/>
            <a:ext cx="4047490" cy="59118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R="93345" algn="r">
              <a:lnSpc>
                <a:spcPct val="100000"/>
              </a:lnSpc>
              <a:spcBef>
                <a:spcPts val="309"/>
              </a:spcBef>
            </a:pPr>
            <a:r>
              <a:rPr sz="1400" spc="-25" dirty="0">
                <a:latin typeface="Arial MT"/>
                <a:cs typeface="Arial MT"/>
              </a:rPr>
              <a:t>12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1000" spc="-10" dirty="0">
                <a:latin typeface="Arial MT"/>
                <a:cs typeface="Arial MT"/>
                <a:hlinkClick r:id="rId4"/>
              </a:rPr>
              <a:t>http://serioustohilarious.com/wp-content/uploads/2013/09/15732055-</a:t>
            </a:r>
            <a:r>
              <a:rPr sz="1000" spc="-25" dirty="0">
                <a:latin typeface="Arial MT"/>
                <a:cs typeface="Arial MT"/>
                <a:hlinkClick r:id="rId4"/>
              </a:rPr>
              <a:t>3d-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cartoon-cute-monster.jpg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0635" y="6277762"/>
            <a:ext cx="22097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latin typeface="Arial MT"/>
                <a:cs typeface="Arial MT"/>
              </a:rPr>
              <a:t>13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4899" y="685800"/>
            <a:ext cx="8006715" cy="1734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marR="1308735">
              <a:lnSpc>
                <a:spcPct val="100000"/>
              </a:lnSpc>
              <a:spcBef>
                <a:spcPts val="110"/>
              </a:spcBef>
            </a:pPr>
            <a:r>
              <a:rPr lang="en-US" sz="2800" b="0" dirty="0">
                <a:latin typeface="Verdana"/>
                <a:cs typeface="Verdana"/>
              </a:rPr>
              <a:t>DNA</a:t>
            </a:r>
            <a:r>
              <a:rPr lang="en-US" sz="2800" b="0" spc="-215" dirty="0">
                <a:latin typeface="Verdana"/>
                <a:cs typeface="Verdana"/>
              </a:rPr>
              <a:t> </a:t>
            </a:r>
            <a:r>
              <a:rPr lang="en-US" sz="2800" b="0" spc="-50" dirty="0">
                <a:latin typeface="Verdana"/>
                <a:cs typeface="Verdana"/>
              </a:rPr>
              <a:t>that</a:t>
            </a:r>
            <a:r>
              <a:rPr lang="en-US" sz="2800" b="0" spc="-170" dirty="0">
                <a:latin typeface="Verdana"/>
                <a:cs typeface="Verdana"/>
              </a:rPr>
              <a:t> </a:t>
            </a:r>
            <a:r>
              <a:rPr lang="en-US" sz="2800" b="0" spc="-90" dirty="0">
                <a:latin typeface="Verdana"/>
                <a:cs typeface="Verdana"/>
              </a:rPr>
              <a:t>has</a:t>
            </a:r>
            <a:r>
              <a:rPr lang="en-US" sz="2800" b="0" spc="-215" dirty="0">
                <a:latin typeface="Verdana"/>
                <a:cs typeface="Verdana"/>
              </a:rPr>
              <a:t> </a:t>
            </a:r>
            <a:r>
              <a:rPr lang="en-US" sz="2800" b="0" spc="100" dirty="0">
                <a:latin typeface="Verdana"/>
                <a:cs typeface="Verdana"/>
              </a:rPr>
              <a:t>been</a:t>
            </a:r>
            <a:r>
              <a:rPr lang="en-US" sz="2800" b="0" spc="-175" dirty="0">
                <a:latin typeface="Verdana"/>
                <a:cs typeface="Verdana"/>
              </a:rPr>
              <a:t> </a:t>
            </a:r>
            <a:r>
              <a:rPr lang="en-US" sz="2800" b="0" dirty="0">
                <a:latin typeface="Verdana"/>
                <a:cs typeface="Verdana"/>
              </a:rPr>
              <a:t>modified</a:t>
            </a:r>
            <a:r>
              <a:rPr lang="en-US" sz="2800" b="0" spc="-229" dirty="0">
                <a:latin typeface="Verdana"/>
                <a:cs typeface="Verdana"/>
              </a:rPr>
              <a:t> </a:t>
            </a:r>
            <a:r>
              <a:rPr lang="en-US" sz="2800" b="0" spc="-25" dirty="0">
                <a:latin typeface="Verdana"/>
                <a:cs typeface="Verdana"/>
              </a:rPr>
              <a:t>by </a:t>
            </a:r>
            <a:r>
              <a:rPr lang="en-US" sz="2800" b="0" spc="-45" dirty="0">
                <a:latin typeface="Verdana"/>
                <a:cs typeface="Verdana"/>
              </a:rPr>
              <a:t>closely</a:t>
            </a:r>
            <a:r>
              <a:rPr lang="en-US" sz="2800" b="0" spc="-260" dirty="0">
                <a:latin typeface="Verdana"/>
                <a:cs typeface="Verdana"/>
              </a:rPr>
              <a:t> </a:t>
            </a:r>
            <a:r>
              <a:rPr lang="en-US" sz="2800" b="0" spc="-10" dirty="0">
                <a:latin typeface="Verdana"/>
                <a:cs typeface="Verdana"/>
              </a:rPr>
              <a:t>related</a:t>
            </a:r>
            <a:r>
              <a:rPr lang="en-US" sz="2800" b="0" spc="-229" dirty="0">
                <a:latin typeface="Verdana"/>
                <a:cs typeface="Verdana"/>
              </a:rPr>
              <a:t> </a:t>
            </a:r>
            <a:r>
              <a:rPr lang="en-US" sz="2800" b="0" spc="50" dirty="0">
                <a:latin typeface="Verdana"/>
                <a:cs typeface="Verdana"/>
              </a:rPr>
              <a:t>bacteria</a:t>
            </a:r>
            <a:r>
              <a:rPr lang="en-US" sz="2800" b="0" spc="-245" dirty="0">
                <a:latin typeface="Verdana"/>
                <a:cs typeface="Verdana"/>
              </a:rPr>
              <a:t> </a:t>
            </a:r>
            <a:r>
              <a:rPr lang="en-US" sz="2800" b="0" dirty="0">
                <a:latin typeface="Verdana"/>
                <a:cs typeface="Verdana"/>
              </a:rPr>
              <a:t>by</a:t>
            </a:r>
            <a:r>
              <a:rPr lang="en-US" sz="2800" b="0" spc="-215" dirty="0">
                <a:latin typeface="Verdana"/>
                <a:cs typeface="Verdana"/>
              </a:rPr>
              <a:t> </a:t>
            </a:r>
            <a:r>
              <a:rPr lang="en-US" sz="2800" b="0" spc="65" dirty="0">
                <a:latin typeface="Verdana"/>
                <a:cs typeface="Verdana"/>
              </a:rPr>
              <a:t>adding</a:t>
            </a:r>
            <a:r>
              <a:rPr lang="en-US" sz="2800" b="0" spc="-240" dirty="0">
                <a:latin typeface="Verdana"/>
                <a:cs typeface="Verdana"/>
              </a:rPr>
              <a:t> </a:t>
            </a:r>
            <a:r>
              <a:rPr lang="en-US" sz="2800" b="0" spc="-25" dirty="0">
                <a:latin typeface="Verdana"/>
                <a:cs typeface="Verdana"/>
              </a:rPr>
              <a:t>the</a:t>
            </a:r>
            <a:endParaRPr lang="en-US" sz="2800" dirty="0">
              <a:latin typeface="Verdana"/>
              <a:cs typeface="Verdana"/>
            </a:endParaRPr>
          </a:p>
          <a:p>
            <a:pPr marL="38100" marR="30480">
              <a:lnSpc>
                <a:spcPct val="100000"/>
              </a:lnSpc>
            </a:pPr>
            <a:r>
              <a:rPr lang="en-US" sz="2800" b="0" dirty="0">
                <a:latin typeface="Verdana"/>
                <a:cs typeface="Verdana"/>
              </a:rPr>
              <a:t>correct</a:t>
            </a:r>
            <a:r>
              <a:rPr lang="en-US" sz="2800" b="0" spc="-210" dirty="0">
                <a:latin typeface="Verdana"/>
                <a:cs typeface="Verdana"/>
              </a:rPr>
              <a:t> </a:t>
            </a:r>
            <a:r>
              <a:rPr lang="en-US" sz="2800" b="0" spc="50" dirty="0">
                <a:latin typeface="Verdana"/>
                <a:cs typeface="Verdana"/>
              </a:rPr>
              <a:t>chemical</a:t>
            </a:r>
            <a:r>
              <a:rPr lang="en-US" sz="2800" b="0" spc="-185" dirty="0">
                <a:latin typeface="Verdana"/>
                <a:cs typeface="Verdana"/>
              </a:rPr>
              <a:t> </a:t>
            </a:r>
            <a:r>
              <a:rPr lang="en-US" sz="2800" b="0" spc="-55" dirty="0">
                <a:latin typeface="Verdana"/>
                <a:cs typeface="Verdana"/>
              </a:rPr>
              <a:t>tags</a:t>
            </a:r>
            <a:r>
              <a:rPr lang="en-US" sz="2800" b="0" spc="-204" dirty="0">
                <a:latin typeface="Verdana"/>
                <a:cs typeface="Verdana"/>
              </a:rPr>
              <a:t> </a:t>
            </a:r>
            <a:r>
              <a:rPr lang="en-US" sz="2800" b="0" spc="-280" dirty="0">
                <a:latin typeface="Verdana"/>
                <a:cs typeface="Verdana"/>
              </a:rPr>
              <a:t>is</a:t>
            </a:r>
            <a:r>
              <a:rPr lang="en-US" sz="2800" b="0" spc="-204" dirty="0">
                <a:latin typeface="Verdana"/>
                <a:cs typeface="Verdana"/>
              </a:rPr>
              <a:t> </a:t>
            </a:r>
            <a:r>
              <a:rPr lang="en-US" sz="2800" b="0" spc="170" dirty="0">
                <a:latin typeface="Verdana"/>
                <a:cs typeface="Verdana"/>
              </a:rPr>
              <a:t>accepted</a:t>
            </a:r>
            <a:r>
              <a:rPr lang="en-US" sz="2800" b="0" spc="-200" dirty="0">
                <a:latin typeface="Verdana"/>
                <a:cs typeface="Verdana"/>
              </a:rPr>
              <a:t> </a:t>
            </a:r>
            <a:r>
              <a:rPr lang="en-US" sz="2800" b="0" spc="-90" dirty="0">
                <a:latin typeface="Verdana"/>
                <a:cs typeface="Verdana"/>
              </a:rPr>
              <a:t>as</a:t>
            </a:r>
            <a:r>
              <a:rPr lang="en-US" sz="2800" b="0" spc="-204" dirty="0">
                <a:latin typeface="Verdana"/>
                <a:cs typeface="Verdana"/>
              </a:rPr>
              <a:t> </a:t>
            </a:r>
            <a:r>
              <a:rPr lang="en-US" sz="2800" b="0" spc="-85" dirty="0">
                <a:latin typeface="Verdana"/>
                <a:cs typeface="Verdana"/>
              </a:rPr>
              <a:t>friendly, </a:t>
            </a:r>
            <a:r>
              <a:rPr lang="en-US" sz="2800" b="0" spc="-130" dirty="0">
                <a:latin typeface="Verdana"/>
                <a:cs typeface="Verdana"/>
              </a:rPr>
              <a:t>in</a:t>
            </a:r>
            <a:r>
              <a:rPr lang="en-US" sz="2800" b="0" spc="-229" dirty="0">
                <a:latin typeface="Verdana"/>
                <a:cs typeface="Verdana"/>
              </a:rPr>
              <a:t> </a:t>
            </a:r>
            <a:r>
              <a:rPr lang="en-US" sz="2800" b="0" spc="-40" dirty="0">
                <a:latin typeface="Verdana"/>
                <a:cs typeface="Verdana"/>
              </a:rPr>
              <a:t>the</a:t>
            </a:r>
            <a:r>
              <a:rPr lang="en-US" sz="2800" b="0" spc="-190" dirty="0">
                <a:latin typeface="Verdana"/>
                <a:cs typeface="Verdana"/>
              </a:rPr>
              <a:t> </a:t>
            </a:r>
            <a:r>
              <a:rPr lang="en-US" sz="2800" b="0" spc="-114" dirty="0">
                <a:latin typeface="Verdana"/>
                <a:cs typeface="Verdana"/>
              </a:rPr>
              <a:t>form</a:t>
            </a:r>
            <a:r>
              <a:rPr lang="en-US" sz="2800" b="0" spc="-220" dirty="0">
                <a:latin typeface="Verdana"/>
                <a:cs typeface="Verdana"/>
              </a:rPr>
              <a:t> </a:t>
            </a:r>
            <a:r>
              <a:rPr lang="en-US" sz="2800" b="0" dirty="0">
                <a:latin typeface="Verdana"/>
                <a:cs typeface="Verdana"/>
              </a:rPr>
              <a:t>of</a:t>
            </a:r>
            <a:r>
              <a:rPr lang="en-US" sz="2800" b="0" spc="-215" dirty="0">
                <a:latin typeface="Verdana"/>
                <a:cs typeface="Verdana"/>
              </a:rPr>
              <a:t> </a:t>
            </a:r>
            <a:r>
              <a:rPr lang="en-US" sz="2800" b="0" spc="215" dirty="0">
                <a:latin typeface="Verdana"/>
                <a:cs typeface="Verdana"/>
              </a:rPr>
              <a:t>a</a:t>
            </a:r>
            <a:r>
              <a:rPr lang="en-US" sz="2800" b="0" spc="-190" dirty="0">
                <a:latin typeface="Verdana"/>
                <a:cs typeface="Verdana"/>
              </a:rPr>
              <a:t> </a:t>
            </a:r>
            <a:r>
              <a:rPr lang="en-US" sz="2800" b="0" spc="-95" dirty="0">
                <a:latin typeface="Verdana"/>
                <a:cs typeface="Verdana"/>
              </a:rPr>
              <a:t>methyl</a:t>
            </a:r>
            <a:r>
              <a:rPr lang="en-US" sz="2800" b="0" spc="-180" dirty="0">
                <a:latin typeface="Verdana"/>
                <a:cs typeface="Verdana"/>
              </a:rPr>
              <a:t> </a:t>
            </a:r>
            <a:r>
              <a:rPr lang="en-US" sz="2800" b="0" spc="-120" dirty="0">
                <a:latin typeface="Verdana"/>
                <a:cs typeface="Verdana"/>
              </a:rPr>
              <a:t>(CH</a:t>
            </a:r>
            <a:r>
              <a:rPr lang="en-US" sz="2775" b="0" spc="-179" baseline="-19519" dirty="0">
                <a:latin typeface="Verdana"/>
                <a:cs typeface="Verdana"/>
              </a:rPr>
              <a:t>3</a:t>
            </a:r>
            <a:r>
              <a:rPr lang="en-US" sz="2800" b="0" spc="-120" dirty="0">
                <a:latin typeface="Verdana"/>
                <a:cs typeface="Verdana"/>
              </a:rPr>
              <a:t>)</a:t>
            </a:r>
            <a:r>
              <a:rPr lang="en-US" sz="2800" b="0" spc="-185" dirty="0">
                <a:latin typeface="Verdana"/>
                <a:cs typeface="Verdana"/>
              </a:rPr>
              <a:t> </a:t>
            </a:r>
            <a:r>
              <a:rPr lang="en-US" sz="2800" b="0" spc="-10" dirty="0">
                <a:latin typeface="Verdana"/>
                <a:cs typeface="Verdana"/>
              </a:rPr>
              <a:t>group.</a:t>
            </a:r>
            <a:endParaRPr lang="en-US" sz="2800" dirty="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7467" y="2893518"/>
            <a:ext cx="4827681" cy="308665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8739" y="6656592"/>
            <a:ext cx="2828290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10" dirty="0">
                <a:latin typeface="Arial MT"/>
                <a:cs typeface="Arial MT"/>
                <a:hlinkClick r:id="rId3"/>
              </a:rPr>
              <a:t>http://bio100.class.uic.edu/lectures/methylated.jpg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3700" rIns="0" bIns="0" rtlCol="0">
            <a:spAutoFit/>
          </a:bodyPr>
          <a:lstStyle/>
          <a:p>
            <a:pPr marL="239268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6.3</a:t>
            </a:r>
            <a:r>
              <a:rPr spc="-15" dirty="0"/>
              <a:t> </a:t>
            </a:r>
            <a:r>
              <a:rPr spc="-50" dirty="0"/>
              <a:t>Recombination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548764"/>
            <a:ext cx="7985759" cy="310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1374140" indent="-344805">
              <a:lnSpc>
                <a:spcPct val="100000"/>
              </a:lnSpc>
              <a:spcBef>
                <a:spcPts val="105"/>
              </a:spcBef>
            </a:pPr>
            <a:r>
              <a:rPr sz="2800" spc="165" dirty="0">
                <a:latin typeface="Verdana"/>
                <a:cs typeface="Verdana"/>
              </a:rPr>
              <a:t>•</a:t>
            </a:r>
            <a:r>
              <a:rPr sz="2800" spc="70" dirty="0">
                <a:latin typeface="Verdana"/>
                <a:cs typeface="Verdana"/>
              </a:rPr>
              <a:t> </a:t>
            </a:r>
            <a:r>
              <a:rPr sz="2800" spc="-595" dirty="0">
                <a:latin typeface="Verdana"/>
                <a:cs typeface="Verdana"/>
              </a:rPr>
              <a:t>=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Physical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incorporation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some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of </a:t>
            </a:r>
            <a:r>
              <a:rPr sz="2800" spc="-35" dirty="0">
                <a:latin typeface="Verdana"/>
                <a:cs typeface="Verdana"/>
              </a:rPr>
              <a:t>the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incoming</a:t>
            </a:r>
            <a:r>
              <a:rPr sz="2800" spc="-2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into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the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bacterial chromosome.</a:t>
            </a:r>
            <a:endParaRPr sz="28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680"/>
              </a:spcBef>
              <a:buChar char="•"/>
              <a:tabLst>
                <a:tab pos="356870" algn="l"/>
              </a:tabLst>
            </a:pPr>
            <a:r>
              <a:rPr sz="2800" spc="-80" dirty="0">
                <a:latin typeface="Verdana"/>
                <a:cs typeface="Verdana"/>
              </a:rPr>
              <a:t>Some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the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host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cell's</a:t>
            </a:r>
            <a:r>
              <a:rPr sz="2800" spc="-275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genetic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information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305" dirty="0">
                <a:latin typeface="Verdana"/>
                <a:cs typeface="Verdana"/>
              </a:rPr>
              <a:t>is </a:t>
            </a:r>
            <a:r>
              <a:rPr sz="2800" spc="75" dirty="0">
                <a:latin typeface="Verdana"/>
                <a:cs typeface="Verdana"/>
              </a:rPr>
              <a:t>replaced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with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genes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20" dirty="0">
                <a:latin typeface="Verdana"/>
                <a:cs typeface="Verdana"/>
              </a:rPr>
              <a:t>from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the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incoming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95" dirty="0">
                <a:latin typeface="Verdana"/>
                <a:cs typeface="Verdana"/>
              </a:rPr>
              <a:t>and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the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45" dirty="0">
                <a:latin typeface="Verdana"/>
                <a:cs typeface="Verdana"/>
              </a:rPr>
              <a:t>bacteria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are</a:t>
            </a:r>
            <a:endParaRPr sz="2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  <a:tabLst>
                <a:tab pos="2762885" algn="l"/>
              </a:tabLst>
            </a:pPr>
            <a:r>
              <a:rPr sz="2800" spc="-10" dirty="0">
                <a:latin typeface="Verdana"/>
                <a:cs typeface="Verdana"/>
              </a:rPr>
              <a:t>permanently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-10" dirty="0">
                <a:latin typeface="Verdana"/>
                <a:cs typeface="Verdana"/>
              </a:rPr>
              <a:t>transformed.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495" y="1031854"/>
            <a:ext cx="5663271" cy="46151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19" y="762000"/>
            <a:ext cx="8412480" cy="436916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704" y="533400"/>
            <a:ext cx="6362412" cy="50063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36244" y="1131960"/>
            <a:ext cx="7805420" cy="339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426720" indent="-344805">
              <a:lnSpc>
                <a:spcPct val="110100"/>
              </a:lnSpc>
              <a:spcBef>
                <a:spcPts val="95"/>
              </a:spcBef>
              <a:buChar char="•"/>
              <a:tabLst>
                <a:tab pos="356870" algn="l"/>
              </a:tabLst>
            </a:pPr>
            <a:r>
              <a:rPr sz="2800" spc="-310" dirty="0">
                <a:latin typeface="Verdana"/>
                <a:cs typeface="Verdana"/>
              </a:rPr>
              <a:t>If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the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incoming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280" dirty="0">
                <a:latin typeface="Verdana"/>
                <a:cs typeface="Verdana"/>
              </a:rPr>
              <a:t>is</a:t>
            </a:r>
            <a:r>
              <a:rPr sz="2800" spc="-24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part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plasmid </a:t>
            </a:r>
            <a:r>
              <a:rPr sz="2800" spc="-45" dirty="0">
                <a:latin typeface="Verdana"/>
                <a:cs typeface="Verdana"/>
              </a:rPr>
              <a:t>(own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replication)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recombination</a:t>
            </a:r>
            <a:r>
              <a:rPr sz="2800" spc="-26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into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-10" dirty="0">
                <a:latin typeface="Verdana"/>
                <a:cs typeface="Verdana"/>
              </a:rPr>
              <a:t>chromosome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-280" dirty="0">
                <a:latin typeface="Verdana"/>
                <a:cs typeface="Verdana"/>
              </a:rPr>
              <a:t>is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not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necessary.</a:t>
            </a:r>
            <a:endParaRPr sz="2800">
              <a:latin typeface="Verdana"/>
              <a:cs typeface="Verdana"/>
            </a:endParaRPr>
          </a:p>
          <a:p>
            <a:pPr marL="356870" marR="5080" indent="-344805">
              <a:lnSpc>
                <a:spcPct val="11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sz="2800" spc="-295" dirty="0">
                <a:latin typeface="Verdana"/>
                <a:cs typeface="Verdana"/>
              </a:rPr>
              <a:t>In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practice,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70" dirty="0">
                <a:latin typeface="Verdana"/>
                <a:cs typeface="Verdana"/>
              </a:rPr>
              <a:t>it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280" dirty="0">
                <a:latin typeface="Verdana"/>
                <a:cs typeface="Verdana"/>
              </a:rPr>
              <a:t>is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usually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convenient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1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avoid </a:t>
            </a:r>
            <a:r>
              <a:rPr sz="2800" spc="-30" dirty="0">
                <a:latin typeface="Verdana"/>
                <a:cs typeface="Verdana"/>
              </a:rPr>
              <a:t>recombination,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so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molecular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biologists </a:t>
            </a:r>
            <a:r>
              <a:rPr sz="2800" spc="-100" dirty="0">
                <a:latin typeface="Verdana"/>
                <a:cs typeface="Verdana"/>
              </a:rPr>
              <a:t>normally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put</a:t>
            </a:r>
            <a:r>
              <a:rPr sz="2800" spc="-27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the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genes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they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are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working </a:t>
            </a:r>
            <a:r>
              <a:rPr sz="2800" dirty="0">
                <a:latin typeface="Verdana"/>
                <a:cs typeface="Verdana"/>
              </a:rPr>
              <a:t>onto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plasmids.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931" y="0"/>
            <a:ext cx="8940800" cy="6413500"/>
            <a:chOff x="90931" y="0"/>
            <a:chExt cx="8940800" cy="641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0"/>
              <a:ext cx="8305800" cy="64129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3631" y="152400"/>
              <a:ext cx="8915400" cy="685800"/>
            </a:xfrm>
            <a:custGeom>
              <a:avLst/>
              <a:gdLst/>
              <a:ahLst/>
              <a:cxnLst/>
              <a:rect l="l" t="t" r="r" b="b"/>
              <a:pathLst>
                <a:path w="8915400" h="685800">
                  <a:moveTo>
                    <a:pt x="89154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8915400" y="685800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631" y="152400"/>
              <a:ext cx="8915400" cy="685800"/>
            </a:xfrm>
            <a:custGeom>
              <a:avLst/>
              <a:gdLst/>
              <a:ahLst/>
              <a:cxnLst/>
              <a:rect l="l" t="t" r="r" b="b"/>
              <a:pathLst>
                <a:path w="8915400" h="685800">
                  <a:moveTo>
                    <a:pt x="0" y="685800"/>
                  </a:moveTo>
                  <a:lnTo>
                    <a:pt x="8915400" y="685800"/>
                  </a:lnTo>
                  <a:lnTo>
                    <a:pt x="8915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53945" y="232613"/>
            <a:ext cx="54102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6.4</a:t>
            </a:r>
            <a:r>
              <a:rPr spc="-25" dirty="0"/>
              <a:t> </a:t>
            </a:r>
            <a:r>
              <a:rPr dirty="0"/>
              <a:t>DNA</a:t>
            </a:r>
            <a:r>
              <a:rPr spc="-100" dirty="0"/>
              <a:t> </a:t>
            </a:r>
            <a:r>
              <a:rPr spc="-229" dirty="0"/>
              <a:t>Transfer</a:t>
            </a:r>
            <a:r>
              <a:rPr spc="-25" dirty="0"/>
              <a:t> </a:t>
            </a:r>
            <a:r>
              <a:rPr spc="-155" dirty="0"/>
              <a:t>in</a:t>
            </a:r>
            <a:r>
              <a:rPr spc="-70" dirty="0"/>
              <a:t> </a:t>
            </a:r>
            <a:r>
              <a:rPr spc="-30" dirty="0"/>
              <a:t>Bacteria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0" y="152400"/>
            <a:ext cx="1524000" cy="15880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434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0" dirty="0"/>
              <a:t>Why</a:t>
            </a:r>
            <a:r>
              <a:rPr sz="3600" spc="-50" dirty="0"/>
              <a:t> </a:t>
            </a:r>
            <a:r>
              <a:rPr sz="3600" spc="-10" dirty="0"/>
              <a:t>bacteria?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12444" y="2011907"/>
            <a:ext cx="7320280" cy="183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5"/>
              </a:spcBef>
            </a:pPr>
            <a:r>
              <a:rPr sz="3600" dirty="0">
                <a:latin typeface="Verdana"/>
                <a:cs typeface="Verdana"/>
              </a:rPr>
              <a:t>Because</a:t>
            </a:r>
            <a:r>
              <a:rPr sz="3600" spc="-229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molecular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130" dirty="0">
                <a:latin typeface="Verdana"/>
                <a:cs typeface="Verdana"/>
              </a:rPr>
              <a:t>biologists</a:t>
            </a:r>
            <a:r>
              <a:rPr sz="3600" spc="-215" dirty="0">
                <a:latin typeface="Verdana"/>
                <a:cs typeface="Verdana"/>
              </a:rPr>
              <a:t> </a:t>
            </a:r>
            <a:r>
              <a:rPr sz="3600" spc="-30" dirty="0">
                <a:latin typeface="Verdana"/>
                <a:cs typeface="Verdana"/>
              </a:rPr>
              <a:t>use </a:t>
            </a:r>
            <a:r>
              <a:rPr sz="3600" spc="50" dirty="0">
                <a:latin typeface="Verdana"/>
                <a:cs typeface="Verdana"/>
              </a:rPr>
              <a:t>bacteria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120" dirty="0">
                <a:latin typeface="Verdana"/>
                <a:cs typeface="Verdana"/>
              </a:rPr>
              <a:t>as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140" dirty="0">
                <a:latin typeface="Verdana"/>
                <a:cs typeface="Verdana"/>
              </a:rPr>
              <a:t>tools</a:t>
            </a:r>
            <a:r>
              <a:rPr sz="3600" spc="-22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to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90" dirty="0">
                <a:latin typeface="Verdana"/>
                <a:cs typeface="Verdana"/>
              </a:rPr>
              <a:t>carry</a:t>
            </a:r>
            <a:r>
              <a:rPr sz="3600" spc="-220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most </a:t>
            </a:r>
            <a:r>
              <a:rPr sz="3600" spc="105" dirty="0">
                <a:latin typeface="Verdana"/>
                <a:cs typeface="Verdana"/>
              </a:rPr>
              <a:t>cloned</a:t>
            </a:r>
            <a:r>
              <a:rPr sz="3600" spc="-254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genes.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ts val="1639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822" y="224739"/>
            <a:ext cx="779525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6.4.1</a:t>
            </a:r>
            <a:r>
              <a:rPr spc="-10" dirty="0"/>
              <a:t> </a:t>
            </a:r>
            <a:r>
              <a:rPr spc="-130" dirty="0"/>
              <a:t>Transduction</a:t>
            </a:r>
            <a:r>
              <a:rPr spc="1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spc="-130" dirty="0"/>
              <a:t>Hitchhiking</a:t>
            </a:r>
            <a:r>
              <a:rPr spc="20" dirty="0"/>
              <a:t> </a:t>
            </a:r>
            <a:r>
              <a:rPr dirty="0"/>
              <a:t>by</a:t>
            </a:r>
            <a:r>
              <a:rPr spc="-45" dirty="0"/>
              <a:t> </a:t>
            </a:r>
            <a:r>
              <a:rPr spc="-80" dirty="0"/>
              <a:t>Virus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91006"/>
            <a:ext cx="8294370" cy="41255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har char="•"/>
              <a:tabLst>
                <a:tab pos="356870" algn="l"/>
              </a:tabLst>
            </a:pPr>
            <a:r>
              <a:rPr sz="2800" spc="-35" dirty="0">
                <a:latin typeface="Verdana"/>
                <a:cs typeface="Verdana"/>
              </a:rPr>
              <a:t>When</a:t>
            </a:r>
            <a:r>
              <a:rPr sz="2800" spc="-130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229" dirty="0">
                <a:latin typeface="Verdana"/>
                <a:cs typeface="Verdana"/>
              </a:rPr>
              <a:t>virus</a:t>
            </a:r>
            <a:r>
              <a:rPr sz="2800" spc="-2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succeeds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in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infecting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bacterial </a:t>
            </a:r>
            <a:r>
              <a:rPr sz="2800" spc="-25" dirty="0">
                <a:latin typeface="Verdana"/>
                <a:cs typeface="Verdana"/>
              </a:rPr>
              <a:t>cell,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170" dirty="0">
                <a:latin typeface="Verdana"/>
                <a:cs typeface="Verdana"/>
              </a:rPr>
              <a:t>it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manufactures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more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229" dirty="0">
                <a:latin typeface="Verdana"/>
                <a:cs typeface="Verdana"/>
              </a:rPr>
              <a:t>virus </a:t>
            </a:r>
            <a:r>
              <a:rPr sz="2800" spc="-10" dirty="0">
                <a:latin typeface="Verdana"/>
                <a:cs typeface="Verdana"/>
              </a:rPr>
              <a:t>particles, </a:t>
            </a:r>
            <a:r>
              <a:rPr sz="2800" dirty="0">
                <a:latin typeface="Verdana"/>
                <a:cs typeface="Verdana"/>
              </a:rPr>
              <a:t>which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contain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1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new</a:t>
            </a:r>
            <a:r>
              <a:rPr sz="2800" spc="-150" dirty="0">
                <a:latin typeface="Verdana"/>
                <a:cs typeface="Verdana"/>
              </a:rPr>
              <a:t> </a:t>
            </a:r>
            <a:r>
              <a:rPr sz="2800" spc="114" dirty="0">
                <a:latin typeface="Verdana"/>
                <a:cs typeface="Verdana"/>
              </a:rPr>
              <a:t>copy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250" dirty="0">
                <a:latin typeface="Verdana"/>
                <a:cs typeface="Verdana"/>
              </a:rPr>
              <a:t>its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own</a:t>
            </a:r>
            <a:r>
              <a:rPr sz="2800" spc="-1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genes.</a:t>
            </a:r>
            <a:endParaRPr sz="2800">
              <a:latin typeface="Verdana"/>
              <a:cs typeface="Verdana"/>
            </a:endParaRPr>
          </a:p>
          <a:p>
            <a:pPr marL="356870" marR="55244" indent="-344805">
              <a:lnSpc>
                <a:spcPct val="100400"/>
              </a:lnSpc>
              <a:spcBef>
                <a:spcPts val="660"/>
              </a:spcBef>
              <a:buChar char="•"/>
              <a:tabLst>
                <a:tab pos="356870" algn="l"/>
              </a:tabLst>
            </a:pPr>
            <a:r>
              <a:rPr sz="2800" dirty="0">
                <a:latin typeface="Verdana"/>
                <a:cs typeface="Verdana"/>
              </a:rPr>
              <a:t>Occasionally,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instead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75" dirty="0">
                <a:latin typeface="Verdana"/>
                <a:cs typeface="Verdana"/>
              </a:rPr>
              <a:t>packaging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235" dirty="0">
                <a:latin typeface="Verdana"/>
                <a:cs typeface="Verdana"/>
              </a:rPr>
              <a:t>virus </a:t>
            </a:r>
            <a:r>
              <a:rPr sz="2800" spc="-25" dirty="0">
                <a:latin typeface="Verdana"/>
                <a:cs typeface="Verdana"/>
              </a:rPr>
              <a:t>DNA </a:t>
            </a:r>
            <a:r>
              <a:rPr sz="2800" spc="-75" dirty="0">
                <a:latin typeface="Verdana"/>
                <a:cs typeface="Verdana"/>
              </a:rPr>
              <a:t>into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the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229" dirty="0">
                <a:latin typeface="Verdana"/>
                <a:cs typeface="Verdana"/>
              </a:rPr>
              <a:t>virus</a:t>
            </a:r>
            <a:r>
              <a:rPr sz="2800" spc="-28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particle,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b="1" spc="-105" dirty="0">
                <a:solidFill>
                  <a:srgbClr val="FF0000"/>
                </a:solidFill>
                <a:latin typeface="Tahoma"/>
                <a:cs typeface="Tahoma"/>
              </a:rPr>
              <a:t>fragments</a:t>
            </a:r>
            <a:r>
              <a:rPr sz="28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6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28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bacterial 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DNA</a:t>
            </a:r>
            <a:r>
              <a:rPr sz="2800" b="1" spc="-1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get</a:t>
            </a:r>
            <a:r>
              <a:rPr sz="2800" b="1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85" dirty="0">
                <a:solidFill>
                  <a:srgbClr val="FF0000"/>
                </a:solidFill>
                <a:latin typeface="Tahoma"/>
                <a:cs typeface="Tahoma"/>
              </a:rPr>
              <a:t>packaged.</a:t>
            </a:r>
            <a:endParaRPr sz="2800">
              <a:latin typeface="Tahoma"/>
              <a:cs typeface="Tahoma"/>
            </a:endParaRPr>
          </a:p>
          <a:p>
            <a:pPr marL="357505" indent="-344805">
              <a:lnSpc>
                <a:spcPct val="100000"/>
              </a:lnSpc>
              <a:spcBef>
                <a:spcPts val="650"/>
              </a:spcBef>
              <a:buChar char="•"/>
              <a:tabLst>
                <a:tab pos="357505" algn="l"/>
              </a:tabLst>
            </a:pPr>
            <a:r>
              <a:rPr sz="2800" spc="-295" dirty="0">
                <a:latin typeface="Verdana"/>
                <a:cs typeface="Verdana"/>
              </a:rPr>
              <a:t>This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-204" dirty="0">
                <a:latin typeface="Verdana"/>
                <a:cs typeface="Verdana"/>
              </a:rPr>
              <a:t>results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in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45" dirty="0">
                <a:latin typeface="Verdana"/>
                <a:cs typeface="Verdana"/>
              </a:rPr>
              <a:t>defective</a:t>
            </a:r>
            <a:r>
              <a:rPr sz="2800" spc="-27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particle.</a:t>
            </a:r>
            <a:endParaRPr sz="2800">
              <a:latin typeface="Verdana"/>
              <a:cs typeface="Verdana"/>
            </a:endParaRPr>
          </a:p>
          <a:p>
            <a:pPr marL="356870" marR="362585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sz="2800" spc="-155" dirty="0">
                <a:latin typeface="Verdana"/>
                <a:cs typeface="Verdana"/>
              </a:rPr>
              <a:t>The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229" dirty="0">
                <a:latin typeface="Verdana"/>
                <a:cs typeface="Verdana"/>
              </a:rPr>
              <a:t>virus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carrying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bacterial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DNA,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may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135" dirty="0">
                <a:latin typeface="Verdana"/>
                <a:cs typeface="Verdana"/>
              </a:rPr>
              <a:t>go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on </a:t>
            </a:r>
            <a:r>
              <a:rPr sz="2800" spc="-10" dirty="0">
                <a:latin typeface="Verdana"/>
                <a:cs typeface="Verdana"/>
              </a:rPr>
              <a:t>to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infect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another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bacterial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cell.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688644" y="832485"/>
            <a:ext cx="7752715" cy="403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111633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</a:tabLst>
            </a:pPr>
            <a:r>
              <a:rPr sz="2800" spc="-145" dirty="0">
                <a:latin typeface="Verdana"/>
                <a:cs typeface="Verdana"/>
              </a:rPr>
              <a:t>Then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70" dirty="0">
                <a:latin typeface="Verdana"/>
                <a:cs typeface="Verdana"/>
              </a:rPr>
              <a:t>it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105" dirty="0">
                <a:latin typeface="Verdana"/>
                <a:cs typeface="Verdana"/>
              </a:rPr>
              <a:t>injects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20" dirty="0">
                <a:latin typeface="Verdana"/>
                <a:cs typeface="Verdana"/>
              </a:rPr>
              <a:t>from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the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previous </a:t>
            </a:r>
            <a:r>
              <a:rPr sz="2800" dirty="0">
                <a:latin typeface="Verdana"/>
                <a:cs typeface="Verdana"/>
              </a:rPr>
              <a:t>bacterial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victim.</a:t>
            </a:r>
            <a:endParaRPr sz="28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sz="2800" spc="-295" dirty="0">
                <a:latin typeface="Verdana"/>
                <a:cs typeface="Verdana"/>
              </a:rPr>
              <a:t>This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160" dirty="0">
                <a:latin typeface="Verdana"/>
                <a:cs typeface="Verdana"/>
              </a:rPr>
              <a:t>can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150" dirty="0">
                <a:latin typeface="Verdana"/>
                <a:cs typeface="Verdana"/>
              </a:rPr>
              <a:t>be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destroyed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by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20" dirty="0">
                <a:latin typeface="Verdana"/>
                <a:cs typeface="Verdana"/>
              </a:rPr>
              <a:t>restriction</a:t>
            </a:r>
            <a:r>
              <a:rPr sz="2800" spc="-24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or </a:t>
            </a:r>
            <a:r>
              <a:rPr sz="2800" dirty="0">
                <a:latin typeface="Verdana"/>
                <a:cs typeface="Verdana"/>
              </a:rPr>
              <a:t>incorporated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by</a:t>
            </a:r>
            <a:r>
              <a:rPr sz="2800" spc="-114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recombination</a:t>
            </a:r>
            <a:r>
              <a:rPr sz="2800" spc="700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(successful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transduction).</a:t>
            </a:r>
            <a:endParaRPr sz="2800">
              <a:latin typeface="Verdana"/>
              <a:cs typeface="Verdana"/>
            </a:endParaRPr>
          </a:p>
          <a:p>
            <a:pPr marL="356870" marR="421005" indent="-344805">
              <a:lnSpc>
                <a:spcPct val="100000"/>
              </a:lnSpc>
              <a:spcBef>
                <a:spcPts val="680"/>
              </a:spcBef>
              <a:buChar char="•"/>
              <a:tabLst>
                <a:tab pos="356870" algn="l"/>
              </a:tabLst>
            </a:pPr>
            <a:r>
              <a:rPr sz="2800" spc="-35" dirty="0">
                <a:latin typeface="Verdana"/>
                <a:cs typeface="Verdana"/>
              </a:rPr>
              <a:t>Bacterial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geneticists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110" dirty="0">
                <a:latin typeface="Verdana"/>
                <a:cs typeface="Verdana"/>
              </a:rPr>
              <a:t>routinely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carry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out </a:t>
            </a:r>
            <a:r>
              <a:rPr sz="2800" b="1" spc="50" dirty="0">
                <a:solidFill>
                  <a:srgbClr val="FF0000"/>
                </a:solidFill>
                <a:latin typeface="Tahoma"/>
                <a:cs typeface="Tahoma"/>
              </a:rPr>
              <a:t>gene</a:t>
            </a:r>
            <a:r>
              <a:rPr sz="28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65" dirty="0">
                <a:solidFill>
                  <a:srgbClr val="FF0000"/>
                </a:solidFill>
                <a:latin typeface="Tahoma"/>
                <a:cs typeface="Tahoma"/>
              </a:rPr>
              <a:t>transfer</a:t>
            </a:r>
            <a:r>
              <a:rPr sz="2800" b="1" spc="-30" dirty="0">
                <a:solidFill>
                  <a:srgbClr val="FF0000"/>
                </a:solidFill>
                <a:latin typeface="Tahoma"/>
                <a:cs typeface="Tahoma"/>
              </a:rPr>
              <a:t> between</a:t>
            </a:r>
            <a:r>
              <a:rPr sz="2800" b="1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40" dirty="0">
                <a:solidFill>
                  <a:srgbClr val="FF0000"/>
                </a:solidFill>
                <a:latin typeface="Tahoma"/>
                <a:cs typeface="Tahoma"/>
              </a:rPr>
              <a:t>different</a:t>
            </a:r>
            <a:r>
              <a:rPr sz="28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bacteria 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by</a:t>
            </a:r>
            <a:r>
              <a:rPr sz="28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90" dirty="0">
                <a:solidFill>
                  <a:srgbClr val="FF0000"/>
                </a:solidFill>
                <a:latin typeface="Tahoma"/>
                <a:cs typeface="Tahoma"/>
              </a:rPr>
              <a:t>transduction</a:t>
            </a:r>
            <a:r>
              <a:rPr sz="2800" b="1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05" dirty="0">
                <a:solidFill>
                  <a:srgbClr val="FF0000"/>
                </a:solidFill>
                <a:latin typeface="Tahoma"/>
                <a:cs typeface="Tahoma"/>
              </a:rPr>
              <a:t>using</a:t>
            </a:r>
            <a:r>
              <a:rPr sz="2800" b="1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bacterial</a:t>
            </a:r>
            <a:r>
              <a:rPr sz="2800" b="1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viruses</a:t>
            </a:r>
            <a:r>
              <a:rPr sz="2800" spc="-10" dirty="0">
                <a:latin typeface="Verdana"/>
                <a:cs typeface="Verdana"/>
              </a:rPr>
              <a:t>, </a:t>
            </a:r>
            <a:r>
              <a:rPr sz="2800" spc="-50" dirty="0">
                <a:latin typeface="Verdana"/>
                <a:cs typeface="Verdana"/>
              </a:rPr>
              <a:t>known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as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b="1" dirty="0">
                <a:latin typeface="Tahoma"/>
                <a:cs typeface="Tahoma"/>
              </a:rPr>
              <a:t>bacteriophage</a:t>
            </a:r>
            <a:r>
              <a:rPr sz="2800" b="1" spc="-10" dirty="0">
                <a:latin typeface="Tahoma"/>
                <a:cs typeface="Tahoma"/>
              </a:rPr>
              <a:t> </a:t>
            </a:r>
            <a:r>
              <a:rPr sz="2800" spc="-175" dirty="0">
                <a:latin typeface="Verdana"/>
                <a:cs typeface="Verdana"/>
              </a:rPr>
              <a:t>(or</a:t>
            </a:r>
            <a:r>
              <a:rPr sz="2800" spc="-120" dirty="0">
                <a:latin typeface="Verdana"/>
                <a:cs typeface="Verdana"/>
              </a:rPr>
              <a:t> </a:t>
            </a:r>
            <a:r>
              <a:rPr sz="2800" b="1" spc="-10" dirty="0">
                <a:latin typeface="Tahoma"/>
                <a:cs typeface="Tahoma"/>
              </a:rPr>
              <a:t>phage</a:t>
            </a:r>
            <a:r>
              <a:rPr sz="2800" spc="-10" dirty="0">
                <a:latin typeface="Verdana"/>
                <a:cs typeface="Verdana"/>
              </a:rPr>
              <a:t>).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</a:tabLst>
            </a:pPr>
            <a:r>
              <a:rPr sz="2800" spc="-10" dirty="0"/>
              <a:t>Conjugation</a:t>
            </a:r>
            <a:r>
              <a:rPr sz="2800" spc="-220" dirty="0"/>
              <a:t> </a:t>
            </a:r>
            <a:r>
              <a:rPr sz="2800" spc="-345" dirty="0"/>
              <a:t>-</a:t>
            </a:r>
            <a:r>
              <a:rPr sz="2800" spc="-180" dirty="0"/>
              <a:t> </a:t>
            </a:r>
            <a:r>
              <a:rPr sz="2800" spc="-105" dirty="0"/>
              <a:t>involves</a:t>
            </a:r>
            <a:r>
              <a:rPr sz="2800" spc="-240" dirty="0"/>
              <a:t> </a:t>
            </a:r>
            <a:r>
              <a:rPr sz="2800" dirty="0"/>
              <a:t>two</a:t>
            </a:r>
            <a:r>
              <a:rPr sz="2800" spc="-200" dirty="0"/>
              <a:t> </a:t>
            </a:r>
            <a:r>
              <a:rPr sz="2800" spc="-90" dirty="0"/>
              <a:t>cells,</a:t>
            </a:r>
            <a:r>
              <a:rPr sz="2800" spc="-240" dirty="0"/>
              <a:t> </a:t>
            </a:r>
            <a:r>
              <a:rPr sz="2800" spc="165" dirty="0"/>
              <a:t>a</a:t>
            </a:r>
            <a:endParaRPr sz="2800"/>
          </a:p>
          <a:p>
            <a:pPr marL="356870">
              <a:lnSpc>
                <a:spcPct val="100000"/>
              </a:lnSpc>
            </a:pPr>
            <a:r>
              <a:rPr sz="2800" dirty="0"/>
              <a:t>female</a:t>
            </a:r>
            <a:r>
              <a:rPr sz="2800" spc="-225" dirty="0"/>
              <a:t> </a:t>
            </a:r>
            <a:r>
              <a:rPr sz="2800" spc="-25" dirty="0"/>
              <a:t>recipient</a:t>
            </a:r>
            <a:r>
              <a:rPr sz="2800" spc="-200" dirty="0"/>
              <a:t> </a:t>
            </a:r>
            <a:r>
              <a:rPr sz="2800" dirty="0"/>
              <a:t>cell</a:t>
            </a:r>
            <a:r>
              <a:rPr sz="2800" spc="-215" dirty="0"/>
              <a:t> </a:t>
            </a:r>
            <a:r>
              <a:rPr sz="2800" spc="95" dirty="0"/>
              <a:t>and</a:t>
            </a:r>
            <a:r>
              <a:rPr sz="2800" spc="-160" dirty="0"/>
              <a:t> </a:t>
            </a:r>
            <a:r>
              <a:rPr sz="2800" spc="215" dirty="0"/>
              <a:t>a</a:t>
            </a:r>
            <a:r>
              <a:rPr sz="2800" spc="-155" dirty="0"/>
              <a:t> </a:t>
            </a:r>
            <a:r>
              <a:rPr sz="2800" dirty="0"/>
              <a:t>male</a:t>
            </a:r>
            <a:r>
              <a:rPr sz="2800" spc="-204" dirty="0"/>
              <a:t> </a:t>
            </a:r>
            <a:r>
              <a:rPr sz="2800" dirty="0"/>
              <a:t>donor</a:t>
            </a:r>
            <a:r>
              <a:rPr sz="2800" spc="-160" dirty="0"/>
              <a:t> </a:t>
            </a:r>
            <a:r>
              <a:rPr sz="2800" spc="-10" dirty="0"/>
              <a:t>cell.</a:t>
            </a:r>
            <a:endParaRPr sz="2800"/>
          </a:p>
          <a:p>
            <a:pPr marL="356870" marR="367030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sz="2800" spc="-155" dirty="0"/>
              <a:t>The</a:t>
            </a:r>
            <a:r>
              <a:rPr sz="2800" spc="-200" dirty="0"/>
              <a:t> </a:t>
            </a:r>
            <a:r>
              <a:rPr sz="2800" dirty="0"/>
              <a:t>male</a:t>
            </a:r>
            <a:r>
              <a:rPr sz="2800" spc="-235" dirty="0"/>
              <a:t> </a:t>
            </a:r>
            <a:r>
              <a:rPr sz="2800" spc="-90" dirty="0"/>
              <a:t>has</a:t>
            </a:r>
            <a:r>
              <a:rPr sz="2800" spc="-175" dirty="0"/>
              <a:t> </a:t>
            </a:r>
            <a:r>
              <a:rPr sz="2800" spc="215" dirty="0"/>
              <a:t>a</a:t>
            </a:r>
            <a:r>
              <a:rPr sz="2800" spc="-185" dirty="0"/>
              <a:t> </a:t>
            </a:r>
            <a:r>
              <a:rPr sz="2800" dirty="0"/>
              <a:t>long</a:t>
            </a:r>
            <a:r>
              <a:rPr sz="2800" spc="-229" dirty="0"/>
              <a:t> </a:t>
            </a:r>
            <a:r>
              <a:rPr sz="2800" spc="-60" dirty="0"/>
              <a:t>hollow,</a:t>
            </a:r>
            <a:r>
              <a:rPr sz="2800" spc="-254" dirty="0"/>
              <a:t> </a:t>
            </a:r>
            <a:r>
              <a:rPr sz="2800" spc="-80" dirty="0"/>
              <a:t>tubular</a:t>
            </a:r>
            <a:r>
              <a:rPr sz="2800" spc="-235" dirty="0"/>
              <a:t> </a:t>
            </a:r>
            <a:r>
              <a:rPr sz="2800" spc="-10" dirty="0"/>
              <a:t>organ </a:t>
            </a:r>
            <a:r>
              <a:rPr sz="2800" spc="-80" dirty="0"/>
              <a:t>referred</a:t>
            </a:r>
            <a:r>
              <a:rPr sz="2800" spc="-235" dirty="0"/>
              <a:t> </a:t>
            </a:r>
            <a:r>
              <a:rPr sz="2800" dirty="0"/>
              <a:t>to</a:t>
            </a:r>
            <a:r>
              <a:rPr sz="2800" spc="-165" dirty="0"/>
              <a:t> </a:t>
            </a:r>
            <a:r>
              <a:rPr sz="2800" spc="-90" dirty="0"/>
              <a:t>as</a:t>
            </a:r>
            <a:r>
              <a:rPr sz="2800" spc="-210" dirty="0"/>
              <a:t> </a:t>
            </a:r>
            <a:r>
              <a:rPr sz="2800" spc="-195" dirty="0"/>
              <a:t>sex</a:t>
            </a:r>
            <a:r>
              <a:rPr sz="2800" spc="-185" dirty="0"/>
              <a:t> </a:t>
            </a:r>
            <a:r>
              <a:rPr sz="2800" spc="-10" dirty="0"/>
              <a:t>pilus.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9055" y="270713"/>
            <a:ext cx="64065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6.5</a:t>
            </a:r>
            <a:r>
              <a:rPr spc="-25" dirty="0"/>
              <a:t> </a:t>
            </a:r>
            <a:r>
              <a:rPr spc="-465" dirty="0"/>
              <a:t>Is</a:t>
            </a:r>
            <a:r>
              <a:rPr spc="-25" dirty="0"/>
              <a:t> </a:t>
            </a:r>
            <a:r>
              <a:rPr spc="-180" dirty="0"/>
              <a:t>There</a:t>
            </a:r>
            <a:r>
              <a:rPr spc="-55" dirty="0"/>
              <a:t> </a:t>
            </a:r>
            <a:r>
              <a:rPr spc="-50" dirty="0"/>
              <a:t>Real</a:t>
            </a:r>
            <a:r>
              <a:rPr spc="-150" dirty="0"/>
              <a:t> </a:t>
            </a:r>
            <a:r>
              <a:rPr spc="-125" dirty="0"/>
              <a:t>Sex</a:t>
            </a:r>
            <a:r>
              <a:rPr spc="-95" dirty="0"/>
              <a:t> </a:t>
            </a:r>
            <a:r>
              <a:rPr spc="-135" dirty="0"/>
              <a:t>in</a:t>
            </a:r>
            <a:r>
              <a:rPr spc="-65" dirty="0"/>
              <a:t> </a:t>
            </a:r>
            <a:r>
              <a:rPr spc="-20" dirty="0"/>
              <a:t>Bacteria?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22" y="1906523"/>
            <a:ext cx="3213356" cy="45666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9125" y="2727866"/>
            <a:ext cx="4860878" cy="30078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844" y="557225"/>
            <a:ext cx="7584440" cy="1308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</a:tabLst>
            </a:pPr>
            <a:r>
              <a:rPr sz="2800" spc="-155" dirty="0">
                <a:latin typeface="Verdana"/>
                <a:cs typeface="Verdana"/>
              </a:rPr>
              <a:t>The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male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cell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180" dirty="0">
                <a:latin typeface="Verdana"/>
                <a:cs typeface="Verdana"/>
              </a:rPr>
              <a:t>uses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the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140" dirty="0">
                <a:latin typeface="Verdana"/>
                <a:cs typeface="Verdana"/>
              </a:rPr>
              <a:t>pilus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as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grappling </a:t>
            </a:r>
            <a:r>
              <a:rPr sz="2800" spc="-20" dirty="0">
                <a:latin typeface="Verdana"/>
                <a:cs typeface="Verdana"/>
              </a:rPr>
              <a:t>hook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grab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the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female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100" dirty="0">
                <a:latin typeface="Verdana"/>
                <a:cs typeface="Verdana"/>
              </a:rPr>
              <a:t>and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pull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her </a:t>
            </a:r>
            <a:r>
              <a:rPr sz="2800" spc="-10" dirty="0">
                <a:latin typeface="Verdana"/>
                <a:cs typeface="Verdana"/>
              </a:rPr>
              <a:t>alongside.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688644" y="1243406"/>
            <a:ext cx="7352030" cy="2247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184150" indent="-344805">
              <a:lnSpc>
                <a:spcPct val="100000"/>
              </a:lnSpc>
              <a:spcBef>
                <a:spcPts val="110"/>
              </a:spcBef>
              <a:buChar char="•"/>
              <a:tabLst>
                <a:tab pos="356870" algn="l"/>
              </a:tabLst>
            </a:pPr>
            <a:r>
              <a:rPr sz="2800" spc="-155" dirty="0">
                <a:latin typeface="Verdana"/>
                <a:cs typeface="Verdana"/>
              </a:rPr>
              <a:t>The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two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cells</a:t>
            </a:r>
            <a:r>
              <a:rPr sz="2800" spc="-265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then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form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b="1" spc="-10" dirty="0">
                <a:latin typeface="Tahoma"/>
                <a:cs typeface="Tahoma"/>
              </a:rPr>
              <a:t>conjugation bridge </a:t>
            </a:r>
            <a:r>
              <a:rPr sz="2800" dirty="0">
                <a:latin typeface="Verdana"/>
                <a:cs typeface="Verdana"/>
              </a:rPr>
              <a:t>when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they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touch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95" dirty="0">
                <a:latin typeface="Verdana"/>
                <a:cs typeface="Verdana"/>
              </a:rPr>
              <a:t>and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goes </a:t>
            </a:r>
            <a:r>
              <a:rPr sz="2800" spc="-120" dirty="0">
                <a:latin typeface="Verdana"/>
                <a:cs typeface="Verdana"/>
              </a:rPr>
              <a:t>from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male</a:t>
            </a:r>
            <a:r>
              <a:rPr sz="2800" spc="-26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into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the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female.</a:t>
            </a:r>
            <a:endParaRPr sz="28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680"/>
              </a:spcBef>
              <a:buChar char="•"/>
              <a:tabLst>
                <a:tab pos="356870" algn="l"/>
              </a:tabLst>
            </a:pPr>
            <a:r>
              <a:rPr sz="2800" spc="-295" dirty="0">
                <a:latin typeface="Verdana"/>
                <a:cs typeface="Verdana"/>
              </a:rPr>
              <a:t>In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practice,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mating</a:t>
            </a:r>
            <a:r>
              <a:rPr sz="2800" spc="-120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bacteria</a:t>
            </a:r>
            <a:endParaRPr sz="2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800" spc="-50" dirty="0">
                <a:latin typeface="Verdana"/>
                <a:cs typeface="Verdana"/>
              </a:rPr>
              <a:t>snuggle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together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in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groups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five</a:t>
            </a:r>
            <a:r>
              <a:rPr sz="2800" spc="-27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to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ten.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309" y="308813"/>
            <a:ext cx="24034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6.6</a:t>
            </a:r>
            <a:r>
              <a:rPr spc="-15" dirty="0"/>
              <a:t> </a:t>
            </a:r>
            <a:r>
              <a:rPr spc="-114" dirty="0"/>
              <a:t>Plasmids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9872" y="3998976"/>
            <a:ext cx="7252334" cy="1134745"/>
            <a:chOff x="499872" y="3998976"/>
            <a:chExt cx="7252334" cy="11347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872" y="4029456"/>
              <a:ext cx="525005" cy="7018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056" y="3998976"/>
              <a:ext cx="6922770" cy="7505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056" y="4383024"/>
              <a:ext cx="4941570" cy="7505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0095" y="4383024"/>
              <a:ext cx="896874" cy="75056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88644" y="930452"/>
            <a:ext cx="7713345" cy="39960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6870" algn="l"/>
              </a:tabLst>
            </a:pPr>
            <a:r>
              <a:rPr sz="2800" spc="-185" dirty="0">
                <a:latin typeface="Verdana"/>
                <a:cs typeface="Verdana"/>
              </a:rPr>
              <a:t>Small,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circular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molecules</a:t>
            </a:r>
            <a:r>
              <a:rPr sz="2800" spc="-2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DNA.</a:t>
            </a:r>
            <a:endParaRPr sz="2800">
              <a:latin typeface="Verdana"/>
              <a:cs typeface="Verdana"/>
            </a:endParaRPr>
          </a:p>
          <a:p>
            <a:pPr marL="356870" marR="1955800" indent="-344805">
              <a:lnSpc>
                <a:spcPts val="302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</a:tabLst>
            </a:pPr>
            <a:r>
              <a:rPr sz="2800" dirty="0">
                <a:latin typeface="Verdana"/>
                <a:cs typeface="Verdana"/>
              </a:rPr>
              <a:t>Replicate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independently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0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-10" dirty="0">
                <a:latin typeface="Verdana"/>
                <a:cs typeface="Verdana"/>
              </a:rPr>
              <a:t>chromosome.</a:t>
            </a:r>
            <a:endParaRPr sz="28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56870" algn="l"/>
              </a:tabLst>
            </a:pPr>
            <a:r>
              <a:rPr sz="2800" spc="-155" dirty="0">
                <a:latin typeface="Verdana"/>
                <a:cs typeface="Verdana"/>
              </a:rPr>
              <a:t>Usually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dispensable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for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growth,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but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under </a:t>
            </a:r>
            <a:r>
              <a:rPr sz="2800" spc="-60" dirty="0">
                <a:latin typeface="Verdana"/>
                <a:cs typeface="Verdana"/>
              </a:rPr>
              <a:t>some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conditions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provide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selective </a:t>
            </a:r>
            <a:r>
              <a:rPr sz="2800" spc="75" dirty="0">
                <a:latin typeface="Verdana"/>
                <a:cs typeface="Verdana"/>
              </a:rPr>
              <a:t>advantage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such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as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antibiotic</a:t>
            </a:r>
            <a:r>
              <a:rPr sz="2800" spc="-275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resistance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or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unique</a:t>
            </a:r>
            <a:r>
              <a:rPr sz="2800" spc="-1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metabolic</a:t>
            </a:r>
            <a:r>
              <a:rPr sz="2800" spc="-1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pathway.</a:t>
            </a:r>
            <a:endParaRPr sz="2800">
              <a:latin typeface="Verdana"/>
              <a:cs typeface="Verdana"/>
            </a:endParaRPr>
          </a:p>
          <a:p>
            <a:pPr marL="356870" marR="955675" indent="-344805">
              <a:lnSpc>
                <a:spcPts val="3020"/>
              </a:lnSpc>
              <a:spcBef>
                <a:spcPts val="725"/>
              </a:spcBef>
              <a:buFont typeface="Arial MT"/>
              <a:buChar char="•"/>
              <a:tabLst>
                <a:tab pos="356870" algn="l"/>
              </a:tabLst>
            </a:pPr>
            <a:r>
              <a:rPr sz="2800" spc="-10" dirty="0">
                <a:latin typeface="Verdana"/>
                <a:cs typeface="Verdana"/>
              </a:rPr>
              <a:t>Conjugative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plasmids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carry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genes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for </a:t>
            </a:r>
            <a:r>
              <a:rPr sz="2800" spc="-10" dirty="0">
                <a:latin typeface="Verdana"/>
                <a:cs typeface="Verdana"/>
              </a:rPr>
              <a:t>conjugation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including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195" dirty="0">
                <a:latin typeface="Verdana"/>
                <a:cs typeface="Verdana"/>
              </a:rPr>
              <a:t>sex</a:t>
            </a:r>
            <a:r>
              <a:rPr sz="2800" spc="-1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pili.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06440" y="4383023"/>
            <a:ext cx="525005" cy="75056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44" y="862711"/>
            <a:ext cx="7931784" cy="1392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</a:tabLst>
            </a:pPr>
            <a:r>
              <a:rPr sz="2800" spc="-125" dirty="0">
                <a:latin typeface="Verdana"/>
                <a:cs typeface="Verdana"/>
              </a:rPr>
              <a:t>Plasmids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which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make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cell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male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are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called</a:t>
            </a:r>
            <a:endParaRPr sz="2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25"/>
              </a:spcBef>
            </a:pPr>
            <a:r>
              <a:rPr sz="2800" b="1" spc="-200" dirty="0">
                <a:latin typeface="Tahoma"/>
                <a:cs typeface="Tahoma"/>
              </a:rPr>
              <a:t>fertility</a:t>
            </a:r>
            <a:r>
              <a:rPr sz="2800" b="1" spc="3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plasmids.</a:t>
            </a:r>
            <a:endParaRPr sz="280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650"/>
              </a:spcBef>
              <a:buChar char="•"/>
              <a:tabLst>
                <a:tab pos="356870" algn="l"/>
              </a:tabLst>
            </a:pPr>
            <a:r>
              <a:rPr sz="2800" spc="-155" dirty="0">
                <a:latin typeface="Verdana"/>
                <a:cs typeface="Verdana"/>
              </a:rPr>
              <a:t>The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most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famous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345" dirty="0">
                <a:latin typeface="Verdana"/>
                <a:cs typeface="Verdana"/>
              </a:rPr>
              <a:t>-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the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300" dirty="0">
                <a:latin typeface="Verdana"/>
                <a:cs typeface="Verdana"/>
              </a:rPr>
              <a:t>F-</a:t>
            </a:r>
            <a:r>
              <a:rPr sz="2800" spc="-55" dirty="0">
                <a:latin typeface="Verdana"/>
                <a:cs typeface="Verdana"/>
              </a:rPr>
              <a:t>plasmid</a:t>
            </a:r>
            <a:r>
              <a:rPr sz="2800" spc="-2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i="1" spc="-265" dirty="0">
                <a:latin typeface="Verdana"/>
                <a:cs typeface="Verdana"/>
              </a:rPr>
              <a:t>E.</a:t>
            </a:r>
            <a:r>
              <a:rPr sz="2800" i="1" spc="-185" dirty="0">
                <a:latin typeface="Verdana"/>
                <a:cs typeface="Verdana"/>
              </a:rPr>
              <a:t> </a:t>
            </a:r>
            <a:r>
              <a:rPr sz="2800" i="1" spc="-10" dirty="0">
                <a:latin typeface="Verdana"/>
                <a:cs typeface="Verdana"/>
              </a:rPr>
              <a:t>coli</a:t>
            </a:r>
            <a:r>
              <a:rPr sz="2800" spc="-10" dirty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51428" y="4529328"/>
            <a:ext cx="1869439" cy="637540"/>
            <a:chOff x="3551428" y="4529328"/>
            <a:chExt cx="1869439" cy="637540"/>
          </a:xfrm>
        </p:grpSpPr>
        <p:sp>
          <p:nvSpPr>
            <p:cNvPr id="4" name="object 4"/>
            <p:cNvSpPr/>
            <p:nvPr/>
          </p:nvSpPr>
          <p:spPr>
            <a:xfrm>
              <a:off x="3551428" y="4529328"/>
              <a:ext cx="1869439" cy="186690"/>
            </a:xfrm>
            <a:custGeom>
              <a:avLst/>
              <a:gdLst/>
              <a:ahLst/>
              <a:cxnLst/>
              <a:rect l="l" t="t" r="r" b="b"/>
              <a:pathLst>
                <a:path w="1869439" h="186689">
                  <a:moveTo>
                    <a:pt x="169291" y="175514"/>
                  </a:moveTo>
                  <a:lnTo>
                    <a:pt x="70065" y="122085"/>
                  </a:lnTo>
                  <a:lnTo>
                    <a:pt x="73291" y="116078"/>
                  </a:lnTo>
                  <a:lnTo>
                    <a:pt x="85090" y="94107"/>
                  </a:lnTo>
                  <a:lnTo>
                    <a:pt x="0" y="91567"/>
                  </a:lnTo>
                  <a:lnTo>
                    <a:pt x="49022" y="161290"/>
                  </a:lnTo>
                  <a:lnTo>
                    <a:pt x="64046" y="133299"/>
                  </a:lnTo>
                  <a:lnTo>
                    <a:pt x="163322" y="186690"/>
                  </a:lnTo>
                  <a:lnTo>
                    <a:pt x="169291" y="175514"/>
                  </a:lnTo>
                  <a:close/>
                </a:path>
                <a:path w="1869439" h="186689">
                  <a:moveTo>
                    <a:pt x="1869440" y="80772"/>
                  </a:moveTo>
                  <a:lnTo>
                    <a:pt x="1842516" y="0"/>
                  </a:lnTo>
                  <a:lnTo>
                    <a:pt x="1788668" y="53848"/>
                  </a:lnTo>
                  <a:lnTo>
                    <a:pt x="1869440" y="80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7325" y="4672584"/>
              <a:ext cx="149987" cy="1224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9941" y="4994148"/>
              <a:ext cx="193167" cy="17233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009390" y="3697648"/>
            <a:ext cx="62166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sz="1200" b="1" spc="-120" dirty="0">
                <a:latin typeface="Arial"/>
                <a:cs typeface="Arial"/>
              </a:rPr>
              <a:t>F-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135" dirty="0">
                <a:latin typeface="Arial"/>
                <a:cs typeface="Arial"/>
              </a:rPr>
              <a:t>plasmid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0400" y="2667000"/>
            <a:ext cx="3124200" cy="31089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27175" y="3993845"/>
            <a:ext cx="190309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45" dirty="0">
                <a:latin typeface="Tahoma"/>
                <a:cs typeface="Tahoma"/>
              </a:rPr>
              <a:t>Transfer</a:t>
            </a:r>
            <a:r>
              <a:rPr sz="2000" b="1" spc="3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(</a:t>
            </a:r>
            <a:r>
              <a:rPr sz="2000" b="1" i="1" spc="-10" dirty="0">
                <a:latin typeface="Verdana"/>
                <a:cs typeface="Verdana"/>
              </a:rPr>
              <a:t>tra</a:t>
            </a:r>
            <a:r>
              <a:rPr sz="2000" b="1" spc="-1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ahoma"/>
                <a:cs typeface="Tahoma"/>
              </a:rPr>
              <a:t>genes</a:t>
            </a:r>
            <a:endParaRPr sz="2000">
              <a:latin typeface="Tahoma"/>
              <a:cs typeface="Tahoma"/>
            </a:endParaRPr>
          </a:p>
          <a:p>
            <a:pPr marL="850900" marR="5080">
              <a:lnSpc>
                <a:spcPct val="100000"/>
              </a:lnSpc>
              <a:spcBef>
                <a:spcPts val="1205"/>
              </a:spcBef>
            </a:pPr>
            <a:r>
              <a:rPr sz="2000" b="1" spc="-60" dirty="0">
                <a:latin typeface="Tahoma"/>
                <a:cs typeface="Tahoma"/>
              </a:rPr>
              <a:t>Origin </a:t>
            </a:r>
            <a:r>
              <a:rPr sz="2000" b="1" spc="-90" dirty="0">
                <a:latin typeface="Tahoma"/>
                <a:cs typeface="Tahoma"/>
              </a:rPr>
              <a:t>of </a:t>
            </a:r>
            <a:r>
              <a:rPr sz="2000" b="1" spc="-10" dirty="0">
                <a:latin typeface="Tahoma"/>
                <a:cs typeface="Tahoma"/>
              </a:rPr>
              <a:t>transfer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06724" y="4636896"/>
            <a:ext cx="2148205" cy="266065"/>
          </a:xfrm>
          <a:custGeom>
            <a:avLst/>
            <a:gdLst/>
            <a:ahLst/>
            <a:cxnLst/>
            <a:rect l="l" t="t" r="r" b="b"/>
            <a:pathLst>
              <a:path w="2148204" h="266064">
                <a:moveTo>
                  <a:pt x="242062" y="227965"/>
                </a:moveTo>
                <a:lnTo>
                  <a:pt x="94297" y="80200"/>
                </a:lnTo>
                <a:lnTo>
                  <a:pt x="107823" y="66675"/>
                </a:lnTo>
                <a:lnTo>
                  <a:pt x="121285" y="53213"/>
                </a:lnTo>
                <a:lnTo>
                  <a:pt x="0" y="12827"/>
                </a:lnTo>
                <a:lnTo>
                  <a:pt x="40386" y="134112"/>
                </a:lnTo>
                <a:lnTo>
                  <a:pt x="67373" y="107124"/>
                </a:lnTo>
                <a:lnTo>
                  <a:pt x="215138" y="254889"/>
                </a:lnTo>
                <a:lnTo>
                  <a:pt x="242062" y="227965"/>
                </a:lnTo>
                <a:close/>
              </a:path>
              <a:path w="2148204" h="266064">
                <a:moveTo>
                  <a:pt x="2147697" y="25654"/>
                </a:moveTo>
                <a:lnTo>
                  <a:pt x="2119503" y="0"/>
                </a:lnTo>
                <a:lnTo>
                  <a:pt x="1967509" y="168275"/>
                </a:lnTo>
                <a:lnTo>
                  <a:pt x="1939290" y="142748"/>
                </a:lnTo>
                <a:lnTo>
                  <a:pt x="1905000" y="265811"/>
                </a:lnTo>
                <a:lnTo>
                  <a:pt x="2023999" y="219329"/>
                </a:lnTo>
                <a:lnTo>
                  <a:pt x="2011349" y="207899"/>
                </a:lnTo>
                <a:lnTo>
                  <a:pt x="1995728" y="193789"/>
                </a:lnTo>
                <a:lnTo>
                  <a:pt x="2147697" y="25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32809" y="5289880"/>
            <a:ext cx="1407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40" dirty="0">
                <a:latin typeface="Tahoma"/>
                <a:cs typeface="Tahoma"/>
              </a:rPr>
              <a:t>Replicating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ahoma"/>
                <a:cs typeface="Tahoma"/>
              </a:rPr>
              <a:t>genes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5566917" y="4985384"/>
            <a:ext cx="134048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60" dirty="0">
                <a:latin typeface="Tahoma"/>
                <a:cs typeface="Tahoma"/>
              </a:rPr>
              <a:t>Origin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25" dirty="0">
                <a:latin typeface="Tahoma"/>
                <a:cs typeface="Tahoma"/>
              </a:rPr>
              <a:t>of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35" dirty="0">
                <a:latin typeface="Tahoma"/>
                <a:cs typeface="Tahoma"/>
              </a:rPr>
              <a:t>replication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434644" y="862711"/>
            <a:ext cx="8255000" cy="1819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270" marR="3048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82270" algn="l"/>
              </a:tabLst>
            </a:pPr>
            <a:r>
              <a:rPr sz="2800" spc="-155" dirty="0">
                <a:latin typeface="Verdana"/>
                <a:cs typeface="Verdana"/>
              </a:rPr>
              <a:t>The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male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donor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cells</a:t>
            </a:r>
            <a:r>
              <a:rPr sz="2800" spc="-2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are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known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as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315" dirty="0">
                <a:latin typeface="Verdana"/>
                <a:cs typeface="Verdana"/>
              </a:rPr>
              <a:t>F</a:t>
            </a:r>
            <a:r>
              <a:rPr sz="2775" spc="-472" baseline="25525" dirty="0">
                <a:latin typeface="Verdana"/>
                <a:cs typeface="Verdana"/>
              </a:rPr>
              <a:t>+</a:t>
            </a:r>
            <a:r>
              <a:rPr sz="2775" spc="202" baseline="25525" dirty="0">
                <a:latin typeface="Verdana"/>
                <a:cs typeface="Verdana"/>
              </a:rPr>
              <a:t> </a:t>
            </a:r>
            <a:r>
              <a:rPr sz="2800" spc="100" dirty="0">
                <a:latin typeface="Verdana"/>
                <a:cs typeface="Verdana"/>
              </a:rPr>
              <a:t>and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dirty="0">
                <a:latin typeface="Verdana"/>
                <a:cs typeface="Verdana"/>
              </a:rPr>
              <a:t>female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recipient</a:t>
            </a:r>
            <a:r>
              <a:rPr sz="2800" spc="-114" dirty="0">
                <a:latin typeface="Verdana"/>
                <a:cs typeface="Verdana"/>
              </a:rPr>
              <a:t> </a:t>
            </a:r>
            <a:r>
              <a:rPr sz="2800" spc="-245" dirty="0">
                <a:latin typeface="Verdana"/>
                <a:cs typeface="Verdana"/>
              </a:rPr>
              <a:t>F</a:t>
            </a:r>
            <a:r>
              <a:rPr sz="2775" spc="-367" baseline="25525" dirty="0">
                <a:latin typeface="Verdana"/>
                <a:cs typeface="Verdana"/>
              </a:rPr>
              <a:t>-</a:t>
            </a:r>
            <a:r>
              <a:rPr sz="2800" spc="-50" dirty="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 marL="382270" indent="-344170">
              <a:lnSpc>
                <a:spcPct val="100000"/>
              </a:lnSpc>
              <a:spcBef>
                <a:spcPts val="675"/>
              </a:spcBef>
              <a:buChar char="•"/>
              <a:tabLst>
                <a:tab pos="382270" algn="l"/>
              </a:tabLst>
            </a:pPr>
            <a:r>
              <a:rPr sz="2800" spc="-40" dirty="0">
                <a:latin typeface="Verdana"/>
                <a:cs typeface="Verdana"/>
              </a:rPr>
              <a:t>Role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in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conjugation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280" dirty="0">
                <a:latin typeface="Verdana"/>
                <a:cs typeface="Verdana"/>
              </a:rPr>
              <a:t>is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determined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by</a:t>
            </a:r>
            <a:endParaRPr sz="2800">
              <a:latin typeface="Verdana"/>
              <a:cs typeface="Verdana"/>
            </a:endParaRPr>
          </a:p>
          <a:p>
            <a:pPr marL="382270">
              <a:lnSpc>
                <a:spcPct val="100000"/>
              </a:lnSpc>
              <a:spcBef>
                <a:spcPts val="5"/>
              </a:spcBef>
            </a:pPr>
            <a:r>
              <a:rPr sz="2800" spc="-35" dirty="0">
                <a:latin typeface="Verdana"/>
                <a:cs typeface="Verdana"/>
              </a:rPr>
              <a:t>the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presence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or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75" dirty="0">
                <a:latin typeface="Verdana"/>
                <a:cs typeface="Verdana"/>
              </a:rPr>
              <a:t>absence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the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295" dirty="0">
                <a:latin typeface="Verdana"/>
                <a:cs typeface="Verdana"/>
              </a:rPr>
              <a:t>F-</a:t>
            </a:r>
            <a:r>
              <a:rPr sz="2800" spc="-10" dirty="0">
                <a:latin typeface="Verdana"/>
                <a:cs typeface="Verdana"/>
              </a:rPr>
              <a:t>plasmid.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688644" y="404825"/>
            <a:ext cx="7487284" cy="5705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10"/>
              </a:spcBef>
            </a:pPr>
            <a:r>
              <a:rPr sz="2800" b="1" spc="-175" dirty="0">
                <a:latin typeface="Tahoma"/>
                <a:cs typeface="Tahoma"/>
              </a:rPr>
              <a:t>6.6.2</a:t>
            </a:r>
            <a:r>
              <a:rPr sz="2800" b="1" spc="-85" dirty="0">
                <a:latin typeface="Tahoma"/>
                <a:cs typeface="Tahoma"/>
              </a:rPr>
              <a:t> </a:t>
            </a:r>
            <a:r>
              <a:rPr sz="2800" b="1" spc="-60" dirty="0">
                <a:latin typeface="Tahoma"/>
                <a:cs typeface="Tahoma"/>
              </a:rPr>
              <a:t>Replication</a:t>
            </a:r>
            <a:r>
              <a:rPr sz="2800" b="1" spc="-110" dirty="0">
                <a:latin typeface="Tahoma"/>
                <a:cs typeface="Tahoma"/>
              </a:rPr>
              <a:t> </a:t>
            </a:r>
            <a:r>
              <a:rPr sz="2800" b="1" spc="-140" dirty="0">
                <a:latin typeface="Tahoma"/>
                <a:cs typeface="Tahoma"/>
              </a:rPr>
              <a:t>During</a:t>
            </a:r>
            <a:r>
              <a:rPr sz="2800" b="1" spc="-50" dirty="0">
                <a:latin typeface="Tahoma"/>
                <a:cs typeface="Tahoma"/>
              </a:rPr>
              <a:t> </a:t>
            </a:r>
            <a:r>
              <a:rPr sz="2800" b="1" spc="-85" dirty="0">
                <a:latin typeface="Tahoma"/>
                <a:cs typeface="Tahoma"/>
              </a:rPr>
              <a:t>Plasmid</a:t>
            </a:r>
            <a:r>
              <a:rPr sz="2800" b="1" spc="-50" dirty="0">
                <a:latin typeface="Tahoma"/>
                <a:cs typeface="Tahoma"/>
              </a:rPr>
              <a:t> </a:t>
            </a:r>
            <a:r>
              <a:rPr sz="2800" b="1" spc="-40" dirty="0">
                <a:latin typeface="Tahoma"/>
                <a:cs typeface="Tahoma"/>
              </a:rPr>
              <a:t>Transfer</a:t>
            </a:r>
            <a:endParaRPr sz="2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64"/>
              </a:spcBef>
            </a:pPr>
            <a:endParaRPr sz="2800" dirty="0">
              <a:latin typeface="Tahoma"/>
              <a:cs typeface="Tahoma"/>
            </a:endParaRPr>
          </a:p>
          <a:p>
            <a:pPr marL="698500" marR="683895" indent="-686435">
              <a:lnSpc>
                <a:spcPct val="100000"/>
              </a:lnSpc>
            </a:pPr>
            <a:r>
              <a:rPr sz="2800" spc="-55" dirty="0">
                <a:latin typeface="Verdana"/>
                <a:cs typeface="Verdana"/>
              </a:rPr>
              <a:t>Only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65" dirty="0">
                <a:latin typeface="Verdana"/>
                <a:cs typeface="Verdana"/>
              </a:rPr>
              <a:t>one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10" dirty="0">
                <a:latin typeface="Verdana"/>
                <a:cs typeface="Verdana"/>
              </a:rPr>
              <a:t>strand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the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290" dirty="0">
                <a:latin typeface="Verdana"/>
                <a:cs typeface="Verdana"/>
              </a:rPr>
              <a:t>F-</a:t>
            </a:r>
            <a:r>
              <a:rPr sz="2800" spc="-55" dirty="0">
                <a:latin typeface="Verdana"/>
                <a:cs typeface="Verdana"/>
              </a:rPr>
              <a:t>plasmid</a:t>
            </a:r>
            <a:r>
              <a:rPr sz="2800" spc="-2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305" dirty="0">
                <a:latin typeface="Verdana"/>
                <a:cs typeface="Verdana"/>
              </a:rPr>
              <a:t>is </a:t>
            </a:r>
            <a:r>
              <a:rPr sz="2800" spc="-40" dirty="0">
                <a:latin typeface="Verdana"/>
                <a:cs typeface="Verdana"/>
              </a:rPr>
              <a:t>transferred.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00" spc="-155" dirty="0">
                <a:latin typeface="Verdana"/>
                <a:cs typeface="Verdana"/>
              </a:rPr>
              <a:t>The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replication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process:</a:t>
            </a:r>
            <a:endParaRPr sz="2800" dirty="0">
              <a:latin typeface="Verdana"/>
              <a:cs typeface="Verdana"/>
            </a:endParaRPr>
          </a:p>
          <a:p>
            <a:pPr marL="12700" marR="5080" indent="39306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5765" algn="l"/>
              </a:tabLst>
            </a:pPr>
            <a:r>
              <a:rPr sz="2800" spc="110" dirty="0">
                <a:latin typeface="Verdana"/>
                <a:cs typeface="Verdana"/>
              </a:rPr>
              <a:t>One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the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two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strands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the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double </a:t>
            </a:r>
            <a:r>
              <a:rPr sz="2800" spc="-40" dirty="0">
                <a:latin typeface="Verdana"/>
                <a:cs typeface="Verdana"/>
              </a:rPr>
              <a:t>stranded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the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-295" dirty="0">
                <a:latin typeface="Verdana"/>
                <a:cs typeface="Verdana"/>
              </a:rPr>
              <a:t>F-</a:t>
            </a:r>
            <a:r>
              <a:rPr sz="2800" spc="-50" dirty="0">
                <a:latin typeface="Verdana"/>
                <a:cs typeface="Verdana"/>
              </a:rPr>
              <a:t>plasmid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opens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up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at </a:t>
            </a:r>
            <a:r>
              <a:rPr sz="2800" spc="-35" dirty="0">
                <a:latin typeface="Verdana"/>
                <a:cs typeface="Verdana"/>
              </a:rPr>
              <a:t>the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b="1" spc="-110" dirty="0">
                <a:latin typeface="Tahoma"/>
                <a:cs typeface="Tahoma"/>
              </a:rPr>
              <a:t>origin</a:t>
            </a:r>
            <a:r>
              <a:rPr sz="2800" b="1" spc="-95" dirty="0">
                <a:latin typeface="Tahoma"/>
                <a:cs typeface="Tahoma"/>
              </a:rPr>
              <a:t> </a:t>
            </a:r>
            <a:r>
              <a:rPr sz="2800" b="1" spc="-65" dirty="0">
                <a:latin typeface="Tahoma"/>
                <a:cs typeface="Tahoma"/>
              </a:rPr>
              <a:t>of</a:t>
            </a:r>
            <a:r>
              <a:rPr sz="2800" b="1" spc="-110" dirty="0">
                <a:latin typeface="Tahoma"/>
                <a:cs typeface="Tahoma"/>
              </a:rPr>
              <a:t> </a:t>
            </a:r>
            <a:r>
              <a:rPr sz="2800" b="1" spc="-60" dirty="0">
                <a:latin typeface="Tahoma"/>
                <a:cs typeface="Tahoma"/>
              </a:rPr>
              <a:t>transfer</a:t>
            </a:r>
            <a:r>
              <a:rPr sz="2800" spc="-60" dirty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  <a:p>
            <a:pPr marL="12700" marR="45085" indent="39306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5765" algn="l"/>
              </a:tabLst>
            </a:pPr>
            <a:r>
              <a:rPr sz="2800" spc="-295" dirty="0">
                <a:latin typeface="Verdana"/>
                <a:cs typeface="Verdana"/>
              </a:rPr>
              <a:t>This</a:t>
            </a:r>
            <a:r>
              <a:rPr sz="2800" spc="-245" dirty="0">
                <a:latin typeface="Verdana"/>
                <a:cs typeface="Verdana"/>
              </a:rPr>
              <a:t> </a:t>
            </a:r>
            <a:r>
              <a:rPr lang="en-MY" sz="2800" b="1" spc="-105" dirty="0">
                <a:latin typeface="Tahoma"/>
                <a:cs typeface="Tahoma"/>
              </a:rPr>
              <a:t>l</a:t>
            </a:r>
            <a:r>
              <a:rPr sz="2800" b="1" spc="-105" dirty="0" err="1">
                <a:latin typeface="Tahoma"/>
                <a:cs typeface="Tahoma"/>
              </a:rPr>
              <a:t>inearised</a:t>
            </a:r>
            <a:r>
              <a:rPr sz="2800" b="1" spc="-85" dirty="0">
                <a:latin typeface="Tahoma"/>
                <a:cs typeface="Tahoma"/>
              </a:rPr>
              <a:t> </a:t>
            </a:r>
            <a:r>
              <a:rPr sz="2800" b="1" spc="-75" dirty="0">
                <a:latin typeface="Tahoma"/>
                <a:cs typeface="Tahoma"/>
              </a:rPr>
              <a:t>single</a:t>
            </a:r>
            <a:r>
              <a:rPr sz="2800" b="1" spc="-50" dirty="0">
                <a:latin typeface="Tahoma"/>
                <a:cs typeface="Tahoma"/>
              </a:rPr>
              <a:t> </a:t>
            </a:r>
            <a:r>
              <a:rPr sz="2800" b="1" spc="-114" dirty="0">
                <a:latin typeface="Tahoma"/>
                <a:cs typeface="Tahoma"/>
              </a:rPr>
              <a:t>strand</a:t>
            </a:r>
            <a:r>
              <a:rPr sz="2800" b="1" spc="-35" dirty="0">
                <a:latin typeface="Tahoma"/>
                <a:cs typeface="Tahom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DNA </a:t>
            </a:r>
            <a:r>
              <a:rPr sz="2800" spc="-60" dirty="0">
                <a:latin typeface="Verdana"/>
                <a:cs typeface="Verdana"/>
              </a:rPr>
              <a:t>moves</a:t>
            </a:r>
            <a:r>
              <a:rPr sz="2800" spc="-245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through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the</a:t>
            </a:r>
            <a:r>
              <a:rPr sz="2800" spc="-1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conjugation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bridge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into </a:t>
            </a:r>
            <a:r>
              <a:rPr sz="2800" spc="-40" dirty="0">
                <a:latin typeface="Verdana"/>
                <a:cs typeface="Verdana"/>
              </a:rPr>
              <a:t>the</a:t>
            </a:r>
            <a:r>
              <a:rPr sz="2800" spc="-1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female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cell.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434644" y="1014806"/>
            <a:ext cx="8060055" cy="532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95300" marR="30480" indent="-457200">
              <a:lnSpc>
                <a:spcPct val="100000"/>
              </a:lnSpc>
              <a:spcBef>
                <a:spcPts val="110"/>
              </a:spcBef>
              <a:buAutoNum type="arabicPeriod" startAt="3"/>
              <a:tabLst>
                <a:tab pos="495300" algn="l"/>
              </a:tabLst>
            </a:pPr>
            <a:r>
              <a:rPr sz="2800" spc="50" dirty="0">
                <a:latin typeface="Verdana"/>
                <a:cs typeface="Verdana"/>
              </a:rPr>
              <a:t>An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b="1" spc="-60" dirty="0">
                <a:latin typeface="Tahoma"/>
                <a:cs typeface="Tahoma"/>
              </a:rPr>
              <a:t>unbroken</a:t>
            </a:r>
            <a:r>
              <a:rPr sz="2800" b="1" spc="-85" dirty="0">
                <a:latin typeface="Tahoma"/>
                <a:cs typeface="Tahoma"/>
              </a:rPr>
              <a:t> </a:t>
            </a:r>
            <a:r>
              <a:rPr sz="2800" b="1" spc="-70" dirty="0">
                <a:latin typeface="Tahoma"/>
                <a:cs typeface="Tahoma"/>
              </a:rPr>
              <a:t>single</a:t>
            </a:r>
            <a:r>
              <a:rPr sz="2800" b="1" spc="-45" dirty="0">
                <a:latin typeface="Tahoma"/>
                <a:cs typeface="Tahoma"/>
              </a:rPr>
              <a:t> </a:t>
            </a:r>
            <a:r>
              <a:rPr sz="2800" b="1" spc="-55" dirty="0">
                <a:latin typeface="Tahoma"/>
                <a:cs typeface="Tahoma"/>
              </a:rPr>
              <a:t>stranded</a:t>
            </a:r>
            <a:r>
              <a:rPr sz="2800" b="1" spc="-65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circle</a:t>
            </a:r>
            <a:r>
              <a:rPr sz="2800" b="1" spc="-65" dirty="0">
                <a:latin typeface="Tahoma"/>
                <a:cs typeface="Tahom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-325" dirty="0">
                <a:latin typeface="Verdana"/>
                <a:cs typeface="Verdana"/>
              </a:rPr>
              <a:t>F- </a:t>
            </a:r>
            <a:r>
              <a:rPr sz="2800" spc="-55" dirty="0">
                <a:latin typeface="Verdana"/>
                <a:cs typeface="Verdana"/>
              </a:rPr>
              <a:t>plasmid</a:t>
            </a:r>
            <a:r>
              <a:rPr sz="2800" spc="-2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remains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inside</a:t>
            </a:r>
            <a:r>
              <a:rPr sz="2800" spc="-26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the</a:t>
            </a:r>
            <a:r>
              <a:rPr sz="2800" spc="-1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donor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cell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-425" dirty="0">
                <a:latin typeface="Verdana"/>
                <a:cs typeface="Verdana"/>
              </a:rPr>
              <a:t>– </a:t>
            </a:r>
            <a:r>
              <a:rPr sz="2800" spc="-45" dirty="0">
                <a:latin typeface="Verdana"/>
                <a:cs typeface="Verdana"/>
              </a:rPr>
              <a:t>used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as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template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for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the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195" dirty="0">
                <a:latin typeface="Verdana"/>
                <a:cs typeface="Verdana"/>
              </a:rPr>
              <a:t>synthesis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165" dirty="0">
                <a:latin typeface="Verdana"/>
                <a:cs typeface="Verdana"/>
              </a:rPr>
              <a:t>a </a:t>
            </a:r>
            <a:r>
              <a:rPr sz="2800" dirty="0">
                <a:latin typeface="Verdana"/>
                <a:cs typeface="Verdana"/>
              </a:rPr>
              <a:t>new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second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110" dirty="0">
                <a:latin typeface="Verdana"/>
                <a:cs typeface="Verdana"/>
              </a:rPr>
              <a:t>strand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150" dirty="0">
                <a:latin typeface="Verdana"/>
                <a:cs typeface="Verdana"/>
              </a:rPr>
              <a:t> </a:t>
            </a:r>
            <a:r>
              <a:rPr sz="2800" spc="65" dirty="0">
                <a:latin typeface="Verdana"/>
                <a:cs typeface="Verdana"/>
              </a:rPr>
              <a:t>replace</a:t>
            </a:r>
            <a:r>
              <a:rPr sz="2800" spc="-26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the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one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that </a:t>
            </a:r>
            <a:r>
              <a:rPr sz="2800" spc="-254" dirty="0">
                <a:latin typeface="Verdana"/>
                <a:cs typeface="Verdana"/>
              </a:rPr>
              <a:t>just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left.</a:t>
            </a:r>
            <a:endParaRPr sz="2800">
              <a:latin typeface="Verdana"/>
              <a:cs typeface="Verdana"/>
            </a:endParaRPr>
          </a:p>
          <a:p>
            <a:pPr marL="495300" marR="224154" indent="-457200">
              <a:lnSpc>
                <a:spcPct val="100000"/>
              </a:lnSpc>
              <a:spcBef>
                <a:spcPts val="680"/>
              </a:spcBef>
              <a:buAutoNum type="arabicPeriod" startAt="3"/>
              <a:tabLst>
                <a:tab pos="495300" algn="l"/>
              </a:tabLst>
            </a:pPr>
            <a:r>
              <a:rPr sz="2800" spc="-110" dirty="0">
                <a:latin typeface="Verdana"/>
                <a:cs typeface="Verdana"/>
              </a:rPr>
              <a:t>As</a:t>
            </a:r>
            <a:r>
              <a:rPr sz="2800" spc="-245" dirty="0">
                <a:latin typeface="Verdana"/>
                <a:cs typeface="Verdana"/>
              </a:rPr>
              <a:t> </a:t>
            </a:r>
            <a:r>
              <a:rPr sz="2800" b="1" spc="-95" dirty="0">
                <a:latin typeface="Tahoma"/>
                <a:cs typeface="Tahoma"/>
              </a:rPr>
              <a:t>the</a:t>
            </a:r>
            <a:r>
              <a:rPr sz="2800" b="1" spc="-75" dirty="0">
                <a:latin typeface="Tahoma"/>
                <a:cs typeface="Tahoma"/>
              </a:rPr>
              <a:t> </a:t>
            </a:r>
            <a:r>
              <a:rPr sz="2800" b="1" spc="-70" dirty="0">
                <a:latin typeface="Tahoma"/>
                <a:cs typeface="Tahoma"/>
              </a:rPr>
              <a:t>linearised</a:t>
            </a:r>
            <a:r>
              <a:rPr sz="2800" b="1" spc="-55" dirty="0">
                <a:latin typeface="Tahoma"/>
                <a:cs typeface="Tahoma"/>
              </a:rPr>
              <a:t> </a:t>
            </a:r>
            <a:r>
              <a:rPr sz="2800" b="1" spc="-65" dirty="0">
                <a:latin typeface="Tahoma"/>
                <a:cs typeface="Tahoma"/>
              </a:rPr>
              <a:t>single</a:t>
            </a:r>
            <a:r>
              <a:rPr sz="2800" b="1" spc="-45" dirty="0">
                <a:latin typeface="Tahoma"/>
                <a:cs typeface="Tahoma"/>
              </a:rPr>
              <a:t> </a:t>
            </a:r>
            <a:r>
              <a:rPr sz="2800" spc="-105" dirty="0">
                <a:latin typeface="Verdana"/>
                <a:cs typeface="Verdana"/>
              </a:rPr>
              <a:t>strand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295" dirty="0">
                <a:latin typeface="Verdana"/>
                <a:cs typeface="Verdana"/>
              </a:rPr>
              <a:t>F-</a:t>
            </a:r>
            <a:r>
              <a:rPr sz="2800" spc="-50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plasmid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enters </a:t>
            </a:r>
            <a:r>
              <a:rPr sz="2800" spc="-40" dirty="0">
                <a:latin typeface="Verdana"/>
                <a:cs typeface="Verdana"/>
              </a:rPr>
              <a:t>the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female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cell,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12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new </a:t>
            </a:r>
            <a:r>
              <a:rPr sz="2800" b="1" spc="-10" dirty="0">
                <a:latin typeface="Tahoma"/>
                <a:cs typeface="Tahoma"/>
              </a:rPr>
              <a:t>complementary</a:t>
            </a:r>
            <a:r>
              <a:rPr sz="2800" b="1" spc="-75" dirty="0">
                <a:latin typeface="Tahoma"/>
                <a:cs typeface="Tahoma"/>
              </a:rPr>
              <a:t> </a:t>
            </a:r>
            <a:r>
              <a:rPr sz="2800" b="1" spc="-120" dirty="0">
                <a:latin typeface="Tahoma"/>
                <a:cs typeface="Tahoma"/>
              </a:rPr>
              <a:t>strand</a:t>
            </a:r>
            <a:r>
              <a:rPr sz="2800" b="1" spc="-45" dirty="0">
                <a:latin typeface="Tahoma"/>
                <a:cs typeface="Tahom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305" dirty="0">
                <a:latin typeface="Verdana"/>
                <a:cs typeface="Verdana"/>
              </a:rPr>
              <a:t>is</a:t>
            </a:r>
            <a:endParaRPr sz="2800">
              <a:latin typeface="Verdana"/>
              <a:cs typeface="Verdana"/>
            </a:endParaRPr>
          </a:p>
          <a:p>
            <a:pPr marL="495300" marR="1512570">
              <a:lnSpc>
                <a:spcPct val="100000"/>
              </a:lnSpc>
              <a:spcBef>
                <a:spcPts val="5"/>
              </a:spcBef>
            </a:pPr>
            <a:r>
              <a:rPr sz="2800" b="1" spc="75" dirty="0">
                <a:latin typeface="Tahoma"/>
                <a:cs typeface="Tahoma"/>
              </a:rPr>
              <a:t>made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spc="-125" dirty="0">
                <a:latin typeface="Verdana"/>
                <a:cs typeface="Verdana"/>
              </a:rPr>
              <a:t>using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the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incoming</a:t>
            </a:r>
            <a:r>
              <a:rPr sz="2800" spc="-265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strand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as </a:t>
            </a:r>
            <a:r>
              <a:rPr sz="2800" spc="-10" dirty="0">
                <a:latin typeface="Verdana"/>
                <a:cs typeface="Verdana"/>
              </a:rPr>
              <a:t>template.</a:t>
            </a:r>
            <a:endParaRPr sz="2800">
              <a:latin typeface="Verdana"/>
              <a:cs typeface="Verdana"/>
            </a:endParaRPr>
          </a:p>
          <a:p>
            <a:pPr marL="495300" marR="455930" indent="-457200">
              <a:lnSpc>
                <a:spcPct val="100000"/>
              </a:lnSpc>
              <a:spcBef>
                <a:spcPts val="675"/>
              </a:spcBef>
              <a:buAutoNum type="arabicPeriod" startAt="5"/>
              <a:tabLst>
                <a:tab pos="495300" algn="l"/>
              </a:tabLst>
            </a:pPr>
            <a:r>
              <a:rPr sz="2800" spc="-25" dirty="0">
                <a:latin typeface="Verdana"/>
                <a:cs typeface="Verdana"/>
              </a:rPr>
              <a:t>When</a:t>
            </a:r>
            <a:r>
              <a:rPr sz="2800" spc="-10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the</a:t>
            </a:r>
            <a:r>
              <a:rPr sz="2800" spc="-114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female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cell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has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received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the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-320" dirty="0">
                <a:latin typeface="Verdana"/>
                <a:cs typeface="Verdana"/>
              </a:rPr>
              <a:t>F- </a:t>
            </a:r>
            <a:r>
              <a:rPr sz="2800" spc="-55" dirty="0">
                <a:latin typeface="Verdana"/>
                <a:cs typeface="Verdana"/>
              </a:rPr>
              <a:t>plasmid</a:t>
            </a:r>
            <a:r>
              <a:rPr sz="2800" spc="-285" dirty="0">
                <a:latin typeface="Verdana"/>
                <a:cs typeface="Verdana"/>
              </a:rPr>
              <a:t> </a:t>
            </a:r>
            <a:r>
              <a:rPr sz="2800" spc="-170" dirty="0">
                <a:latin typeface="Verdana"/>
                <a:cs typeface="Verdana"/>
              </a:rPr>
              <a:t>it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60" dirty="0">
                <a:latin typeface="Verdana"/>
                <a:cs typeface="Verdana"/>
              </a:rPr>
              <a:t>becomes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310" dirty="0">
                <a:latin typeface="Verdana"/>
                <a:cs typeface="Verdana"/>
              </a:rPr>
              <a:t>F</a:t>
            </a:r>
            <a:r>
              <a:rPr sz="2775" spc="-465" baseline="25525" dirty="0">
                <a:latin typeface="Verdana"/>
                <a:cs typeface="Verdana"/>
              </a:rPr>
              <a:t>+</a:t>
            </a:r>
            <a:r>
              <a:rPr sz="2775" spc="179" baseline="25525" dirty="0">
                <a:latin typeface="Verdana"/>
                <a:cs typeface="Verdana"/>
              </a:rPr>
              <a:t> </a:t>
            </a:r>
            <a:r>
              <a:rPr sz="2800" spc="-345" dirty="0">
                <a:latin typeface="Verdana"/>
                <a:cs typeface="Verdana"/>
              </a:rPr>
              <a:t>-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male!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ts val="1639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300" rIns="0" bIns="0" rtlCol="0">
            <a:spAutoFit/>
          </a:bodyPr>
          <a:lstStyle/>
          <a:p>
            <a:pPr marL="1132205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6.1</a:t>
            </a:r>
            <a:r>
              <a:rPr spc="-20" dirty="0"/>
              <a:t> </a:t>
            </a:r>
            <a:r>
              <a:rPr dirty="0"/>
              <a:t>Naked DNA</a:t>
            </a:r>
            <a:r>
              <a:rPr spc="-10" dirty="0"/>
              <a:t> </a:t>
            </a:r>
            <a:r>
              <a:rPr spc="-155" dirty="0"/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7807" y="1447800"/>
            <a:ext cx="7750175" cy="31864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77850" indent="-344805" algn="just">
              <a:lnSpc>
                <a:spcPct val="100000"/>
              </a:lnSpc>
              <a:spcBef>
                <a:spcPts val="110"/>
              </a:spcBef>
              <a:buChar char="•"/>
              <a:tabLst>
                <a:tab pos="356870" algn="l"/>
              </a:tabLst>
            </a:pPr>
            <a:r>
              <a:rPr sz="2800" spc="-229" dirty="0">
                <a:latin typeface="Verdana"/>
                <a:cs typeface="Verdana"/>
              </a:rPr>
              <a:t>The</a:t>
            </a:r>
            <a:r>
              <a:rPr sz="2800" spc="-20" dirty="0">
                <a:latin typeface="Verdana"/>
                <a:cs typeface="Verdana"/>
              </a:rPr>
              <a:t> broadest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possible</a:t>
            </a:r>
            <a:r>
              <a:rPr sz="2800" spc="-130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definition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270" dirty="0">
                <a:latin typeface="Verdana"/>
                <a:cs typeface="Verdana"/>
              </a:rPr>
              <a:t>sex</a:t>
            </a:r>
            <a:r>
              <a:rPr sz="2800" spc="25" dirty="0">
                <a:latin typeface="Verdana"/>
                <a:cs typeface="Verdana"/>
              </a:rPr>
              <a:t> </a:t>
            </a:r>
            <a:r>
              <a:rPr sz="2800" spc="-645" dirty="0">
                <a:latin typeface="Verdana"/>
                <a:cs typeface="Verdana"/>
              </a:rPr>
              <a:t>= </a:t>
            </a:r>
            <a:r>
              <a:rPr sz="2800" spc="50" dirty="0">
                <a:latin typeface="Verdana"/>
                <a:cs typeface="Verdana"/>
              </a:rPr>
              <a:t>genetic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material</a:t>
            </a:r>
            <a:r>
              <a:rPr lang="en-MY" sz="2800" spc="-155" dirty="0">
                <a:latin typeface="Verdana"/>
                <a:cs typeface="Verdana"/>
              </a:rPr>
              <a:t> is </a:t>
            </a:r>
            <a:r>
              <a:rPr sz="2800" spc="-120" dirty="0">
                <a:latin typeface="Verdana"/>
                <a:cs typeface="Verdana"/>
              </a:rPr>
              <a:t>transferred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-160" dirty="0">
                <a:latin typeface="Verdana"/>
                <a:cs typeface="Verdana"/>
              </a:rPr>
              <a:t>from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one </a:t>
            </a:r>
            <a:r>
              <a:rPr sz="2800" spc="-65" dirty="0">
                <a:latin typeface="Verdana"/>
                <a:cs typeface="Verdana"/>
              </a:rPr>
              <a:t>partner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the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other.</a:t>
            </a:r>
            <a:endParaRPr sz="2800" dirty="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680"/>
              </a:spcBef>
              <a:buChar char="•"/>
              <a:tabLst>
                <a:tab pos="356870" algn="l"/>
              </a:tabLst>
            </a:pPr>
            <a:r>
              <a:rPr sz="2800" spc="-30" dirty="0">
                <a:latin typeface="Verdana"/>
                <a:cs typeface="Verdana"/>
              </a:rPr>
              <a:t>Bacterial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cells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165" dirty="0">
                <a:latin typeface="Verdana"/>
                <a:cs typeface="Verdana"/>
              </a:rPr>
              <a:t>can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take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up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naked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DNA </a:t>
            </a:r>
            <a:r>
              <a:rPr sz="2800" spc="-20" dirty="0">
                <a:latin typeface="Verdana"/>
                <a:cs typeface="Verdana"/>
              </a:rPr>
              <a:t>molecules</a:t>
            </a:r>
            <a:r>
              <a:rPr sz="2800" spc="-270" dirty="0">
                <a:latin typeface="Verdana"/>
                <a:cs typeface="Verdana"/>
              </a:rPr>
              <a:t> </a:t>
            </a:r>
            <a:r>
              <a:rPr sz="2800" spc="95" dirty="0">
                <a:latin typeface="Verdana"/>
                <a:cs typeface="Verdana"/>
              </a:rPr>
              <a:t>and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incorporate</a:t>
            </a:r>
            <a:r>
              <a:rPr sz="2800" spc="-26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the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40" dirty="0">
                <a:latin typeface="Verdana"/>
                <a:cs typeface="Verdana"/>
              </a:rPr>
              <a:t>genetic </a:t>
            </a:r>
            <a:r>
              <a:rPr sz="2800" spc="-80" dirty="0">
                <a:latin typeface="Verdana"/>
                <a:cs typeface="Verdana"/>
              </a:rPr>
              <a:t>information</a:t>
            </a:r>
            <a:r>
              <a:rPr sz="2800" spc="-245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they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carry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345" dirty="0">
                <a:latin typeface="Verdana"/>
                <a:cs typeface="Verdana"/>
              </a:rPr>
              <a:t>-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TRANSFORMATION.</a:t>
            </a:r>
            <a:endParaRPr sz="2800" dirty="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sz="2800" dirty="0">
                <a:latin typeface="Verdana"/>
                <a:cs typeface="Verdana"/>
              </a:rPr>
              <a:t>No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55" dirty="0">
                <a:latin typeface="Verdana"/>
                <a:cs typeface="Verdana"/>
              </a:rPr>
              <a:t>actual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cell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1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cell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90" dirty="0">
                <a:latin typeface="Verdana"/>
                <a:cs typeface="Verdana"/>
              </a:rPr>
              <a:t>contact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happens.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41959"/>
            <a:ext cx="8104632" cy="58826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2231" y="3383279"/>
            <a:ext cx="8532495" cy="1604010"/>
            <a:chOff x="332231" y="3383279"/>
            <a:chExt cx="8532495" cy="16040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231" y="3383279"/>
              <a:ext cx="646938" cy="7505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656" y="3383279"/>
              <a:ext cx="7465314" cy="7505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656" y="3809999"/>
              <a:ext cx="8187690" cy="7505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656" y="4236719"/>
              <a:ext cx="1113282" cy="7505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6943" y="4236719"/>
              <a:ext cx="881633" cy="7505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5583" y="4236719"/>
              <a:ext cx="6236970" cy="75056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6244" y="1167206"/>
            <a:ext cx="8028940" cy="40398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864869" indent="-344805">
              <a:lnSpc>
                <a:spcPct val="100000"/>
              </a:lnSpc>
              <a:spcBef>
                <a:spcPts val="110"/>
              </a:spcBef>
            </a:pPr>
            <a:r>
              <a:rPr sz="2800" spc="165" dirty="0">
                <a:latin typeface="Verdana"/>
                <a:cs typeface="Verdana"/>
              </a:rPr>
              <a:t>•</a:t>
            </a:r>
            <a:r>
              <a:rPr sz="2800" spc="45" dirty="0">
                <a:latin typeface="Verdana"/>
                <a:cs typeface="Verdana"/>
              </a:rPr>
              <a:t> </a:t>
            </a:r>
            <a:r>
              <a:rPr sz="2800" spc="-595" dirty="0">
                <a:latin typeface="Verdana"/>
                <a:cs typeface="Verdana"/>
              </a:rPr>
              <a:t>=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the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process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jumping</a:t>
            </a:r>
            <a:r>
              <a:rPr sz="2800" spc="-275" dirty="0">
                <a:latin typeface="Verdana"/>
                <a:cs typeface="Verdana"/>
              </a:rPr>
              <a:t> </a:t>
            </a:r>
            <a:r>
              <a:rPr sz="2800" spc="-120" dirty="0">
                <a:latin typeface="Verdana"/>
                <a:cs typeface="Verdana"/>
              </a:rPr>
              <a:t>from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65" dirty="0">
                <a:latin typeface="Verdana"/>
                <a:cs typeface="Verdana"/>
              </a:rPr>
              <a:t>one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DNA </a:t>
            </a:r>
            <a:r>
              <a:rPr sz="2800" dirty="0">
                <a:latin typeface="Verdana"/>
                <a:cs typeface="Verdana"/>
              </a:rPr>
              <a:t>molecule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to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another.</a:t>
            </a:r>
            <a:endParaRPr sz="2800">
              <a:latin typeface="Verdana"/>
              <a:cs typeface="Verdana"/>
            </a:endParaRPr>
          </a:p>
          <a:p>
            <a:pPr marL="356870" marR="387350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sz="2800" spc="-215" dirty="0">
                <a:latin typeface="Verdana"/>
                <a:cs typeface="Verdana"/>
              </a:rPr>
              <a:t>To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transfer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chromosomal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genes,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plasmid </a:t>
            </a:r>
            <a:r>
              <a:rPr sz="2800" spc="-185" dirty="0">
                <a:latin typeface="Verdana"/>
                <a:cs typeface="Verdana"/>
              </a:rPr>
              <a:t>must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250" dirty="0">
                <a:latin typeface="Verdana"/>
                <a:cs typeface="Verdana"/>
              </a:rPr>
              <a:t>first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physically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integrate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155" dirty="0">
                <a:latin typeface="Verdana"/>
                <a:cs typeface="Verdana"/>
              </a:rPr>
              <a:t>itself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into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-20" dirty="0">
                <a:latin typeface="Verdana"/>
                <a:cs typeface="Verdana"/>
              </a:rPr>
              <a:t>chromosome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the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bacterium.</a:t>
            </a:r>
            <a:endParaRPr sz="28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sz="2800" spc="-155" dirty="0">
                <a:latin typeface="Verdana"/>
                <a:cs typeface="Verdana"/>
              </a:rPr>
              <a:t>The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process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integration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needs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20" dirty="0">
                <a:latin typeface="Verdana"/>
                <a:cs typeface="Verdana"/>
              </a:rPr>
              <a:t>pairs</a:t>
            </a:r>
            <a:r>
              <a:rPr sz="2800" spc="-26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of </a:t>
            </a:r>
            <a:r>
              <a:rPr sz="2800" dirty="0">
                <a:latin typeface="Verdana"/>
                <a:cs typeface="Verdana"/>
              </a:rPr>
              <a:t>identical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or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nearly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identical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sequences, </a:t>
            </a:r>
            <a:r>
              <a:rPr sz="2800" spc="65" dirty="0">
                <a:latin typeface="Verdana"/>
                <a:cs typeface="Verdana"/>
              </a:rPr>
              <a:t>one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on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the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plasmid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95" dirty="0">
                <a:latin typeface="Verdana"/>
                <a:cs typeface="Verdana"/>
              </a:rPr>
              <a:t>and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the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other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on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dirty="0">
                <a:latin typeface="Verdana"/>
                <a:cs typeface="Verdana"/>
              </a:rPr>
              <a:t>bacterial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chromosome.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6655" y="4663440"/>
            <a:ext cx="4481322" cy="75057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100" rIns="0" bIns="0" rtlCol="0">
            <a:spAutoFit/>
          </a:bodyPr>
          <a:lstStyle/>
          <a:p>
            <a:pPr marL="253111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6.7</a:t>
            </a:r>
            <a:r>
              <a:rPr spc="-20" dirty="0"/>
              <a:t> </a:t>
            </a:r>
            <a:r>
              <a:rPr spc="-155" dirty="0"/>
              <a:t>Transposition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36244" y="1700860"/>
            <a:ext cx="7901305" cy="2247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</a:pPr>
            <a:r>
              <a:rPr sz="2800" spc="165" dirty="0">
                <a:latin typeface="Verdana"/>
                <a:cs typeface="Verdana"/>
              </a:rPr>
              <a:t>•</a:t>
            </a:r>
            <a:r>
              <a:rPr sz="2800" spc="50" dirty="0">
                <a:latin typeface="Verdana"/>
                <a:cs typeface="Verdana"/>
              </a:rPr>
              <a:t> </a:t>
            </a:r>
            <a:r>
              <a:rPr sz="2800" spc="-595" dirty="0">
                <a:latin typeface="Verdana"/>
                <a:cs typeface="Verdana"/>
              </a:rPr>
              <a:t>=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segments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that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160" dirty="0">
                <a:latin typeface="Verdana"/>
                <a:cs typeface="Verdana"/>
              </a:rPr>
              <a:t>can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move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as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unit </a:t>
            </a:r>
            <a:r>
              <a:rPr sz="2800" spc="-120" dirty="0">
                <a:latin typeface="Verdana"/>
                <a:cs typeface="Verdana"/>
              </a:rPr>
              <a:t>from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65" dirty="0">
                <a:latin typeface="Verdana"/>
                <a:cs typeface="Verdana"/>
              </a:rPr>
              <a:t>one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location</a:t>
            </a:r>
            <a:r>
              <a:rPr sz="2800" spc="-2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1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another.</a:t>
            </a:r>
            <a:endParaRPr sz="2800">
              <a:latin typeface="Verdana"/>
              <a:cs typeface="Verdana"/>
            </a:endParaRPr>
          </a:p>
          <a:p>
            <a:pPr marL="356870" marR="307975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sz="2800" spc="-150" dirty="0">
                <a:latin typeface="Verdana"/>
                <a:cs typeface="Verdana"/>
              </a:rPr>
              <a:t>Transposons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are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always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inserted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into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other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so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they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are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never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free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as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separate molecules.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3551" y="339674"/>
            <a:ext cx="513778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marR="5080" indent="-9144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Transposons/transposable </a:t>
            </a:r>
            <a:r>
              <a:rPr spc="-95" dirty="0"/>
              <a:t>elements/jumping</a:t>
            </a:r>
            <a:r>
              <a:rPr spc="-125" dirty="0"/>
              <a:t> </a:t>
            </a:r>
            <a:r>
              <a:rPr spc="-10" dirty="0"/>
              <a:t>genes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0831" y="1652016"/>
            <a:ext cx="8531225" cy="5206365"/>
            <a:chOff x="560831" y="1652016"/>
            <a:chExt cx="8531225" cy="5206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5815" y="4114799"/>
              <a:ext cx="3045672" cy="27431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831" y="1652016"/>
              <a:ext cx="646938" cy="7505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256" y="1652016"/>
              <a:ext cx="7788402" cy="7505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5256" y="2121408"/>
              <a:ext cx="2320290" cy="7505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5599" y="2121408"/>
              <a:ext cx="5036058" cy="7505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5256" y="2590800"/>
              <a:ext cx="6279642" cy="7505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831" y="3145536"/>
              <a:ext cx="646938" cy="7505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5256" y="3145536"/>
              <a:ext cx="6425946" cy="75056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5256" y="3614927"/>
              <a:ext cx="1229106" cy="75056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5271" y="3614927"/>
              <a:ext cx="5368289" cy="75056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64844" y="675293"/>
            <a:ext cx="7630795" cy="395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991235" indent="-344805">
              <a:lnSpc>
                <a:spcPct val="110000"/>
              </a:lnSpc>
              <a:spcBef>
                <a:spcPts val="95"/>
              </a:spcBef>
              <a:buChar char="•"/>
              <a:tabLst>
                <a:tab pos="356870" algn="l"/>
              </a:tabLst>
            </a:pPr>
            <a:r>
              <a:rPr sz="2800" spc="-125" dirty="0">
                <a:latin typeface="Verdana"/>
                <a:cs typeface="Verdana"/>
              </a:rPr>
              <a:t>Simple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transposons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cannot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replicate </a:t>
            </a:r>
            <a:r>
              <a:rPr sz="2800" spc="-20" dirty="0">
                <a:latin typeface="Verdana"/>
                <a:cs typeface="Verdana"/>
              </a:rPr>
              <a:t>themselves.</a:t>
            </a:r>
            <a:endParaRPr sz="2800">
              <a:latin typeface="Verdana"/>
              <a:cs typeface="Verdana"/>
            </a:endParaRPr>
          </a:p>
          <a:p>
            <a:pPr marL="356870" marR="5080" indent="-344805">
              <a:lnSpc>
                <a:spcPct val="110100"/>
              </a:lnSpc>
              <a:spcBef>
                <a:spcPts val="670"/>
              </a:spcBef>
              <a:buChar char="•"/>
              <a:tabLst>
                <a:tab pos="356870" algn="l"/>
              </a:tabLst>
            </a:pPr>
            <a:r>
              <a:rPr sz="2800" spc="-105" dirty="0">
                <a:latin typeface="Verdana"/>
                <a:cs typeface="Verdana"/>
              </a:rPr>
              <a:t>As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long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as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the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molecule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which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-90" dirty="0">
                <a:latin typeface="Verdana"/>
                <a:cs typeface="Verdana"/>
              </a:rPr>
              <a:t>transposon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280" dirty="0">
                <a:latin typeface="Verdana"/>
                <a:cs typeface="Verdana"/>
              </a:rPr>
              <a:t>is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part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gets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replicated,</a:t>
            </a:r>
            <a:r>
              <a:rPr sz="2800" spc="-26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-90" dirty="0">
                <a:latin typeface="Verdana"/>
                <a:cs typeface="Verdana"/>
              </a:rPr>
              <a:t>transposon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40" dirty="0">
                <a:latin typeface="Verdana"/>
                <a:cs typeface="Verdana"/>
              </a:rPr>
              <a:t>will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also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150" dirty="0">
                <a:latin typeface="Verdana"/>
                <a:cs typeface="Verdana"/>
              </a:rPr>
              <a:t>be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replicated.</a:t>
            </a:r>
            <a:endParaRPr sz="2800">
              <a:latin typeface="Verdana"/>
              <a:cs typeface="Verdana"/>
            </a:endParaRPr>
          </a:p>
          <a:p>
            <a:pPr marL="356870" marR="1369060" indent="-344805">
              <a:lnSpc>
                <a:spcPct val="110100"/>
              </a:lnSpc>
              <a:spcBef>
                <a:spcPts val="670"/>
              </a:spcBef>
              <a:buChar char="•"/>
              <a:tabLst>
                <a:tab pos="356870" algn="l"/>
              </a:tabLst>
            </a:pPr>
            <a:r>
              <a:rPr sz="2800" spc="-310" dirty="0">
                <a:latin typeface="Verdana"/>
                <a:cs typeface="Verdana"/>
              </a:rPr>
              <a:t>If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the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transposon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10" dirty="0">
                <a:latin typeface="Verdana"/>
                <a:cs typeface="Verdana"/>
              </a:rPr>
              <a:t>inserts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55" dirty="0">
                <a:latin typeface="Verdana"/>
                <a:cs typeface="Verdana"/>
              </a:rPr>
              <a:t>itself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into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165" dirty="0">
                <a:latin typeface="Verdana"/>
                <a:cs typeface="Verdana"/>
              </a:rPr>
              <a:t>a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molecule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with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no</a:t>
            </a:r>
            <a:r>
              <a:rPr sz="2800" spc="-130" dirty="0">
                <a:latin typeface="Verdana"/>
                <a:cs typeface="Verdana"/>
              </a:rPr>
              <a:t> future,</a:t>
            </a:r>
            <a:r>
              <a:rPr sz="2800" spc="-12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-90" dirty="0">
                <a:latin typeface="Verdana"/>
                <a:cs typeface="Verdana"/>
              </a:rPr>
              <a:t>transposon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dies</a:t>
            </a:r>
            <a:r>
              <a:rPr sz="2800" spc="-245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with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it.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5255" y="4084320"/>
            <a:ext cx="4295394" cy="75056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816" y="609600"/>
            <a:ext cx="7516368" cy="5638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166" y="255473"/>
            <a:ext cx="821435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6.8</a:t>
            </a:r>
            <a:r>
              <a:rPr spc="-25" dirty="0"/>
              <a:t> </a:t>
            </a:r>
            <a:r>
              <a:rPr spc="-145" dirty="0"/>
              <a:t>Plasmids:</a:t>
            </a:r>
            <a:r>
              <a:rPr spc="-90" dirty="0"/>
              <a:t> </a:t>
            </a:r>
            <a:r>
              <a:rPr spc="-165" dirty="0"/>
              <a:t>How</a:t>
            </a:r>
            <a:r>
              <a:rPr spc="-55" dirty="0"/>
              <a:t> </a:t>
            </a:r>
            <a:r>
              <a:rPr spc="-114" dirty="0"/>
              <a:t>Were</a:t>
            </a:r>
            <a:r>
              <a:rPr spc="-90" dirty="0"/>
              <a:t> </a:t>
            </a:r>
            <a:r>
              <a:rPr spc="-145" dirty="0"/>
              <a:t>They</a:t>
            </a:r>
            <a:r>
              <a:rPr spc="-50" dirty="0"/>
              <a:t> </a:t>
            </a:r>
            <a:r>
              <a:rPr spc="-10" dirty="0"/>
              <a:t>Discovered?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</a:tabLst>
            </a:pPr>
            <a:r>
              <a:rPr spc="-105" dirty="0"/>
              <a:t>Plasmids</a:t>
            </a:r>
            <a:r>
              <a:rPr spc="-229" dirty="0"/>
              <a:t> </a:t>
            </a:r>
            <a:r>
              <a:rPr dirty="0"/>
              <a:t>were</a:t>
            </a:r>
            <a:r>
              <a:rPr spc="-125" dirty="0"/>
              <a:t> </a:t>
            </a:r>
            <a:r>
              <a:rPr dirty="0"/>
              <a:t>discovered</a:t>
            </a:r>
            <a:r>
              <a:rPr spc="-125" dirty="0"/>
              <a:t> </a:t>
            </a:r>
            <a:r>
              <a:rPr spc="-135" dirty="0"/>
              <a:t>in</a:t>
            </a:r>
            <a:r>
              <a:rPr spc="-150" dirty="0"/>
              <a:t> </a:t>
            </a:r>
            <a:r>
              <a:rPr spc="50" dirty="0"/>
              <a:t>Japanese</a:t>
            </a:r>
            <a:r>
              <a:rPr spc="-60" dirty="0"/>
              <a:t> </a:t>
            </a:r>
            <a:r>
              <a:rPr dirty="0"/>
              <a:t>bacteria</a:t>
            </a:r>
            <a:r>
              <a:rPr spc="-90" dirty="0"/>
              <a:t> </a:t>
            </a:r>
            <a:r>
              <a:rPr spc="-145" dirty="0"/>
              <a:t>just </a:t>
            </a:r>
            <a:r>
              <a:rPr spc="-60" dirty="0"/>
              <a:t>after</a:t>
            </a:r>
            <a:r>
              <a:rPr spc="-105" dirty="0"/>
              <a:t> </a:t>
            </a:r>
            <a:r>
              <a:rPr spc="-80" dirty="0"/>
              <a:t>World</a:t>
            </a:r>
            <a:r>
              <a:rPr spc="-145" dirty="0"/>
              <a:t> </a:t>
            </a:r>
            <a:r>
              <a:rPr spc="-75" dirty="0"/>
              <a:t>War</a:t>
            </a:r>
            <a:r>
              <a:rPr spc="-105" dirty="0"/>
              <a:t> </a:t>
            </a:r>
            <a:r>
              <a:rPr spc="-375" dirty="0"/>
              <a:t>II.</a:t>
            </a:r>
            <a:r>
              <a:rPr spc="-240" dirty="0"/>
              <a:t> </a:t>
            </a:r>
            <a:r>
              <a:rPr spc="-150" dirty="0"/>
              <a:t>They</a:t>
            </a:r>
            <a:r>
              <a:rPr spc="-140" dirty="0"/>
              <a:t> </a:t>
            </a:r>
            <a:r>
              <a:rPr dirty="0"/>
              <a:t>were</a:t>
            </a:r>
            <a:r>
              <a:rPr spc="-140" dirty="0"/>
              <a:t> </a:t>
            </a:r>
            <a:r>
              <a:rPr spc="-75" dirty="0"/>
              <a:t>responsible</a:t>
            </a:r>
            <a:r>
              <a:rPr spc="-175" dirty="0"/>
              <a:t> </a:t>
            </a:r>
            <a:r>
              <a:rPr spc="-120" dirty="0"/>
              <a:t>for</a:t>
            </a:r>
            <a:r>
              <a:rPr spc="-130" dirty="0"/>
              <a:t> </a:t>
            </a:r>
            <a:r>
              <a:rPr spc="-25" dirty="0"/>
              <a:t>the </a:t>
            </a:r>
            <a:r>
              <a:rPr spc="-20" dirty="0"/>
              <a:t>problem</a:t>
            </a:r>
            <a:r>
              <a:rPr spc="-145" dirty="0"/>
              <a:t> </a:t>
            </a:r>
            <a:r>
              <a:rPr spc="-55" dirty="0"/>
              <a:t>known</a:t>
            </a:r>
            <a:r>
              <a:rPr spc="-145" dirty="0"/>
              <a:t> </a:t>
            </a:r>
            <a:r>
              <a:rPr spc="-75" dirty="0"/>
              <a:t>as</a:t>
            </a:r>
            <a:r>
              <a:rPr spc="-95" dirty="0"/>
              <a:t> </a:t>
            </a:r>
            <a:r>
              <a:rPr b="1" spc="-125" dirty="0">
                <a:solidFill>
                  <a:srgbClr val="0000FF"/>
                </a:solidFill>
                <a:latin typeface="Tahoma"/>
                <a:cs typeface="Tahoma"/>
              </a:rPr>
              <a:t>transmissible</a:t>
            </a:r>
            <a:r>
              <a:rPr b="1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0000FF"/>
                </a:solidFill>
                <a:latin typeface="Tahoma"/>
                <a:cs typeface="Tahoma"/>
              </a:rPr>
              <a:t>antibiotic resistance</a:t>
            </a:r>
            <a:r>
              <a:rPr spc="-10" dirty="0"/>
              <a:t>.</a:t>
            </a:r>
          </a:p>
          <a:p>
            <a:pPr marL="357505" indent="-344805">
              <a:lnSpc>
                <a:spcPct val="100000"/>
              </a:lnSpc>
              <a:spcBef>
                <a:spcPts val="580"/>
              </a:spcBef>
              <a:buChar char="•"/>
              <a:tabLst>
                <a:tab pos="357505" algn="l"/>
              </a:tabLst>
            </a:pPr>
            <a:r>
              <a:rPr spc="-120" dirty="0"/>
              <a:t>Dysentery</a:t>
            </a:r>
            <a:r>
              <a:rPr spc="-50" dirty="0"/>
              <a:t> </a:t>
            </a:r>
            <a:r>
              <a:rPr spc="65" dirty="0"/>
              <a:t>due</a:t>
            </a:r>
            <a:r>
              <a:rPr spc="-145" dirty="0"/>
              <a:t> </a:t>
            </a:r>
            <a:r>
              <a:rPr spc="-20" dirty="0"/>
              <a:t>to</a:t>
            </a:r>
            <a:r>
              <a:rPr spc="-90" dirty="0"/>
              <a:t> </a:t>
            </a:r>
            <a:r>
              <a:rPr dirty="0"/>
              <a:t>bacteria</a:t>
            </a:r>
            <a:r>
              <a:rPr spc="-95" dirty="0"/>
              <a:t> </a:t>
            </a:r>
            <a:r>
              <a:rPr spc="-35" dirty="0"/>
              <a:t>was</a:t>
            </a:r>
            <a:r>
              <a:rPr spc="-145" dirty="0"/>
              <a:t> </a:t>
            </a:r>
            <a:r>
              <a:rPr spc="-90" dirty="0"/>
              <a:t>originally</a:t>
            </a:r>
            <a:r>
              <a:rPr spc="-185" dirty="0"/>
              <a:t> </a:t>
            </a:r>
            <a:r>
              <a:rPr spc="-10" dirty="0"/>
              <a:t>treated</a:t>
            </a: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pc="-110" dirty="0"/>
              <a:t>with</a:t>
            </a:r>
            <a:r>
              <a:rPr spc="-140" dirty="0"/>
              <a:t> </a:t>
            </a:r>
            <a:r>
              <a:rPr b="1" spc="-85" dirty="0">
                <a:solidFill>
                  <a:srgbClr val="0000FF"/>
                </a:solidFill>
                <a:latin typeface="Tahoma"/>
                <a:cs typeface="Tahoma"/>
              </a:rPr>
              <a:t>sulfonamides</a:t>
            </a:r>
            <a:r>
              <a:rPr spc="-85" dirty="0"/>
              <a:t>,</a:t>
            </a:r>
            <a:r>
              <a:rPr spc="-210" dirty="0"/>
              <a:t> </a:t>
            </a:r>
            <a:r>
              <a:rPr spc="-35" dirty="0"/>
              <a:t>the</a:t>
            </a:r>
            <a:r>
              <a:rPr spc="-125" dirty="0"/>
              <a:t> </a:t>
            </a:r>
            <a:r>
              <a:rPr spc="-90" dirty="0"/>
              <a:t>earliest</a:t>
            </a:r>
            <a:r>
              <a:rPr spc="-235" dirty="0"/>
              <a:t> </a:t>
            </a:r>
            <a:r>
              <a:rPr dirty="0"/>
              <a:t>type</a:t>
            </a:r>
            <a:r>
              <a:rPr spc="-95" dirty="0"/>
              <a:t> </a:t>
            </a:r>
            <a:r>
              <a:rPr dirty="0"/>
              <a:t>of</a:t>
            </a:r>
            <a:r>
              <a:rPr spc="-185" dirty="0"/>
              <a:t> </a:t>
            </a:r>
            <a:r>
              <a:rPr spc="-10" dirty="0"/>
              <a:t>antibiotic.</a:t>
            </a:r>
          </a:p>
          <a:p>
            <a:pPr marL="356870" marR="240665" indent="-344805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</a:tabLst>
            </a:pPr>
            <a:r>
              <a:rPr spc="-285" dirty="0"/>
              <a:t>It</a:t>
            </a:r>
            <a:r>
              <a:rPr spc="-185" dirty="0"/>
              <a:t> </a:t>
            </a:r>
            <a:r>
              <a:rPr spc="-90" dirty="0"/>
              <a:t>wasn't</a:t>
            </a:r>
            <a:r>
              <a:rPr spc="-130" dirty="0"/>
              <a:t> </a:t>
            </a:r>
            <a:r>
              <a:rPr spc="-10" dirty="0"/>
              <a:t>long</a:t>
            </a:r>
            <a:r>
              <a:rPr spc="-150" dirty="0"/>
              <a:t> </a:t>
            </a:r>
            <a:r>
              <a:rPr dirty="0"/>
              <a:t>before</a:t>
            </a:r>
            <a:r>
              <a:rPr spc="-75" dirty="0"/>
              <a:t> </a:t>
            </a:r>
            <a:r>
              <a:rPr spc="-25" dirty="0"/>
              <a:t>human</a:t>
            </a:r>
            <a:r>
              <a:rPr spc="-165" dirty="0"/>
              <a:t> </a:t>
            </a:r>
            <a:r>
              <a:rPr dirty="0"/>
              <a:t>were</a:t>
            </a:r>
            <a:r>
              <a:rPr spc="-110" dirty="0"/>
              <a:t> </a:t>
            </a:r>
            <a:r>
              <a:rPr dirty="0"/>
              <a:t>attacked</a:t>
            </a:r>
            <a:r>
              <a:rPr spc="-20" dirty="0"/>
              <a:t> </a:t>
            </a:r>
            <a:r>
              <a:rPr spc="-10" dirty="0"/>
              <a:t>again </a:t>
            </a:r>
            <a:r>
              <a:rPr spc="-80" dirty="0"/>
              <a:t>as</a:t>
            </a:r>
            <a:r>
              <a:rPr spc="-150" dirty="0"/>
              <a:t> </a:t>
            </a:r>
            <a:r>
              <a:rPr dirty="0"/>
              <a:t>bacteria</a:t>
            </a:r>
            <a:r>
              <a:rPr spc="-120" dirty="0"/>
              <a:t> </a:t>
            </a:r>
            <a:r>
              <a:rPr spc="-140" dirty="0"/>
              <a:t>resistant</a:t>
            </a:r>
            <a:r>
              <a:rPr spc="-125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-65" dirty="0"/>
              <a:t>these</a:t>
            </a:r>
            <a:r>
              <a:rPr spc="-130" dirty="0"/>
              <a:t> </a:t>
            </a:r>
            <a:r>
              <a:rPr spc="-55" dirty="0"/>
              <a:t>antibiotics</a:t>
            </a:r>
            <a:r>
              <a:rPr spc="-50" dirty="0"/>
              <a:t> </a:t>
            </a:r>
            <a:r>
              <a:rPr spc="85" dirty="0"/>
              <a:t>began</a:t>
            </a: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pc="-30" dirty="0"/>
              <a:t>to</a:t>
            </a:r>
            <a:r>
              <a:rPr spc="-180" dirty="0"/>
              <a:t> </a:t>
            </a:r>
            <a:r>
              <a:rPr spc="-10" dirty="0"/>
              <a:t>appear!</a:t>
            </a:r>
          </a:p>
          <a:p>
            <a:pPr marL="356870" marR="135890" indent="-344805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</a:tabLst>
            </a:pPr>
            <a:r>
              <a:rPr spc="135" dirty="0"/>
              <a:t>Once</a:t>
            </a:r>
            <a:r>
              <a:rPr spc="-180" dirty="0"/>
              <a:t> </a:t>
            </a:r>
            <a:r>
              <a:rPr spc="-65" dirty="0"/>
              <a:t>resistance</a:t>
            </a:r>
            <a:r>
              <a:rPr spc="-110" dirty="0"/>
              <a:t> </a:t>
            </a:r>
            <a:r>
              <a:rPr spc="75" dirty="0"/>
              <a:t>had</a:t>
            </a:r>
            <a:r>
              <a:rPr spc="-160" dirty="0"/>
              <a:t> </a:t>
            </a:r>
            <a:r>
              <a:rPr spc="-110" dirty="0"/>
              <a:t>arisen,</a:t>
            </a:r>
            <a:r>
              <a:rPr spc="-155" dirty="0"/>
              <a:t> </a:t>
            </a:r>
            <a:r>
              <a:rPr spc="-165" dirty="0"/>
              <a:t>it</a:t>
            </a:r>
            <a:r>
              <a:rPr spc="-180" dirty="0"/>
              <a:t> </a:t>
            </a:r>
            <a:r>
              <a:rPr spc="-40" dirty="0"/>
              <a:t>was</a:t>
            </a:r>
            <a:r>
              <a:rPr spc="-170" dirty="0"/>
              <a:t> </a:t>
            </a:r>
            <a:r>
              <a:rPr spc="-105" dirty="0"/>
              <a:t>transferred</a:t>
            </a:r>
            <a:r>
              <a:rPr spc="-75" dirty="0"/>
              <a:t> </a:t>
            </a:r>
            <a:r>
              <a:rPr spc="-40" dirty="0"/>
              <a:t>from </a:t>
            </a:r>
            <a:r>
              <a:rPr dirty="0"/>
              <a:t>one</a:t>
            </a:r>
            <a:r>
              <a:rPr spc="-140" dirty="0"/>
              <a:t> </a:t>
            </a:r>
            <a:r>
              <a:rPr spc="-160" dirty="0"/>
              <a:t>strain</a:t>
            </a:r>
            <a:r>
              <a:rPr spc="-90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dirty="0"/>
              <a:t>bacteria</a:t>
            </a:r>
            <a:r>
              <a:rPr spc="-100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spc="-25" dirty="0"/>
              <a:t>another</a:t>
            </a:r>
            <a:r>
              <a:rPr spc="-65" dirty="0"/>
              <a:t> </a:t>
            </a:r>
            <a:r>
              <a:rPr dirty="0"/>
              <a:t>at</a:t>
            </a:r>
            <a:r>
              <a:rPr spc="-135" dirty="0"/>
              <a:t> </a:t>
            </a:r>
            <a:r>
              <a:rPr spc="200" dirty="0"/>
              <a:t>a</a:t>
            </a:r>
            <a:r>
              <a:rPr spc="-170" dirty="0"/>
              <a:t> </a:t>
            </a:r>
            <a:r>
              <a:rPr spc="-20" dirty="0"/>
              <a:t>high </a:t>
            </a:r>
            <a:r>
              <a:rPr spc="-10" dirty="0"/>
              <a:t>frequency.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865759"/>
            <a:ext cx="79184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</a:tabLst>
            </a:pPr>
            <a:r>
              <a:rPr sz="2400" spc="-285" dirty="0">
                <a:latin typeface="Verdana"/>
                <a:cs typeface="Verdana"/>
              </a:rPr>
              <a:t>It</a:t>
            </a:r>
            <a:r>
              <a:rPr sz="2400" spc="-24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turned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out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that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the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genes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for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antibiotic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resistance </a:t>
            </a:r>
            <a:r>
              <a:rPr sz="2400" spc="-265" dirty="0">
                <a:latin typeface="Verdana"/>
                <a:cs typeface="Verdana"/>
              </a:rPr>
              <a:t>is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carried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from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one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bacterium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to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another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on </a:t>
            </a:r>
            <a:r>
              <a:rPr sz="2400" spc="-10" dirty="0">
                <a:latin typeface="Verdana"/>
                <a:cs typeface="Verdana"/>
              </a:rPr>
              <a:t>plasmids.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312" y="2194596"/>
            <a:ext cx="95288" cy="952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121407"/>
            <a:ext cx="6560058" cy="2358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208" y="2490228"/>
            <a:ext cx="909192" cy="23277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914144" y="2487167"/>
            <a:ext cx="1991360" cy="290830"/>
            <a:chOff x="1914144" y="2487167"/>
            <a:chExt cx="1991360" cy="29083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4144" y="2743174"/>
              <a:ext cx="1698498" cy="1920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0138" y="2619291"/>
              <a:ext cx="75604" cy="3780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1576" y="2496324"/>
              <a:ext cx="253701" cy="2232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40280" y="2487167"/>
              <a:ext cx="1274825" cy="29083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21023" y="2551175"/>
              <a:ext cx="284238" cy="171831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986784" y="2487167"/>
            <a:ext cx="1332865" cy="275590"/>
            <a:chOff x="3986784" y="2487167"/>
            <a:chExt cx="1332865" cy="27559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9832" y="2746247"/>
              <a:ext cx="1261872" cy="152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86784" y="2487167"/>
              <a:ext cx="1332738" cy="2752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71008" y="2676397"/>
              <a:ext cx="46736" cy="4660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6285" y="2023236"/>
            <a:ext cx="2550795" cy="2419985"/>
            <a:chOff x="3046285" y="2023236"/>
            <a:chExt cx="2550795" cy="2419985"/>
          </a:xfrm>
        </p:grpSpPr>
        <p:sp>
          <p:nvSpPr>
            <p:cNvPr id="3" name="object 3"/>
            <p:cNvSpPr/>
            <p:nvPr/>
          </p:nvSpPr>
          <p:spPr>
            <a:xfrm>
              <a:off x="4458335" y="2077211"/>
              <a:ext cx="1085215" cy="1202055"/>
            </a:xfrm>
            <a:custGeom>
              <a:avLst/>
              <a:gdLst/>
              <a:ahLst/>
              <a:cxnLst/>
              <a:rect l="l" t="t" r="r" b="b"/>
              <a:pathLst>
                <a:path w="1085214" h="1202054">
                  <a:moveTo>
                    <a:pt x="1076325" y="1201801"/>
                  </a:moveTo>
                  <a:lnTo>
                    <a:pt x="1081301" y="1157978"/>
                  </a:lnTo>
                  <a:lnTo>
                    <a:pt x="1084103" y="1114326"/>
                  </a:lnTo>
                  <a:lnTo>
                    <a:pt x="1084766" y="1070886"/>
                  </a:lnTo>
                  <a:lnTo>
                    <a:pt x="1083330" y="1027699"/>
                  </a:lnTo>
                  <a:lnTo>
                    <a:pt x="1079830" y="984807"/>
                  </a:lnTo>
                  <a:lnTo>
                    <a:pt x="1074305" y="942252"/>
                  </a:lnTo>
                  <a:lnTo>
                    <a:pt x="1066792" y="900076"/>
                  </a:lnTo>
                  <a:lnTo>
                    <a:pt x="1057327" y="858320"/>
                  </a:lnTo>
                  <a:lnTo>
                    <a:pt x="1045949" y="817026"/>
                  </a:lnTo>
                  <a:lnTo>
                    <a:pt x="1032695" y="776235"/>
                  </a:lnTo>
                  <a:lnTo>
                    <a:pt x="1017602" y="735991"/>
                  </a:lnTo>
                  <a:lnTo>
                    <a:pt x="1000707" y="696333"/>
                  </a:lnTo>
                  <a:lnTo>
                    <a:pt x="982048" y="657304"/>
                  </a:lnTo>
                  <a:lnTo>
                    <a:pt x="961662" y="618946"/>
                  </a:lnTo>
                  <a:lnTo>
                    <a:pt x="939587" y="581301"/>
                  </a:lnTo>
                  <a:lnTo>
                    <a:pt x="915859" y="544409"/>
                  </a:lnTo>
                  <a:lnTo>
                    <a:pt x="890517" y="508314"/>
                  </a:lnTo>
                  <a:lnTo>
                    <a:pt x="863596" y="473056"/>
                  </a:lnTo>
                  <a:lnTo>
                    <a:pt x="835136" y="438677"/>
                  </a:lnTo>
                  <a:lnTo>
                    <a:pt x="805173" y="405219"/>
                  </a:lnTo>
                  <a:lnTo>
                    <a:pt x="773744" y="372724"/>
                  </a:lnTo>
                  <a:lnTo>
                    <a:pt x="740888" y="341233"/>
                  </a:lnTo>
                  <a:lnTo>
                    <a:pt x="706640" y="310788"/>
                  </a:lnTo>
                  <a:lnTo>
                    <a:pt x="671039" y="281432"/>
                  </a:lnTo>
                  <a:lnTo>
                    <a:pt x="634122" y="253205"/>
                  </a:lnTo>
                  <a:lnTo>
                    <a:pt x="595926" y="226149"/>
                  </a:lnTo>
                  <a:lnTo>
                    <a:pt x="556488" y="200306"/>
                  </a:lnTo>
                  <a:lnTo>
                    <a:pt x="515847" y="175718"/>
                  </a:lnTo>
                  <a:lnTo>
                    <a:pt x="474039" y="152427"/>
                  </a:lnTo>
                  <a:lnTo>
                    <a:pt x="431101" y="130474"/>
                  </a:lnTo>
                  <a:lnTo>
                    <a:pt x="387071" y="109900"/>
                  </a:lnTo>
                  <a:lnTo>
                    <a:pt x="341987" y="90749"/>
                  </a:lnTo>
                  <a:lnTo>
                    <a:pt x="295885" y="73061"/>
                  </a:lnTo>
                  <a:lnTo>
                    <a:pt x="248803" y="56878"/>
                  </a:lnTo>
                  <a:lnTo>
                    <a:pt x="200778" y="42241"/>
                  </a:lnTo>
                  <a:lnTo>
                    <a:pt x="151848" y="29194"/>
                  </a:lnTo>
                  <a:lnTo>
                    <a:pt x="102050" y="17776"/>
                  </a:lnTo>
                  <a:lnTo>
                    <a:pt x="51422" y="8031"/>
                  </a:lnTo>
                  <a:lnTo>
                    <a:pt x="0" y="0"/>
                  </a:lnTo>
                </a:path>
              </a:pathLst>
            </a:custGeom>
            <a:ln w="107950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42638" y="3293744"/>
              <a:ext cx="1192530" cy="1092835"/>
            </a:xfrm>
            <a:custGeom>
              <a:avLst/>
              <a:gdLst/>
              <a:ahLst/>
              <a:cxnLst/>
              <a:rect l="l" t="t" r="r" b="b"/>
              <a:pathLst>
                <a:path w="1192529" h="1092835">
                  <a:moveTo>
                    <a:pt x="0" y="1086484"/>
                  </a:moveTo>
                  <a:lnTo>
                    <a:pt x="44470" y="1090672"/>
                  </a:lnTo>
                  <a:lnTo>
                    <a:pt x="88719" y="1092708"/>
                  </a:lnTo>
                  <a:lnTo>
                    <a:pt x="132706" y="1092631"/>
                  </a:lnTo>
                  <a:lnTo>
                    <a:pt x="176388" y="1090477"/>
                  </a:lnTo>
                  <a:lnTo>
                    <a:pt x="219726" y="1086286"/>
                  </a:lnTo>
                  <a:lnTo>
                    <a:pt x="262676" y="1080094"/>
                  </a:lnTo>
                  <a:lnTo>
                    <a:pt x="305199" y="1071939"/>
                  </a:lnTo>
                  <a:lnTo>
                    <a:pt x="347252" y="1061860"/>
                  </a:lnTo>
                  <a:lnTo>
                    <a:pt x="388795" y="1049892"/>
                  </a:lnTo>
                  <a:lnTo>
                    <a:pt x="429785" y="1036075"/>
                  </a:lnTo>
                  <a:lnTo>
                    <a:pt x="470182" y="1020446"/>
                  </a:lnTo>
                  <a:lnTo>
                    <a:pt x="509944" y="1003042"/>
                  </a:lnTo>
                  <a:lnTo>
                    <a:pt x="549030" y="983901"/>
                  </a:lnTo>
                  <a:lnTo>
                    <a:pt x="587398" y="963062"/>
                  </a:lnTo>
                  <a:lnTo>
                    <a:pt x="625007" y="940560"/>
                  </a:lnTo>
                  <a:lnTo>
                    <a:pt x="661816" y="916435"/>
                  </a:lnTo>
                  <a:lnTo>
                    <a:pt x="697784" y="890724"/>
                  </a:lnTo>
                  <a:lnTo>
                    <a:pt x="732868" y="863464"/>
                  </a:lnTo>
                  <a:lnTo>
                    <a:pt x="767028" y="834693"/>
                  </a:lnTo>
                  <a:lnTo>
                    <a:pt x="800222" y="804449"/>
                  </a:lnTo>
                  <a:lnTo>
                    <a:pt x="832409" y="772769"/>
                  </a:lnTo>
                  <a:lnTo>
                    <a:pt x="863548" y="739692"/>
                  </a:lnTo>
                  <a:lnTo>
                    <a:pt x="893596" y="705255"/>
                  </a:lnTo>
                  <a:lnTo>
                    <a:pt x="922514" y="669494"/>
                  </a:lnTo>
                  <a:lnTo>
                    <a:pt x="950258" y="632449"/>
                  </a:lnTo>
                  <a:lnTo>
                    <a:pt x="976789" y="594157"/>
                  </a:lnTo>
                  <a:lnTo>
                    <a:pt x="1002065" y="554655"/>
                  </a:lnTo>
                  <a:lnTo>
                    <a:pt x="1026044" y="513982"/>
                  </a:lnTo>
                  <a:lnTo>
                    <a:pt x="1048685" y="472174"/>
                  </a:lnTo>
                  <a:lnTo>
                    <a:pt x="1069946" y="429270"/>
                  </a:lnTo>
                  <a:lnTo>
                    <a:pt x="1089787" y="385306"/>
                  </a:lnTo>
                  <a:lnTo>
                    <a:pt x="1108166" y="340322"/>
                  </a:lnTo>
                  <a:lnTo>
                    <a:pt x="1125041" y="294354"/>
                  </a:lnTo>
                  <a:lnTo>
                    <a:pt x="1140371" y="247440"/>
                  </a:lnTo>
                  <a:lnTo>
                    <a:pt x="1154115" y="199617"/>
                  </a:lnTo>
                  <a:lnTo>
                    <a:pt x="1166232" y="150925"/>
                  </a:lnTo>
                  <a:lnTo>
                    <a:pt x="1176680" y="101399"/>
                  </a:lnTo>
                  <a:lnTo>
                    <a:pt x="1185417" y="51078"/>
                  </a:lnTo>
                  <a:lnTo>
                    <a:pt x="1192402" y="0"/>
                  </a:lnTo>
                </a:path>
              </a:pathLst>
            </a:custGeom>
            <a:ln w="107950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2389" y="3402456"/>
              <a:ext cx="1279525" cy="986790"/>
            </a:xfrm>
            <a:custGeom>
              <a:avLst/>
              <a:gdLst/>
              <a:ahLst/>
              <a:cxnLst/>
              <a:rect l="l" t="t" r="r" b="b"/>
              <a:pathLst>
                <a:path w="1279525" h="986789">
                  <a:moveTo>
                    <a:pt x="0" y="0"/>
                  </a:moveTo>
                  <a:lnTo>
                    <a:pt x="3121" y="43993"/>
                  </a:lnTo>
                  <a:lnTo>
                    <a:pt x="8352" y="87422"/>
                  </a:lnTo>
                  <a:lnTo>
                    <a:pt x="15648" y="130251"/>
                  </a:lnTo>
                  <a:lnTo>
                    <a:pt x="24966" y="172448"/>
                  </a:lnTo>
                  <a:lnTo>
                    <a:pt x="36261" y="213977"/>
                  </a:lnTo>
                  <a:lnTo>
                    <a:pt x="49487" y="254805"/>
                  </a:lnTo>
                  <a:lnTo>
                    <a:pt x="64602" y="294898"/>
                  </a:lnTo>
                  <a:lnTo>
                    <a:pt x="81560" y="334220"/>
                  </a:lnTo>
                  <a:lnTo>
                    <a:pt x="100318" y="372739"/>
                  </a:lnTo>
                  <a:lnTo>
                    <a:pt x="120830" y="410419"/>
                  </a:lnTo>
                  <a:lnTo>
                    <a:pt x="143053" y="447227"/>
                  </a:lnTo>
                  <a:lnTo>
                    <a:pt x="166941" y="483128"/>
                  </a:lnTo>
                  <a:lnTo>
                    <a:pt x="192452" y="518089"/>
                  </a:lnTo>
                  <a:lnTo>
                    <a:pt x="219539" y="552075"/>
                  </a:lnTo>
                  <a:lnTo>
                    <a:pt x="248160" y="585051"/>
                  </a:lnTo>
                  <a:lnTo>
                    <a:pt x="278269" y="616985"/>
                  </a:lnTo>
                  <a:lnTo>
                    <a:pt x="309822" y="647840"/>
                  </a:lnTo>
                  <a:lnTo>
                    <a:pt x="342775" y="677585"/>
                  </a:lnTo>
                  <a:lnTo>
                    <a:pt x="377083" y="706183"/>
                  </a:lnTo>
                  <a:lnTo>
                    <a:pt x="412702" y="733601"/>
                  </a:lnTo>
                  <a:lnTo>
                    <a:pt x="449588" y="759806"/>
                  </a:lnTo>
                  <a:lnTo>
                    <a:pt x="487696" y="784761"/>
                  </a:lnTo>
                  <a:lnTo>
                    <a:pt x="526982" y="808435"/>
                  </a:lnTo>
                  <a:lnTo>
                    <a:pt x="567401" y="830791"/>
                  </a:lnTo>
                  <a:lnTo>
                    <a:pt x="608909" y="851797"/>
                  </a:lnTo>
                  <a:lnTo>
                    <a:pt x="651462" y="871417"/>
                  </a:lnTo>
                  <a:lnTo>
                    <a:pt x="695016" y="889618"/>
                  </a:lnTo>
                  <a:lnTo>
                    <a:pt x="739525" y="906366"/>
                  </a:lnTo>
                  <a:lnTo>
                    <a:pt x="784946" y="921626"/>
                  </a:lnTo>
                  <a:lnTo>
                    <a:pt x="831234" y="935364"/>
                  </a:lnTo>
                  <a:lnTo>
                    <a:pt x="878345" y="947546"/>
                  </a:lnTo>
                  <a:lnTo>
                    <a:pt x="926234" y="958138"/>
                  </a:lnTo>
                  <a:lnTo>
                    <a:pt x="974857" y="967106"/>
                  </a:lnTo>
                  <a:lnTo>
                    <a:pt x="1024170" y="974415"/>
                  </a:lnTo>
                  <a:lnTo>
                    <a:pt x="1074128" y="980031"/>
                  </a:lnTo>
                  <a:lnTo>
                    <a:pt x="1124687" y="983920"/>
                  </a:lnTo>
                  <a:lnTo>
                    <a:pt x="1175802" y="986048"/>
                  </a:lnTo>
                  <a:lnTo>
                    <a:pt x="1227429" y="986381"/>
                  </a:lnTo>
                  <a:lnTo>
                    <a:pt x="1279525" y="984884"/>
                  </a:lnTo>
                </a:path>
              </a:pathLst>
            </a:custGeom>
            <a:ln w="107950">
              <a:solidFill>
                <a:srgbClr val="99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04484" y="2103500"/>
              <a:ext cx="969644" cy="1292225"/>
            </a:xfrm>
            <a:custGeom>
              <a:avLst/>
              <a:gdLst/>
              <a:ahLst/>
              <a:cxnLst/>
              <a:rect l="l" t="t" r="r" b="b"/>
              <a:pathLst>
                <a:path w="969645" h="1292225">
                  <a:moveTo>
                    <a:pt x="969548" y="0"/>
                  </a:moveTo>
                  <a:lnTo>
                    <a:pt x="925086" y="4283"/>
                  </a:lnTo>
                  <a:lnTo>
                    <a:pt x="881247" y="10638"/>
                  </a:lnTo>
                  <a:lnTo>
                    <a:pt x="838065" y="19019"/>
                  </a:lnTo>
                  <a:lnTo>
                    <a:pt x="795573" y="29381"/>
                  </a:lnTo>
                  <a:lnTo>
                    <a:pt x="753805" y="41680"/>
                  </a:lnTo>
                  <a:lnTo>
                    <a:pt x="712794" y="55870"/>
                  </a:lnTo>
                  <a:lnTo>
                    <a:pt x="672573" y="71907"/>
                  </a:lnTo>
                  <a:lnTo>
                    <a:pt x="633178" y="89746"/>
                  </a:lnTo>
                  <a:lnTo>
                    <a:pt x="594640" y="109343"/>
                  </a:lnTo>
                  <a:lnTo>
                    <a:pt x="556993" y="130651"/>
                  </a:lnTo>
                  <a:lnTo>
                    <a:pt x="520272" y="153627"/>
                  </a:lnTo>
                  <a:lnTo>
                    <a:pt x="484509" y="178227"/>
                  </a:lnTo>
                  <a:lnTo>
                    <a:pt x="449737" y="204404"/>
                  </a:lnTo>
                  <a:lnTo>
                    <a:pt x="415992" y="232114"/>
                  </a:lnTo>
                  <a:lnTo>
                    <a:pt x="383305" y="261313"/>
                  </a:lnTo>
                  <a:lnTo>
                    <a:pt x="351711" y="291955"/>
                  </a:lnTo>
                  <a:lnTo>
                    <a:pt x="321243" y="323996"/>
                  </a:lnTo>
                  <a:lnTo>
                    <a:pt x="291935" y="357391"/>
                  </a:lnTo>
                  <a:lnTo>
                    <a:pt x="263820" y="392095"/>
                  </a:lnTo>
                  <a:lnTo>
                    <a:pt x="236932" y="428063"/>
                  </a:lnTo>
                  <a:lnTo>
                    <a:pt x="211303" y="465251"/>
                  </a:lnTo>
                  <a:lnTo>
                    <a:pt x="186969" y="503614"/>
                  </a:lnTo>
                  <a:lnTo>
                    <a:pt x="163962" y="543107"/>
                  </a:lnTo>
                  <a:lnTo>
                    <a:pt x="142315" y="583684"/>
                  </a:lnTo>
                  <a:lnTo>
                    <a:pt x="122063" y="625302"/>
                  </a:lnTo>
                  <a:lnTo>
                    <a:pt x="103239" y="667916"/>
                  </a:lnTo>
                  <a:lnTo>
                    <a:pt x="85876" y="711480"/>
                  </a:lnTo>
                  <a:lnTo>
                    <a:pt x="70008" y="755951"/>
                  </a:lnTo>
                  <a:lnTo>
                    <a:pt x="55669" y="801282"/>
                  </a:lnTo>
                  <a:lnTo>
                    <a:pt x="42891" y="847429"/>
                  </a:lnTo>
                  <a:lnTo>
                    <a:pt x="31709" y="894348"/>
                  </a:lnTo>
                  <a:lnTo>
                    <a:pt x="22156" y="941994"/>
                  </a:lnTo>
                  <a:lnTo>
                    <a:pt x="14266" y="990322"/>
                  </a:lnTo>
                  <a:lnTo>
                    <a:pt x="8071" y="1039286"/>
                  </a:lnTo>
                  <a:lnTo>
                    <a:pt x="3606" y="1088843"/>
                  </a:lnTo>
                  <a:lnTo>
                    <a:pt x="905" y="1138948"/>
                  </a:lnTo>
                  <a:lnTo>
                    <a:pt x="0" y="1189555"/>
                  </a:lnTo>
                  <a:lnTo>
                    <a:pt x="925" y="1240620"/>
                  </a:lnTo>
                  <a:lnTo>
                    <a:pt x="3713" y="1292098"/>
                  </a:lnTo>
                </a:path>
              </a:pathLst>
            </a:custGeom>
            <a:ln w="107950">
              <a:solidFill>
                <a:srgbClr val="FF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8788" y="2098547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0" y="0"/>
                  </a:moveTo>
                  <a:lnTo>
                    <a:pt x="527303" y="0"/>
                  </a:lnTo>
                </a:path>
              </a:pathLst>
            </a:custGeom>
            <a:ln w="107950">
              <a:solidFill>
                <a:srgbClr val="FFF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01848" y="3377183"/>
              <a:ext cx="2296160" cy="790575"/>
            </a:xfrm>
            <a:custGeom>
              <a:avLst/>
              <a:gdLst/>
              <a:ahLst/>
              <a:cxnLst/>
              <a:rect l="l" t="t" r="r" b="b"/>
              <a:pathLst>
                <a:path w="2296160" h="790575">
                  <a:moveTo>
                    <a:pt x="0" y="0"/>
                  </a:moveTo>
                  <a:lnTo>
                    <a:pt x="71374" y="340232"/>
                  </a:lnTo>
                </a:path>
                <a:path w="2296160" h="790575">
                  <a:moveTo>
                    <a:pt x="2295905" y="362965"/>
                  </a:moveTo>
                  <a:lnTo>
                    <a:pt x="1995297" y="790066"/>
                  </a:lnTo>
                </a:path>
              </a:pathLst>
            </a:custGeom>
            <a:ln w="111125">
              <a:solidFill>
                <a:srgbClr val="FFF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31714" y="2008708"/>
            <a:ext cx="128460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Replication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Verdana"/>
                <a:cs typeface="Verdana"/>
              </a:rPr>
              <a:t>genes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3693667" y="2920441"/>
            <a:ext cx="1104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Verdana"/>
                <a:cs typeface="Verdana"/>
              </a:rPr>
              <a:t>R-</a:t>
            </a:r>
            <a:r>
              <a:rPr sz="1800" spc="-30" dirty="0">
                <a:latin typeface="Verdana"/>
                <a:cs typeface="Verdana"/>
              </a:rPr>
              <a:t>plasmid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2495" y="4185030"/>
            <a:ext cx="1727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89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Antibiotic </a:t>
            </a:r>
            <a:r>
              <a:rPr sz="1800" spc="-100" dirty="0">
                <a:latin typeface="Verdana"/>
                <a:cs typeface="Verdana"/>
              </a:rPr>
              <a:t>Resistant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genes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0354" y="2023059"/>
            <a:ext cx="16065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Verdana"/>
                <a:cs typeface="Verdana"/>
              </a:rPr>
              <a:t>Transfer </a:t>
            </a:r>
            <a:r>
              <a:rPr sz="1800" spc="-20" dirty="0">
                <a:latin typeface="Verdana"/>
                <a:cs typeface="Verdana"/>
              </a:rPr>
              <a:t>genes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917" rIns="0" bIns="0" rtlCol="0">
            <a:spAutoFit/>
          </a:bodyPr>
          <a:lstStyle/>
          <a:p>
            <a:pPr marL="2522220">
              <a:lnSpc>
                <a:spcPct val="100000"/>
              </a:lnSpc>
              <a:spcBef>
                <a:spcPts val="110"/>
              </a:spcBef>
            </a:pPr>
            <a:r>
              <a:rPr sz="2800" spc="150" dirty="0"/>
              <a:t>A</a:t>
            </a:r>
            <a:r>
              <a:rPr sz="2800" spc="-100" dirty="0"/>
              <a:t> </a:t>
            </a:r>
            <a:r>
              <a:rPr sz="2800" spc="-25" dirty="0"/>
              <a:t>Typical</a:t>
            </a:r>
            <a:r>
              <a:rPr sz="2800" spc="-85" dirty="0"/>
              <a:t> </a:t>
            </a:r>
            <a:r>
              <a:rPr sz="2800" spc="-240" dirty="0"/>
              <a:t>R-</a:t>
            </a:r>
            <a:r>
              <a:rPr sz="2800" spc="-30" dirty="0"/>
              <a:t>plasmid</a:t>
            </a:r>
            <a:endParaRPr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36244" y="865759"/>
            <a:ext cx="7705090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427355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</a:tabLst>
            </a:pPr>
            <a:r>
              <a:rPr sz="2400" spc="-145" dirty="0">
                <a:latin typeface="Verdana"/>
                <a:cs typeface="Verdana"/>
              </a:rPr>
              <a:t>The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b="1" spc="-30" dirty="0">
                <a:solidFill>
                  <a:srgbClr val="0000FF"/>
                </a:solidFill>
                <a:latin typeface="Tahoma"/>
                <a:cs typeface="Tahoma"/>
              </a:rPr>
              <a:t>plasmid</a:t>
            </a:r>
            <a:r>
              <a:rPr sz="2400" b="1" spc="-1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0000FF"/>
                </a:solidFill>
                <a:latin typeface="Tahoma"/>
                <a:cs typeface="Tahoma"/>
              </a:rPr>
              <a:t>replicates</a:t>
            </a:r>
            <a:r>
              <a:rPr sz="2400" b="1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155" dirty="0">
                <a:solidFill>
                  <a:srgbClr val="0000FF"/>
                </a:solidFill>
                <a:latin typeface="Tahoma"/>
                <a:cs typeface="Tahoma"/>
              </a:rPr>
              <a:t>itself</a:t>
            </a:r>
            <a:r>
              <a:rPr sz="2400" b="1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ahoma"/>
                <a:cs typeface="Tahoma"/>
              </a:rPr>
              <a:t>along</a:t>
            </a:r>
            <a:r>
              <a:rPr sz="2400" b="1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195" dirty="0">
                <a:solidFill>
                  <a:srgbClr val="0000FF"/>
                </a:solidFill>
                <a:latin typeface="Tahoma"/>
                <a:cs typeface="Tahoma"/>
              </a:rPr>
              <a:t>with</a:t>
            </a:r>
            <a:r>
              <a:rPr sz="2400" b="1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sz="2400" b="1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75" dirty="0">
                <a:solidFill>
                  <a:srgbClr val="0000FF"/>
                </a:solidFill>
                <a:latin typeface="Tahoma"/>
                <a:cs typeface="Tahoma"/>
              </a:rPr>
              <a:t>host </a:t>
            </a:r>
            <a:r>
              <a:rPr sz="2400" b="1" spc="-10" dirty="0">
                <a:solidFill>
                  <a:srgbClr val="0000FF"/>
                </a:solidFill>
                <a:latin typeface="Tahoma"/>
                <a:cs typeface="Tahoma"/>
              </a:rPr>
              <a:t>chromosome.</a:t>
            </a:r>
            <a:endParaRPr sz="2400">
              <a:latin typeface="Tahoma"/>
              <a:cs typeface="Tahoma"/>
            </a:endParaRPr>
          </a:p>
          <a:p>
            <a:pPr marL="356870" marR="5080" indent="-344805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</a:tabLst>
            </a:pPr>
            <a:r>
              <a:rPr sz="2400" dirty="0">
                <a:latin typeface="Verdana"/>
                <a:cs typeface="Verdana"/>
              </a:rPr>
              <a:t>At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cell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division,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each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daughter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cell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gets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copy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of </a:t>
            </a:r>
            <a:r>
              <a:rPr sz="2400" spc="-35" dirty="0">
                <a:latin typeface="Verdana"/>
                <a:cs typeface="Verdana"/>
              </a:rPr>
              <a:t>the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plasmid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as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well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as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its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own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chromosome.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5987" y="1986597"/>
            <a:ext cx="2237105" cy="2608580"/>
            <a:chOff x="595987" y="1986597"/>
            <a:chExt cx="2237105" cy="2608580"/>
          </a:xfrm>
        </p:grpSpPr>
        <p:sp>
          <p:nvSpPr>
            <p:cNvPr id="3" name="object 3"/>
            <p:cNvSpPr/>
            <p:nvPr/>
          </p:nvSpPr>
          <p:spPr>
            <a:xfrm>
              <a:off x="621387" y="2011997"/>
              <a:ext cx="2211705" cy="2583180"/>
            </a:xfrm>
            <a:custGeom>
              <a:avLst/>
              <a:gdLst/>
              <a:ahLst/>
              <a:cxnLst/>
              <a:rect l="l" t="t" r="r" b="b"/>
              <a:pathLst>
                <a:path w="2211705" h="2583179">
                  <a:moveTo>
                    <a:pt x="2019214" y="0"/>
                  </a:moveTo>
                  <a:lnTo>
                    <a:pt x="1964501" y="5818"/>
                  </a:lnTo>
                  <a:lnTo>
                    <a:pt x="1904386" y="20369"/>
                  </a:lnTo>
                  <a:lnTo>
                    <a:pt x="1839295" y="43371"/>
                  </a:lnTo>
                  <a:lnTo>
                    <a:pt x="1769651" y="74539"/>
                  </a:lnTo>
                  <a:lnTo>
                    <a:pt x="1733255" y="93096"/>
                  </a:lnTo>
                  <a:lnTo>
                    <a:pt x="1695880" y="113589"/>
                  </a:lnTo>
                  <a:lnTo>
                    <a:pt x="1657579" y="135982"/>
                  </a:lnTo>
                  <a:lnTo>
                    <a:pt x="1618405" y="160239"/>
                  </a:lnTo>
                  <a:lnTo>
                    <a:pt x="1578411" y="186325"/>
                  </a:lnTo>
                  <a:lnTo>
                    <a:pt x="1537650" y="214204"/>
                  </a:lnTo>
                  <a:lnTo>
                    <a:pt x="1496176" y="243841"/>
                  </a:lnTo>
                  <a:lnTo>
                    <a:pt x="1454041" y="275200"/>
                  </a:lnTo>
                  <a:lnTo>
                    <a:pt x="1411299" y="308247"/>
                  </a:lnTo>
                  <a:lnTo>
                    <a:pt x="1368002" y="342945"/>
                  </a:lnTo>
                  <a:lnTo>
                    <a:pt x="1324203" y="379259"/>
                  </a:lnTo>
                  <a:lnTo>
                    <a:pt x="1279956" y="417154"/>
                  </a:lnTo>
                  <a:lnTo>
                    <a:pt x="1235314" y="456594"/>
                  </a:lnTo>
                  <a:lnTo>
                    <a:pt x="1190329" y="497544"/>
                  </a:lnTo>
                  <a:lnTo>
                    <a:pt x="1145055" y="539969"/>
                  </a:lnTo>
                  <a:lnTo>
                    <a:pt x="1099544" y="583832"/>
                  </a:lnTo>
                  <a:lnTo>
                    <a:pt x="1053851" y="629098"/>
                  </a:lnTo>
                  <a:lnTo>
                    <a:pt x="1008027" y="675733"/>
                  </a:lnTo>
                  <a:lnTo>
                    <a:pt x="962126" y="723700"/>
                  </a:lnTo>
                  <a:lnTo>
                    <a:pt x="916201" y="772964"/>
                  </a:lnTo>
                  <a:lnTo>
                    <a:pt x="870305" y="823489"/>
                  </a:lnTo>
                  <a:lnTo>
                    <a:pt x="824491" y="875241"/>
                  </a:lnTo>
                  <a:lnTo>
                    <a:pt x="778812" y="928183"/>
                  </a:lnTo>
                  <a:lnTo>
                    <a:pt x="733321" y="982281"/>
                  </a:lnTo>
                  <a:lnTo>
                    <a:pt x="688510" y="1036960"/>
                  </a:lnTo>
                  <a:lnTo>
                    <a:pt x="644870" y="1091610"/>
                  </a:lnTo>
                  <a:lnTo>
                    <a:pt x="602425" y="1146173"/>
                  </a:lnTo>
                  <a:lnTo>
                    <a:pt x="561201" y="1200590"/>
                  </a:lnTo>
                  <a:lnTo>
                    <a:pt x="521223" y="1254803"/>
                  </a:lnTo>
                  <a:lnTo>
                    <a:pt x="482515" y="1308753"/>
                  </a:lnTo>
                  <a:lnTo>
                    <a:pt x="445104" y="1362381"/>
                  </a:lnTo>
                  <a:lnTo>
                    <a:pt x="409014" y="1415629"/>
                  </a:lnTo>
                  <a:lnTo>
                    <a:pt x="374270" y="1468437"/>
                  </a:lnTo>
                  <a:lnTo>
                    <a:pt x="340897" y="1520748"/>
                  </a:lnTo>
                  <a:lnTo>
                    <a:pt x="308921" y="1572503"/>
                  </a:lnTo>
                  <a:lnTo>
                    <a:pt x="278366" y="1623643"/>
                  </a:lnTo>
                  <a:lnTo>
                    <a:pt x="249257" y="1674110"/>
                  </a:lnTo>
                  <a:lnTo>
                    <a:pt x="221620" y="1723844"/>
                  </a:lnTo>
                  <a:lnTo>
                    <a:pt x="195479" y="1772788"/>
                  </a:lnTo>
                  <a:lnTo>
                    <a:pt x="170860" y="1820882"/>
                  </a:lnTo>
                  <a:lnTo>
                    <a:pt x="147787" y="1868069"/>
                  </a:lnTo>
                  <a:lnTo>
                    <a:pt x="126286" y="1914288"/>
                  </a:lnTo>
                  <a:lnTo>
                    <a:pt x="106383" y="1959483"/>
                  </a:lnTo>
                  <a:lnTo>
                    <a:pt x="88101" y="2003593"/>
                  </a:lnTo>
                  <a:lnTo>
                    <a:pt x="71466" y="2046561"/>
                  </a:lnTo>
                  <a:lnTo>
                    <a:pt x="56502" y="2088328"/>
                  </a:lnTo>
                  <a:lnTo>
                    <a:pt x="43237" y="2128835"/>
                  </a:lnTo>
                  <a:lnTo>
                    <a:pt x="31693" y="2168024"/>
                  </a:lnTo>
                  <a:lnTo>
                    <a:pt x="21896" y="2205835"/>
                  </a:lnTo>
                  <a:lnTo>
                    <a:pt x="7645" y="2277093"/>
                  </a:lnTo>
                  <a:lnTo>
                    <a:pt x="684" y="2342138"/>
                  </a:lnTo>
                  <a:lnTo>
                    <a:pt x="0" y="2372185"/>
                  </a:lnTo>
                  <a:lnTo>
                    <a:pt x="1213" y="2400503"/>
                  </a:lnTo>
                  <a:lnTo>
                    <a:pt x="9433" y="2451718"/>
                  </a:lnTo>
                  <a:lnTo>
                    <a:pt x="25544" y="2495314"/>
                  </a:lnTo>
                  <a:lnTo>
                    <a:pt x="49747" y="2530823"/>
                  </a:lnTo>
                  <a:lnTo>
                    <a:pt x="82068" y="2557655"/>
                  </a:lnTo>
                  <a:lnTo>
                    <a:pt x="121423" y="2574911"/>
                  </a:lnTo>
                  <a:lnTo>
                    <a:pt x="167239" y="2582725"/>
                  </a:lnTo>
                  <a:lnTo>
                    <a:pt x="192438" y="2583180"/>
                  </a:lnTo>
                  <a:lnTo>
                    <a:pt x="219093" y="2581380"/>
                  </a:lnTo>
                  <a:lnTo>
                    <a:pt x="276559" y="2571160"/>
                  </a:lnTo>
                  <a:lnTo>
                    <a:pt x="339214" y="2552348"/>
                  </a:lnTo>
                  <a:lnTo>
                    <a:pt x="406633" y="2525227"/>
                  </a:lnTo>
                  <a:lnTo>
                    <a:pt x="441996" y="2508640"/>
                  </a:lnTo>
                  <a:lnTo>
                    <a:pt x="478391" y="2490083"/>
                  </a:lnTo>
                  <a:lnTo>
                    <a:pt x="515766" y="2469590"/>
                  </a:lnTo>
                  <a:lnTo>
                    <a:pt x="554066" y="2447197"/>
                  </a:lnTo>
                  <a:lnTo>
                    <a:pt x="593238" y="2422941"/>
                  </a:lnTo>
                  <a:lnTo>
                    <a:pt x="633231" y="2396855"/>
                  </a:lnTo>
                  <a:lnTo>
                    <a:pt x="673990" y="2368976"/>
                  </a:lnTo>
                  <a:lnTo>
                    <a:pt x="715463" y="2339339"/>
                  </a:lnTo>
                  <a:lnTo>
                    <a:pt x="757597" y="2307979"/>
                  </a:lnTo>
                  <a:lnTo>
                    <a:pt x="800338" y="2274932"/>
                  </a:lnTo>
                  <a:lnTo>
                    <a:pt x="843634" y="2240234"/>
                  </a:lnTo>
                  <a:lnTo>
                    <a:pt x="887431" y="2203920"/>
                  </a:lnTo>
                  <a:lnTo>
                    <a:pt x="931677" y="2166025"/>
                  </a:lnTo>
                  <a:lnTo>
                    <a:pt x="976318" y="2126585"/>
                  </a:lnTo>
                  <a:lnTo>
                    <a:pt x="1021302" y="2085635"/>
                  </a:lnTo>
                  <a:lnTo>
                    <a:pt x="1066575" y="2043211"/>
                  </a:lnTo>
                  <a:lnTo>
                    <a:pt x="1112084" y="1999348"/>
                  </a:lnTo>
                  <a:lnTo>
                    <a:pt x="1157777" y="1954081"/>
                  </a:lnTo>
                  <a:lnTo>
                    <a:pt x="1203600" y="1907447"/>
                  </a:lnTo>
                  <a:lnTo>
                    <a:pt x="1249500" y="1859480"/>
                  </a:lnTo>
                  <a:lnTo>
                    <a:pt x="1295425" y="1810216"/>
                  </a:lnTo>
                  <a:lnTo>
                    <a:pt x="1341320" y="1759690"/>
                  </a:lnTo>
                  <a:lnTo>
                    <a:pt x="1387134" y="1707938"/>
                  </a:lnTo>
                  <a:lnTo>
                    <a:pt x="1432812" y="1654996"/>
                  </a:lnTo>
                  <a:lnTo>
                    <a:pt x="1478303" y="1600898"/>
                  </a:lnTo>
                  <a:lnTo>
                    <a:pt x="1523115" y="1546219"/>
                  </a:lnTo>
                  <a:lnTo>
                    <a:pt x="1566757" y="1491569"/>
                  </a:lnTo>
                  <a:lnTo>
                    <a:pt x="1609202" y="1437006"/>
                  </a:lnTo>
                  <a:lnTo>
                    <a:pt x="1650427" y="1382589"/>
                  </a:lnTo>
                  <a:lnTo>
                    <a:pt x="1690406" y="1328376"/>
                  </a:lnTo>
                  <a:lnTo>
                    <a:pt x="1729114" y="1274426"/>
                  </a:lnTo>
                  <a:lnTo>
                    <a:pt x="1766526" y="1220798"/>
                  </a:lnTo>
                  <a:lnTo>
                    <a:pt x="1802617" y="1167551"/>
                  </a:lnTo>
                  <a:lnTo>
                    <a:pt x="1837362" y="1114742"/>
                  </a:lnTo>
                  <a:lnTo>
                    <a:pt x="1870735" y="1062431"/>
                  </a:lnTo>
                  <a:lnTo>
                    <a:pt x="1902712" y="1010676"/>
                  </a:lnTo>
                  <a:lnTo>
                    <a:pt x="1933268" y="959536"/>
                  </a:lnTo>
                  <a:lnTo>
                    <a:pt x="1962377" y="909069"/>
                  </a:lnTo>
                  <a:lnTo>
                    <a:pt x="1990015" y="859335"/>
                  </a:lnTo>
                  <a:lnTo>
                    <a:pt x="2016156" y="810391"/>
                  </a:lnTo>
                  <a:lnTo>
                    <a:pt x="2040776" y="762297"/>
                  </a:lnTo>
                  <a:lnTo>
                    <a:pt x="2063849" y="715111"/>
                  </a:lnTo>
                  <a:lnTo>
                    <a:pt x="2085350" y="668891"/>
                  </a:lnTo>
                  <a:lnTo>
                    <a:pt x="2105255" y="623697"/>
                  </a:lnTo>
                  <a:lnTo>
                    <a:pt x="2123537" y="579586"/>
                  </a:lnTo>
                  <a:lnTo>
                    <a:pt x="2140173" y="536618"/>
                  </a:lnTo>
                  <a:lnTo>
                    <a:pt x="2155136" y="494851"/>
                  </a:lnTo>
                  <a:lnTo>
                    <a:pt x="2168403" y="454344"/>
                  </a:lnTo>
                  <a:lnTo>
                    <a:pt x="2179947" y="415156"/>
                  </a:lnTo>
                  <a:lnTo>
                    <a:pt x="2189744" y="377344"/>
                  </a:lnTo>
                  <a:lnTo>
                    <a:pt x="2203996" y="306087"/>
                  </a:lnTo>
                  <a:lnTo>
                    <a:pt x="2210959" y="241041"/>
                  </a:lnTo>
                  <a:lnTo>
                    <a:pt x="2211644" y="210994"/>
                  </a:lnTo>
                  <a:lnTo>
                    <a:pt x="2210431" y="182676"/>
                  </a:lnTo>
                  <a:lnTo>
                    <a:pt x="2202213" y="131461"/>
                  </a:lnTo>
                  <a:lnTo>
                    <a:pt x="2186103" y="87865"/>
                  </a:lnTo>
                  <a:lnTo>
                    <a:pt x="2161902" y="52357"/>
                  </a:lnTo>
                  <a:lnTo>
                    <a:pt x="2129583" y="25524"/>
                  </a:lnTo>
                  <a:lnTo>
                    <a:pt x="2090229" y="8268"/>
                  </a:lnTo>
                  <a:lnTo>
                    <a:pt x="2044413" y="454"/>
                  </a:lnTo>
                  <a:lnTo>
                    <a:pt x="201921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5985" y="1986597"/>
              <a:ext cx="2211705" cy="2583815"/>
            </a:xfrm>
            <a:custGeom>
              <a:avLst/>
              <a:gdLst/>
              <a:ahLst/>
              <a:cxnLst/>
              <a:rect l="l" t="t" r="r" b="b"/>
              <a:pathLst>
                <a:path w="2211705" h="2583815">
                  <a:moveTo>
                    <a:pt x="2211641" y="210997"/>
                  </a:moveTo>
                  <a:lnTo>
                    <a:pt x="2207285" y="156146"/>
                  </a:lnTo>
                  <a:lnTo>
                    <a:pt x="2195157" y="108686"/>
                  </a:lnTo>
                  <a:lnTo>
                    <a:pt x="2175027" y="69075"/>
                  </a:lnTo>
                  <a:lnTo>
                    <a:pt x="2146706" y="37782"/>
                  </a:lnTo>
                  <a:lnTo>
                    <a:pt x="2110740" y="15709"/>
                  </a:lnTo>
                  <a:lnTo>
                    <a:pt x="2068093" y="3200"/>
                  </a:lnTo>
                  <a:lnTo>
                    <a:pt x="2019211" y="0"/>
                  </a:lnTo>
                  <a:lnTo>
                    <a:pt x="1992553" y="1803"/>
                  </a:lnTo>
                  <a:lnTo>
                    <a:pt x="1935086" y="12026"/>
                  </a:lnTo>
                  <a:lnTo>
                    <a:pt x="1872437" y="30835"/>
                  </a:lnTo>
                  <a:lnTo>
                    <a:pt x="1805012" y="57962"/>
                  </a:lnTo>
                  <a:lnTo>
                    <a:pt x="1769643" y="74549"/>
                  </a:lnTo>
                  <a:lnTo>
                    <a:pt x="1733245" y="93103"/>
                  </a:lnTo>
                  <a:lnTo>
                    <a:pt x="1695881" y="113601"/>
                  </a:lnTo>
                  <a:lnTo>
                    <a:pt x="1657578" y="135991"/>
                  </a:lnTo>
                  <a:lnTo>
                    <a:pt x="1618399" y="160248"/>
                  </a:lnTo>
                  <a:lnTo>
                    <a:pt x="1578406" y="186334"/>
                  </a:lnTo>
                  <a:lnTo>
                    <a:pt x="1537652" y="214210"/>
                  </a:lnTo>
                  <a:lnTo>
                    <a:pt x="1496174" y="243852"/>
                  </a:lnTo>
                  <a:lnTo>
                    <a:pt x="1454035" y="275209"/>
                  </a:lnTo>
                  <a:lnTo>
                    <a:pt x="1411300" y="308254"/>
                  </a:lnTo>
                  <a:lnTo>
                    <a:pt x="1367993" y="342950"/>
                  </a:lnTo>
                  <a:lnTo>
                    <a:pt x="1324203" y="379260"/>
                  </a:lnTo>
                  <a:lnTo>
                    <a:pt x="1279956" y="417156"/>
                  </a:lnTo>
                  <a:lnTo>
                    <a:pt x="1235303" y="456603"/>
                  </a:lnTo>
                  <a:lnTo>
                    <a:pt x="1190320" y="497547"/>
                  </a:lnTo>
                  <a:lnTo>
                    <a:pt x="1145044" y="539978"/>
                  </a:lnTo>
                  <a:lnTo>
                    <a:pt x="1099540" y="583844"/>
                  </a:lnTo>
                  <a:lnTo>
                    <a:pt x="1053846" y="629107"/>
                  </a:lnTo>
                  <a:lnTo>
                    <a:pt x="1008024" y="675741"/>
                  </a:lnTo>
                  <a:lnTo>
                    <a:pt x="962126" y="723709"/>
                  </a:lnTo>
                  <a:lnTo>
                    <a:pt x="916190" y="772972"/>
                  </a:lnTo>
                  <a:lnTo>
                    <a:pt x="870305" y="823493"/>
                  </a:lnTo>
                  <a:lnTo>
                    <a:pt x="824484" y="875245"/>
                  </a:lnTo>
                  <a:lnTo>
                    <a:pt x="778802" y="928192"/>
                  </a:lnTo>
                  <a:lnTo>
                    <a:pt x="733323" y="982281"/>
                  </a:lnTo>
                  <a:lnTo>
                    <a:pt x="688505" y="1036967"/>
                  </a:lnTo>
                  <a:lnTo>
                    <a:pt x="644867" y="1091615"/>
                  </a:lnTo>
                  <a:lnTo>
                    <a:pt x="602424" y="1146175"/>
                  </a:lnTo>
                  <a:lnTo>
                    <a:pt x="561200" y="1200594"/>
                  </a:lnTo>
                  <a:lnTo>
                    <a:pt x="521220" y="1254810"/>
                  </a:lnTo>
                  <a:lnTo>
                    <a:pt x="482511" y="1308760"/>
                  </a:lnTo>
                  <a:lnTo>
                    <a:pt x="445096" y="1362392"/>
                  </a:lnTo>
                  <a:lnTo>
                    <a:pt x="409016" y="1415630"/>
                  </a:lnTo>
                  <a:lnTo>
                    <a:pt x="374269" y="1468450"/>
                  </a:lnTo>
                  <a:lnTo>
                    <a:pt x="340893" y="1520748"/>
                  </a:lnTo>
                  <a:lnTo>
                    <a:pt x="308914" y="1572514"/>
                  </a:lnTo>
                  <a:lnTo>
                    <a:pt x="278358" y="1623644"/>
                  </a:lnTo>
                  <a:lnTo>
                    <a:pt x="249250" y="1674114"/>
                  </a:lnTo>
                  <a:lnTo>
                    <a:pt x="221615" y="1723847"/>
                  </a:lnTo>
                  <a:lnTo>
                    <a:pt x="195478" y="1772793"/>
                  </a:lnTo>
                  <a:lnTo>
                    <a:pt x="170853" y="1820887"/>
                  </a:lnTo>
                  <a:lnTo>
                    <a:pt x="147777" y="1868081"/>
                  </a:lnTo>
                  <a:lnTo>
                    <a:pt x="126276" y="1914296"/>
                  </a:lnTo>
                  <a:lnTo>
                    <a:pt x="106375" y="1959483"/>
                  </a:lnTo>
                  <a:lnTo>
                    <a:pt x="88099" y="2003602"/>
                  </a:lnTo>
                  <a:lnTo>
                    <a:pt x="71462" y="2046566"/>
                  </a:lnTo>
                  <a:lnTo>
                    <a:pt x="56502" y="2088337"/>
                  </a:lnTo>
                  <a:lnTo>
                    <a:pt x="43230" y="2128837"/>
                  </a:lnTo>
                  <a:lnTo>
                    <a:pt x="31686" y="2168029"/>
                  </a:lnTo>
                  <a:lnTo>
                    <a:pt x="21894" y="2205837"/>
                  </a:lnTo>
                  <a:lnTo>
                    <a:pt x="7645" y="2277097"/>
                  </a:lnTo>
                  <a:lnTo>
                    <a:pt x="685" y="2342146"/>
                  </a:lnTo>
                  <a:lnTo>
                    <a:pt x="0" y="2372195"/>
                  </a:lnTo>
                  <a:lnTo>
                    <a:pt x="1206" y="2400516"/>
                  </a:lnTo>
                  <a:lnTo>
                    <a:pt x="9423" y="2451722"/>
                  </a:lnTo>
                  <a:lnTo>
                    <a:pt x="25539" y="2495321"/>
                  </a:lnTo>
                  <a:lnTo>
                    <a:pt x="49745" y="2530830"/>
                  </a:lnTo>
                  <a:lnTo>
                    <a:pt x="82067" y="2557665"/>
                  </a:lnTo>
                  <a:lnTo>
                    <a:pt x="121424" y="2574912"/>
                  </a:lnTo>
                  <a:lnTo>
                    <a:pt x="167233" y="2582735"/>
                  </a:lnTo>
                  <a:lnTo>
                    <a:pt x="192430" y="2583192"/>
                  </a:lnTo>
                  <a:lnTo>
                    <a:pt x="219087" y="2581389"/>
                  </a:lnTo>
                  <a:lnTo>
                    <a:pt x="276555" y="2571165"/>
                  </a:lnTo>
                  <a:lnTo>
                    <a:pt x="339204" y="2552357"/>
                  </a:lnTo>
                  <a:lnTo>
                    <a:pt x="406628" y="2525230"/>
                  </a:lnTo>
                  <a:lnTo>
                    <a:pt x="441998" y="2508643"/>
                  </a:lnTo>
                  <a:lnTo>
                    <a:pt x="478383" y="2490089"/>
                  </a:lnTo>
                  <a:lnTo>
                    <a:pt x="515759" y="2469591"/>
                  </a:lnTo>
                  <a:lnTo>
                    <a:pt x="554062" y="2447201"/>
                  </a:lnTo>
                  <a:lnTo>
                    <a:pt x="593229" y="2422944"/>
                  </a:lnTo>
                  <a:lnTo>
                    <a:pt x="633222" y="2396858"/>
                  </a:lnTo>
                  <a:lnTo>
                    <a:pt x="673989" y="2368981"/>
                  </a:lnTo>
                  <a:lnTo>
                    <a:pt x="715454" y="2339340"/>
                  </a:lnTo>
                  <a:lnTo>
                    <a:pt x="757593" y="2307983"/>
                  </a:lnTo>
                  <a:lnTo>
                    <a:pt x="800328" y="2274938"/>
                  </a:lnTo>
                  <a:lnTo>
                    <a:pt x="843635" y="2240242"/>
                  </a:lnTo>
                  <a:lnTo>
                    <a:pt x="887425" y="2203932"/>
                  </a:lnTo>
                  <a:lnTo>
                    <a:pt x="931672" y="2166035"/>
                  </a:lnTo>
                  <a:lnTo>
                    <a:pt x="976312" y="2126589"/>
                  </a:lnTo>
                  <a:lnTo>
                    <a:pt x="1021295" y="2085644"/>
                  </a:lnTo>
                  <a:lnTo>
                    <a:pt x="1066571" y="2043214"/>
                  </a:lnTo>
                  <a:lnTo>
                    <a:pt x="1112075" y="1999348"/>
                  </a:lnTo>
                  <a:lnTo>
                    <a:pt x="1157770" y="1954085"/>
                  </a:lnTo>
                  <a:lnTo>
                    <a:pt x="1203591" y="1907451"/>
                  </a:lnTo>
                  <a:lnTo>
                    <a:pt x="1249502" y="1859483"/>
                  </a:lnTo>
                  <a:lnTo>
                    <a:pt x="1295425" y="1810219"/>
                  </a:lnTo>
                  <a:lnTo>
                    <a:pt x="1341310" y="1759699"/>
                  </a:lnTo>
                  <a:lnTo>
                    <a:pt x="1387132" y="1707946"/>
                  </a:lnTo>
                  <a:lnTo>
                    <a:pt x="1432814" y="1655000"/>
                  </a:lnTo>
                  <a:lnTo>
                    <a:pt x="1478305" y="1600911"/>
                  </a:lnTo>
                  <a:lnTo>
                    <a:pt x="1523111" y="1546225"/>
                  </a:lnTo>
                  <a:lnTo>
                    <a:pt x="1566748" y="1491576"/>
                  </a:lnTo>
                  <a:lnTo>
                    <a:pt x="1609204" y="1437017"/>
                  </a:lnTo>
                  <a:lnTo>
                    <a:pt x="1650428" y="1382598"/>
                  </a:lnTo>
                  <a:lnTo>
                    <a:pt x="1690408" y="1328381"/>
                  </a:lnTo>
                  <a:lnTo>
                    <a:pt x="1729105" y="1274432"/>
                  </a:lnTo>
                  <a:lnTo>
                    <a:pt x="1766519" y="1220800"/>
                  </a:lnTo>
                  <a:lnTo>
                    <a:pt x="1802612" y="1167561"/>
                  </a:lnTo>
                  <a:lnTo>
                    <a:pt x="1837359" y="1114742"/>
                  </a:lnTo>
                  <a:lnTo>
                    <a:pt x="1870735" y="1062443"/>
                  </a:lnTo>
                  <a:lnTo>
                    <a:pt x="1902714" y="1010678"/>
                  </a:lnTo>
                  <a:lnTo>
                    <a:pt x="1933257" y="959548"/>
                  </a:lnTo>
                  <a:lnTo>
                    <a:pt x="1962378" y="909078"/>
                  </a:lnTo>
                  <a:lnTo>
                    <a:pt x="1990013" y="859345"/>
                  </a:lnTo>
                  <a:lnTo>
                    <a:pt x="2016150" y="810399"/>
                  </a:lnTo>
                  <a:lnTo>
                    <a:pt x="2040775" y="762304"/>
                  </a:lnTo>
                  <a:lnTo>
                    <a:pt x="2063838" y="715111"/>
                  </a:lnTo>
                  <a:lnTo>
                    <a:pt x="2085340" y="668896"/>
                  </a:lnTo>
                  <a:lnTo>
                    <a:pt x="2105253" y="623709"/>
                  </a:lnTo>
                  <a:lnTo>
                    <a:pt x="2123529" y="579589"/>
                  </a:lnTo>
                  <a:lnTo>
                    <a:pt x="2140166" y="536625"/>
                  </a:lnTo>
                  <a:lnTo>
                    <a:pt x="2155126" y="494855"/>
                  </a:lnTo>
                  <a:lnTo>
                    <a:pt x="2168398" y="454355"/>
                  </a:lnTo>
                  <a:lnTo>
                    <a:pt x="2179942" y="415163"/>
                  </a:lnTo>
                  <a:lnTo>
                    <a:pt x="2189734" y="377355"/>
                  </a:lnTo>
                  <a:lnTo>
                    <a:pt x="2203996" y="306095"/>
                  </a:lnTo>
                  <a:lnTo>
                    <a:pt x="2210955" y="241046"/>
                  </a:lnTo>
                  <a:lnTo>
                    <a:pt x="2211641" y="210997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94916" y="2519172"/>
              <a:ext cx="387350" cy="436245"/>
            </a:xfrm>
            <a:custGeom>
              <a:avLst/>
              <a:gdLst/>
              <a:ahLst/>
              <a:cxnLst/>
              <a:rect l="l" t="t" r="r" b="b"/>
              <a:pathLst>
                <a:path w="387350" h="436244">
                  <a:moveTo>
                    <a:pt x="0" y="217931"/>
                  </a:moveTo>
                  <a:lnTo>
                    <a:pt x="5109" y="167951"/>
                  </a:lnTo>
                  <a:lnTo>
                    <a:pt x="19665" y="122075"/>
                  </a:lnTo>
                  <a:lnTo>
                    <a:pt x="42507" y="81611"/>
                  </a:lnTo>
                  <a:lnTo>
                    <a:pt x="72476" y="47866"/>
                  </a:lnTo>
                  <a:lnTo>
                    <a:pt x="108412" y="22144"/>
                  </a:lnTo>
                  <a:lnTo>
                    <a:pt x="149156" y="5753"/>
                  </a:lnTo>
                  <a:lnTo>
                    <a:pt x="193547" y="0"/>
                  </a:lnTo>
                  <a:lnTo>
                    <a:pt x="237939" y="5753"/>
                  </a:lnTo>
                  <a:lnTo>
                    <a:pt x="278683" y="22144"/>
                  </a:lnTo>
                  <a:lnTo>
                    <a:pt x="314619" y="47866"/>
                  </a:lnTo>
                  <a:lnTo>
                    <a:pt x="344588" y="81611"/>
                  </a:lnTo>
                  <a:lnTo>
                    <a:pt x="367430" y="122075"/>
                  </a:lnTo>
                  <a:lnTo>
                    <a:pt x="381986" y="167951"/>
                  </a:lnTo>
                  <a:lnTo>
                    <a:pt x="387095" y="217931"/>
                  </a:lnTo>
                  <a:lnTo>
                    <a:pt x="381986" y="267912"/>
                  </a:lnTo>
                  <a:lnTo>
                    <a:pt x="367430" y="313788"/>
                  </a:lnTo>
                  <a:lnTo>
                    <a:pt x="344588" y="354252"/>
                  </a:lnTo>
                  <a:lnTo>
                    <a:pt x="314619" y="387997"/>
                  </a:lnTo>
                  <a:lnTo>
                    <a:pt x="278683" y="413719"/>
                  </a:lnTo>
                  <a:lnTo>
                    <a:pt x="237939" y="430110"/>
                  </a:lnTo>
                  <a:lnTo>
                    <a:pt x="193547" y="435863"/>
                  </a:lnTo>
                  <a:lnTo>
                    <a:pt x="149156" y="430110"/>
                  </a:lnTo>
                  <a:lnTo>
                    <a:pt x="108412" y="413719"/>
                  </a:lnTo>
                  <a:lnTo>
                    <a:pt x="72476" y="387997"/>
                  </a:lnTo>
                  <a:lnTo>
                    <a:pt x="42507" y="354252"/>
                  </a:lnTo>
                  <a:lnTo>
                    <a:pt x="19665" y="313788"/>
                  </a:lnTo>
                  <a:lnTo>
                    <a:pt x="5109" y="267912"/>
                  </a:lnTo>
                  <a:lnTo>
                    <a:pt x="0" y="217931"/>
                  </a:lnTo>
                  <a:close/>
                </a:path>
              </a:pathLst>
            </a:custGeom>
            <a:ln w="285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7676" y="3171444"/>
              <a:ext cx="582295" cy="652780"/>
            </a:xfrm>
            <a:custGeom>
              <a:avLst/>
              <a:gdLst/>
              <a:ahLst/>
              <a:cxnLst/>
              <a:rect l="l" t="t" r="r" b="b"/>
              <a:pathLst>
                <a:path w="582294" h="652779">
                  <a:moveTo>
                    <a:pt x="291084" y="0"/>
                  </a:moveTo>
                  <a:lnTo>
                    <a:pt x="248065" y="3536"/>
                  </a:lnTo>
                  <a:lnTo>
                    <a:pt x="207007" y="13811"/>
                  </a:lnTo>
                  <a:lnTo>
                    <a:pt x="168361" y="30317"/>
                  </a:lnTo>
                  <a:lnTo>
                    <a:pt x="132576" y="52551"/>
                  </a:lnTo>
                  <a:lnTo>
                    <a:pt x="100103" y="80007"/>
                  </a:lnTo>
                  <a:lnTo>
                    <a:pt x="71390" y="112180"/>
                  </a:lnTo>
                  <a:lnTo>
                    <a:pt x="46890" y="148566"/>
                  </a:lnTo>
                  <a:lnTo>
                    <a:pt x="27050" y="188659"/>
                  </a:lnTo>
                  <a:lnTo>
                    <a:pt x="12322" y="231956"/>
                  </a:lnTo>
                  <a:lnTo>
                    <a:pt x="3155" y="277949"/>
                  </a:lnTo>
                  <a:lnTo>
                    <a:pt x="0" y="326135"/>
                  </a:lnTo>
                  <a:lnTo>
                    <a:pt x="3155" y="374322"/>
                  </a:lnTo>
                  <a:lnTo>
                    <a:pt x="12322" y="420315"/>
                  </a:lnTo>
                  <a:lnTo>
                    <a:pt x="27050" y="463612"/>
                  </a:lnTo>
                  <a:lnTo>
                    <a:pt x="46890" y="503705"/>
                  </a:lnTo>
                  <a:lnTo>
                    <a:pt x="71390" y="540091"/>
                  </a:lnTo>
                  <a:lnTo>
                    <a:pt x="100103" y="572264"/>
                  </a:lnTo>
                  <a:lnTo>
                    <a:pt x="132576" y="599720"/>
                  </a:lnTo>
                  <a:lnTo>
                    <a:pt x="168361" y="621954"/>
                  </a:lnTo>
                  <a:lnTo>
                    <a:pt x="207007" y="638460"/>
                  </a:lnTo>
                  <a:lnTo>
                    <a:pt x="248065" y="648735"/>
                  </a:lnTo>
                  <a:lnTo>
                    <a:pt x="291084" y="652271"/>
                  </a:lnTo>
                  <a:lnTo>
                    <a:pt x="334102" y="648735"/>
                  </a:lnTo>
                  <a:lnTo>
                    <a:pt x="375160" y="638460"/>
                  </a:lnTo>
                  <a:lnTo>
                    <a:pt x="413806" y="621954"/>
                  </a:lnTo>
                  <a:lnTo>
                    <a:pt x="449591" y="599720"/>
                  </a:lnTo>
                  <a:lnTo>
                    <a:pt x="482064" y="572264"/>
                  </a:lnTo>
                  <a:lnTo>
                    <a:pt x="510777" y="540091"/>
                  </a:lnTo>
                  <a:lnTo>
                    <a:pt x="535277" y="503705"/>
                  </a:lnTo>
                  <a:lnTo>
                    <a:pt x="555117" y="463612"/>
                  </a:lnTo>
                  <a:lnTo>
                    <a:pt x="569845" y="420315"/>
                  </a:lnTo>
                  <a:lnTo>
                    <a:pt x="579012" y="374322"/>
                  </a:lnTo>
                  <a:lnTo>
                    <a:pt x="582168" y="326135"/>
                  </a:lnTo>
                  <a:lnTo>
                    <a:pt x="579012" y="277949"/>
                  </a:lnTo>
                  <a:lnTo>
                    <a:pt x="569845" y="231956"/>
                  </a:lnTo>
                  <a:lnTo>
                    <a:pt x="555117" y="188659"/>
                  </a:lnTo>
                  <a:lnTo>
                    <a:pt x="535277" y="148566"/>
                  </a:lnTo>
                  <a:lnTo>
                    <a:pt x="510777" y="112180"/>
                  </a:lnTo>
                  <a:lnTo>
                    <a:pt x="482064" y="80007"/>
                  </a:lnTo>
                  <a:lnTo>
                    <a:pt x="449591" y="52551"/>
                  </a:lnTo>
                  <a:lnTo>
                    <a:pt x="413806" y="30317"/>
                  </a:lnTo>
                  <a:lnTo>
                    <a:pt x="375160" y="13811"/>
                  </a:lnTo>
                  <a:lnTo>
                    <a:pt x="334102" y="3536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7676" y="3171444"/>
              <a:ext cx="582295" cy="652780"/>
            </a:xfrm>
            <a:custGeom>
              <a:avLst/>
              <a:gdLst/>
              <a:ahLst/>
              <a:cxnLst/>
              <a:rect l="l" t="t" r="r" b="b"/>
              <a:pathLst>
                <a:path w="582294" h="652779">
                  <a:moveTo>
                    <a:pt x="0" y="326135"/>
                  </a:moveTo>
                  <a:lnTo>
                    <a:pt x="3155" y="277949"/>
                  </a:lnTo>
                  <a:lnTo>
                    <a:pt x="12322" y="231956"/>
                  </a:lnTo>
                  <a:lnTo>
                    <a:pt x="27050" y="188659"/>
                  </a:lnTo>
                  <a:lnTo>
                    <a:pt x="46890" y="148566"/>
                  </a:lnTo>
                  <a:lnTo>
                    <a:pt x="71390" y="112180"/>
                  </a:lnTo>
                  <a:lnTo>
                    <a:pt x="100103" y="80007"/>
                  </a:lnTo>
                  <a:lnTo>
                    <a:pt x="132576" y="52551"/>
                  </a:lnTo>
                  <a:lnTo>
                    <a:pt x="168361" y="30317"/>
                  </a:lnTo>
                  <a:lnTo>
                    <a:pt x="207007" y="13811"/>
                  </a:lnTo>
                  <a:lnTo>
                    <a:pt x="248065" y="3536"/>
                  </a:lnTo>
                  <a:lnTo>
                    <a:pt x="291084" y="0"/>
                  </a:lnTo>
                  <a:lnTo>
                    <a:pt x="334102" y="3536"/>
                  </a:lnTo>
                  <a:lnTo>
                    <a:pt x="375160" y="13811"/>
                  </a:lnTo>
                  <a:lnTo>
                    <a:pt x="413806" y="30317"/>
                  </a:lnTo>
                  <a:lnTo>
                    <a:pt x="449591" y="52551"/>
                  </a:lnTo>
                  <a:lnTo>
                    <a:pt x="482064" y="80007"/>
                  </a:lnTo>
                  <a:lnTo>
                    <a:pt x="510777" y="112180"/>
                  </a:lnTo>
                  <a:lnTo>
                    <a:pt x="535277" y="148566"/>
                  </a:lnTo>
                  <a:lnTo>
                    <a:pt x="555117" y="188659"/>
                  </a:lnTo>
                  <a:lnTo>
                    <a:pt x="569845" y="231956"/>
                  </a:lnTo>
                  <a:lnTo>
                    <a:pt x="579012" y="277949"/>
                  </a:lnTo>
                  <a:lnTo>
                    <a:pt x="582168" y="326135"/>
                  </a:lnTo>
                  <a:lnTo>
                    <a:pt x="579012" y="374322"/>
                  </a:lnTo>
                  <a:lnTo>
                    <a:pt x="569845" y="420315"/>
                  </a:lnTo>
                  <a:lnTo>
                    <a:pt x="555117" y="463612"/>
                  </a:lnTo>
                  <a:lnTo>
                    <a:pt x="535277" y="503705"/>
                  </a:lnTo>
                  <a:lnTo>
                    <a:pt x="510777" y="540091"/>
                  </a:lnTo>
                  <a:lnTo>
                    <a:pt x="482064" y="572264"/>
                  </a:lnTo>
                  <a:lnTo>
                    <a:pt x="449591" y="599720"/>
                  </a:lnTo>
                  <a:lnTo>
                    <a:pt x="413806" y="621954"/>
                  </a:lnTo>
                  <a:lnTo>
                    <a:pt x="375160" y="638460"/>
                  </a:lnTo>
                  <a:lnTo>
                    <a:pt x="334102" y="648735"/>
                  </a:lnTo>
                  <a:lnTo>
                    <a:pt x="291084" y="652271"/>
                  </a:lnTo>
                  <a:lnTo>
                    <a:pt x="248065" y="648735"/>
                  </a:lnTo>
                  <a:lnTo>
                    <a:pt x="207007" y="638460"/>
                  </a:lnTo>
                  <a:lnTo>
                    <a:pt x="168361" y="621954"/>
                  </a:lnTo>
                  <a:lnTo>
                    <a:pt x="132576" y="599720"/>
                  </a:lnTo>
                  <a:lnTo>
                    <a:pt x="100103" y="572264"/>
                  </a:lnTo>
                  <a:lnTo>
                    <a:pt x="71390" y="540091"/>
                  </a:lnTo>
                  <a:lnTo>
                    <a:pt x="46890" y="503705"/>
                  </a:lnTo>
                  <a:lnTo>
                    <a:pt x="27050" y="463612"/>
                  </a:lnTo>
                  <a:lnTo>
                    <a:pt x="12322" y="420315"/>
                  </a:lnTo>
                  <a:lnTo>
                    <a:pt x="3155" y="374322"/>
                  </a:lnTo>
                  <a:lnTo>
                    <a:pt x="0" y="326135"/>
                  </a:lnTo>
                  <a:close/>
                </a:path>
              </a:pathLst>
            </a:custGeom>
            <a:ln w="28574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13372" y="2082807"/>
            <a:ext cx="4918710" cy="3417570"/>
            <a:chOff x="3613372" y="2082807"/>
            <a:chExt cx="4918710" cy="341757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3372" y="3122583"/>
              <a:ext cx="1596464" cy="12613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4605" y="2082807"/>
              <a:ext cx="3437413" cy="341731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655821" y="4369130"/>
            <a:ext cx="15030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10" dirty="0">
                <a:latin typeface="Arial"/>
                <a:cs typeface="Arial"/>
              </a:rPr>
              <a:t>Cell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95" dirty="0">
                <a:latin typeface="Arial"/>
                <a:cs typeface="Arial"/>
              </a:rPr>
              <a:t>division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48305" y="1894078"/>
            <a:ext cx="11576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70" dirty="0">
                <a:latin typeface="Verdana"/>
                <a:cs typeface="Verdana"/>
              </a:rPr>
              <a:t>Plasmid </a:t>
            </a:r>
            <a:r>
              <a:rPr sz="2400" b="0" spc="-25" dirty="0">
                <a:latin typeface="Verdana"/>
                <a:cs typeface="Verdana"/>
              </a:rPr>
              <a:t>DNA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6669" y="3838397"/>
            <a:ext cx="199263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Bacterial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Verdana"/>
                <a:cs typeface="Verdana"/>
              </a:rPr>
              <a:t>chromosome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90635" y="6277762"/>
            <a:ext cx="22097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latin typeface="Arial MT"/>
                <a:cs typeface="Arial MT"/>
              </a:rPr>
              <a:t>39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78829" y="5744362"/>
            <a:ext cx="14224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Verdana"/>
                <a:cs typeface="Verdana"/>
              </a:rPr>
              <a:t>Daughter</a:t>
            </a:r>
            <a:endParaRPr sz="2400">
              <a:latin typeface="Verdana"/>
              <a:cs typeface="Verdana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Verdana"/>
                <a:cs typeface="Verdana"/>
              </a:rPr>
              <a:t>cells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345" rIns="0" bIns="0" rtlCol="0">
            <a:spAutoFit/>
          </a:bodyPr>
          <a:lstStyle/>
          <a:p>
            <a:pPr marL="2793365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“Naked”</a:t>
            </a:r>
            <a:r>
              <a:rPr sz="2800" spc="50" dirty="0"/>
              <a:t> </a:t>
            </a:r>
            <a:r>
              <a:rPr sz="2800" spc="-20" dirty="0"/>
              <a:t>DNA??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6244" y="2158441"/>
            <a:ext cx="488950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</a:tabLst>
            </a:pPr>
            <a:r>
              <a:rPr sz="3200" spc="-30" dirty="0">
                <a:latin typeface="Verdana"/>
                <a:cs typeface="Verdana"/>
              </a:rPr>
              <a:t>When</a:t>
            </a:r>
            <a:r>
              <a:rPr sz="3200" spc="-150" dirty="0">
                <a:latin typeface="Verdana"/>
                <a:cs typeface="Verdana"/>
              </a:rPr>
              <a:t> </a:t>
            </a:r>
            <a:r>
              <a:rPr sz="3200" spc="250" dirty="0">
                <a:latin typeface="Verdana"/>
                <a:cs typeface="Verdana"/>
              </a:rPr>
              <a:t>a</a:t>
            </a:r>
            <a:r>
              <a:rPr sz="3200" spc="-2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bacterial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cell </a:t>
            </a:r>
            <a:r>
              <a:rPr sz="3200" spc="-245" dirty="0">
                <a:latin typeface="Verdana"/>
                <a:cs typeface="Verdana"/>
              </a:rPr>
              <a:t>lyses,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-220" dirty="0">
                <a:latin typeface="Verdana"/>
                <a:cs typeface="Verdana"/>
              </a:rPr>
              <a:t>it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105" dirty="0">
                <a:latin typeface="Verdana"/>
                <a:cs typeface="Verdana"/>
              </a:rPr>
              <a:t>releases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295" dirty="0">
                <a:latin typeface="Verdana"/>
                <a:cs typeface="Verdana"/>
              </a:rPr>
              <a:t>its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DNA </a:t>
            </a:r>
            <a:r>
              <a:rPr sz="3200" spc="-100" dirty="0">
                <a:latin typeface="Verdana"/>
                <a:cs typeface="Verdana"/>
              </a:rPr>
              <a:t>into</a:t>
            </a:r>
            <a:r>
              <a:rPr sz="3200" spc="-195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the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environment (naked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DNA).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1295400"/>
            <a:ext cx="2767583" cy="4953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65750" y="6304054"/>
            <a:ext cx="3017520" cy="13779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-10" dirty="0">
                <a:latin typeface="Arial MT"/>
                <a:cs typeface="Arial MT"/>
                <a:hlinkClick r:id="rId3"/>
              </a:rPr>
              <a:t>http://peopleinwhitecoats.blogspot.com/2012/02/reading-skills.html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ts val="1639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460044" y="866136"/>
            <a:ext cx="7690484" cy="529463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</a:tabLst>
            </a:pPr>
            <a:r>
              <a:rPr sz="2400" spc="-145" dirty="0">
                <a:latin typeface="Verdana"/>
                <a:cs typeface="Verdana"/>
              </a:rPr>
              <a:t>The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b="1" spc="-130" dirty="0">
                <a:solidFill>
                  <a:srgbClr val="0000FF"/>
                </a:solidFill>
                <a:latin typeface="Tahoma"/>
                <a:cs typeface="Tahoma"/>
              </a:rPr>
              <a:t>host</a:t>
            </a:r>
            <a:r>
              <a:rPr sz="2400" b="1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ahoma"/>
                <a:cs typeface="Tahoma"/>
              </a:rPr>
              <a:t>range</a:t>
            </a:r>
            <a:r>
              <a:rPr sz="2400" b="1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2400" b="1" spc="-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0000FF"/>
                </a:solidFill>
                <a:latin typeface="Tahoma"/>
                <a:cs typeface="Tahoma"/>
              </a:rPr>
              <a:t>plasmids</a:t>
            </a:r>
            <a:r>
              <a:rPr sz="2400" b="1" spc="-8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65" dirty="0">
                <a:solidFill>
                  <a:srgbClr val="0000FF"/>
                </a:solidFill>
                <a:latin typeface="Tahoma"/>
                <a:cs typeface="Tahoma"/>
              </a:rPr>
              <a:t>varies</a:t>
            </a:r>
            <a:r>
              <a:rPr sz="2400" b="1" spc="-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Tahoma"/>
                <a:cs typeface="Tahoma"/>
              </a:rPr>
              <a:t>widely</a:t>
            </a:r>
            <a:r>
              <a:rPr sz="2400" spc="-1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357505" indent="-344805">
              <a:lnSpc>
                <a:spcPct val="100000"/>
              </a:lnSpc>
              <a:spcBef>
                <a:spcPts val="580"/>
              </a:spcBef>
              <a:buChar char="•"/>
              <a:tabLst>
                <a:tab pos="357505" algn="l"/>
              </a:tabLst>
            </a:pPr>
            <a:r>
              <a:rPr sz="2400" spc="-80" dirty="0">
                <a:latin typeface="Verdana"/>
                <a:cs typeface="Verdana"/>
              </a:rPr>
              <a:t>Some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plasmids</a:t>
            </a:r>
            <a:r>
              <a:rPr sz="2400" spc="-2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b="1" spc="-100" dirty="0">
                <a:solidFill>
                  <a:srgbClr val="0000FF"/>
                </a:solidFill>
                <a:latin typeface="Tahoma"/>
                <a:cs typeface="Tahoma"/>
              </a:rPr>
              <a:t>restricted</a:t>
            </a:r>
            <a:r>
              <a:rPr sz="2400" b="1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sz="2400" b="1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14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b="1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110" dirty="0">
                <a:solidFill>
                  <a:srgbClr val="0000FF"/>
                </a:solidFill>
                <a:latin typeface="Tahoma"/>
                <a:cs typeface="Tahoma"/>
              </a:rPr>
              <a:t>few</a:t>
            </a:r>
            <a:r>
              <a:rPr sz="2400" b="1" spc="-10" dirty="0">
                <a:solidFill>
                  <a:srgbClr val="0000FF"/>
                </a:solidFill>
                <a:latin typeface="Tahoma"/>
                <a:cs typeface="Tahoma"/>
              </a:rPr>
              <a:t> closely</a:t>
            </a:r>
            <a:endParaRPr sz="2400">
              <a:latin typeface="Tahoma"/>
              <a:cs typeface="Tahoma"/>
            </a:endParaRPr>
          </a:p>
          <a:p>
            <a:pPr marL="356870">
              <a:lnSpc>
                <a:spcPct val="100000"/>
              </a:lnSpc>
            </a:pPr>
            <a:r>
              <a:rPr sz="2400" b="1" spc="-40" dirty="0">
                <a:solidFill>
                  <a:srgbClr val="0000FF"/>
                </a:solidFill>
                <a:latin typeface="Tahoma"/>
                <a:cs typeface="Tahoma"/>
              </a:rPr>
              <a:t>related</a:t>
            </a:r>
            <a:r>
              <a:rPr sz="2400" b="1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0000FF"/>
                </a:solidFill>
                <a:latin typeface="Tahoma"/>
                <a:cs typeface="Tahoma"/>
              </a:rPr>
              <a:t>bacteria</a:t>
            </a:r>
            <a:r>
              <a:rPr sz="2400" spc="-50" dirty="0">
                <a:latin typeface="Verdana"/>
                <a:cs typeface="Verdana"/>
              </a:rPr>
              <a:t>;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b="1" spc="-114" dirty="0">
                <a:solidFill>
                  <a:srgbClr val="0000FF"/>
                </a:solidFill>
                <a:latin typeface="Tahoma"/>
                <a:cs typeface="Tahoma"/>
              </a:rPr>
              <a:t>others</a:t>
            </a:r>
            <a:r>
              <a:rPr sz="2400" b="1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ahoma"/>
                <a:cs typeface="Tahoma"/>
              </a:rPr>
              <a:t>have</a:t>
            </a:r>
            <a:r>
              <a:rPr sz="2400" b="1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14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b="1" spc="-45" dirty="0">
                <a:solidFill>
                  <a:srgbClr val="0000FF"/>
                </a:solidFill>
                <a:latin typeface="Tahoma"/>
                <a:cs typeface="Tahoma"/>
              </a:rPr>
              <a:t> wide </a:t>
            </a:r>
            <a:r>
              <a:rPr sz="2400" b="1" spc="-130" dirty="0">
                <a:solidFill>
                  <a:srgbClr val="0000FF"/>
                </a:solidFill>
                <a:latin typeface="Tahoma"/>
                <a:cs typeface="Tahoma"/>
              </a:rPr>
              <a:t>host</a:t>
            </a:r>
            <a:r>
              <a:rPr sz="2400" b="1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Tahoma"/>
                <a:cs typeface="Tahoma"/>
              </a:rPr>
              <a:t>range.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2400">
              <a:latin typeface="Tahoma"/>
              <a:cs typeface="Tahoma"/>
            </a:endParaRPr>
          </a:p>
          <a:p>
            <a:pPr marL="12700" marR="427990">
              <a:lnSpc>
                <a:spcPct val="100000"/>
              </a:lnSpc>
              <a:spcBef>
                <a:spcPts val="5"/>
              </a:spcBef>
            </a:pPr>
            <a:r>
              <a:rPr sz="2400" b="1" spc="-150" dirty="0">
                <a:solidFill>
                  <a:srgbClr val="0000FF"/>
                </a:solidFill>
                <a:latin typeface="Tahoma"/>
                <a:cs typeface="Tahoma"/>
              </a:rPr>
              <a:t>F-</a:t>
            </a:r>
            <a:r>
              <a:rPr sz="2400" b="1" spc="-30" dirty="0">
                <a:solidFill>
                  <a:srgbClr val="0000FF"/>
                </a:solidFill>
                <a:latin typeface="Tahoma"/>
                <a:cs typeface="Tahoma"/>
              </a:rPr>
              <a:t>plasmid </a:t>
            </a:r>
            <a:r>
              <a:rPr sz="2400" spc="-75" dirty="0">
                <a:latin typeface="Verdana"/>
                <a:cs typeface="Verdana"/>
              </a:rPr>
              <a:t>only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inhabits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i="1" spc="-225" dirty="0">
                <a:latin typeface="Verdana"/>
                <a:cs typeface="Verdana"/>
              </a:rPr>
              <a:t>E.</a:t>
            </a:r>
            <a:r>
              <a:rPr sz="2400" i="1" spc="-204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coli</a:t>
            </a:r>
            <a:r>
              <a:rPr sz="2400" i="1" spc="-200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related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enteric </a:t>
            </a:r>
            <a:r>
              <a:rPr sz="2400" dirty="0">
                <a:latin typeface="Verdana"/>
                <a:cs typeface="Verdana"/>
              </a:rPr>
              <a:t>bacteria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like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i="1" spc="-80" dirty="0">
                <a:latin typeface="Verdana"/>
                <a:cs typeface="Verdana"/>
              </a:rPr>
              <a:t>Shigella</a:t>
            </a:r>
            <a:r>
              <a:rPr sz="2400" i="1" spc="-160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and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i="1" spc="-10" dirty="0">
                <a:latin typeface="Verdana"/>
                <a:cs typeface="Verdana"/>
              </a:rPr>
              <a:t>Salmonella</a:t>
            </a:r>
            <a:r>
              <a:rPr sz="2400" spc="-1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145" dirty="0">
                <a:solidFill>
                  <a:srgbClr val="0000FF"/>
                </a:solidFill>
                <a:latin typeface="Tahoma"/>
                <a:cs typeface="Tahoma"/>
              </a:rPr>
              <a:t>P-</a:t>
            </a:r>
            <a:r>
              <a:rPr sz="2400" b="1" spc="-25" dirty="0">
                <a:solidFill>
                  <a:srgbClr val="0000FF"/>
                </a:solidFill>
                <a:latin typeface="Tahoma"/>
                <a:cs typeface="Tahoma"/>
              </a:rPr>
              <a:t>plasmid</a:t>
            </a:r>
            <a:r>
              <a:rPr sz="2400" b="1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135" dirty="0">
                <a:latin typeface="Verdana"/>
                <a:cs typeface="Verdana"/>
              </a:rPr>
              <a:t>can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live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in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hundreds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different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types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of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Verdana"/>
                <a:cs typeface="Verdana"/>
              </a:rPr>
              <a:t>bacteria.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24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buChar char="•"/>
              <a:tabLst>
                <a:tab pos="356870" algn="l"/>
              </a:tabLst>
            </a:pPr>
            <a:r>
              <a:rPr sz="2400" spc="-180" dirty="0">
                <a:latin typeface="Verdana"/>
                <a:cs typeface="Verdana"/>
              </a:rPr>
              <a:t>P-</a:t>
            </a:r>
            <a:r>
              <a:rPr sz="2400" dirty="0">
                <a:latin typeface="Verdana"/>
                <a:cs typeface="Verdana"/>
              </a:rPr>
              <a:t>type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plasmids</a:t>
            </a:r>
            <a:r>
              <a:rPr sz="2400" spc="-260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-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originally</a:t>
            </a:r>
            <a:r>
              <a:rPr sz="2400" spc="-2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discovered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in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bacteria </a:t>
            </a:r>
            <a:r>
              <a:rPr sz="2400" i="1" spc="-40" dirty="0">
                <a:latin typeface="Verdana"/>
                <a:cs typeface="Verdana"/>
              </a:rPr>
              <a:t>Pseudomonas</a:t>
            </a:r>
            <a:r>
              <a:rPr sz="2400" spc="-40" dirty="0">
                <a:latin typeface="Verdana"/>
                <a:cs typeface="Verdana"/>
              </a:rPr>
              <a:t>,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which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sometimes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infect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patients </a:t>
            </a:r>
            <a:r>
              <a:rPr sz="2400" spc="-105" dirty="0">
                <a:latin typeface="Verdana"/>
                <a:cs typeface="Verdana"/>
              </a:rPr>
              <a:t>with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severe</a:t>
            </a:r>
            <a:r>
              <a:rPr sz="2400" spc="-155" dirty="0">
                <a:latin typeface="Verdana"/>
                <a:cs typeface="Verdana"/>
              </a:rPr>
              <a:t> burns.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Often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responsible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for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resistance </a:t>
            </a:r>
            <a:r>
              <a:rPr sz="2400" spc="-20" dirty="0">
                <a:latin typeface="Verdana"/>
                <a:cs typeface="Verdana"/>
              </a:rPr>
              <a:t>to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multiple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antibiotics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including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penicillins.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36244" y="1094054"/>
            <a:ext cx="8028305" cy="236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7505" algn="l"/>
              </a:tabLst>
            </a:pPr>
            <a:r>
              <a:rPr sz="2400" spc="-25" dirty="0">
                <a:latin typeface="Verdana"/>
                <a:cs typeface="Verdana"/>
              </a:rPr>
              <a:t>When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plasmid</a:t>
            </a:r>
            <a:r>
              <a:rPr sz="2400" spc="-26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settles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down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to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live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in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bacterial</a:t>
            </a:r>
            <a:endParaRPr sz="24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35" dirty="0">
                <a:latin typeface="Verdana"/>
                <a:cs typeface="Verdana"/>
              </a:rPr>
              <a:t>cell,</a:t>
            </a:r>
            <a:r>
              <a:rPr sz="2400" spc="-250" dirty="0">
                <a:latin typeface="Verdana"/>
                <a:cs typeface="Verdana"/>
              </a:rPr>
              <a:t> </a:t>
            </a:r>
            <a:r>
              <a:rPr sz="2400" spc="-170" dirty="0">
                <a:latin typeface="Verdana"/>
                <a:cs typeface="Verdana"/>
              </a:rPr>
              <a:t>it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becomes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very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possessive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its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home.</a:t>
            </a:r>
            <a:endParaRPr sz="2400">
              <a:latin typeface="Verdana"/>
              <a:cs typeface="Verdana"/>
            </a:endParaRPr>
          </a:p>
          <a:p>
            <a:pPr marL="357505" indent="-344805">
              <a:lnSpc>
                <a:spcPct val="100000"/>
              </a:lnSpc>
              <a:spcBef>
                <a:spcPts val="575"/>
              </a:spcBef>
              <a:buChar char="•"/>
              <a:tabLst>
                <a:tab pos="357505" algn="l"/>
              </a:tabLst>
            </a:pPr>
            <a:r>
              <a:rPr sz="2400" spc="-145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resident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plasmid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ahoma"/>
                <a:cs typeface="Tahoma"/>
              </a:rPr>
              <a:t>keeps</a:t>
            </a:r>
            <a:r>
              <a:rPr sz="2400" b="1" spc="-9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120" dirty="0">
                <a:solidFill>
                  <a:srgbClr val="0000FF"/>
                </a:solidFill>
                <a:latin typeface="Tahoma"/>
                <a:cs typeface="Tahoma"/>
              </a:rPr>
              <a:t>out</a:t>
            </a:r>
            <a:r>
              <a:rPr sz="2400" b="1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0000FF"/>
                </a:solidFill>
                <a:latin typeface="Tahoma"/>
                <a:cs typeface="Tahoma"/>
              </a:rPr>
              <a:t>other</a:t>
            </a:r>
            <a:r>
              <a:rPr sz="2400" b="1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ahoma"/>
                <a:cs typeface="Tahoma"/>
              </a:rPr>
              <a:t>closely</a:t>
            </a:r>
            <a:r>
              <a:rPr sz="2400" b="1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Tahoma"/>
                <a:cs typeface="Tahoma"/>
              </a:rPr>
              <a:t>related</a:t>
            </a:r>
            <a:endParaRPr sz="2400">
              <a:latin typeface="Tahoma"/>
              <a:cs typeface="Tahoma"/>
            </a:endParaRPr>
          </a:p>
          <a:p>
            <a:pPr marL="356870">
              <a:lnSpc>
                <a:spcPct val="100000"/>
              </a:lnSpc>
            </a:pPr>
            <a:r>
              <a:rPr sz="2400" b="1" spc="-10" dirty="0">
                <a:solidFill>
                  <a:srgbClr val="0000FF"/>
                </a:solidFill>
                <a:latin typeface="Tahoma"/>
                <a:cs typeface="Tahoma"/>
              </a:rPr>
              <a:t>plasmids</a:t>
            </a:r>
            <a:r>
              <a:rPr sz="2400" spc="-1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356870" marR="162560" indent="-344805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</a:tabLst>
            </a:pPr>
            <a:r>
              <a:rPr sz="2400" spc="-114" dirty="0">
                <a:latin typeface="Verdana"/>
                <a:cs typeface="Verdana"/>
              </a:rPr>
              <a:t>Two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plasmids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belonging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to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the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same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family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cannot </a:t>
            </a:r>
            <a:r>
              <a:rPr sz="2400" dirty="0">
                <a:latin typeface="Verdana"/>
                <a:cs typeface="Verdana"/>
              </a:rPr>
              <a:t>co-</a:t>
            </a:r>
            <a:r>
              <a:rPr sz="2400" spc="-160" dirty="0">
                <a:latin typeface="Verdana"/>
                <a:cs typeface="Verdana"/>
              </a:rPr>
              <a:t>exist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in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the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same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bacterial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cell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-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b="1" spc="-45" dirty="0">
                <a:solidFill>
                  <a:srgbClr val="0000FF"/>
                </a:solidFill>
                <a:latin typeface="Tahoma"/>
                <a:cs typeface="Tahoma"/>
              </a:rPr>
              <a:t>incompatibility.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9591" y="331673"/>
            <a:ext cx="376427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90" dirty="0"/>
              <a:t>Plasmid</a:t>
            </a:r>
            <a:r>
              <a:rPr sz="2800" spc="-95" dirty="0"/>
              <a:t> </a:t>
            </a:r>
            <a:r>
              <a:rPr sz="2800" spc="-50" dirty="0"/>
              <a:t>Compatibility</a:t>
            </a:r>
            <a:endParaRPr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36244" y="1020636"/>
            <a:ext cx="7713345" cy="28073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680"/>
              </a:spcBef>
              <a:buChar char="•"/>
              <a:tabLst>
                <a:tab pos="357505" algn="l"/>
              </a:tabLst>
            </a:pPr>
            <a:r>
              <a:rPr sz="2400" spc="-145" dirty="0">
                <a:latin typeface="Verdana"/>
                <a:cs typeface="Verdana"/>
              </a:rPr>
              <a:t>The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families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known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as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b="1" spc="-60" dirty="0">
                <a:solidFill>
                  <a:srgbClr val="0000FF"/>
                </a:solidFill>
                <a:latin typeface="Tahoma"/>
                <a:cs typeface="Tahoma"/>
              </a:rPr>
              <a:t>incompatibility</a:t>
            </a:r>
            <a:r>
              <a:rPr sz="2400" b="1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Tahoma"/>
                <a:cs typeface="Tahoma"/>
              </a:rPr>
              <a:t>groups</a:t>
            </a:r>
            <a:r>
              <a:rPr sz="2400" spc="-10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356870" marR="66675" indent="-344805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</a:tabLst>
            </a:pPr>
            <a:r>
              <a:rPr sz="2400" spc="-20" dirty="0">
                <a:latin typeface="Verdana"/>
                <a:cs typeface="Verdana"/>
              </a:rPr>
              <a:t>Designated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by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letters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the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alphabet,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e.g.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F-</a:t>
            </a:r>
            <a:r>
              <a:rPr sz="2400" spc="-20" dirty="0">
                <a:latin typeface="Verdana"/>
                <a:cs typeface="Verdana"/>
              </a:rPr>
              <a:t>type </a:t>
            </a:r>
            <a:r>
              <a:rPr sz="2400" spc="-80" dirty="0">
                <a:latin typeface="Verdana"/>
                <a:cs typeface="Verdana"/>
              </a:rPr>
              <a:t>plasmids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include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the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260" dirty="0">
                <a:latin typeface="Verdana"/>
                <a:cs typeface="Verdana"/>
              </a:rPr>
              <a:t>F-</a:t>
            </a:r>
            <a:r>
              <a:rPr sz="2400" spc="-45" dirty="0">
                <a:latin typeface="Verdana"/>
                <a:cs typeface="Verdana"/>
              </a:rPr>
              <a:t>plasmid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and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its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relatives.</a:t>
            </a:r>
            <a:endParaRPr sz="24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</a:tabLst>
            </a:pPr>
            <a:r>
              <a:rPr sz="2400" spc="-105" dirty="0">
                <a:latin typeface="Verdana"/>
                <a:cs typeface="Verdana"/>
              </a:rPr>
              <a:t>Plasmids</a:t>
            </a:r>
            <a:r>
              <a:rPr sz="2400" spc="-2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the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same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incompatibility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group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have </a:t>
            </a:r>
            <a:r>
              <a:rPr sz="2400" b="1" spc="-150" dirty="0">
                <a:solidFill>
                  <a:srgbClr val="0000FF"/>
                </a:solidFill>
                <a:latin typeface="Tahoma"/>
                <a:cs typeface="Tahoma"/>
              </a:rPr>
              <a:t>aImost</a:t>
            </a:r>
            <a:r>
              <a:rPr sz="2400" b="1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0000FF"/>
                </a:solidFill>
                <a:latin typeface="Tahoma"/>
                <a:cs typeface="Tahoma"/>
              </a:rPr>
              <a:t>identical</a:t>
            </a:r>
            <a:r>
              <a:rPr sz="2400" b="1" spc="-9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ahoma"/>
                <a:cs typeface="Tahoma"/>
              </a:rPr>
              <a:t>DNA</a:t>
            </a:r>
            <a:r>
              <a:rPr sz="2400" b="1"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ahoma"/>
                <a:cs typeface="Tahoma"/>
              </a:rPr>
              <a:t>sequences</a:t>
            </a:r>
            <a:r>
              <a:rPr sz="2400" b="1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0000FF"/>
                </a:solidFill>
                <a:latin typeface="Tahoma"/>
                <a:cs typeface="Tahoma"/>
              </a:rPr>
              <a:t>in</a:t>
            </a:r>
            <a:r>
              <a:rPr sz="2400" b="1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140" dirty="0">
                <a:solidFill>
                  <a:srgbClr val="0000FF"/>
                </a:solidFill>
                <a:latin typeface="Tahoma"/>
                <a:cs typeface="Tahoma"/>
              </a:rPr>
              <a:t>their</a:t>
            </a:r>
            <a:r>
              <a:rPr sz="2400" b="1" spc="-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ahoma"/>
                <a:cs typeface="Tahoma"/>
              </a:rPr>
              <a:t>genes</a:t>
            </a:r>
            <a:r>
              <a:rPr sz="2400" b="1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0000FF"/>
                </a:solidFill>
                <a:latin typeface="Tahoma"/>
                <a:cs typeface="Tahoma"/>
              </a:rPr>
              <a:t>for </a:t>
            </a:r>
            <a:r>
              <a:rPr sz="2400" b="1" spc="-70" dirty="0">
                <a:solidFill>
                  <a:srgbClr val="0000FF"/>
                </a:solidFill>
                <a:latin typeface="Tahoma"/>
                <a:cs typeface="Tahoma"/>
              </a:rPr>
              <a:t>replication</a:t>
            </a:r>
            <a:r>
              <a:rPr sz="2400" spc="-70" dirty="0">
                <a:latin typeface="Verdana"/>
                <a:cs typeface="Verdana"/>
              </a:rPr>
              <a:t>,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although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the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genes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they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carry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for </a:t>
            </a:r>
            <a:r>
              <a:rPr sz="2400" spc="-10" dirty="0">
                <a:latin typeface="Verdana"/>
                <a:cs typeface="Verdana"/>
              </a:rPr>
              <a:t>optional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characteristics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may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very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different.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44" y="789559"/>
            <a:ext cx="7859395" cy="192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</a:tabLst>
            </a:pPr>
            <a:r>
              <a:rPr sz="2400" spc="-285" dirty="0">
                <a:latin typeface="Verdana"/>
                <a:cs typeface="Verdana"/>
              </a:rPr>
              <a:t>It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65" dirty="0">
                <a:latin typeface="Verdana"/>
                <a:cs typeface="Verdana"/>
              </a:rPr>
              <a:t>is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possible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to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have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two,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or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even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more,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plasmids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 </a:t>
            </a:r>
            <a:r>
              <a:rPr sz="2400" spc="-35" dirty="0">
                <a:latin typeface="Verdana"/>
                <a:cs typeface="Verdana"/>
              </a:rPr>
              <a:t>the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same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cell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as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long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as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they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belong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to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different families.</a:t>
            </a:r>
            <a:endParaRPr sz="2400">
              <a:latin typeface="Verdana"/>
              <a:cs typeface="Verdana"/>
            </a:endParaRPr>
          </a:p>
          <a:p>
            <a:pPr marL="357505" indent="-344805">
              <a:lnSpc>
                <a:spcPct val="100000"/>
              </a:lnSpc>
              <a:spcBef>
                <a:spcPts val="575"/>
              </a:spcBef>
              <a:buChar char="•"/>
              <a:tabLst>
                <a:tab pos="357505" algn="l"/>
              </a:tabLst>
            </a:pPr>
            <a:r>
              <a:rPr sz="2400" spc="130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P-</a:t>
            </a:r>
            <a:r>
              <a:rPr sz="2400" dirty="0">
                <a:latin typeface="Verdana"/>
                <a:cs typeface="Verdana"/>
              </a:rPr>
              <a:t>type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plasmid</a:t>
            </a:r>
            <a:r>
              <a:rPr sz="2400" spc="-254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will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happily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share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the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same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cell</a:t>
            </a:r>
            <a:endParaRPr sz="24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110" dirty="0">
                <a:latin typeface="Verdana"/>
                <a:cs typeface="Verdana"/>
              </a:rPr>
              <a:t>with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an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65" dirty="0">
                <a:latin typeface="Verdana"/>
                <a:cs typeface="Verdana"/>
              </a:rPr>
              <a:t>F-</a:t>
            </a:r>
            <a:r>
              <a:rPr sz="2400" spc="-20" dirty="0">
                <a:latin typeface="Verdana"/>
                <a:cs typeface="Verdana"/>
              </a:rPr>
              <a:t>type.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361" y="2855785"/>
            <a:ext cx="2600325" cy="2524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84907" y="3313556"/>
            <a:ext cx="1143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0" dirty="0">
                <a:latin typeface="Arial MT"/>
                <a:cs typeface="Arial MT"/>
              </a:rPr>
              <a:t>F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7283" y="3444366"/>
            <a:ext cx="1143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0" dirty="0">
                <a:latin typeface="Arial MT"/>
                <a:cs typeface="Arial MT"/>
              </a:rPr>
              <a:t>F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0575" y="4476699"/>
            <a:ext cx="12255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30" dirty="0">
                <a:latin typeface="Arial MT"/>
                <a:cs typeface="Arial MT"/>
              </a:rPr>
              <a:t>P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2829" y="4476699"/>
            <a:ext cx="1092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latin typeface="Arial MT"/>
                <a:cs typeface="Arial MT"/>
              </a:rPr>
              <a:t>P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40223" y="3596640"/>
            <a:ext cx="1967230" cy="595630"/>
            <a:chOff x="4840223" y="3596640"/>
            <a:chExt cx="1967230" cy="595630"/>
          </a:xfrm>
        </p:grpSpPr>
        <p:sp>
          <p:nvSpPr>
            <p:cNvPr id="9" name="object 9"/>
            <p:cNvSpPr/>
            <p:nvPr/>
          </p:nvSpPr>
          <p:spPr>
            <a:xfrm>
              <a:off x="4865623" y="3622040"/>
              <a:ext cx="1941830" cy="570230"/>
            </a:xfrm>
            <a:custGeom>
              <a:avLst/>
              <a:gdLst/>
              <a:ahLst/>
              <a:cxnLst/>
              <a:rect l="l" t="t" r="r" b="b"/>
              <a:pathLst>
                <a:path w="1941829" h="570229">
                  <a:moveTo>
                    <a:pt x="970788" y="0"/>
                  </a:moveTo>
                  <a:lnTo>
                    <a:pt x="901453" y="715"/>
                  </a:lnTo>
                  <a:lnTo>
                    <a:pt x="833434" y="2830"/>
                  </a:lnTo>
                  <a:lnTo>
                    <a:pt x="766897" y="6297"/>
                  </a:lnTo>
                  <a:lnTo>
                    <a:pt x="702005" y="11066"/>
                  </a:lnTo>
                  <a:lnTo>
                    <a:pt x="638921" y="17089"/>
                  </a:lnTo>
                  <a:lnTo>
                    <a:pt x="577812" y="24319"/>
                  </a:lnTo>
                  <a:lnTo>
                    <a:pt x="518839" y="32707"/>
                  </a:lnTo>
                  <a:lnTo>
                    <a:pt x="462169" y="42204"/>
                  </a:lnTo>
                  <a:lnTo>
                    <a:pt x="407965" y="52763"/>
                  </a:lnTo>
                  <a:lnTo>
                    <a:pt x="356391" y="64335"/>
                  </a:lnTo>
                  <a:lnTo>
                    <a:pt x="307611" y="76871"/>
                  </a:lnTo>
                  <a:lnTo>
                    <a:pt x="261790" y="90324"/>
                  </a:lnTo>
                  <a:lnTo>
                    <a:pt x="219093" y="104646"/>
                  </a:lnTo>
                  <a:lnTo>
                    <a:pt x="179682" y="119787"/>
                  </a:lnTo>
                  <a:lnTo>
                    <a:pt x="143722" y="135700"/>
                  </a:lnTo>
                  <a:lnTo>
                    <a:pt x="82814" y="169647"/>
                  </a:lnTo>
                  <a:lnTo>
                    <a:pt x="37682" y="206102"/>
                  </a:lnTo>
                  <a:lnTo>
                    <a:pt x="9639" y="244677"/>
                  </a:lnTo>
                  <a:lnTo>
                    <a:pt x="0" y="284988"/>
                  </a:lnTo>
                  <a:lnTo>
                    <a:pt x="2437" y="305335"/>
                  </a:lnTo>
                  <a:lnTo>
                    <a:pt x="21442" y="344826"/>
                  </a:lnTo>
                  <a:lnTo>
                    <a:pt x="58194" y="382390"/>
                  </a:lnTo>
                  <a:lnTo>
                    <a:pt x="111378" y="417639"/>
                  </a:lnTo>
                  <a:lnTo>
                    <a:pt x="179682" y="450188"/>
                  </a:lnTo>
                  <a:lnTo>
                    <a:pt x="219093" y="465329"/>
                  </a:lnTo>
                  <a:lnTo>
                    <a:pt x="261790" y="479651"/>
                  </a:lnTo>
                  <a:lnTo>
                    <a:pt x="307611" y="493104"/>
                  </a:lnTo>
                  <a:lnTo>
                    <a:pt x="356391" y="505640"/>
                  </a:lnTo>
                  <a:lnTo>
                    <a:pt x="407965" y="517212"/>
                  </a:lnTo>
                  <a:lnTo>
                    <a:pt x="462169" y="527771"/>
                  </a:lnTo>
                  <a:lnTo>
                    <a:pt x="518839" y="537268"/>
                  </a:lnTo>
                  <a:lnTo>
                    <a:pt x="577812" y="545656"/>
                  </a:lnTo>
                  <a:lnTo>
                    <a:pt x="638921" y="552886"/>
                  </a:lnTo>
                  <a:lnTo>
                    <a:pt x="702005" y="558909"/>
                  </a:lnTo>
                  <a:lnTo>
                    <a:pt x="766897" y="563678"/>
                  </a:lnTo>
                  <a:lnTo>
                    <a:pt x="833434" y="567145"/>
                  </a:lnTo>
                  <a:lnTo>
                    <a:pt x="901453" y="569260"/>
                  </a:lnTo>
                  <a:lnTo>
                    <a:pt x="970788" y="569976"/>
                  </a:lnTo>
                  <a:lnTo>
                    <a:pt x="1040122" y="569260"/>
                  </a:lnTo>
                  <a:lnTo>
                    <a:pt x="1108141" y="567145"/>
                  </a:lnTo>
                  <a:lnTo>
                    <a:pt x="1174678" y="563678"/>
                  </a:lnTo>
                  <a:lnTo>
                    <a:pt x="1239570" y="558909"/>
                  </a:lnTo>
                  <a:lnTo>
                    <a:pt x="1302654" y="552886"/>
                  </a:lnTo>
                  <a:lnTo>
                    <a:pt x="1363763" y="545656"/>
                  </a:lnTo>
                  <a:lnTo>
                    <a:pt x="1422736" y="537268"/>
                  </a:lnTo>
                  <a:lnTo>
                    <a:pt x="1479406" y="527771"/>
                  </a:lnTo>
                  <a:lnTo>
                    <a:pt x="1533610" y="517212"/>
                  </a:lnTo>
                  <a:lnTo>
                    <a:pt x="1585184" y="505640"/>
                  </a:lnTo>
                  <a:lnTo>
                    <a:pt x="1633964" y="493104"/>
                  </a:lnTo>
                  <a:lnTo>
                    <a:pt x="1679785" y="479651"/>
                  </a:lnTo>
                  <a:lnTo>
                    <a:pt x="1722482" y="465329"/>
                  </a:lnTo>
                  <a:lnTo>
                    <a:pt x="1761893" y="450188"/>
                  </a:lnTo>
                  <a:lnTo>
                    <a:pt x="1797853" y="434275"/>
                  </a:lnTo>
                  <a:lnTo>
                    <a:pt x="1858761" y="400328"/>
                  </a:lnTo>
                  <a:lnTo>
                    <a:pt x="1903893" y="363873"/>
                  </a:lnTo>
                  <a:lnTo>
                    <a:pt x="1931936" y="325298"/>
                  </a:lnTo>
                  <a:lnTo>
                    <a:pt x="1941576" y="284988"/>
                  </a:lnTo>
                  <a:lnTo>
                    <a:pt x="1939138" y="264640"/>
                  </a:lnTo>
                  <a:lnTo>
                    <a:pt x="1920133" y="225149"/>
                  </a:lnTo>
                  <a:lnTo>
                    <a:pt x="1883381" y="187585"/>
                  </a:lnTo>
                  <a:lnTo>
                    <a:pt x="1830197" y="152336"/>
                  </a:lnTo>
                  <a:lnTo>
                    <a:pt x="1761893" y="119787"/>
                  </a:lnTo>
                  <a:lnTo>
                    <a:pt x="1722482" y="104646"/>
                  </a:lnTo>
                  <a:lnTo>
                    <a:pt x="1679785" y="90324"/>
                  </a:lnTo>
                  <a:lnTo>
                    <a:pt x="1633964" y="76871"/>
                  </a:lnTo>
                  <a:lnTo>
                    <a:pt x="1585184" y="64335"/>
                  </a:lnTo>
                  <a:lnTo>
                    <a:pt x="1533610" y="52763"/>
                  </a:lnTo>
                  <a:lnTo>
                    <a:pt x="1479406" y="42204"/>
                  </a:lnTo>
                  <a:lnTo>
                    <a:pt x="1422736" y="32707"/>
                  </a:lnTo>
                  <a:lnTo>
                    <a:pt x="1363763" y="24319"/>
                  </a:lnTo>
                  <a:lnTo>
                    <a:pt x="1302654" y="17089"/>
                  </a:lnTo>
                  <a:lnTo>
                    <a:pt x="1239570" y="11066"/>
                  </a:lnTo>
                  <a:lnTo>
                    <a:pt x="1174678" y="6297"/>
                  </a:lnTo>
                  <a:lnTo>
                    <a:pt x="1108141" y="2830"/>
                  </a:lnTo>
                  <a:lnTo>
                    <a:pt x="1040122" y="715"/>
                  </a:lnTo>
                  <a:lnTo>
                    <a:pt x="97078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40224" y="3596640"/>
              <a:ext cx="1941830" cy="570230"/>
            </a:xfrm>
            <a:custGeom>
              <a:avLst/>
              <a:gdLst/>
              <a:ahLst/>
              <a:cxnLst/>
              <a:rect l="l" t="t" r="r" b="b"/>
              <a:pathLst>
                <a:path w="1941829" h="570229">
                  <a:moveTo>
                    <a:pt x="1941576" y="284988"/>
                  </a:moveTo>
                  <a:lnTo>
                    <a:pt x="1931924" y="244678"/>
                  </a:lnTo>
                  <a:lnTo>
                    <a:pt x="1903882" y="206108"/>
                  </a:lnTo>
                  <a:lnTo>
                    <a:pt x="1858759" y="169659"/>
                  </a:lnTo>
                  <a:lnTo>
                    <a:pt x="1797850" y="135712"/>
                  </a:lnTo>
                  <a:lnTo>
                    <a:pt x="1761883" y="119799"/>
                  </a:lnTo>
                  <a:lnTo>
                    <a:pt x="1722475" y="104648"/>
                  </a:lnTo>
                  <a:lnTo>
                    <a:pt x="1679778" y="90335"/>
                  </a:lnTo>
                  <a:lnTo>
                    <a:pt x="1633956" y="76873"/>
                  </a:lnTo>
                  <a:lnTo>
                    <a:pt x="1585175" y="64338"/>
                  </a:lnTo>
                  <a:lnTo>
                    <a:pt x="1533601" y="52768"/>
                  </a:lnTo>
                  <a:lnTo>
                    <a:pt x="1479397" y="42214"/>
                  </a:lnTo>
                  <a:lnTo>
                    <a:pt x="1422730" y="32715"/>
                  </a:lnTo>
                  <a:lnTo>
                    <a:pt x="1363751" y="24320"/>
                  </a:lnTo>
                  <a:lnTo>
                    <a:pt x="1302651" y="17094"/>
                  </a:lnTo>
                  <a:lnTo>
                    <a:pt x="1239570" y="11074"/>
                  </a:lnTo>
                  <a:lnTo>
                    <a:pt x="1174673" y="6299"/>
                  </a:lnTo>
                  <a:lnTo>
                    <a:pt x="1108138" y="2832"/>
                  </a:lnTo>
                  <a:lnTo>
                    <a:pt x="1040117" y="723"/>
                  </a:lnTo>
                  <a:lnTo>
                    <a:pt x="970788" y="0"/>
                  </a:lnTo>
                  <a:lnTo>
                    <a:pt x="901446" y="723"/>
                  </a:lnTo>
                  <a:lnTo>
                    <a:pt x="833424" y="2832"/>
                  </a:lnTo>
                  <a:lnTo>
                    <a:pt x="766889" y="6299"/>
                  </a:lnTo>
                  <a:lnTo>
                    <a:pt x="701992" y="11074"/>
                  </a:lnTo>
                  <a:lnTo>
                    <a:pt x="638911" y="17094"/>
                  </a:lnTo>
                  <a:lnTo>
                    <a:pt x="577811" y="24320"/>
                  </a:lnTo>
                  <a:lnTo>
                    <a:pt x="518833" y="32715"/>
                  </a:lnTo>
                  <a:lnTo>
                    <a:pt x="462165" y="42214"/>
                  </a:lnTo>
                  <a:lnTo>
                    <a:pt x="407962" y="52768"/>
                  </a:lnTo>
                  <a:lnTo>
                    <a:pt x="356387" y="64338"/>
                  </a:lnTo>
                  <a:lnTo>
                    <a:pt x="307606" y="76873"/>
                  </a:lnTo>
                  <a:lnTo>
                    <a:pt x="261785" y="90335"/>
                  </a:lnTo>
                  <a:lnTo>
                    <a:pt x="219087" y="104648"/>
                  </a:lnTo>
                  <a:lnTo>
                    <a:pt x="179679" y="119799"/>
                  </a:lnTo>
                  <a:lnTo>
                    <a:pt x="143713" y="135712"/>
                  </a:lnTo>
                  <a:lnTo>
                    <a:pt x="82804" y="169659"/>
                  </a:lnTo>
                  <a:lnTo>
                    <a:pt x="37680" y="206108"/>
                  </a:lnTo>
                  <a:lnTo>
                    <a:pt x="9639" y="244678"/>
                  </a:lnTo>
                  <a:lnTo>
                    <a:pt x="0" y="284988"/>
                  </a:lnTo>
                  <a:lnTo>
                    <a:pt x="2425" y="305346"/>
                  </a:lnTo>
                  <a:lnTo>
                    <a:pt x="21437" y="344830"/>
                  </a:lnTo>
                  <a:lnTo>
                    <a:pt x="58191" y="382397"/>
                  </a:lnTo>
                  <a:lnTo>
                    <a:pt x="111366" y="417652"/>
                  </a:lnTo>
                  <a:lnTo>
                    <a:pt x="179679" y="450189"/>
                  </a:lnTo>
                  <a:lnTo>
                    <a:pt x="219087" y="465340"/>
                  </a:lnTo>
                  <a:lnTo>
                    <a:pt x="261785" y="479653"/>
                  </a:lnTo>
                  <a:lnTo>
                    <a:pt x="307606" y="493115"/>
                  </a:lnTo>
                  <a:lnTo>
                    <a:pt x="356387" y="505650"/>
                  </a:lnTo>
                  <a:lnTo>
                    <a:pt x="407962" y="517220"/>
                  </a:lnTo>
                  <a:lnTo>
                    <a:pt x="462165" y="527773"/>
                  </a:lnTo>
                  <a:lnTo>
                    <a:pt x="518833" y="537273"/>
                  </a:lnTo>
                  <a:lnTo>
                    <a:pt x="577811" y="545668"/>
                  </a:lnTo>
                  <a:lnTo>
                    <a:pt x="638911" y="552894"/>
                  </a:lnTo>
                  <a:lnTo>
                    <a:pt x="701992" y="558914"/>
                  </a:lnTo>
                  <a:lnTo>
                    <a:pt x="766889" y="563689"/>
                  </a:lnTo>
                  <a:lnTo>
                    <a:pt x="833424" y="567156"/>
                  </a:lnTo>
                  <a:lnTo>
                    <a:pt x="901446" y="569264"/>
                  </a:lnTo>
                  <a:lnTo>
                    <a:pt x="970788" y="569976"/>
                  </a:lnTo>
                  <a:lnTo>
                    <a:pt x="1040117" y="569264"/>
                  </a:lnTo>
                  <a:lnTo>
                    <a:pt x="1108138" y="567156"/>
                  </a:lnTo>
                  <a:lnTo>
                    <a:pt x="1174673" y="563689"/>
                  </a:lnTo>
                  <a:lnTo>
                    <a:pt x="1239570" y="558914"/>
                  </a:lnTo>
                  <a:lnTo>
                    <a:pt x="1302651" y="552894"/>
                  </a:lnTo>
                  <a:lnTo>
                    <a:pt x="1363751" y="545668"/>
                  </a:lnTo>
                  <a:lnTo>
                    <a:pt x="1422730" y="537273"/>
                  </a:lnTo>
                  <a:lnTo>
                    <a:pt x="1479397" y="527773"/>
                  </a:lnTo>
                  <a:lnTo>
                    <a:pt x="1533601" y="517220"/>
                  </a:lnTo>
                  <a:lnTo>
                    <a:pt x="1585175" y="505650"/>
                  </a:lnTo>
                  <a:lnTo>
                    <a:pt x="1633956" y="493115"/>
                  </a:lnTo>
                  <a:lnTo>
                    <a:pt x="1679778" y="479653"/>
                  </a:lnTo>
                  <a:lnTo>
                    <a:pt x="1722475" y="465340"/>
                  </a:lnTo>
                  <a:lnTo>
                    <a:pt x="1761883" y="450189"/>
                  </a:lnTo>
                  <a:lnTo>
                    <a:pt x="1797850" y="434276"/>
                  </a:lnTo>
                  <a:lnTo>
                    <a:pt x="1858759" y="400329"/>
                  </a:lnTo>
                  <a:lnTo>
                    <a:pt x="1903882" y="363880"/>
                  </a:lnTo>
                  <a:lnTo>
                    <a:pt x="1931924" y="325310"/>
                  </a:lnTo>
                  <a:lnTo>
                    <a:pt x="1941576" y="284988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97423" y="3697224"/>
              <a:ext cx="417830" cy="381000"/>
            </a:xfrm>
            <a:custGeom>
              <a:avLst/>
              <a:gdLst/>
              <a:ahLst/>
              <a:cxnLst/>
              <a:rect l="l" t="t" r="r" b="b"/>
              <a:pathLst>
                <a:path w="417829" h="381000">
                  <a:moveTo>
                    <a:pt x="0" y="190500"/>
                  </a:moveTo>
                  <a:lnTo>
                    <a:pt x="5513" y="146837"/>
                  </a:lnTo>
                  <a:lnTo>
                    <a:pt x="21220" y="106746"/>
                  </a:lnTo>
                  <a:lnTo>
                    <a:pt x="45866" y="71374"/>
                  </a:lnTo>
                  <a:lnTo>
                    <a:pt x="78199" y="41867"/>
                  </a:lnTo>
                  <a:lnTo>
                    <a:pt x="116965" y="19372"/>
                  </a:lnTo>
                  <a:lnTo>
                    <a:pt x="160913" y="5034"/>
                  </a:lnTo>
                  <a:lnTo>
                    <a:pt x="208787" y="0"/>
                  </a:lnTo>
                  <a:lnTo>
                    <a:pt x="256662" y="5034"/>
                  </a:lnTo>
                  <a:lnTo>
                    <a:pt x="300610" y="19372"/>
                  </a:lnTo>
                  <a:lnTo>
                    <a:pt x="339376" y="41867"/>
                  </a:lnTo>
                  <a:lnTo>
                    <a:pt x="371709" y="71374"/>
                  </a:lnTo>
                  <a:lnTo>
                    <a:pt x="396355" y="106746"/>
                  </a:lnTo>
                  <a:lnTo>
                    <a:pt x="412062" y="146837"/>
                  </a:lnTo>
                  <a:lnTo>
                    <a:pt x="417575" y="190500"/>
                  </a:lnTo>
                  <a:lnTo>
                    <a:pt x="412062" y="234162"/>
                  </a:lnTo>
                  <a:lnTo>
                    <a:pt x="396355" y="274253"/>
                  </a:lnTo>
                  <a:lnTo>
                    <a:pt x="371709" y="309625"/>
                  </a:lnTo>
                  <a:lnTo>
                    <a:pt x="339376" y="339132"/>
                  </a:lnTo>
                  <a:lnTo>
                    <a:pt x="300610" y="361627"/>
                  </a:lnTo>
                  <a:lnTo>
                    <a:pt x="256662" y="375965"/>
                  </a:lnTo>
                  <a:lnTo>
                    <a:pt x="208787" y="381000"/>
                  </a:lnTo>
                  <a:lnTo>
                    <a:pt x="160913" y="375965"/>
                  </a:lnTo>
                  <a:lnTo>
                    <a:pt x="116965" y="361627"/>
                  </a:lnTo>
                  <a:lnTo>
                    <a:pt x="78199" y="339132"/>
                  </a:lnTo>
                  <a:lnTo>
                    <a:pt x="45866" y="309625"/>
                  </a:lnTo>
                  <a:lnTo>
                    <a:pt x="21220" y="274253"/>
                  </a:lnTo>
                  <a:lnTo>
                    <a:pt x="5513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19799" y="36972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9799" y="36972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51017" y="3803650"/>
            <a:ext cx="2032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00" spc="-487" baseline="-9259" dirty="0">
                <a:latin typeface="Arial MT"/>
                <a:cs typeface="Arial MT"/>
              </a:rPr>
              <a:t>F</a:t>
            </a:r>
            <a:r>
              <a:rPr sz="1400" spc="-325" dirty="0">
                <a:latin typeface="Arial MT"/>
                <a:cs typeface="Arial MT"/>
              </a:rPr>
              <a:t>F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1679575" y="6011671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latin typeface="Tahoma"/>
                <a:cs typeface="Tahoma"/>
              </a:rPr>
              <a:t>NOT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135" dirty="0">
                <a:latin typeface="Tahoma"/>
                <a:cs typeface="Tahoma"/>
              </a:rPr>
              <a:t>ALLOWED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0717" y="6011671"/>
            <a:ext cx="1421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>
                <a:latin typeface="Tahoma"/>
                <a:cs typeface="Tahoma"/>
              </a:rPr>
              <a:t>ALLOWED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00698" y="3727450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latin typeface="Arial MT"/>
                <a:cs typeface="Arial MT"/>
              </a:rPr>
              <a:t>P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8433" y="156413"/>
            <a:ext cx="51339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6.9</a:t>
            </a:r>
            <a:r>
              <a:rPr spc="-20" dirty="0"/>
              <a:t> Movement</a:t>
            </a:r>
            <a:r>
              <a:rPr spc="-175" dirty="0"/>
              <a:t> </a:t>
            </a:r>
            <a:r>
              <a:rPr spc="-90" dirty="0"/>
              <a:t>of</a:t>
            </a:r>
            <a:r>
              <a:rPr spc="-130" dirty="0"/>
              <a:t> </a:t>
            </a:r>
            <a:r>
              <a:rPr spc="-95" dirty="0"/>
              <a:t>Plasmids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18159"/>
            <a:ext cx="7805420" cy="470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480695" indent="-344805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356870" algn="l"/>
              </a:tabLst>
            </a:pPr>
            <a:r>
              <a:rPr sz="2400" b="1" spc="-140" dirty="0">
                <a:solidFill>
                  <a:srgbClr val="0000FF"/>
                </a:solidFill>
                <a:latin typeface="Tahoma"/>
                <a:cs typeface="Tahoma"/>
              </a:rPr>
              <a:t>Transferability</a:t>
            </a:r>
            <a:r>
              <a:rPr sz="2400" b="1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95" dirty="0">
                <a:latin typeface="Verdana"/>
                <a:cs typeface="Verdana"/>
              </a:rPr>
              <a:t>-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the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ability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certain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plasmids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to </a:t>
            </a:r>
            <a:r>
              <a:rPr sz="2400" spc="-125" dirty="0">
                <a:latin typeface="Verdana"/>
                <a:cs typeface="Verdana"/>
              </a:rPr>
              <a:t>transfer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themselves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from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one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bacterial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cell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to </a:t>
            </a:r>
            <a:r>
              <a:rPr sz="2400" spc="-10" dirty="0">
                <a:latin typeface="Verdana"/>
                <a:cs typeface="Verdana"/>
              </a:rPr>
              <a:t>another.</a:t>
            </a:r>
            <a:endParaRPr sz="2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</a:tabLst>
            </a:pPr>
            <a:r>
              <a:rPr sz="2400" spc="85" dirty="0">
                <a:latin typeface="Verdana"/>
                <a:cs typeface="Verdana"/>
              </a:rPr>
              <a:t>Need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manufacture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sex-</a:t>
            </a:r>
            <a:r>
              <a:rPr sz="2400" spc="-130" dirty="0">
                <a:latin typeface="Verdana"/>
                <a:cs typeface="Verdana"/>
              </a:rPr>
              <a:t>pilus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80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form</a:t>
            </a:r>
            <a:endParaRPr sz="24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conjugation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bridge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with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suitable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recipient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cell.</a:t>
            </a:r>
            <a:endParaRPr sz="2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</a:tabLst>
            </a:pPr>
            <a:r>
              <a:rPr sz="2400" dirty="0">
                <a:latin typeface="Verdana"/>
                <a:cs typeface="Verdana"/>
              </a:rPr>
              <a:t>Many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0000FF"/>
                </a:solidFill>
                <a:latin typeface="Tahoma"/>
                <a:cs typeface="Tahoma"/>
              </a:rPr>
              <a:t>medium</a:t>
            </a:r>
            <a:r>
              <a:rPr sz="2400" b="1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0000FF"/>
                </a:solidFill>
                <a:latin typeface="Tahoma"/>
                <a:cs typeface="Tahoma"/>
              </a:rPr>
              <a:t>size</a:t>
            </a:r>
            <a:r>
              <a:rPr sz="2400" b="1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0000FF"/>
                </a:solidFill>
                <a:latin typeface="Tahoma"/>
                <a:cs typeface="Tahoma"/>
              </a:rPr>
              <a:t>plasmids</a:t>
            </a:r>
            <a:r>
              <a:rPr sz="2400" b="1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85" dirty="0">
                <a:latin typeface="Verdana"/>
                <a:cs typeface="Verdana"/>
              </a:rPr>
              <a:t>(</a:t>
            </a:r>
            <a:r>
              <a:rPr sz="2400" b="1" spc="-185" dirty="0">
                <a:solidFill>
                  <a:srgbClr val="0000FF"/>
                </a:solidFill>
                <a:latin typeface="Tahoma"/>
                <a:cs typeface="Tahoma"/>
              </a:rPr>
              <a:t>F-</a:t>
            </a:r>
            <a:r>
              <a:rPr sz="2400" b="1" dirty="0">
                <a:solidFill>
                  <a:srgbClr val="0000FF"/>
                </a:solidFill>
                <a:latin typeface="Tahoma"/>
                <a:cs typeface="Tahoma"/>
              </a:rPr>
              <a:t>type </a:t>
            </a:r>
            <a:r>
              <a:rPr sz="2400" spc="80" dirty="0">
                <a:latin typeface="Verdana"/>
                <a:cs typeface="Verdana"/>
              </a:rPr>
              <a:t>and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b="1" spc="-145" dirty="0">
                <a:solidFill>
                  <a:srgbClr val="0000FF"/>
                </a:solidFill>
                <a:latin typeface="Tahoma"/>
                <a:cs typeface="Tahoma"/>
              </a:rPr>
              <a:t>P-</a:t>
            </a:r>
            <a:r>
              <a:rPr sz="2400" b="1" spc="-10" dirty="0">
                <a:solidFill>
                  <a:srgbClr val="0000FF"/>
                </a:solidFill>
                <a:latin typeface="Tahoma"/>
                <a:cs typeface="Tahoma"/>
              </a:rPr>
              <a:t>type)</a:t>
            </a:r>
            <a:endParaRPr sz="2400">
              <a:latin typeface="Tahoma"/>
              <a:cs typeface="Tahoma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135" dirty="0">
                <a:latin typeface="Verdana"/>
                <a:cs typeface="Verdana"/>
              </a:rPr>
              <a:t>can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20" dirty="0">
                <a:latin typeface="Verdana"/>
                <a:cs typeface="Verdana"/>
              </a:rPr>
              <a:t>do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this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-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referred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as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i="1" spc="-285" dirty="0">
                <a:latin typeface="Verdana"/>
                <a:cs typeface="Verdana"/>
              </a:rPr>
              <a:t>Tra</a:t>
            </a:r>
            <a:r>
              <a:rPr sz="2400" spc="-285" dirty="0">
                <a:latin typeface="Verdana"/>
                <a:cs typeface="Verdana"/>
              </a:rPr>
              <a:t>+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(transfer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positive).</a:t>
            </a:r>
            <a:endParaRPr sz="2400">
              <a:latin typeface="Verdana"/>
              <a:cs typeface="Verdana"/>
            </a:endParaRPr>
          </a:p>
          <a:p>
            <a:pPr marL="356870" marR="215265" indent="-344805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</a:tabLst>
            </a:pPr>
            <a:r>
              <a:rPr sz="2400" spc="-60" dirty="0">
                <a:latin typeface="Verdana"/>
                <a:cs typeface="Verdana"/>
              </a:rPr>
              <a:t>Since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plasmid</a:t>
            </a:r>
            <a:r>
              <a:rPr sz="2400" spc="-254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transfer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requires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the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operation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50" dirty="0">
                <a:latin typeface="Verdana"/>
                <a:cs typeface="Verdana"/>
              </a:rPr>
              <a:t>a </a:t>
            </a:r>
            <a:r>
              <a:rPr sz="2400" spc="-10" dirty="0">
                <a:latin typeface="Verdana"/>
                <a:cs typeface="Verdana"/>
              </a:rPr>
              <a:t>large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number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genes,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only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0000FF"/>
                </a:solidFill>
                <a:latin typeface="Tahoma"/>
                <a:cs typeface="Tahoma"/>
              </a:rPr>
              <a:t>medium</a:t>
            </a:r>
            <a:r>
              <a:rPr sz="2400" b="1" spc="-6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0000FF"/>
                </a:solidFill>
                <a:latin typeface="Tahoma"/>
                <a:cs typeface="Tahoma"/>
              </a:rPr>
              <a:t>or</a:t>
            </a:r>
            <a:r>
              <a:rPr sz="2400" b="1" spc="-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Tahoma"/>
                <a:cs typeface="Tahoma"/>
              </a:rPr>
              <a:t>large </a:t>
            </a:r>
            <a:r>
              <a:rPr sz="2400" b="1" spc="-50" dirty="0">
                <a:solidFill>
                  <a:srgbClr val="0000FF"/>
                </a:solidFill>
                <a:latin typeface="Tahoma"/>
                <a:cs typeface="Tahoma"/>
              </a:rPr>
              <a:t>plasmids</a:t>
            </a:r>
            <a:r>
              <a:rPr sz="2400" b="1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45" dirty="0">
                <a:latin typeface="Verdana"/>
                <a:cs typeface="Verdana"/>
              </a:rPr>
              <a:t>possess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this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ability.</a:t>
            </a:r>
            <a:endParaRPr sz="2400">
              <a:latin typeface="Verdana"/>
              <a:cs typeface="Verdana"/>
            </a:endParaRPr>
          </a:p>
          <a:p>
            <a:pPr marL="356870" marR="441325" indent="-344805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</a:tabLst>
            </a:pPr>
            <a:r>
              <a:rPr sz="2400" spc="-85" dirty="0">
                <a:latin typeface="Verdana"/>
                <a:cs typeface="Verdana"/>
              </a:rPr>
              <a:t>Very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small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plasmids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(e.g.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ColE-</a:t>
            </a:r>
            <a:r>
              <a:rPr sz="2400" spc="-114" dirty="0">
                <a:latin typeface="Verdana"/>
                <a:cs typeface="Verdana"/>
              </a:rPr>
              <a:t>plasmids),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20" dirty="0">
                <a:latin typeface="Verdana"/>
                <a:cs typeface="Verdana"/>
              </a:rPr>
              <a:t>do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not </a:t>
            </a:r>
            <a:r>
              <a:rPr sz="2400" dirty="0">
                <a:latin typeface="Verdana"/>
                <a:cs typeface="Verdana"/>
              </a:rPr>
              <a:t>have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enough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DNA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carry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the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genes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needed.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399413"/>
            <a:ext cx="8039734" cy="192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</a:tabLst>
            </a:pPr>
            <a:r>
              <a:rPr sz="2400" spc="-30" dirty="0">
                <a:latin typeface="Verdana"/>
                <a:cs typeface="Verdana"/>
              </a:rPr>
              <a:t>Although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small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plasmids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cannot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transfer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themselves, they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140" dirty="0">
                <a:latin typeface="Verdana"/>
                <a:cs typeface="Verdana"/>
              </a:rPr>
              <a:t>can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sometimes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hitch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200" dirty="0">
                <a:latin typeface="Verdana"/>
                <a:cs typeface="Verdana"/>
              </a:rPr>
              <a:t>a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ride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with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larger </a:t>
            </a:r>
            <a:r>
              <a:rPr sz="2400" spc="-105" dirty="0">
                <a:latin typeface="Verdana"/>
                <a:cs typeface="Verdana"/>
              </a:rPr>
              <a:t>plasmids-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known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as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Tahoma"/>
                <a:cs typeface="Tahoma"/>
              </a:rPr>
              <a:t>mobilisability.</a:t>
            </a:r>
            <a:endParaRPr sz="2400">
              <a:latin typeface="Tahoma"/>
              <a:cs typeface="Tahoma"/>
            </a:endParaRPr>
          </a:p>
          <a:p>
            <a:pPr marL="357505" indent="-344805">
              <a:lnSpc>
                <a:spcPct val="100000"/>
              </a:lnSpc>
              <a:spcBef>
                <a:spcPts val="580"/>
              </a:spcBef>
              <a:buChar char="•"/>
              <a:tabLst>
                <a:tab pos="357505" algn="l"/>
              </a:tabLst>
            </a:pPr>
            <a:r>
              <a:rPr sz="2400" spc="-145" dirty="0">
                <a:latin typeface="Verdana"/>
                <a:cs typeface="Verdana"/>
              </a:rPr>
              <a:t>The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ColE1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plasmid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40" dirty="0">
                <a:latin typeface="Verdana"/>
                <a:cs typeface="Verdana"/>
              </a:rPr>
              <a:t>can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mobilised</a:t>
            </a:r>
            <a:r>
              <a:rPr sz="2400" spc="-2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by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the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290" dirty="0">
                <a:latin typeface="Verdana"/>
                <a:cs typeface="Verdana"/>
              </a:rPr>
              <a:t>F-</a:t>
            </a:r>
            <a:endParaRPr sz="24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400" spc="-10" dirty="0">
                <a:latin typeface="Verdana"/>
                <a:cs typeface="Verdana"/>
              </a:rPr>
              <a:t>plasmid.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312" y="3532668"/>
            <a:ext cx="95288" cy="9521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96111" y="3459479"/>
            <a:ext cx="7651750" cy="290830"/>
            <a:chOff x="896111" y="3459479"/>
            <a:chExt cx="7651750" cy="2908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111" y="3462515"/>
              <a:ext cx="3097530" cy="2659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5551" y="3587495"/>
              <a:ext cx="77383" cy="434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3026" y="3591603"/>
              <a:ext cx="75604" cy="3780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45279" y="3459479"/>
              <a:ext cx="582885" cy="2358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57927" y="3459479"/>
              <a:ext cx="3789426" cy="29083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1352" y="3828300"/>
            <a:ext cx="366534" cy="23277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392936" y="3825240"/>
            <a:ext cx="1482090" cy="236220"/>
            <a:chOff x="1392936" y="3825240"/>
            <a:chExt cx="1482090" cy="23622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26511" y="4014470"/>
              <a:ext cx="46736" cy="4660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2936" y="3825240"/>
              <a:ext cx="1482089" cy="235838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192" y="1975815"/>
            <a:ext cx="48056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120" dirty="0">
                <a:latin typeface="Verdana"/>
                <a:cs typeface="Verdana"/>
              </a:rPr>
              <a:t>End</a:t>
            </a:r>
            <a:r>
              <a:rPr sz="4400" b="0" spc="-220" dirty="0">
                <a:latin typeface="Verdana"/>
                <a:cs typeface="Verdana"/>
              </a:rPr>
              <a:t> </a:t>
            </a:r>
            <a:r>
              <a:rPr sz="4400" b="0" dirty="0">
                <a:latin typeface="Verdana"/>
                <a:cs typeface="Verdana"/>
              </a:rPr>
              <a:t>of</a:t>
            </a:r>
            <a:r>
              <a:rPr sz="4400" b="0" spc="-200" dirty="0">
                <a:latin typeface="Verdana"/>
                <a:cs typeface="Verdana"/>
              </a:rPr>
              <a:t> </a:t>
            </a:r>
            <a:r>
              <a:rPr sz="4400" b="0" dirty="0">
                <a:latin typeface="Verdana"/>
                <a:cs typeface="Verdana"/>
              </a:rPr>
              <a:t>Chapter</a:t>
            </a:r>
            <a:r>
              <a:rPr sz="4400" b="0" spc="-245" dirty="0">
                <a:latin typeface="Verdana"/>
                <a:cs typeface="Verdana"/>
              </a:rPr>
              <a:t> </a:t>
            </a:r>
            <a:r>
              <a:rPr sz="4400" b="0" spc="-434" dirty="0">
                <a:latin typeface="Verdana"/>
                <a:cs typeface="Verdana"/>
              </a:rPr>
              <a:t>6!</a:t>
            </a:r>
            <a:endParaRPr sz="4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6416" y="2935223"/>
            <a:ext cx="4064000" cy="30099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7902" y="1222333"/>
            <a:ext cx="5813329" cy="51784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345" rIns="0" bIns="0" rtlCol="0">
            <a:spAutoFit/>
          </a:bodyPr>
          <a:lstStyle/>
          <a:p>
            <a:pPr marL="213487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DNA</a:t>
            </a:r>
            <a:r>
              <a:rPr sz="2800" spc="-110" dirty="0"/>
              <a:t> </a:t>
            </a:r>
            <a:r>
              <a:rPr sz="2800" spc="-165" dirty="0"/>
              <a:t>transfer</a:t>
            </a:r>
            <a:r>
              <a:rPr sz="2800" spc="-45" dirty="0"/>
              <a:t> </a:t>
            </a:r>
            <a:r>
              <a:rPr sz="2800" spc="-140" dirty="0"/>
              <a:t>in</a:t>
            </a:r>
            <a:r>
              <a:rPr sz="2800" spc="-65" dirty="0"/>
              <a:t> </a:t>
            </a:r>
            <a:r>
              <a:rPr sz="2800" spc="-10" dirty="0"/>
              <a:t>bacteria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010" rIns="0" bIns="0" rtlCol="0">
            <a:spAutoFit/>
          </a:bodyPr>
          <a:lstStyle/>
          <a:p>
            <a:pPr marL="2451735">
              <a:lnSpc>
                <a:spcPct val="100000"/>
              </a:lnSpc>
              <a:spcBef>
                <a:spcPts val="90"/>
              </a:spcBef>
            </a:pPr>
            <a:r>
              <a:rPr spc="-225" dirty="0"/>
              <a:t>6.2</a:t>
            </a:r>
            <a:r>
              <a:rPr spc="5" dirty="0"/>
              <a:t> </a:t>
            </a:r>
            <a:r>
              <a:rPr spc="-160" dirty="0"/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644" y="1429893"/>
            <a:ext cx="3648075" cy="45523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marR="67945" indent="-344805">
              <a:lnSpc>
                <a:spcPts val="3020"/>
              </a:lnSpc>
              <a:spcBef>
                <a:spcPts val="490"/>
              </a:spcBef>
              <a:buFont typeface="Arial MT"/>
              <a:buChar char="•"/>
              <a:tabLst>
                <a:tab pos="356870" algn="l"/>
              </a:tabLst>
            </a:pPr>
            <a:r>
              <a:rPr sz="2800" dirty="0">
                <a:latin typeface="Verdana"/>
                <a:cs typeface="Verdana"/>
              </a:rPr>
              <a:t>DNA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breaks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into </a:t>
            </a:r>
            <a:r>
              <a:rPr sz="2800" dirty="0">
                <a:latin typeface="Verdana"/>
                <a:cs typeface="Verdana"/>
              </a:rPr>
              <a:t>pieces</a:t>
            </a:r>
            <a:r>
              <a:rPr sz="2800" spc="-1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on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cell</a:t>
            </a:r>
            <a:r>
              <a:rPr sz="2800" spc="-125" dirty="0">
                <a:latin typeface="Verdana"/>
                <a:cs typeface="Verdana"/>
              </a:rPr>
              <a:t> </a:t>
            </a:r>
            <a:r>
              <a:rPr sz="2800" spc="-265" dirty="0">
                <a:latin typeface="Verdana"/>
                <a:cs typeface="Verdana"/>
              </a:rPr>
              <a:t>lysis.</a:t>
            </a:r>
            <a:endParaRPr sz="2800">
              <a:latin typeface="Verdana"/>
              <a:cs typeface="Verdana"/>
            </a:endParaRPr>
          </a:p>
          <a:p>
            <a:pPr marL="356870" marR="5080" indent="-344805">
              <a:lnSpc>
                <a:spcPts val="3030"/>
              </a:lnSpc>
              <a:spcBef>
                <a:spcPts val="675"/>
              </a:spcBef>
              <a:buFont typeface="Arial MT"/>
              <a:buChar char="•"/>
              <a:tabLst>
                <a:tab pos="356870" algn="l"/>
              </a:tabLst>
            </a:pPr>
            <a:r>
              <a:rPr sz="2800" dirty="0">
                <a:latin typeface="Verdana"/>
                <a:cs typeface="Verdana"/>
              </a:rPr>
              <a:t>DNA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280" dirty="0">
                <a:latin typeface="Verdana"/>
                <a:cs typeface="Verdana"/>
              </a:rPr>
              <a:t>is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taken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up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by the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recipient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cell.</a:t>
            </a:r>
            <a:endParaRPr sz="2800">
              <a:latin typeface="Verdana"/>
              <a:cs typeface="Verdana"/>
            </a:endParaRPr>
          </a:p>
          <a:p>
            <a:pPr marL="356870" marR="365760" indent="-344805">
              <a:lnSpc>
                <a:spcPct val="90100"/>
              </a:lnSpc>
              <a:spcBef>
                <a:spcPts val="620"/>
              </a:spcBef>
              <a:buFont typeface="Arial MT"/>
              <a:buChar char="•"/>
              <a:tabLst>
                <a:tab pos="356870" algn="l"/>
              </a:tabLst>
            </a:pPr>
            <a:r>
              <a:rPr sz="2800" spc="150" dirty="0">
                <a:latin typeface="Verdana"/>
                <a:cs typeface="Verdana"/>
              </a:rPr>
              <a:t>A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region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 recipient</a:t>
            </a:r>
            <a:r>
              <a:rPr sz="2800" spc="-2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305" dirty="0">
                <a:latin typeface="Verdana"/>
                <a:cs typeface="Verdana"/>
              </a:rPr>
              <a:t>is </a:t>
            </a:r>
            <a:r>
              <a:rPr sz="2800" spc="80" dirty="0">
                <a:latin typeface="Verdana"/>
                <a:cs typeface="Verdana"/>
              </a:rPr>
              <a:t>replaced</a:t>
            </a:r>
            <a:r>
              <a:rPr sz="2800" spc="-2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by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dirty="0">
                <a:latin typeface="Verdana"/>
                <a:cs typeface="Verdana"/>
              </a:rPr>
              <a:t>donor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DNA </a:t>
            </a:r>
            <a:r>
              <a:rPr sz="2800" spc="-50" dirty="0">
                <a:latin typeface="Verdana"/>
                <a:cs typeface="Verdana"/>
              </a:rPr>
              <a:t>(recombination).</a:t>
            </a:r>
            <a:endParaRPr sz="2800">
              <a:latin typeface="Verdana"/>
              <a:cs typeface="Verdana"/>
            </a:endParaRPr>
          </a:p>
          <a:p>
            <a:pPr marL="356870" marR="200025" indent="-344805">
              <a:lnSpc>
                <a:spcPts val="3030"/>
              </a:lnSpc>
              <a:spcBef>
                <a:spcPts val="710"/>
              </a:spcBef>
              <a:buFont typeface="Arial MT"/>
              <a:buChar char="•"/>
              <a:tabLst>
                <a:tab pos="356870" algn="l"/>
              </a:tabLst>
            </a:pPr>
            <a:r>
              <a:rPr sz="2800" spc="-10" dirty="0">
                <a:latin typeface="Verdana"/>
                <a:cs typeface="Verdana"/>
              </a:rPr>
              <a:t>Unrecombined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280" dirty="0">
                <a:latin typeface="Verdana"/>
                <a:cs typeface="Verdana"/>
              </a:rPr>
              <a:t>is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45" dirty="0">
                <a:latin typeface="Verdana"/>
                <a:cs typeface="Verdana"/>
              </a:rPr>
              <a:t>degraded.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3232" y="1460969"/>
            <a:ext cx="4413504" cy="50467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358" y="255473"/>
            <a:ext cx="7544434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13025" marR="5080" indent="-260096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6.2.1</a:t>
            </a:r>
            <a:r>
              <a:rPr spc="-25" dirty="0"/>
              <a:t> </a:t>
            </a:r>
            <a:r>
              <a:rPr spc="-180" dirty="0"/>
              <a:t>Transformation</a:t>
            </a:r>
            <a:r>
              <a:rPr spc="-50" dirty="0"/>
              <a:t> </a:t>
            </a:r>
            <a:r>
              <a:rPr spc="-229" dirty="0"/>
              <a:t>is</a:t>
            </a:r>
            <a:r>
              <a:rPr spc="-35" dirty="0"/>
              <a:t> </a:t>
            </a:r>
            <a:r>
              <a:rPr spc="-55" dirty="0"/>
              <a:t>Used</a:t>
            </a:r>
            <a:r>
              <a:rPr spc="-60" dirty="0"/>
              <a:t> </a:t>
            </a:r>
            <a:r>
              <a:rPr spc="-135" dirty="0"/>
              <a:t>in</a:t>
            </a:r>
            <a:r>
              <a:rPr spc="-50" dirty="0"/>
              <a:t> </a:t>
            </a:r>
            <a:r>
              <a:rPr spc="-10" dirty="0"/>
              <a:t>Genetic 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399412"/>
            <a:ext cx="7927975" cy="36099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6870" marR="5080" indent="-344805">
              <a:lnSpc>
                <a:spcPct val="99800"/>
              </a:lnSpc>
              <a:spcBef>
                <a:spcPts val="115"/>
              </a:spcBef>
              <a:buFont typeface="Verdana"/>
              <a:buChar char="•"/>
              <a:tabLst>
                <a:tab pos="356870" algn="l"/>
              </a:tabLst>
            </a:pPr>
            <a:r>
              <a:rPr sz="2800" b="1" spc="-130" dirty="0">
                <a:solidFill>
                  <a:srgbClr val="FF0000"/>
                </a:solidFill>
                <a:latin typeface="Tahoma"/>
                <a:cs typeface="Tahoma"/>
              </a:rPr>
              <a:t>After</a:t>
            </a:r>
            <a:r>
              <a:rPr sz="28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genes</a:t>
            </a:r>
            <a:r>
              <a:rPr sz="2800" b="1" spc="-1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95" dirty="0">
                <a:solidFill>
                  <a:srgbClr val="FF0000"/>
                </a:solidFill>
                <a:latin typeface="Tahoma"/>
                <a:cs typeface="Tahoma"/>
              </a:rPr>
              <a:t>or</a:t>
            </a:r>
            <a:r>
              <a:rPr sz="28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20" dirty="0">
                <a:solidFill>
                  <a:srgbClr val="FF0000"/>
                </a:solidFill>
                <a:latin typeface="Tahoma"/>
                <a:cs typeface="Tahoma"/>
              </a:rPr>
              <a:t>other</a:t>
            </a:r>
            <a:r>
              <a:rPr sz="28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35" dirty="0">
                <a:solidFill>
                  <a:srgbClr val="FF0000"/>
                </a:solidFill>
                <a:latin typeface="Tahoma"/>
                <a:cs typeface="Tahoma"/>
              </a:rPr>
              <a:t>useful</a:t>
            </a:r>
            <a:r>
              <a:rPr sz="28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65" dirty="0">
                <a:solidFill>
                  <a:srgbClr val="FF0000"/>
                </a:solidFill>
                <a:latin typeface="Tahoma"/>
                <a:cs typeface="Tahoma"/>
              </a:rPr>
              <a:t>segments</a:t>
            </a:r>
            <a:r>
              <a:rPr sz="28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6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28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Tahoma"/>
                <a:cs typeface="Tahoma"/>
              </a:rPr>
              <a:t>DNA 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have</a:t>
            </a:r>
            <a:r>
              <a:rPr sz="28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been cloned</a:t>
            </a:r>
            <a:r>
              <a:rPr sz="28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40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2800" b="1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9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2800" b="1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95" dirty="0">
                <a:solidFill>
                  <a:srgbClr val="FF0000"/>
                </a:solidFill>
                <a:latin typeface="Tahoma"/>
                <a:cs typeface="Tahoma"/>
              </a:rPr>
              <a:t>test</a:t>
            </a:r>
            <a:r>
              <a:rPr sz="2800" b="1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10" dirty="0">
                <a:solidFill>
                  <a:srgbClr val="FF0000"/>
                </a:solidFill>
                <a:latin typeface="Tahoma"/>
                <a:cs typeface="Tahoma"/>
              </a:rPr>
              <a:t>tube</a:t>
            </a:r>
            <a:r>
              <a:rPr sz="2800" spc="-110" dirty="0">
                <a:latin typeface="Verdana"/>
                <a:cs typeface="Verdana"/>
              </a:rPr>
              <a:t>,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165" dirty="0">
                <a:latin typeface="Verdana"/>
                <a:cs typeface="Verdana"/>
              </a:rPr>
              <a:t>it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305" dirty="0">
                <a:latin typeface="Verdana"/>
                <a:cs typeface="Verdana"/>
              </a:rPr>
              <a:t>is </a:t>
            </a:r>
            <a:r>
              <a:rPr sz="2800" spc="-80" dirty="0">
                <a:latin typeface="Verdana"/>
                <a:cs typeface="Verdana"/>
              </a:rPr>
              <a:t>almost</a:t>
            </a:r>
            <a:r>
              <a:rPr sz="2800" spc="-265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always</a:t>
            </a:r>
            <a:r>
              <a:rPr sz="2800" spc="-260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necessary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to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put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them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into </a:t>
            </a:r>
            <a:r>
              <a:rPr sz="2800" dirty="0">
                <a:latin typeface="Verdana"/>
                <a:cs typeface="Verdana"/>
              </a:rPr>
              <a:t>bacterial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cell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for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20" dirty="0">
                <a:latin typeface="Verdana"/>
                <a:cs typeface="Verdana"/>
              </a:rPr>
              <a:t>analysis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114" dirty="0">
                <a:latin typeface="Verdana"/>
                <a:cs typeface="Verdana"/>
              </a:rPr>
              <a:t>or</a:t>
            </a:r>
            <a:r>
              <a:rPr sz="2800" spc="-1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manipulation.</a:t>
            </a:r>
            <a:endParaRPr sz="28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</a:tabLst>
            </a:pPr>
            <a:r>
              <a:rPr sz="2800" spc="-80" dirty="0">
                <a:latin typeface="Verdana"/>
                <a:cs typeface="Verdana"/>
              </a:rPr>
              <a:t>Some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45" dirty="0">
                <a:latin typeface="Verdana"/>
                <a:cs typeface="Verdana"/>
              </a:rPr>
              <a:t>bacteria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readily</a:t>
            </a:r>
            <a:r>
              <a:rPr sz="2800" spc="-28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take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up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outside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DNA</a:t>
            </a:r>
            <a:endParaRPr sz="2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tabLst>
                <a:tab pos="670560" algn="l"/>
              </a:tabLst>
            </a:pPr>
            <a:r>
              <a:rPr sz="2800" spc="-395" dirty="0">
                <a:latin typeface="Verdana"/>
                <a:cs typeface="Verdana"/>
              </a:rPr>
              <a:t>-</a:t>
            </a:r>
            <a:r>
              <a:rPr sz="2800" dirty="0">
                <a:latin typeface="Verdana"/>
                <a:cs typeface="Verdana"/>
              </a:rPr>
              <a:t>	</a:t>
            </a:r>
            <a:r>
              <a:rPr sz="2800" spc="55" dirty="0">
                <a:latin typeface="Verdana"/>
                <a:cs typeface="Verdana"/>
              </a:rPr>
              <a:t>“competent”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cells.</a:t>
            </a:r>
            <a:endParaRPr sz="2800">
              <a:latin typeface="Verdana"/>
              <a:cs typeface="Verdana"/>
            </a:endParaRPr>
          </a:p>
          <a:p>
            <a:pPr marL="356870" marR="627380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</a:tabLst>
            </a:pPr>
            <a:r>
              <a:rPr sz="2800" spc="-45" dirty="0">
                <a:latin typeface="Verdana"/>
                <a:cs typeface="Verdana"/>
              </a:rPr>
              <a:t>Other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bacteria</a:t>
            </a:r>
            <a:r>
              <a:rPr sz="2800" spc="-254" dirty="0">
                <a:latin typeface="Verdana"/>
                <a:cs typeface="Verdana"/>
              </a:rPr>
              <a:t> </a:t>
            </a:r>
            <a:r>
              <a:rPr sz="2800" spc="-180" dirty="0">
                <a:latin typeface="Verdana"/>
                <a:cs typeface="Verdana"/>
              </a:rPr>
              <a:t>must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150" dirty="0">
                <a:latin typeface="Verdana"/>
                <a:cs typeface="Verdana"/>
              </a:rPr>
              <a:t>be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modified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in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spc="-45" dirty="0">
                <a:latin typeface="Verdana"/>
                <a:cs typeface="Verdana"/>
              </a:rPr>
              <a:t>laboratory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before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they</a:t>
            </a:r>
            <a:r>
              <a:rPr sz="2800" spc="-125" dirty="0">
                <a:latin typeface="Verdana"/>
                <a:cs typeface="Verdana"/>
              </a:rPr>
              <a:t> </a:t>
            </a:r>
            <a:r>
              <a:rPr sz="2800" spc="-145" dirty="0">
                <a:latin typeface="Verdana"/>
                <a:cs typeface="Verdana"/>
              </a:rPr>
              <a:t>will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take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up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DNA.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177" y="232613"/>
            <a:ext cx="62191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6.2.2</a:t>
            </a:r>
            <a:r>
              <a:rPr spc="-25" dirty="0"/>
              <a:t> </a:t>
            </a:r>
            <a:r>
              <a:rPr spc="-65" dirty="0"/>
              <a:t>Methods</a:t>
            </a:r>
            <a:r>
              <a:rPr spc="-145" dirty="0"/>
              <a:t> </a:t>
            </a:r>
            <a:r>
              <a:rPr spc="-75" dirty="0"/>
              <a:t>of</a:t>
            </a:r>
            <a:r>
              <a:rPr spc="-90" dirty="0"/>
              <a:t> </a:t>
            </a:r>
            <a:r>
              <a:rPr spc="-150" dirty="0"/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044" y="936514"/>
            <a:ext cx="7915909" cy="471614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553085" indent="-514984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553085" algn="l"/>
              </a:tabLst>
            </a:pPr>
            <a:r>
              <a:rPr sz="2800" b="1" dirty="0">
                <a:latin typeface="Tahoma"/>
                <a:cs typeface="Tahoma"/>
              </a:rPr>
              <a:t>Chemical</a:t>
            </a:r>
            <a:r>
              <a:rPr sz="2800" b="1" spc="29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treatment.</a:t>
            </a:r>
            <a:endParaRPr sz="2800" dirty="0">
              <a:latin typeface="Tahoma"/>
              <a:cs typeface="Tahoma"/>
            </a:endParaRPr>
          </a:p>
          <a:p>
            <a:pPr marL="38100" marR="69850">
              <a:lnSpc>
                <a:spcPct val="100000"/>
              </a:lnSpc>
              <a:spcBef>
                <a:spcPts val="650"/>
              </a:spcBef>
            </a:pPr>
            <a:r>
              <a:rPr sz="2800" spc="-75" dirty="0">
                <a:latin typeface="Verdana"/>
                <a:cs typeface="Verdana"/>
              </a:rPr>
              <a:t>Chill</a:t>
            </a:r>
            <a:r>
              <a:rPr sz="2800" spc="-15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the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bacterial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cells</a:t>
            </a:r>
            <a:r>
              <a:rPr sz="2800" spc="-250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in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the</a:t>
            </a:r>
            <a:r>
              <a:rPr sz="2800" spc="-1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presence</a:t>
            </a:r>
            <a:r>
              <a:rPr sz="2800" spc="-15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of </a:t>
            </a:r>
            <a:r>
              <a:rPr sz="2800" dirty="0">
                <a:latin typeface="Verdana"/>
                <a:cs typeface="Verdana"/>
              </a:rPr>
              <a:t>chemicals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such</a:t>
            </a:r>
            <a:r>
              <a:rPr sz="2800" spc="-110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as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CaCl</a:t>
            </a:r>
            <a:r>
              <a:rPr sz="2775" baseline="-19519" dirty="0">
                <a:latin typeface="Verdana"/>
                <a:cs typeface="Verdana"/>
              </a:rPr>
              <a:t>2</a:t>
            </a:r>
            <a:r>
              <a:rPr sz="2800" dirty="0">
                <a:latin typeface="Verdana"/>
                <a:cs typeface="Verdana"/>
              </a:rPr>
              <a:t>/RbCl</a:t>
            </a:r>
            <a:r>
              <a:rPr sz="2800" spc="-8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that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spc="140" dirty="0">
                <a:latin typeface="Verdana"/>
                <a:cs typeface="Verdana"/>
              </a:rPr>
              <a:t>can </a:t>
            </a:r>
            <a:r>
              <a:rPr sz="2800" spc="130" dirty="0">
                <a:latin typeface="Verdana"/>
                <a:cs typeface="Verdana"/>
              </a:rPr>
              <a:t>damage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their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cell</a:t>
            </a:r>
            <a:r>
              <a:rPr sz="2800" spc="-150" dirty="0">
                <a:latin typeface="Verdana"/>
                <a:cs typeface="Verdana"/>
              </a:rPr>
              <a:t> </a:t>
            </a:r>
            <a:r>
              <a:rPr sz="2800" spc="-140" dirty="0">
                <a:latin typeface="Verdana"/>
                <a:cs typeface="Verdana"/>
              </a:rPr>
              <a:t>walls,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95" dirty="0">
                <a:latin typeface="Verdana"/>
                <a:cs typeface="Verdana"/>
              </a:rPr>
              <a:t>and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spc="-45" dirty="0">
                <a:latin typeface="Verdana"/>
                <a:cs typeface="Verdana"/>
              </a:rPr>
              <a:t>then</a:t>
            </a:r>
            <a:r>
              <a:rPr sz="2800" spc="-1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heat</a:t>
            </a:r>
            <a:r>
              <a:rPr sz="2800" spc="-1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shock </a:t>
            </a:r>
            <a:r>
              <a:rPr sz="2800" spc="-55" dirty="0">
                <a:latin typeface="Verdana"/>
                <a:cs typeface="Verdana"/>
              </a:rPr>
              <a:t>them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to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loosens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the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structure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of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the</a:t>
            </a:r>
            <a:r>
              <a:rPr sz="2800" spc="-1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cell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walls </a:t>
            </a:r>
            <a:r>
              <a:rPr sz="2800" spc="95" dirty="0">
                <a:latin typeface="Verdana"/>
                <a:cs typeface="Verdana"/>
              </a:rPr>
              <a:t>and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allows</a:t>
            </a:r>
            <a:r>
              <a:rPr sz="2800" spc="-2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DNA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to</a:t>
            </a:r>
            <a:r>
              <a:rPr sz="2800" spc="-18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enter.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2800" dirty="0">
              <a:latin typeface="Verdana"/>
              <a:cs typeface="Verdana"/>
            </a:endParaRPr>
          </a:p>
          <a:p>
            <a:pPr marL="495300" indent="-457200">
              <a:lnSpc>
                <a:spcPct val="100000"/>
              </a:lnSpc>
              <a:buAutoNum type="arabicPeriod" startAt="2"/>
              <a:tabLst>
                <a:tab pos="495300" algn="l"/>
              </a:tabLst>
            </a:pPr>
            <a:r>
              <a:rPr sz="2800" b="1" spc="-50" dirty="0">
                <a:latin typeface="Tahoma"/>
                <a:cs typeface="Tahoma"/>
              </a:rPr>
              <a:t>Electroshock</a:t>
            </a:r>
            <a:r>
              <a:rPr sz="2800" b="1" spc="-95" dirty="0">
                <a:latin typeface="Tahoma"/>
                <a:cs typeface="Tahoma"/>
              </a:rPr>
              <a:t> </a:t>
            </a:r>
            <a:r>
              <a:rPr sz="2800" b="1" spc="-114" dirty="0">
                <a:latin typeface="Tahoma"/>
                <a:cs typeface="Tahoma"/>
              </a:rPr>
              <a:t>treatment</a:t>
            </a:r>
            <a:r>
              <a:rPr sz="2800" b="1" spc="-80" dirty="0">
                <a:latin typeface="Tahoma"/>
                <a:cs typeface="Tahoma"/>
              </a:rPr>
              <a:t> </a:t>
            </a:r>
            <a:r>
              <a:rPr sz="2800" spc="-345" dirty="0">
                <a:latin typeface="Verdana"/>
                <a:cs typeface="Verdana"/>
              </a:rPr>
              <a:t>-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electroporation.</a:t>
            </a:r>
            <a:endParaRPr sz="2800" dirty="0">
              <a:latin typeface="Verdana"/>
              <a:cs typeface="Verdana"/>
            </a:endParaRPr>
          </a:p>
          <a:p>
            <a:pPr marL="38100" marR="1778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Verdana"/>
                <a:cs typeface="Verdana"/>
              </a:rPr>
              <a:t>Bacteria</a:t>
            </a:r>
            <a:r>
              <a:rPr sz="2800" spc="-2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are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140" dirty="0">
                <a:latin typeface="Verdana"/>
                <a:cs typeface="Verdana"/>
              </a:rPr>
              <a:t>placed</a:t>
            </a:r>
            <a:r>
              <a:rPr sz="2800" spc="-245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in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spc="65" dirty="0">
                <a:latin typeface="Verdana"/>
                <a:cs typeface="Verdana"/>
              </a:rPr>
              <a:t>an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electroporator</a:t>
            </a:r>
            <a:r>
              <a:rPr sz="2800" spc="-245" dirty="0">
                <a:latin typeface="Verdana"/>
                <a:cs typeface="Verdana"/>
              </a:rPr>
              <a:t> </a:t>
            </a:r>
            <a:r>
              <a:rPr sz="2800" spc="70" dirty="0">
                <a:latin typeface="Verdana"/>
                <a:cs typeface="Verdana"/>
              </a:rPr>
              <a:t>and </a:t>
            </a:r>
            <a:r>
              <a:rPr sz="2800" spc="90" dirty="0">
                <a:latin typeface="Verdana"/>
                <a:cs typeface="Verdana"/>
              </a:rPr>
              <a:t>zapped</a:t>
            </a:r>
            <a:r>
              <a:rPr sz="2800" spc="-195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with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215" dirty="0">
                <a:latin typeface="Verdana"/>
                <a:cs typeface="Verdana"/>
              </a:rPr>
              <a:t>a</a:t>
            </a:r>
            <a:r>
              <a:rPr sz="2800" spc="-160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high</a:t>
            </a:r>
            <a:r>
              <a:rPr sz="2800" spc="-1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voltage</a:t>
            </a:r>
            <a:r>
              <a:rPr sz="2800" spc="-2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discharge.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761" y="2544836"/>
            <a:ext cx="3020180" cy="23415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9575" y="1777060"/>
            <a:ext cx="1945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Arial MT"/>
                <a:cs typeface="Arial MT"/>
              </a:rPr>
              <a:t>Electroporator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1905000"/>
            <a:ext cx="4191000" cy="31394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83120" y="5137784"/>
            <a:ext cx="223583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Arial MT"/>
                <a:cs typeface="Arial MT"/>
                <a:hlinkClick r:id="rId4"/>
              </a:rPr>
              <a:t>http://www.flickr.com/photos/adorare/775780547/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1721</Words>
  <Application>Microsoft Office PowerPoint</Application>
  <PresentationFormat>On-screen Show (4:3)</PresentationFormat>
  <Paragraphs>212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Arial MT</vt:lpstr>
      <vt:lpstr>Tahoma</vt:lpstr>
      <vt:lpstr>Verdana</vt:lpstr>
      <vt:lpstr>Wingdings</vt:lpstr>
      <vt:lpstr>Office Theme</vt:lpstr>
      <vt:lpstr>PowerPoint Presentation</vt:lpstr>
      <vt:lpstr>Why bacteria?</vt:lpstr>
      <vt:lpstr>6.1 Naked DNA Transformation</vt:lpstr>
      <vt:lpstr>“Naked” DNA??</vt:lpstr>
      <vt:lpstr>DNA transfer in bacteria</vt:lpstr>
      <vt:lpstr>6.2 Transformation</vt:lpstr>
      <vt:lpstr>6.2.1 Transformation is Used in Genetic Engineering</vt:lpstr>
      <vt:lpstr>6.2.2 Methods of Transformation</vt:lpstr>
      <vt:lpstr>Electroporator</vt:lpstr>
      <vt:lpstr>PowerPoint Presentation</vt:lpstr>
      <vt:lpstr>6.2.3 Competence</vt:lpstr>
      <vt:lpstr>What Happens to the DNA After Uptake?</vt:lpstr>
      <vt:lpstr>DNA that has been modified by closely related bacteria by adding the correct chemical tags is accepted as friendly, in the form of a methyl (CH3) group.</vt:lpstr>
      <vt:lpstr>6.3 Recombination</vt:lpstr>
      <vt:lpstr>PowerPoint Presentation</vt:lpstr>
      <vt:lpstr>PowerPoint Presentation</vt:lpstr>
      <vt:lpstr>PowerPoint Presentation</vt:lpstr>
      <vt:lpstr>PowerPoint Presentation</vt:lpstr>
      <vt:lpstr>6.4 DNA Transfer in Bacteria</vt:lpstr>
      <vt:lpstr>6.4.1 Transduction - Hitchhiking by Virus</vt:lpstr>
      <vt:lpstr>PowerPoint Presentation</vt:lpstr>
      <vt:lpstr>6.5 Is There Real Sex in Bacteria?</vt:lpstr>
      <vt:lpstr>PowerPoint Presentation</vt:lpstr>
      <vt:lpstr>PowerPoint Presentation</vt:lpstr>
      <vt:lpstr>6.6 Plasmids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6.7 Transposition</vt:lpstr>
      <vt:lpstr>Transposons/transposable elements/jumping genes</vt:lpstr>
      <vt:lpstr>PowerPoint Presentation</vt:lpstr>
      <vt:lpstr>PowerPoint Presentation</vt:lpstr>
      <vt:lpstr>6.8 Plasmids: How Were They Discovered?</vt:lpstr>
      <vt:lpstr>PowerPoint Presentation</vt:lpstr>
      <vt:lpstr>A Typical R-plasmid</vt:lpstr>
      <vt:lpstr>PowerPoint Presentation</vt:lpstr>
      <vt:lpstr>Plasmid DNA</vt:lpstr>
      <vt:lpstr>PowerPoint Presentation</vt:lpstr>
      <vt:lpstr>Plasmid Compatibility</vt:lpstr>
      <vt:lpstr>PowerPoint Presentation</vt:lpstr>
      <vt:lpstr>PowerPoint Presentation</vt:lpstr>
      <vt:lpstr>6.9 Movement of Plasmids</vt:lpstr>
      <vt:lpstr>PowerPoint Presentation</vt:lpstr>
      <vt:lpstr>End of Chapter 6!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Gene Transfer in Bacteria</dc:title>
  <dc:creator>user</dc:creator>
  <cp:lastModifiedBy>Noor Hidayah Zakaria</cp:lastModifiedBy>
  <cp:revision>1</cp:revision>
  <dcterms:created xsi:type="dcterms:W3CDTF">2024-12-31T01:12:08Z</dcterms:created>
  <dcterms:modified xsi:type="dcterms:W3CDTF">2024-12-31T01:39:08Z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2024-12-31T00:00:00Z</vt:filetime>
  </property>
  <property fmtid="{D5CDD505-2E9C-101B-9397-08002B2CF9AE}" pid="5" name="Producer">
    <vt:lpwstr>Microsoft® PowerPoint® for Microsoft 365</vt:lpwstr>
  </property>
</Properties>
</file>